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8288000" cy="10287000"/>
  <p:notesSz cx="6858000" cy="9144000"/>
  <p:embeddedFontLst>
    <p:embeddedFont>
      <p:font typeface="Advent Pro Bold Bold" charset="0"/>
      <p:regular r:id="rId38"/>
    </p:embeddedFont>
    <p:embeddedFont>
      <p:font typeface="Advent Pro Bold" charset="0"/>
      <p:regular r:id="rId39"/>
    </p:embeddedFont>
    <p:embeddedFont>
      <p:font typeface="Noto Serif Display Black"/>
      <p:regular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Arimo" charset="0"/>
      <p:regular r:id="rId45"/>
    </p:embeddedFont>
    <p:embeddedFont>
      <p:font typeface="Arsenal" charset="0"/>
      <p:regular r:id="rId46"/>
    </p:embeddedFont>
    <p:embeddedFont>
      <p:font typeface="Arsenal Bold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-6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12506">
            <a:off x="-3096006" y="4085306"/>
            <a:ext cx="695401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17596" y="-1028700"/>
            <a:ext cx="7036308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08665" y="4382885"/>
            <a:ext cx="12070671" cy="1673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40"/>
              </a:lnSpc>
            </a:pPr>
            <a:r>
              <a:rPr lang="en-US" sz="12000" spc="-359">
                <a:solidFill>
                  <a:srgbClr val="5A352C"/>
                </a:solidFill>
                <a:latin typeface="Noto Serif Display Black"/>
              </a:rPr>
              <a:t>Criptografia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381000" y="1367905"/>
            <a:ext cx="1992187" cy="23576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15374024" y="7391400"/>
            <a:ext cx="1885276" cy="22050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296789" y="7136035"/>
            <a:ext cx="1694423" cy="21222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489832" y="766375"/>
            <a:ext cx="2884192" cy="34641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28513" y="1162868"/>
            <a:ext cx="2767693" cy="27676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217161">
            <a:off x="14535485" y="-3149685"/>
            <a:ext cx="4837738" cy="57251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283091">
            <a:off x="13927756" y="6524287"/>
            <a:ext cx="6317118" cy="448515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20589" y="2269658"/>
            <a:ext cx="16438607" cy="337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5A352C"/>
                </a:solidFill>
                <a:latin typeface="Arsenal"/>
              </a:rPr>
              <a:t>A chave é o que detalha como deve ocorrer a decodificação, note que é imprescindível que o conhecimento desta chave seja apenas do receptor final, caso isto não aconteça, o inimigo conseguiria ler a</a:t>
            </a:r>
          </a:p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5A352C"/>
                </a:solidFill>
                <a:latin typeface="Arsenal"/>
              </a:rPr>
              <a:t>mensagem facilmente.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63985" y="555971"/>
            <a:ext cx="13550345" cy="89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600" spc="823">
                <a:solidFill>
                  <a:srgbClr val="5A352C"/>
                </a:solidFill>
                <a:latin typeface="Noto Serif Display Black Bold"/>
              </a:rPr>
              <a:t>REFLITA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31024" y="5641681"/>
            <a:ext cx="3425952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67643">
            <a:off x="13704496" y="-2741450"/>
            <a:ext cx="6832959" cy="808634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20693" y="1771477"/>
            <a:ext cx="16438607" cy="337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5A352C"/>
                </a:solidFill>
                <a:latin typeface="Arsenal"/>
              </a:rPr>
              <a:t>Códigos como este são fáceis de se quebrar, isto acontece com códigos que substituem cada letra por outro símbolo qualquer.</a:t>
            </a:r>
          </a:p>
          <a:p>
            <a:pPr algn="just">
              <a:lnSpc>
                <a:spcPts val="6719"/>
              </a:lnSpc>
              <a:spcBef>
                <a:spcPct val="0"/>
              </a:spcBef>
            </a:pPr>
            <a:endParaRPr lang="en-US" sz="4800">
              <a:solidFill>
                <a:srgbClr val="5A352C"/>
              </a:solidFill>
              <a:latin typeface="Arsenal"/>
            </a:endParaRPr>
          </a:p>
          <a:p>
            <a:pPr algn="just">
              <a:lnSpc>
                <a:spcPts val="6719"/>
              </a:lnSpc>
              <a:spcBef>
                <a:spcPct val="0"/>
              </a:spcBef>
            </a:pPr>
            <a:endParaRPr lang="en-US" sz="4800">
              <a:solidFill>
                <a:srgbClr val="5A352C"/>
              </a:solidFill>
              <a:latin typeface="Arsenal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81770" y="6155055"/>
            <a:ext cx="16438607" cy="2519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5A352C"/>
                </a:solidFill>
                <a:latin typeface="Arsenal"/>
              </a:rPr>
              <a:t>A razão para isto, é porque a frequência média que cada letra aparece em um texto de determinada língua, digamos que é constante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19366" y="3598991"/>
            <a:ext cx="1849269" cy="15445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35590" y="7879460"/>
            <a:ext cx="2816819" cy="21980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91834" y="615527"/>
            <a:ext cx="6884605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5A352C"/>
                </a:solidFill>
                <a:latin typeface="Noto Serif Display Black"/>
              </a:rPr>
              <a:t>Curiosidade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8050" y="5276850"/>
            <a:ext cx="10286391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5A352C"/>
                </a:solidFill>
                <a:latin typeface="Noto Serif Display Black"/>
              </a:rPr>
              <a:t>Qual a razão?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921550">
            <a:off x="14518618" y="-3503559"/>
            <a:ext cx="8415064" cy="99586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13561" y="1666269"/>
            <a:ext cx="13523371" cy="801259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29733" y="341717"/>
            <a:ext cx="14691026" cy="1134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514">
                <a:solidFill>
                  <a:srgbClr val="5A352C"/>
                </a:solidFill>
                <a:latin typeface="Arsenal Bold"/>
              </a:rPr>
              <a:t>TABELA DE FREQUÊNCIA DAS LETRAS NA LÍGUA PORTUGUESA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442561">
            <a:off x="-2200656" y="-2895600"/>
            <a:ext cx="6954012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570657" y="1553523"/>
            <a:ext cx="12251729" cy="1062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5A352C"/>
                </a:solidFill>
                <a:latin typeface="Noto Serif Display Black"/>
              </a:rPr>
              <a:t>Criptografia Mecânica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01636" y="3414626"/>
            <a:ext cx="12257396" cy="337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 spc="48">
                <a:solidFill>
                  <a:srgbClr val="5A352C"/>
                </a:solidFill>
                <a:latin typeface="Arsenal"/>
              </a:rPr>
              <a:t>Criptografia mecânica é fundamental a ocultação pública da chave e também desejável manter segredo sobre a estrutura da máquina que produz a cifragem.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215375">
            <a:off x="15039594" y="2932817"/>
            <a:ext cx="6954012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5985012"/>
            <a:ext cx="41148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442561">
            <a:off x="-2200656" y="-2895600"/>
            <a:ext cx="695401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701904">
            <a:off x="8049879" y="-5259930"/>
            <a:ext cx="6954012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15375">
            <a:off x="15039594" y="2932817"/>
            <a:ext cx="6954012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442561">
            <a:off x="-2200656" y="6580787"/>
            <a:ext cx="6954012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71760" y="3920217"/>
            <a:ext cx="8649522" cy="57663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89130" y="1669286"/>
            <a:ext cx="3730960" cy="141718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51147" y="1583561"/>
            <a:ext cx="12883324" cy="1667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 spc="48">
                <a:solidFill>
                  <a:srgbClr val="5A352C"/>
                </a:solidFill>
                <a:latin typeface="Arsenal"/>
              </a:rPr>
              <a:t>A Enigma foi muito usada pelas forças militares alemãs e foi criada em 1918.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70657" y="328880"/>
            <a:ext cx="12251729" cy="1062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5A352C"/>
                </a:solidFill>
                <a:latin typeface="Noto Serif Display Black"/>
              </a:rPr>
              <a:t>Enigma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442561">
            <a:off x="-2200656" y="-2895600"/>
            <a:ext cx="695401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215375">
            <a:off x="15039594" y="2932817"/>
            <a:ext cx="6954012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90887" y="764309"/>
            <a:ext cx="11895333" cy="1062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5A352C"/>
                </a:solidFill>
                <a:latin typeface="Noto Serif Display Black"/>
              </a:rPr>
              <a:t>Congruência modular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32784" y="4876193"/>
            <a:ext cx="12883324" cy="815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 spc="48" dirty="0" err="1">
                <a:solidFill>
                  <a:srgbClr val="5A352C"/>
                </a:solidFill>
                <a:latin typeface="Arsenal"/>
              </a:rPr>
              <a:t>Vocês</a:t>
            </a:r>
            <a:r>
              <a:rPr lang="en-US" sz="4800" spc="48" dirty="0">
                <a:solidFill>
                  <a:srgbClr val="5A352C"/>
                </a:solidFill>
                <a:latin typeface="Arsenal"/>
              </a:rPr>
              <a:t> </a:t>
            </a:r>
            <a:r>
              <a:rPr lang="en-US" sz="4800" spc="48" dirty="0" err="1">
                <a:solidFill>
                  <a:srgbClr val="5A352C"/>
                </a:solidFill>
                <a:latin typeface="Arsenal"/>
              </a:rPr>
              <a:t>conhecem</a:t>
            </a:r>
            <a:r>
              <a:rPr lang="en-US" sz="4800" spc="48" dirty="0">
                <a:solidFill>
                  <a:srgbClr val="5A352C"/>
                </a:solidFill>
                <a:latin typeface="Arsenal"/>
              </a:rPr>
              <a:t> </a:t>
            </a:r>
            <a:r>
              <a:rPr lang="en-US" sz="4800" spc="48" dirty="0" err="1">
                <a:solidFill>
                  <a:srgbClr val="5A352C"/>
                </a:solidFill>
                <a:latin typeface="Arsenal"/>
              </a:rPr>
              <a:t>algo</a:t>
            </a:r>
            <a:r>
              <a:rPr lang="en-US" sz="4800" spc="48" dirty="0">
                <a:solidFill>
                  <a:srgbClr val="5A352C"/>
                </a:solidFill>
                <a:latin typeface="Arsenal"/>
              </a:rPr>
              <a:t> </a:t>
            </a:r>
            <a:r>
              <a:rPr lang="en-US" sz="4800" spc="48" dirty="0" err="1">
                <a:solidFill>
                  <a:srgbClr val="5A352C"/>
                </a:solidFill>
                <a:latin typeface="Arsenal"/>
              </a:rPr>
              <a:t>em</a:t>
            </a:r>
            <a:r>
              <a:rPr lang="en-US" sz="4800" spc="48" dirty="0">
                <a:solidFill>
                  <a:srgbClr val="5A352C"/>
                </a:solidFill>
                <a:latin typeface="Arsenal"/>
              </a:rPr>
              <a:t> </a:t>
            </a:r>
            <a:r>
              <a:rPr lang="en-US" sz="4800" spc="48" dirty="0" err="1">
                <a:solidFill>
                  <a:srgbClr val="5A352C"/>
                </a:solidFill>
                <a:latin typeface="Arsenal"/>
              </a:rPr>
              <a:t>que</a:t>
            </a:r>
            <a:r>
              <a:rPr lang="en-US" sz="4800" spc="48" dirty="0">
                <a:solidFill>
                  <a:srgbClr val="5A352C"/>
                </a:solidFill>
                <a:latin typeface="Arsenal"/>
              </a:rPr>
              <a:t> </a:t>
            </a:r>
            <a:r>
              <a:rPr lang="en-US" sz="4800" spc="48" dirty="0" smtClean="0">
                <a:solidFill>
                  <a:srgbClr val="5A352C"/>
                </a:solidFill>
                <a:latin typeface="Arsenal"/>
              </a:rPr>
              <a:t>5+8=1?</a:t>
            </a:r>
            <a:endParaRPr lang="en-US" sz="4800" spc="48" dirty="0">
              <a:solidFill>
                <a:srgbClr val="5A352C"/>
              </a:solidFill>
              <a:latin typeface="Arsen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442561">
            <a:off x="-2200656" y="-2895600"/>
            <a:ext cx="695401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215375">
            <a:off x="15039594" y="2932817"/>
            <a:ext cx="6954012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18924" y="1411237"/>
            <a:ext cx="7390620" cy="37322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726029"/>
            <a:ext cx="2359389" cy="235938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792270" y="5238468"/>
            <a:ext cx="14199519" cy="2487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30"/>
              </a:lnSpc>
              <a:spcBef>
                <a:spcPct val="0"/>
              </a:spcBef>
            </a:pPr>
            <a:r>
              <a:rPr lang="en-US" sz="4736" spc="47">
                <a:solidFill>
                  <a:srgbClr val="5A352C"/>
                </a:solidFill>
                <a:latin typeface="Arsenal"/>
              </a:rPr>
              <a:t>Isto significa que a divisão de 15 por 12 deixa resto 3.</a:t>
            </a:r>
          </a:p>
          <a:p>
            <a:pPr algn="just">
              <a:lnSpc>
                <a:spcPts val="6630"/>
              </a:lnSpc>
              <a:spcBef>
                <a:spcPct val="0"/>
              </a:spcBef>
            </a:pPr>
            <a:endParaRPr lang="en-US" sz="4736" spc="47">
              <a:solidFill>
                <a:srgbClr val="5A352C"/>
              </a:solidFill>
              <a:latin typeface="Arsenal"/>
            </a:endParaRPr>
          </a:p>
          <a:p>
            <a:pPr algn="just">
              <a:lnSpc>
                <a:spcPts val="6630"/>
              </a:lnSpc>
              <a:spcBef>
                <a:spcPct val="0"/>
              </a:spcBef>
            </a:pPr>
            <a:r>
              <a:rPr lang="en-US" sz="4736" spc="47">
                <a:solidFill>
                  <a:srgbClr val="5A352C"/>
                </a:solidFill>
                <a:latin typeface="Arsenal"/>
              </a:rPr>
              <a:t>fazer mais exemplos.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442561">
            <a:off x="-2200656" y="-2895600"/>
            <a:ext cx="695401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215375">
            <a:off x="15039594" y="2932817"/>
            <a:ext cx="6954012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37736" y="3892973"/>
            <a:ext cx="12475459" cy="49460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969367" y="437346"/>
            <a:ext cx="13706274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5A352C"/>
                </a:solidFill>
                <a:latin typeface="Noto Serif Display Black"/>
              </a:rPr>
              <a:t>Método RSA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37736" y="1797492"/>
            <a:ext cx="12510957" cy="1667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spc="48">
                <a:solidFill>
                  <a:srgbClr val="5A352C"/>
                </a:solidFill>
                <a:latin typeface="Arsenal"/>
              </a:rPr>
              <a:t>Para o método RSA utilizamos uma tabela inicial para fazer a pré - codificação.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442561">
            <a:off x="-2200656" y="-2895600"/>
            <a:ext cx="695401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9796" t="57857" r="30642" b="36527"/>
          <a:stretch>
            <a:fillRect/>
          </a:stretch>
        </p:blipFill>
        <p:spPr>
          <a:xfrm>
            <a:off x="4013412" y="2656361"/>
            <a:ext cx="12361587" cy="98684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69367" y="437346"/>
            <a:ext cx="13706274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5A352C"/>
                </a:solidFill>
                <a:latin typeface="Noto Serif Display Black"/>
              </a:rPr>
              <a:t>Método RSA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27763" y="4132483"/>
            <a:ext cx="13132885" cy="2519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 spc="48">
                <a:solidFill>
                  <a:srgbClr val="5A352C"/>
                </a:solidFill>
                <a:latin typeface="Arsenal"/>
              </a:rPr>
              <a:t>também será usada uma chave de codificação que se dará por: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spc="48">
                <a:solidFill>
                  <a:srgbClr val="5A352C"/>
                </a:solidFill>
                <a:latin typeface="Arsenal"/>
              </a:rPr>
              <a:t> </a:t>
            </a:r>
            <a:r>
              <a:rPr lang="en-US" sz="4800" spc="48">
                <a:solidFill>
                  <a:srgbClr val="5A352C"/>
                </a:solidFill>
                <a:latin typeface="Arsenal Bold"/>
              </a:rPr>
              <a:t>n= p.q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442561">
            <a:off x="-2200656" y="-2895600"/>
            <a:ext cx="695401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21311" y="5589308"/>
            <a:ext cx="6934059" cy="36689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69367" y="437346"/>
            <a:ext cx="13706274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5A352C"/>
                </a:solidFill>
                <a:latin typeface="Noto Serif Display Black"/>
              </a:rPr>
              <a:t>Método RSA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31862" y="2830686"/>
            <a:ext cx="13132885" cy="1667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 spc="48">
                <a:solidFill>
                  <a:srgbClr val="5A352C"/>
                </a:solidFill>
                <a:latin typeface="Arsenal"/>
              </a:rPr>
              <a:t>Após isso, os blocos são separados dois a dois e codificados através de congruência modular.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962589" y="6120957"/>
            <a:ext cx="13132885" cy="2519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 spc="48">
                <a:solidFill>
                  <a:srgbClr val="5A352C"/>
                </a:solidFill>
                <a:latin typeface="Arsenal Bold"/>
              </a:rPr>
              <a:t>Rivest</a:t>
            </a:r>
          </a:p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 spc="48">
                <a:solidFill>
                  <a:srgbClr val="5A352C"/>
                </a:solidFill>
                <a:latin typeface="Arsenal Bold"/>
              </a:rPr>
              <a:t>Shamir </a:t>
            </a:r>
          </a:p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 spc="48">
                <a:solidFill>
                  <a:srgbClr val="5A352C"/>
                </a:solidFill>
                <a:latin typeface="Arsenal Bold"/>
              </a:rPr>
              <a:t>Adleman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22170">
            <a:off x="9795394" y="5829332"/>
            <a:ext cx="1927170" cy="19271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3919">
            <a:off x="9867337" y="6410846"/>
            <a:ext cx="1927170" cy="19271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41607">
            <a:off x="9726571" y="7022283"/>
            <a:ext cx="1927170" cy="1927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259439" y="-1469438"/>
            <a:ext cx="7493080" cy="7110486"/>
            <a:chOff x="0" y="0"/>
            <a:chExt cx="2636520" cy="2501900"/>
          </a:xfrm>
        </p:grpSpPr>
        <p:sp>
          <p:nvSpPr>
            <p:cNvPr id="3" name="Freeform 3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2"/>
              <a:stretch>
                <a:fillRect l="-39162" t="-19" r="-39150" b="-18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714530" y="4266680"/>
            <a:ext cx="11185511" cy="1667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spc="48">
                <a:solidFill>
                  <a:srgbClr val="5A352C"/>
                </a:solidFill>
                <a:latin typeface="Arsenal"/>
              </a:rPr>
              <a:t>A palavra criptografia deriva  do grego: Kryptós, "escondido", e gráphein, "escrita".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28809">
            <a:off x="14182344" y="-3943454"/>
            <a:ext cx="6954012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28809">
            <a:off x="-2725892" y="4136571"/>
            <a:ext cx="6954012" cy="8229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33641" y="323746"/>
            <a:ext cx="7820717" cy="2073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5A352C"/>
                </a:solidFill>
                <a:latin typeface="Noto Serif Display Black"/>
              </a:rPr>
              <a:t>o que é criptografia?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18578" y="7030921"/>
            <a:ext cx="9041369" cy="1667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spc="48">
                <a:solidFill>
                  <a:srgbClr val="5A352C"/>
                </a:solidFill>
                <a:latin typeface="Arsenal"/>
              </a:rPr>
              <a:t>Você conhece algo que utilize a criptografia?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442561">
            <a:off x="-2200656" y="-2895600"/>
            <a:ext cx="6954012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69367" y="437346"/>
            <a:ext cx="13706274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5A352C"/>
                </a:solidFill>
                <a:latin typeface="Noto Serif Display Black"/>
              </a:rPr>
              <a:t>Método RSA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94540" y="2150030"/>
            <a:ext cx="13132885" cy="337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 spc="48">
                <a:solidFill>
                  <a:srgbClr val="5A352C"/>
                </a:solidFill>
                <a:latin typeface="Arsenal"/>
              </a:rPr>
              <a:t> Este método é muito eficaz e funciona pois a chave de codificação é conhecida, mas não é possível detectar facilmente os números para a decodificação.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82364" y="5522053"/>
            <a:ext cx="402074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524" y="1028700"/>
            <a:ext cx="2898843" cy="2898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442561">
            <a:off x="-2200656" y="-2895600"/>
            <a:ext cx="695401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96585" y="2091806"/>
            <a:ext cx="10651838" cy="71664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69367" y="437346"/>
            <a:ext cx="13706274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5A352C"/>
                </a:solidFill>
                <a:latin typeface="Noto Serif Display Black"/>
              </a:rPr>
              <a:t>Método RSA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442561">
            <a:off x="-2200656" y="-2895600"/>
            <a:ext cx="695401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95302" y="3798348"/>
            <a:ext cx="10713935" cy="60265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93686" y="590064"/>
            <a:ext cx="13706274" cy="2792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5A352C"/>
                </a:solidFill>
                <a:latin typeface="Noto Serif Display Black"/>
              </a:rPr>
              <a:t>Lembre-se:</a:t>
            </a:r>
          </a:p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5A352C"/>
                </a:solidFill>
                <a:latin typeface="Arsenal"/>
              </a:rPr>
              <a:t>A matemática está muito presente na criptografia e em nosso cotidiano.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442561">
            <a:off x="-2448306" y="-3236068"/>
            <a:ext cx="695401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26117" y="1963131"/>
            <a:ext cx="12519816" cy="7051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9000"/>
          </a:blip>
          <a:srcRect t="3222" b="32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8000"/>
          </a:blip>
          <a:srcRect/>
          <a:stretch>
            <a:fillRect/>
          </a:stretch>
        </p:blipFill>
        <p:spPr>
          <a:xfrm rot="8701904">
            <a:off x="7358756" y="2626272"/>
            <a:ext cx="4254115" cy="503445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359949" y="4553354"/>
            <a:ext cx="12251729" cy="1380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>
                <a:solidFill>
                  <a:srgbClr val="000000"/>
                </a:solidFill>
                <a:latin typeface="Noto Serif Display Black"/>
              </a:rPr>
              <a:t>RPG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8000"/>
          </a:blip>
          <a:srcRect r="847" b="158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11133" y="500520"/>
            <a:ext cx="2065734" cy="1778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  <a:spcBef>
                <a:spcPct val="0"/>
              </a:spcBef>
            </a:pPr>
            <a:r>
              <a:rPr lang="en-US" sz="10400">
                <a:solidFill>
                  <a:srgbClr val="000000"/>
                </a:solidFill>
                <a:latin typeface="Advent Pro Bold Bold"/>
              </a:rPr>
              <a:t>1939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5008" y="1028700"/>
            <a:ext cx="901827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586504" y="3081142"/>
            <a:ext cx="7672796" cy="2986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1"/>
              </a:lnSpc>
              <a:spcBef>
                <a:spcPct val="0"/>
              </a:spcBef>
            </a:pPr>
            <a:r>
              <a:rPr lang="en-US" sz="15000" dirty="0" smtClean="0">
                <a:solidFill>
                  <a:srgbClr val="11062E"/>
                </a:solidFill>
                <a:latin typeface="Advent Pro Bold Bold"/>
              </a:rPr>
              <a:t>MISSÃO</a:t>
            </a:r>
            <a:endParaRPr lang="en-US" sz="15000" dirty="0">
              <a:solidFill>
                <a:srgbClr val="11062E"/>
              </a:solidFill>
              <a:latin typeface="Advent Pro 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4000"/>
          </a:blip>
          <a:srcRect t="10177" r="5664" b="1017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6344" y="1160656"/>
            <a:ext cx="15681599" cy="362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  <a:spcBef>
                <a:spcPct val="0"/>
              </a:spcBef>
            </a:pPr>
            <a:r>
              <a:rPr lang="en-US" sz="10400">
                <a:solidFill>
                  <a:srgbClr val="000000"/>
                </a:solidFill>
                <a:latin typeface="Advent Pro Bold Bold"/>
              </a:rPr>
              <a:t>Desafio 1: Salto de paraquedas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544015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612675" y="413194"/>
            <a:ext cx="481356" cy="930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8"/>
              </a:lnSpc>
              <a:spcBef>
                <a:spcPct val="0"/>
              </a:spcBef>
            </a:pPr>
            <a:r>
              <a:rPr lang="en-US" sz="7549">
                <a:solidFill>
                  <a:srgbClr val="000000"/>
                </a:solidFill>
                <a:latin typeface="Advent Pro Bold Bold"/>
              </a:rPr>
              <a:t>a</a:t>
            </a:r>
          </a:p>
          <a:p>
            <a:pPr algn="ctr">
              <a:lnSpc>
                <a:spcPts val="10568"/>
              </a:lnSpc>
              <a:spcBef>
                <a:spcPct val="0"/>
              </a:spcBef>
            </a:pPr>
            <a:r>
              <a:rPr lang="en-US" sz="7549">
                <a:solidFill>
                  <a:srgbClr val="000000"/>
                </a:solidFill>
                <a:latin typeface="Advent Pro Bold Bold"/>
              </a:rPr>
              <a:t>t</a:t>
            </a:r>
          </a:p>
          <a:p>
            <a:pPr algn="ctr">
              <a:lnSpc>
                <a:spcPts val="10568"/>
              </a:lnSpc>
              <a:spcBef>
                <a:spcPct val="0"/>
              </a:spcBef>
            </a:pPr>
            <a:r>
              <a:rPr lang="en-US" sz="7549">
                <a:solidFill>
                  <a:srgbClr val="000000"/>
                </a:solidFill>
                <a:latin typeface="Advent Pro Bold Bold"/>
              </a:rPr>
              <a:t>e</a:t>
            </a:r>
          </a:p>
          <a:p>
            <a:pPr algn="ctr">
              <a:lnSpc>
                <a:spcPts val="10568"/>
              </a:lnSpc>
              <a:spcBef>
                <a:spcPct val="0"/>
              </a:spcBef>
            </a:pPr>
            <a:r>
              <a:rPr lang="en-US" sz="7549">
                <a:solidFill>
                  <a:srgbClr val="000000"/>
                </a:solidFill>
                <a:latin typeface="Advent Pro Bold Bold"/>
              </a:rPr>
              <a:t>n</a:t>
            </a:r>
          </a:p>
          <a:p>
            <a:pPr algn="ctr">
              <a:lnSpc>
                <a:spcPts val="10568"/>
              </a:lnSpc>
              <a:spcBef>
                <a:spcPct val="0"/>
              </a:spcBef>
            </a:pPr>
            <a:r>
              <a:rPr lang="en-US" sz="7549">
                <a:solidFill>
                  <a:srgbClr val="000000"/>
                </a:solidFill>
                <a:latin typeface="Advent Pro Bold Bold"/>
              </a:rPr>
              <a:t>ç</a:t>
            </a:r>
          </a:p>
          <a:p>
            <a:pPr algn="ctr">
              <a:lnSpc>
                <a:spcPts val="10568"/>
              </a:lnSpc>
              <a:spcBef>
                <a:spcPct val="0"/>
              </a:spcBef>
            </a:pPr>
            <a:r>
              <a:rPr lang="en-US" sz="7549">
                <a:solidFill>
                  <a:srgbClr val="000000"/>
                </a:solidFill>
                <a:latin typeface="Advent Pro Bold Bold"/>
              </a:rPr>
              <a:t>ã</a:t>
            </a:r>
          </a:p>
          <a:p>
            <a:pPr algn="ctr">
              <a:lnSpc>
                <a:spcPts val="10568"/>
              </a:lnSpc>
              <a:spcBef>
                <a:spcPct val="0"/>
              </a:spcBef>
            </a:pPr>
            <a:r>
              <a:rPr lang="en-US" sz="7549">
                <a:solidFill>
                  <a:srgbClr val="000000"/>
                </a:solidFill>
                <a:latin typeface="Advent Pro Bold Bold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0357" y="834470"/>
            <a:ext cx="14794787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312298" y="2889694"/>
            <a:ext cx="537823" cy="3966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8"/>
              </a:lnSpc>
              <a:spcBef>
                <a:spcPct val="0"/>
              </a:spcBef>
            </a:pPr>
            <a:r>
              <a:rPr lang="en-US" sz="7549">
                <a:solidFill>
                  <a:srgbClr val="000000"/>
                </a:solidFill>
                <a:latin typeface="Advent Pro Bold Bold"/>
              </a:rPr>
              <a:t>G</a:t>
            </a:r>
          </a:p>
          <a:p>
            <a:pPr algn="ctr">
              <a:lnSpc>
                <a:spcPts val="10568"/>
              </a:lnSpc>
              <a:spcBef>
                <a:spcPct val="0"/>
              </a:spcBef>
            </a:pPr>
            <a:r>
              <a:rPr lang="en-US" sz="7549">
                <a:solidFill>
                  <a:srgbClr val="000000"/>
                </a:solidFill>
                <a:latin typeface="Advent Pro Bold Bold"/>
              </a:rPr>
              <a:t>Á</a:t>
            </a:r>
          </a:p>
          <a:p>
            <a:pPr algn="ctr">
              <a:lnSpc>
                <a:spcPts val="10568"/>
              </a:lnSpc>
              <a:spcBef>
                <a:spcPct val="0"/>
              </a:spcBef>
            </a:pPr>
            <a:r>
              <a:rPr lang="en-US" sz="7549">
                <a:solidFill>
                  <a:srgbClr val="000000"/>
                </a:solidFill>
                <a:latin typeface="Advent Pro Bold Bold"/>
              </a:rPr>
              <a:t>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442561">
            <a:off x="-2200656" y="-2895600"/>
            <a:ext cx="6954012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81085" y="1181100"/>
            <a:ext cx="14636896" cy="1062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5A352C"/>
                </a:solidFill>
                <a:latin typeface="Noto Serif Display Black"/>
              </a:rPr>
              <a:t>Desde quando existe?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49483" y="2476918"/>
            <a:ext cx="14110191" cy="337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spc="48">
                <a:solidFill>
                  <a:srgbClr val="5A352C"/>
                </a:solidFill>
                <a:latin typeface="Arsenal"/>
              </a:rPr>
              <a:t>Desde a antiguidade o ser humano possui a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spc="48">
                <a:solidFill>
                  <a:srgbClr val="5A352C"/>
                </a:solidFill>
                <a:latin typeface="Arsenal"/>
              </a:rPr>
              <a:t>necessidade de se comunicar,  em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spc="48">
                <a:solidFill>
                  <a:srgbClr val="5A352C"/>
                </a:solidFill>
                <a:latin typeface="Arsenal"/>
              </a:rPr>
              <a:t>determinadas ocasiões se faziam necessárias a utilização de mensagens secretas para: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215375">
            <a:off x="16046523" y="3259388"/>
            <a:ext cx="6954012" cy="82296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283093" y="6366012"/>
            <a:ext cx="10442972" cy="3526186"/>
            <a:chOff x="0" y="0"/>
            <a:chExt cx="2428636" cy="8200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28635" cy="820056"/>
            </a:xfrm>
            <a:custGeom>
              <a:avLst/>
              <a:gdLst/>
              <a:ahLst/>
              <a:cxnLst/>
              <a:rect l="l" t="t" r="r" b="b"/>
              <a:pathLst>
                <a:path w="2428635" h="820056">
                  <a:moveTo>
                    <a:pt x="0" y="0"/>
                  </a:moveTo>
                  <a:lnTo>
                    <a:pt x="0" y="820056"/>
                  </a:lnTo>
                  <a:lnTo>
                    <a:pt x="2428635" y="820056"/>
                  </a:lnTo>
                  <a:lnTo>
                    <a:pt x="2428635" y="0"/>
                  </a:lnTo>
                  <a:lnTo>
                    <a:pt x="0" y="0"/>
                  </a:lnTo>
                  <a:close/>
                  <a:moveTo>
                    <a:pt x="2367675" y="759096"/>
                  </a:moveTo>
                  <a:lnTo>
                    <a:pt x="59690" y="759096"/>
                  </a:lnTo>
                  <a:lnTo>
                    <a:pt x="59690" y="59690"/>
                  </a:lnTo>
                  <a:lnTo>
                    <a:pt x="2367675" y="59690"/>
                  </a:lnTo>
                  <a:lnTo>
                    <a:pt x="2367675" y="759096"/>
                  </a:lnTo>
                  <a:close/>
                </a:path>
              </a:pathLst>
            </a:custGeom>
            <a:solidFill>
              <a:srgbClr val="010101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121024" y="6460885"/>
            <a:ext cx="10767108" cy="388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2"/>
              </a:lnSpc>
              <a:spcBef>
                <a:spcPct val="0"/>
              </a:spcBef>
            </a:pPr>
            <a:r>
              <a:rPr lang="en-US" sz="4415" spc="44">
                <a:solidFill>
                  <a:srgbClr val="5A352C"/>
                </a:solidFill>
                <a:latin typeface="Arsenal"/>
              </a:rPr>
              <a:t>Guerras</a:t>
            </a:r>
          </a:p>
          <a:p>
            <a:pPr algn="ctr">
              <a:lnSpc>
                <a:spcPts val="6182"/>
              </a:lnSpc>
              <a:spcBef>
                <a:spcPct val="0"/>
              </a:spcBef>
            </a:pPr>
            <a:r>
              <a:rPr lang="en-US" sz="4415" spc="44">
                <a:solidFill>
                  <a:srgbClr val="5A352C"/>
                </a:solidFill>
                <a:latin typeface="Arsenal"/>
              </a:rPr>
              <a:t>Espionagem</a:t>
            </a:r>
          </a:p>
          <a:p>
            <a:pPr algn="ctr">
              <a:lnSpc>
                <a:spcPts val="6182"/>
              </a:lnSpc>
              <a:spcBef>
                <a:spcPct val="0"/>
              </a:spcBef>
            </a:pPr>
            <a:r>
              <a:rPr lang="en-US" sz="4415" spc="44">
                <a:solidFill>
                  <a:srgbClr val="5A352C"/>
                </a:solidFill>
                <a:latin typeface="Arsenal"/>
              </a:rPr>
              <a:t>Cartas de amor</a:t>
            </a:r>
          </a:p>
          <a:p>
            <a:pPr algn="ctr">
              <a:lnSpc>
                <a:spcPts val="6182"/>
              </a:lnSpc>
              <a:spcBef>
                <a:spcPct val="0"/>
              </a:spcBef>
            </a:pPr>
            <a:r>
              <a:rPr lang="en-US" sz="4415" spc="44">
                <a:solidFill>
                  <a:srgbClr val="5A352C"/>
                </a:solidFill>
                <a:latin typeface="Arsenal"/>
              </a:rPr>
              <a:t>Outros</a:t>
            </a:r>
          </a:p>
          <a:p>
            <a:pPr algn="ctr">
              <a:lnSpc>
                <a:spcPts val="6182"/>
              </a:lnSpc>
              <a:spcBef>
                <a:spcPct val="0"/>
              </a:spcBef>
            </a:pPr>
            <a:endParaRPr lang="en-US" sz="4415" spc="44">
              <a:solidFill>
                <a:srgbClr val="5A352C"/>
              </a:solidFill>
              <a:latin typeface="Arsenal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13336">
            <a:off x="1592764" y="6264859"/>
            <a:ext cx="2776643" cy="8707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9000"/>
          </a:blip>
          <a:srcRect l="1000" t="15517" r="10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758" b="1758"/>
          <a:stretch>
            <a:fillRect/>
          </a:stretch>
        </p:blipFill>
        <p:spPr>
          <a:xfrm>
            <a:off x="514350" y="2428012"/>
            <a:ext cx="17259300" cy="388235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18136" y="789083"/>
            <a:ext cx="12251729" cy="1380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>
                <a:solidFill>
                  <a:srgbClr val="000000"/>
                </a:solidFill>
                <a:latin typeface="Noto Serif Display Black"/>
              </a:rPr>
              <a:t>Código de César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48940" y="1681843"/>
            <a:ext cx="1235212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348940" y="301526"/>
            <a:ext cx="12251729" cy="1380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>
                <a:solidFill>
                  <a:srgbClr val="000000"/>
                </a:solidFill>
                <a:latin typeface="Noto Serif Display Black"/>
              </a:rPr>
              <a:t>Cativeiro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284" r="19284"/>
          <a:stretch>
            <a:fillRect/>
          </a:stretch>
        </p:blipFill>
        <p:spPr>
          <a:xfrm>
            <a:off x="399029" y="1681843"/>
            <a:ext cx="17489941" cy="79629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348940" y="301526"/>
            <a:ext cx="12251729" cy="1380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>
                <a:solidFill>
                  <a:srgbClr val="000000"/>
                </a:solidFill>
                <a:latin typeface="Noto Serif Display Black"/>
              </a:rPr>
              <a:t>Rio Danúbio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827490"/>
            <a:ext cx="16230600" cy="726140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18136" y="-32294"/>
            <a:ext cx="12251729" cy="269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>
                <a:solidFill>
                  <a:srgbClr val="000000"/>
                </a:solidFill>
                <a:latin typeface="Noto Serif Display Black"/>
              </a:rPr>
              <a:t>Mapa com coordenadas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019157">
            <a:off x="14406089" y="-31034"/>
            <a:ext cx="3158930" cy="336257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76654" y="0"/>
            <a:ext cx="1084030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070" r="21429"/>
          <a:stretch>
            <a:fillRect/>
          </a:stretch>
        </p:blipFill>
        <p:spPr>
          <a:xfrm>
            <a:off x="9144000" y="0"/>
            <a:ext cx="9144000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8741295"/>
            <a:ext cx="17313586" cy="1186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>
                <a:solidFill>
                  <a:srgbClr val="000000"/>
                </a:solidFill>
                <a:latin typeface="Noto Serif Display Black"/>
              </a:rPr>
              <a:t>Força soldados e soldadas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06" b="7706"/>
          <a:stretch>
            <a:fillRect/>
          </a:stretch>
        </p:blipFill>
        <p:spPr>
          <a:xfrm>
            <a:off x="0" y="19372"/>
            <a:ext cx="18288000" cy="1026762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906000" y="2378850"/>
            <a:ext cx="9144000" cy="123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6"/>
              </a:lnSpc>
            </a:pPr>
            <a:r>
              <a:rPr lang="en-US" sz="4776">
                <a:solidFill>
                  <a:srgbClr val="FFFFFF"/>
                </a:solidFill>
                <a:latin typeface="Noto Serif Display Black"/>
              </a:rPr>
              <a:t>Forneça 3h através de congruência modular: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000"/>
          </a:blip>
          <a:srcRect l="19998" t="17460" r="2918" b="1746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11460" y="2414847"/>
            <a:ext cx="12336437" cy="4698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Advent Pro Bold"/>
              </a:rPr>
              <a:t>“Nunca houve uma guerra boa, ou uma paz ruim” </a:t>
            </a:r>
          </a:p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000000"/>
                </a:solidFill>
                <a:latin typeface="Advent Pro Bold"/>
              </a:rPr>
              <a:t>  - Benjamin Franklin</a:t>
            </a:r>
            <a:endParaRPr lang="en-US" sz="640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8960"/>
              </a:lnSpc>
              <a:spcBef>
                <a:spcPct val="0"/>
              </a:spcBef>
            </a:pPr>
            <a:endParaRPr lang="en-US" sz="6400">
              <a:solidFill>
                <a:srgbClr val="000000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842546" y="3351606"/>
            <a:ext cx="4602908" cy="4714969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1031" t="-14" r="-1335" b="79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86142" y="3351606"/>
            <a:ext cx="4690616" cy="4804812"/>
            <a:chOff x="0" y="0"/>
            <a:chExt cx="2086610" cy="2137410"/>
          </a:xfrm>
        </p:grpSpPr>
        <p:sp>
          <p:nvSpPr>
            <p:cNvPr id="5" name="Freeform 5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1031" t="-14" r="-1335" b="79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404529" y="3371077"/>
            <a:ext cx="4564893" cy="4676028"/>
            <a:chOff x="0" y="0"/>
            <a:chExt cx="2086610" cy="2137410"/>
          </a:xfrm>
        </p:grpSpPr>
        <p:sp>
          <p:nvSpPr>
            <p:cNvPr id="7" name="Freeform 7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4"/>
              <a:stretch>
                <a:fillRect l="-1031" t="-14" r="-1335" b="79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947312" y="-2224649"/>
            <a:ext cx="4781214" cy="56582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15864145" y="6999842"/>
            <a:ext cx="5076717" cy="600795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78146" y="255732"/>
            <a:ext cx="14391275" cy="2499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5A352C"/>
                </a:solidFill>
                <a:latin typeface="Noto Serif Display Black"/>
              </a:rPr>
              <a:t>Qual o objetivo principal destas mensagens?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48273" y="8554299"/>
            <a:ext cx="3766354" cy="103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252">
                <a:solidFill>
                  <a:srgbClr val="5A352C"/>
                </a:solidFill>
                <a:latin typeface="Arsenal"/>
              </a:rPr>
              <a:t>APENAS A PESSOA DESTINATÁRIA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82928" y="8554299"/>
            <a:ext cx="3766354" cy="1557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252">
                <a:solidFill>
                  <a:srgbClr val="5A352C"/>
                </a:solidFill>
                <a:latin typeface="Arsenal"/>
              </a:rPr>
              <a:t>PODERIA CONSEGUIR O ACESSO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03798" y="8554299"/>
            <a:ext cx="3766354" cy="103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252">
                <a:solidFill>
                  <a:srgbClr val="5A352C"/>
                </a:solidFill>
                <a:latin typeface="Arsenal"/>
              </a:rPr>
              <a:t>A MENSAGEM SECRETA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842546" y="3351606"/>
            <a:ext cx="4602908" cy="4714969"/>
            <a:chOff x="0" y="0"/>
            <a:chExt cx="2086610" cy="2137410"/>
          </a:xfrm>
        </p:grpSpPr>
        <p:sp>
          <p:nvSpPr>
            <p:cNvPr id="3" name="Freeform 3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"/>
              <a:stretch>
                <a:fillRect l="-4843" t="-14" r="-5147" b="79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86142" y="3351606"/>
            <a:ext cx="4690616" cy="4804812"/>
            <a:chOff x="0" y="0"/>
            <a:chExt cx="2086610" cy="2137410"/>
          </a:xfrm>
        </p:grpSpPr>
        <p:sp>
          <p:nvSpPr>
            <p:cNvPr id="5" name="Freeform 5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121" t="-1940" r="-182" b="-184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404529" y="3371077"/>
            <a:ext cx="4564893" cy="4676028"/>
            <a:chOff x="0" y="0"/>
            <a:chExt cx="2086610" cy="2137410"/>
          </a:xfrm>
        </p:grpSpPr>
        <p:sp>
          <p:nvSpPr>
            <p:cNvPr id="7" name="Freeform 7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4"/>
              <a:stretch>
                <a:fillRect l="-2675" t="-14" r="-2979" b="79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-1947312" y="-2224649"/>
            <a:ext cx="4781214" cy="56582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15864145" y="6999842"/>
            <a:ext cx="5076717" cy="600795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78146" y="893041"/>
            <a:ext cx="14391275" cy="1225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5A352C"/>
                </a:solidFill>
                <a:latin typeface="Noto Serif Display Black"/>
              </a:rPr>
              <a:t>História de Hiasteu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60823" y="8137368"/>
            <a:ext cx="3766354" cy="208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252">
                <a:solidFill>
                  <a:srgbClr val="5A352C"/>
                </a:solidFill>
                <a:latin typeface="Arsenal"/>
              </a:rPr>
              <a:t>ESPEROU O CABELO NASCER PARA ENVIAR A MENSAGEM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67376" y="8202699"/>
            <a:ext cx="6839198" cy="208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252">
                <a:solidFill>
                  <a:srgbClr val="5A352C"/>
                </a:solidFill>
                <a:latin typeface="Arsenal"/>
              </a:rPr>
              <a:t>E ASSIM O DESTINATÁRIO RASPOU A CABEÇA DO MENSAGEIRO NOVAMENTE PARA LER A MENSAGEM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48273" y="8137368"/>
            <a:ext cx="3766354" cy="208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252">
                <a:solidFill>
                  <a:srgbClr val="5A352C"/>
                </a:solidFill>
                <a:latin typeface="Arsenal"/>
              </a:rPr>
              <a:t>RASPOU A CABEÇA DO MENSAGEIRO PARA ESCREVER A MENSAGEM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803798" y="4638617"/>
            <a:ext cx="3766354" cy="504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252">
                <a:solidFill>
                  <a:srgbClr val="5A352C"/>
                </a:solidFill>
                <a:latin typeface="Arsenal Bold"/>
              </a:rPr>
              <a:t>HELLO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48273" y="4638617"/>
            <a:ext cx="3766354" cy="504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252">
                <a:solidFill>
                  <a:srgbClr val="5A352C"/>
                </a:solidFill>
                <a:latin typeface="Arsenal Bold"/>
              </a:rPr>
              <a:t>HELLO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217161">
            <a:off x="14535485" y="-3149685"/>
            <a:ext cx="4837738" cy="57251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283091">
            <a:off x="13927756" y="6524287"/>
            <a:ext cx="6317118" cy="448515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81075"/>
            <a:ext cx="15925654" cy="89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600" spc="823">
                <a:solidFill>
                  <a:srgbClr val="5A352C"/>
                </a:solidFill>
                <a:latin typeface="Noto Serif Display Black Bold"/>
              </a:rPr>
              <a:t>CRIPTOGRAFIA POR CÓDIGO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28804" y="2623531"/>
            <a:ext cx="16030393" cy="2519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5A352C"/>
                </a:solidFill>
                <a:latin typeface="Arsenal"/>
              </a:rPr>
              <a:t>É uma substituição  de palavras ou frases, por outras palavras, números ou símbolos.</a:t>
            </a:r>
          </a:p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5A352C"/>
                </a:solidFill>
                <a:latin typeface="Arsenal"/>
              </a:rPr>
              <a:t>Por exemplo: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34063" y="5143500"/>
            <a:ext cx="1592752" cy="21430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39978" y="5143500"/>
            <a:ext cx="1408044" cy="216460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56487" y="7511440"/>
            <a:ext cx="3766354" cy="504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252">
                <a:solidFill>
                  <a:srgbClr val="5A352C"/>
                </a:solidFill>
                <a:latin typeface="Arsenal"/>
              </a:rPr>
              <a:t>UVA = VAMOS 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91671" y="7511440"/>
            <a:ext cx="4664426" cy="504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252">
                <a:solidFill>
                  <a:srgbClr val="5A352C"/>
                </a:solidFill>
                <a:latin typeface="Arsenal"/>
              </a:rPr>
              <a:t>MORANGO = ESTUDAR 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82165" y="5982296"/>
            <a:ext cx="6942075" cy="103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252">
                <a:solidFill>
                  <a:srgbClr val="5A352C"/>
                </a:solidFill>
                <a:latin typeface="Arsenal"/>
              </a:rPr>
              <a:t>FRASE: VAMOS ESTUDAR</a:t>
            </a:r>
          </a:p>
          <a:p>
            <a:pPr algn="ctr">
              <a:lnSpc>
                <a:spcPts val="4160"/>
              </a:lnSpc>
            </a:pPr>
            <a:r>
              <a:rPr lang="en-US" sz="3200" spc="252">
                <a:solidFill>
                  <a:srgbClr val="5A352C"/>
                </a:solidFill>
                <a:latin typeface="Arsenal"/>
              </a:rPr>
              <a:t>CÓDIGO: UVA MORANGO 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217161">
            <a:off x="14535485" y="-3149685"/>
            <a:ext cx="4837738" cy="57251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283091">
            <a:off x="13927756" y="6524287"/>
            <a:ext cx="6317118" cy="44851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967924"/>
            <a:ext cx="5017996" cy="53190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76374" y="851631"/>
            <a:ext cx="13550345" cy="181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600" spc="823">
                <a:solidFill>
                  <a:srgbClr val="5A352C"/>
                </a:solidFill>
                <a:latin typeface="Noto Serif Display Black Bold"/>
              </a:rPr>
              <a:t>QUAL SERIA O PROBLEMA DESSE MÉTODO?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51726" y="1735916"/>
            <a:ext cx="5120824" cy="47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1128804" y="3049559"/>
            <a:ext cx="16030393" cy="1667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5A352C"/>
                </a:solidFill>
                <a:latin typeface="Arsenal"/>
              </a:rPr>
              <a:t>A pessoa que receber a mensagem também deve conhecer essas representações. Daí, esses códigos podem cair em mãos erradas.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217161">
            <a:off x="14535485" y="-3149685"/>
            <a:ext cx="4837738" cy="57251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283091">
            <a:off x="13927756" y="6524287"/>
            <a:ext cx="6317118" cy="44851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51105" y="3658757"/>
            <a:ext cx="10000556" cy="40502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48633" y="4179866"/>
            <a:ext cx="3087490" cy="241893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63985" y="555971"/>
            <a:ext cx="13550345" cy="89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600" spc="823">
                <a:solidFill>
                  <a:srgbClr val="5A352C"/>
                </a:solidFill>
                <a:latin typeface="Noto Serif Display Black Bold"/>
              </a:rPr>
              <a:t>CÓDIGO DE CÉSAR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568618"/>
            <a:ext cx="16030393" cy="1667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5A352C"/>
                </a:solidFill>
                <a:latin typeface="Arsenal"/>
              </a:rPr>
              <a:t>A cifra de substituição utilizada para propósitos militares foi nas guerras da Gália de Júlio César.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3961" y="7890044"/>
            <a:ext cx="16030393" cy="1667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5A352C"/>
                </a:solidFill>
                <a:latin typeface="Arsenal"/>
              </a:rPr>
              <a:t>A cifra de César funciona substituindo cada letra na mensagem por outra que está três casas à frente no alfabeto.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217161">
            <a:off x="14535485" y="-3149685"/>
            <a:ext cx="4837738" cy="57251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283091">
            <a:off x="13927756" y="6524287"/>
            <a:ext cx="6317118" cy="44851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235" r="13235"/>
          <a:stretch>
            <a:fillRect/>
          </a:stretch>
        </p:blipFill>
        <p:spPr>
          <a:xfrm>
            <a:off x="7923036" y="7465897"/>
            <a:ext cx="2441928" cy="260193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28804" y="1843630"/>
            <a:ext cx="16030393" cy="4224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5A352C"/>
                </a:solidFill>
                <a:latin typeface="Arsenal"/>
              </a:rPr>
              <a:t>Através do código de César, decifre as seguintes frases:</a:t>
            </a:r>
          </a:p>
          <a:p>
            <a:pPr algn="just">
              <a:lnSpc>
                <a:spcPts val="6719"/>
              </a:lnSpc>
              <a:spcBef>
                <a:spcPct val="0"/>
              </a:spcBef>
            </a:pPr>
            <a:endParaRPr lang="en-US" sz="4800">
              <a:solidFill>
                <a:srgbClr val="5A352C"/>
              </a:solidFill>
              <a:latin typeface="Arsenal"/>
            </a:endParaRPr>
          </a:p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5A352C"/>
                </a:solidFill>
                <a:latin typeface="Arsenal"/>
              </a:rPr>
              <a:t> Vamos comer pizza no jantar</a:t>
            </a:r>
          </a:p>
          <a:p>
            <a:pPr algn="just">
              <a:lnSpc>
                <a:spcPts val="6719"/>
              </a:lnSpc>
              <a:spcBef>
                <a:spcPct val="0"/>
              </a:spcBef>
            </a:pPr>
            <a:endParaRPr lang="en-US" sz="4800">
              <a:solidFill>
                <a:srgbClr val="5A352C"/>
              </a:solidFill>
              <a:latin typeface="Arsenal"/>
            </a:endParaRPr>
          </a:p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5A352C"/>
                </a:solidFill>
                <a:latin typeface="Arsenal"/>
              </a:rPr>
              <a:t>Quero assistir série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10993" y="5578929"/>
            <a:ext cx="2628165" cy="13093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90001" y="3260724"/>
            <a:ext cx="2497926" cy="212943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63985" y="555971"/>
            <a:ext cx="13550345" cy="89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600" spc="823">
                <a:solidFill>
                  <a:srgbClr val="5A352C"/>
                </a:solidFill>
                <a:latin typeface="Noto Serif Display Black Bold"/>
              </a:rPr>
              <a:t>CÓDIGO DE CÉSAR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577</Words>
  <Application>Microsoft Office PowerPoint</Application>
  <PresentationFormat>Personalizar</PresentationFormat>
  <Paragraphs>94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6" baseType="lpstr">
      <vt:lpstr>Arial</vt:lpstr>
      <vt:lpstr>Advent Pro Bold Bold</vt:lpstr>
      <vt:lpstr>Advent Pro Bold</vt:lpstr>
      <vt:lpstr>Noto Serif Display Black</vt:lpstr>
      <vt:lpstr>Calibri</vt:lpstr>
      <vt:lpstr>Arimo</vt:lpstr>
      <vt:lpstr>Arsenal</vt:lpstr>
      <vt:lpstr>Arsenal Bold</vt:lpstr>
      <vt:lpstr>Noto Serif Display Black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Soluções</dc:title>
  <cp:lastModifiedBy>ewell</cp:lastModifiedBy>
  <cp:revision>2</cp:revision>
  <dcterms:created xsi:type="dcterms:W3CDTF">2006-08-16T00:00:00Z</dcterms:created>
  <dcterms:modified xsi:type="dcterms:W3CDTF">2020-01-18T09:50:05Z</dcterms:modified>
  <dc:identifier>DADZcdVqsV4</dc:identifier>
</cp:coreProperties>
</file>