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0" r:id="rId3"/>
    <p:sldId id="283" r:id="rId4"/>
    <p:sldId id="284" r:id="rId5"/>
    <p:sldId id="285" r:id="rId6"/>
    <p:sldId id="286" r:id="rId7"/>
    <p:sldId id="287" r:id="rId8"/>
    <p:sldId id="288" r:id="rId9"/>
    <p:sldId id="289" r:id="rId10"/>
    <p:sldId id="275" r:id="rId11"/>
    <p:sldId id="279" r:id="rId12"/>
    <p:sldId id="281" r:id="rId13"/>
    <p:sldId id="290" r:id="rId14"/>
    <p:sldId id="291" r:id="rId15"/>
    <p:sldId id="292" r:id="rId16"/>
    <p:sldId id="293" r:id="rId17"/>
    <p:sldId id="294" r:id="rId18"/>
    <p:sldId id="295" r:id="rId19"/>
    <p:sldId id="296" r:id="rId20"/>
    <p:sldId id="297" r:id="rId2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9CB62A81-1AE7-431C-89CF-FFAF4F927249}">
          <p14:sldIdLst>
            <p14:sldId id="264"/>
          </p14:sldIdLst>
        </p14:section>
        <p14:section name="ACENTUAÇÃO" id="{A8387690-86BA-4818-8FDD-7A0CAB03CB1C}">
          <p14:sldIdLst>
            <p14:sldId id="270"/>
            <p14:sldId id="283"/>
            <p14:sldId id="284"/>
          </p14:sldIdLst>
        </p14:section>
        <p14:section name="ORTOGRAFIA" id="{A547CBDD-0C11-48C9-A708-6F4193045068}">
          <p14:sldIdLst>
            <p14:sldId id="285"/>
            <p14:sldId id="286"/>
            <p14:sldId id="287"/>
            <p14:sldId id="288"/>
            <p14:sldId id="289"/>
          </p14:sldIdLst>
        </p14:section>
        <p14:section name="QUESTOES ACENTUAÇAÕ" id="{83D517A6-9B81-41A4-A861-3705C7B286EF}">
          <p14:sldIdLst>
            <p14:sldId id="275"/>
            <p14:sldId id="279"/>
            <p14:sldId id="281"/>
            <p14:sldId id="290"/>
            <p14:sldId id="291"/>
            <p14:sldId id="292"/>
            <p14:sldId id="293"/>
          </p14:sldIdLst>
        </p14:section>
        <p14:section name="QUESTOES ORTOGRAFIA" id="{783DD577-8726-49C2-A6E2-B2D25ECECF71}">
          <p14:sldIdLst>
            <p14:sldId id="294"/>
            <p14:sldId id="295"/>
            <p14:sldId id="296"/>
            <p14:sldId id="29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86" d="100"/>
          <a:sy n="86" d="100"/>
        </p:scale>
        <p:origin x="5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282BE8-8C94-4932-B188-DB7C6FD711C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3C19BF9-88E1-44C3-B36F-BF3A26E2A7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D7F5733-9F14-44B2-9005-11E9F9E7FCFC}"/>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5" name="Espaço Reservado para Rodapé 4">
            <a:extLst>
              <a:ext uri="{FF2B5EF4-FFF2-40B4-BE49-F238E27FC236}">
                <a16:creationId xmlns:a16="http://schemas.microsoft.com/office/drawing/2014/main" id="{FDD1CE8B-EF11-4896-B43D-03FC01E1750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C5BD67C-4501-40A3-8187-E8B6D8327BCD}"/>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51169882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13692E-0A43-4C2B-828F-9D532D7F214E}"/>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ECE42AC1-0A53-447F-83BE-94E946F8BBA6}"/>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317DE5F-72A6-4D68-B2F2-8B5504440949}"/>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5" name="Espaço Reservado para Rodapé 4">
            <a:extLst>
              <a:ext uri="{FF2B5EF4-FFF2-40B4-BE49-F238E27FC236}">
                <a16:creationId xmlns:a16="http://schemas.microsoft.com/office/drawing/2014/main" id="{906906D8-0126-4975-B7A9-5F58C2AAE0A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CF41DC3-E6A7-42EE-AA02-D7D4D482B4E7}"/>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105221648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B41A6F5-6C45-48F4-B9A6-04334E6420D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1BFAB5A-339A-4278-BA43-1155A3BC116D}"/>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714F3CF-5D98-4C53-A182-A11A3AFA0559}"/>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5" name="Espaço Reservado para Rodapé 4">
            <a:extLst>
              <a:ext uri="{FF2B5EF4-FFF2-40B4-BE49-F238E27FC236}">
                <a16:creationId xmlns:a16="http://schemas.microsoft.com/office/drawing/2014/main" id="{7EF144FC-5509-438B-9CDE-5F22F999BA8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DF4E314-53C5-4FC3-8EAE-5711D11DCDAE}"/>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37796153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A39173-9DED-46C1-B779-F991DB73C68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254E38C-E196-4CA9-A3CF-E877D65A3479}"/>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3483846-A134-4DA0-8DEB-6E47D4ED4A9C}"/>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5" name="Espaço Reservado para Rodapé 4">
            <a:extLst>
              <a:ext uri="{FF2B5EF4-FFF2-40B4-BE49-F238E27FC236}">
                <a16:creationId xmlns:a16="http://schemas.microsoft.com/office/drawing/2014/main" id="{76178390-AC35-4451-A9AC-5A1BFB04D5C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00A97AB-84B3-46B3-BFC8-6CC31558BD54}"/>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392232180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C83B0-4369-49CE-979D-778021D04DA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DC31C5C-2B10-4089-AA2C-E44A81DC7F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395268DA-8FDE-4750-9E13-89987CE07438}"/>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5" name="Espaço Reservado para Rodapé 4">
            <a:extLst>
              <a:ext uri="{FF2B5EF4-FFF2-40B4-BE49-F238E27FC236}">
                <a16:creationId xmlns:a16="http://schemas.microsoft.com/office/drawing/2014/main" id="{D689E3AA-B3D8-468E-B22C-D2568C1E89F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F69799F-41EB-4722-A13B-C5AF9E85F022}"/>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132379922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C979CD-5C24-420D-8166-573CAE09D33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CB922D5-CD64-48EF-BC28-5D53613E30A2}"/>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30217A6-7C58-4466-8D42-F9277C82C20A}"/>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0227A36-4367-4EA5-95CF-D8A4B2EEECB3}"/>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6" name="Espaço Reservado para Rodapé 5">
            <a:extLst>
              <a:ext uri="{FF2B5EF4-FFF2-40B4-BE49-F238E27FC236}">
                <a16:creationId xmlns:a16="http://schemas.microsoft.com/office/drawing/2014/main" id="{B38D585F-67AF-4781-A748-D5ED2CBBC2C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409BD10-B95F-47A5-B0D4-5FB09B207659}"/>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231314585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DE150-8751-4937-86B8-444D53CC344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1E05878-27A1-4DEA-AB87-0ADDF38D08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221CDB2-371C-4FCF-B7AD-5E178D0E031C}"/>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2B28265-6562-431D-B86F-3897E8CB2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E16F77F5-A8D9-4104-AC83-35D471E5E65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B17F901-0906-438A-9205-8D4FB142E67A}"/>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8" name="Espaço Reservado para Rodapé 7">
            <a:extLst>
              <a:ext uri="{FF2B5EF4-FFF2-40B4-BE49-F238E27FC236}">
                <a16:creationId xmlns:a16="http://schemas.microsoft.com/office/drawing/2014/main" id="{7F154347-DE0F-42BB-BAF7-4B0A42C0D8C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1C5F339-D7F9-4BE9-965F-20B89AD21AD4}"/>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125789779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7819B-3CD0-42D9-B6A8-24C66C7CFC3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3299818-515D-47DF-9EAA-EC8A3B3B20B4}"/>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4" name="Espaço Reservado para Rodapé 3">
            <a:extLst>
              <a:ext uri="{FF2B5EF4-FFF2-40B4-BE49-F238E27FC236}">
                <a16:creationId xmlns:a16="http://schemas.microsoft.com/office/drawing/2014/main" id="{DBE00B66-3E1D-4183-8C50-AC44457EEEF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34786DA-B7D8-45CA-AFD4-41D6D3693191}"/>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7504101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E380DDB-2151-4C66-8162-15923BA1C0B8}"/>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3" name="Espaço Reservado para Rodapé 2">
            <a:extLst>
              <a:ext uri="{FF2B5EF4-FFF2-40B4-BE49-F238E27FC236}">
                <a16:creationId xmlns:a16="http://schemas.microsoft.com/office/drawing/2014/main" id="{D638FAD8-D4A5-4B4F-9D3D-87660CF6659D}"/>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57805C09-76DD-4989-AC34-90E5EDAE3638}"/>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135952595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9AFA63-B4D7-481E-B4D0-05A645BD84D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6E62849-6AB2-49E4-B061-7CD1F87F5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04A7879-0921-4142-A070-255B1F775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0322BCD3-2929-4420-8424-0B85D3AD8C71}"/>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6" name="Espaço Reservado para Rodapé 5">
            <a:extLst>
              <a:ext uri="{FF2B5EF4-FFF2-40B4-BE49-F238E27FC236}">
                <a16:creationId xmlns:a16="http://schemas.microsoft.com/office/drawing/2014/main" id="{87AEA552-C6A9-4BF6-B268-D759ECD2400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797261E-9958-4815-9184-1271578CB34A}"/>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36818430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6022D-D02E-4DF6-955C-B918CE22A11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3D473E57-054C-48D4-B2FD-17720002A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6E91AE0-C213-406E-957C-99C49BF39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3D85ECB5-4F49-4B52-8433-280E20496160}"/>
              </a:ext>
            </a:extLst>
          </p:cNvPr>
          <p:cNvSpPr>
            <a:spLocks noGrp="1"/>
          </p:cNvSpPr>
          <p:nvPr>
            <p:ph type="dt" sz="half" idx="10"/>
          </p:nvPr>
        </p:nvSpPr>
        <p:spPr/>
        <p:txBody>
          <a:bodyPr/>
          <a:lstStyle/>
          <a:p>
            <a:fld id="{BE6F394D-3F01-46EA-B7F5-58BD934CFD95}" type="datetimeFigureOut">
              <a:rPr lang="pt-BR" smtClean="0"/>
              <a:t>02/04/2020</a:t>
            </a:fld>
            <a:endParaRPr lang="pt-BR"/>
          </a:p>
        </p:txBody>
      </p:sp>
      <p:sp>
        <p:nvSpPr>
          <p:cNvPr id="6" name="Espaço Reservado para Rodapé 5">
            <a:extLst>
              <a:ext uri="{FF2B5EF4-FFF2-40B4-BE49-F238E27FC236}">
                <a16:creationId xmlns:a16="http://schemas.microsoft.com/office/drawing/2014/main" id="{3BC4AE47-7419-4C27-9464-7F4D2B7B90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CDA12B-2C4E-4582-A56B-180EAD65B55F}"/>
              </a:ext>
            </a:extLst>
          </p:cNvPr>
          <p:cNvSpPr>
            <a:spLocks noGrp="1"/>
          </p:cNvSpPr>
          <p:nvPr>
            <p:ph type="sldNum" sz="quarter" idx="12"/>
          </p:nvPr>
        </p:nvSpPr>
        <p:spPr/>
        <p:txBody>
          <a:bodyPr/>
          <a:lstStyle/>
          <a:p>
            <a:fld id="{E4B9660D-873B-438E-841D-091708E8C8E4}" type="slidenum">
              <a:rPr lang="pt-BR" smtClean="0"/>
              <a:t>‹nº›</a:t>
            </a:fld>
            <a:endParaRPr lang="pt-BR"/>
          </a:p>
        </p:txBody>
      </p:sp>
    </p:spTree>
    <p:extLst>
      <p:ext uri="{BB962C8B-B14F-4D97-AF65-F5344CB8AC3E}">
        <p14:creationId xmlns:p14="http://schemas.microsoft.com/office/powerpoint/2010/main" val="310704875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1E48F2B-9443-46F9-9AE2-FB9482C643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AF2EE87A-48C5-474E-BC21-CCA8FDC803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F61573B-E8B7-48F7-A0FF-3F7DD17EA3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F394D-3F01-46EA-B7F5-58BD934CFD95}" type="datetimeFigureOut">
              <a:rPr lang="pt-BR" smtClean="0"/>
              <a:t>02/04/2020</a:t>
            </a:fld>
            <a:endParaRPr lang="pt-BR"/>
          </a:p>
        </p:txBody>
      </p:sp>
      <p:sp>
        <p:nvSpPr>
          <p:cNvPr id="5" name="Espaço Reservado para Rodapé 4">
            <a:extLst>
              <a:ext uri="{FF2B5EF4-FFF2-40B4-BE49-F238E27FC236}">
                <a16:creationId xmlns:a16="http://schemas.microsoft.com/office/drawing/2014/main" id="{5105D0C8-CC46-4C26-A095-89A00D3B0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5DD7C6BA-1106-465B-98A0-59992BC64D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9660D-873B-438E-841D-091708E8C8E4}" type="slidenum">
              <a:rPr lang="pt-BR" smtClean="0"/>
              <a:t>‹nº›</a:t>
            </a:fld>
            <a:endParaRPr lang="pt-BR"/>
          </a:p>
        </p:txBody>
      </p:sp>
    </p:spTree>
    <p:extLst>
      <p:ext uri="{BB962C8B-B14F-4D97-AF65-F5344CB8AC3E}">
        <p14:creationId xmlns:p14="http://schemas.microsoft.com/office/powerpoint/2010/main" val="267906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5">
            <a:extLst>
              <a:ext uri="{FF2B5EF4-FFF2-40B4-BE49-F238E27FC236}">
                <a16:creationId xmlns:a16="http://schemas.microsoft.com/office/drawing/2014/main" id="{C7DE086B-8669-4D67-931E-FF34862DF04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GRAMÁTICA DA LÍNGUA PORTUGUESA</a:t>
            </a:r>
          </a:p>
        </p:txBody>
      </p:sp>
      <p:sp>
        <p:nvSpPr>
          <p:cNvPr id="17" name="TextBox 5">
            <a:extLst>
              <a:ext uri="{FF2B5EF4-FFF2-40B4-BE49-F238E27FC236}">
                <a16:creationId xmlns:a16="http://schemas.microsoft.com/office/drawing/2014/main" id="{08AFB87A-8C2B-4DFF-B2D3-3B935BA5F530}"/>
              </a:ext>
            </a:extLst>
          </p:cNvPr>
          <p:cNvSpPr txBox="1"/>
          <p:nvPr/>
        </p:nvSpPr>
        <p:spPr>
          <a:xfrm>
            <a:off x="-1" y="3246507"/>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MÓDULO 1  - FONOLOGIA E ORTOGRAFIA</a:t>
            </a:r>
          </a:p>
        </p:txBody>
      </p:sp>
    </p:spTree>
    <p:extLst>
      <p:ext uri="{BB962C8B-B14F-4D97-AF65-F5344CB8AC3E}">
        <p14:creationId xmlns:p14="http://schemas.microsoft.com/office/powerpoint/2010/main" val="109772311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8042"/>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18042"/>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1</a:t>
            </a:r>
          </a:p>
        </p:txBody>
      </p:sp>
      <p:sp>
        <p:nvSpPr>
          <p:cNvPr id="6" name="Retângulo 5">
            <a:extLst>
              <a:ext uri="{FF2B5EF4-FFF2-40B4-BE49-F238E27FC236}">
                <a16:creationId xmlns:a16="http://schemas.microsoft.com/office/drawing/2014/main" id="{A0B40107-0C1E-499C-95F7-69A5D7CC72C8}"/>
              </a:ext>
            </a:extLst>
          </p:cNvPr>
          <p:cNvSpPr/>
          <p:nvPr/>
        </p:nvSpPr>
        <p:spPr>
          <a:xfrm>
            <a:off x="0" y="788589"/>
            <a:ext cx="11871960" cy="5175904"/>
          </a:xfrm>
          <a:prstGeom prst="rect">
            <a:avLst/>
          </a:prstGeom>
        </p:spPr>
        <p:txBody>
          <a:bodyPr wrap="square">
            <a:spAutoFit/>
          </a:bodyPr>
          <a:lstStyle/>
          <a:p>
            <a:pPr algn="just">
              <a:lnSpc>
                <a:spcPct val="150000"/>
              </a:lnSpc>
            </a:pPr>
            <a:r>
              <a:rPr lang="pt-BR" sz="2800" dirty="0">
                <a:latin typeface="Impact" panose="020B0806030902050204" pitchFamily="34" charset="0"/>
              </a:rPr>
              <a:t>1. (UFPR) Assinale a alternativa em que todos os vocábulos são acentuados por serem oxítonos:</a:t>
            </a:r>
          </a:p>
          <a:p>
            <a:pPr algn="just">
              <a:lnSpc>
                <a:spcPct val="150000"/>
              </a:lnSpc>
            </a:pPr>
            <a:r>
              <a:rPr lang="pt-BR" sz="2800" dirty="0">
                <a:latin typeface="Impact" panose="020B0806030902050204" pitchFamily="34" charset="0"/>
              </a:rPr>
              <a:t>a) paletó, avô, pajé, café, jiló</a:t>
            </a:r>
          </a:p>
          <a:p>
            <a:pPr algn="just">
              <a:lnSpc>
                <a:spcPct val="150000"/>
              </a:lnSpc>
            </a:pPr>
            <a:r>
              <a:rPr lang="pt-BR" sz="2800" dirty="0">
                <a:latin typeface="Impact" panose="020B0806030902050204" pitchFamily="34" charset="0"/>
              </a:rPr>
              <a:t>b) parabéns, vêm, hífen, saí, oásis</a:t>
            </a:r>
          </a:p>
          <a:p>
            <a:pPr algn="just">
              <a:lnSpc>
                <a:spcPct val="150000"/>
              </a:lnSpc>
            </a:pPr>
            <a:r>
              <a:rPr lang="pt-BR" sz="2800" dirty="0">
                <a:latin typeface="Impact" panose="020B0806030902050204" pitchFamily="34" charset="0"/>
              </a:rPr>
              <a:t>c) você, capilé, Paraná, lápis, régua</a:t>
            </a:r>
          </a:p>
          <a:p>
            <a:pPr algn="just">
              <a:lnSpc>
                <a:spcPct val="150000"/>
              </a:lnSpc>
            </a:pPr>
            <a:r>
              <a:rPr lang="pt-BR" sz="2800" dirty="0">
                <a:latin typeface="Impact" panose="020B0806030902050204" pitchFamily="34" charset="0"/>
              </a:rPr>
              <a:t>d) amém, amável, filó, porém, além</a:t>
            </a:r>
          </a:p>
          <a:p>
            <a:pPr algn="just">
              <a:lnSpc>
                <a:spcPct val="150000"/>
              </a:lnSpc>
            </a:pPr>
            <a:r>
              <a:rPr lang="pt-BR" sz="2800" dirty="0">
                <a:latin typeface="Impact" panose="020B0806030902050204" pitchFamily="34" charset="0"/>
              </a:rPr>
              <a:t>e) caí, aí, ímã, ipê, abricó</a:t>
            </a:r>
          </a:p>
          <a:p>
            <a:pPr algn="just">
              <a:lnSpc>
                <a:spcPct val="150000"/>
              </a:lnSpc>
            </a:pPr>
            <a:endParaRPr lang="pt-BR" sz="2800" dirty="0">
              <a:latin typeface="Impact" panose="020B0806030902050204" pitchFamily="34" charset="0"/>
            </a:endParaRPr>
          </a:p>
        </p:txBody>
      </p:sp>
    </p:spTree>
    <p:extLst>
      <p:ext uri="{BB962C8B-B14F-4D97-AF65-F5344CB8AC3E}">
        <p14:creationId xmlns:p14="http://schemas.microsoft.com/office/powerpoint/2010/main" val="79112849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8042"/>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18042"/>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2</a:t>
            </a:r>
          </a:p>
        </p:txBody>
      </p:sp>
      <p:sp>
        <p:nvSpPr>
          <p:cNvPr id="6" name="Retângulo 5">
            <a:extLst>
              <a:ext uri="{FF2B5EF4-FFF2-40B4-BE49-F238E27FC236}">
                <a16:creationId xmlns:a16="http://schemas.microsoft.com/office/drawing/2014/main" id="{A0B40107-0C1E-499C-95F7-69A5D7CC72C8}"/>
              </a:ext>
            </a:extLst>
          </p:cNvPr>
          <p:cNvSpPr/>
          <p:nvPr/>
        </p:nvSpPr>
        <p:spPr>
          <a:xfrm>
            <a:off x="0" y="788589"/>
            <a:ext cx="11871960" cy="3341749"/>
          </a:xfrm>
          <a:prstGeom prst="rect">
            <a:avLst/>
          </a:prstGeom>
        </p:spPr>
        <p:txBody>
          <a:bodyPr wrap="square">
            <a:spAutoFit/>
          </a:bodyPr>
          <a:lstStyle/>
          <a:p>
            <a:pPr algn="just">
              <a:lnSpc>
                <a:spcPct val="150000"/>
              </a:lnSpc>
            </a:pPr>
            <a:r>
              <a:rPr lang="pt-BR" sz="2400" dirty="0">
                <a:latin typeface="Impact" panose="020B0806030902050204" pitchFamily="34" charset="0"/>
              </a:rPr>
              <a:t>2. Marque a única alternativa que apresenta equívocos de acentuação das palavras:</a:t>
            </a:r>
          </a:p>
          <a:p>
            <a:pPr algn="just">
              <a:lnSpc>
                <a:spcPct val="150000"/>
              </a:lnSpc>
            </a:pPr>
            <a:r>
              <a:rPr lang="pt-BR" sz="2400" dirty="0">
                <a:latin typeface="Impact" panose="020B0806030902050204" pitchFamily="34" charset="0"/>
              </a:rPr>
              <a:t>a) Goiânia é a única cidade que gostaria de morar.</a:t>
            </a:r>
          </a:p>
          <a:p>
            <a:pPr algn="just">
              <a:lnSpc>
                <a:spcPct val="150000"/>
              </a:lnSpc>
            </a:pPr>
            <a:r>
              <a:rPr lang="pt-BR" sz="2400" dirty="0">
                <a:latin typeface="Impact" panose="020B0806030902050204" pitchFamily="34" charset="0"/>
              </a:rPr>
              <a:t>b) Sábado vou à feira comprar </a:t>
            </a:r>
            <a:r>
              <a:rPr lang="pt-BR" sz="2400" dirty="0" err="1">
                <a:latin typeface="Impact" panose="020B0806030902050204" pitchFamily="34" charset="0"/>
              </a:rPr>
              <a:t>pêixe</a:t>
            </a:r>
            <a:r>
              <a:rPr lang="pt-BR" sz="2400" dirty="0">
                <a:latin typeface="Impact" panose="020B0806030902050204" pitchFamily="34" charset="0"/>
              </a:rPr>
              <a:t> e abóbora para fazer aquela receita.</a:t>
            </a:r>
          </a:p>
          <a:p>
            <a:pPr algn="just">
              <a:lnSpc>
                <a:spcPct val="150000"/>
              </a:lnSpc>
            </a:pPr>
            <a:r>
              <a:rPr lang="pt-BR" sz="2400" dirty="0">
                <a:latin typeface="Impact" panose="020B0806030902050204" pitchFamily="34" charset="0"/>
              </a:rPr>
              <a:t>c) Gostaria de saber o porquê de tanta rúcula e cará no meu prato.</a:t>
            </a:r>
          </a:p>
          <a:p>
            <a:pPr algn="just">
              <a:lnSpc>
                <a:spcPct val="150000"/>
              </a:lnSpc>
            </a:pPr>
            <a:r>
              <a:rPr lang="pt-BR" sz="2400" dirty="0">
                <a:latin typeface="Impact" panose="020B0806030902050204" pitchFamily="34" charset="0"/>
              </a:rPr>
              <a:t>d) O vigésimo colocado no concurso será nomeado a partir do último sábado do mês que vem.</a:t>
            </a:r>
          </a:p>
          <a:p>
            <a:pPr algn="just">
              <a:lnSpc>
                <a:spcPct val="150000"/>
              </a:lnSpc>
            </a:pPr>
            <a:r>
              <a:rPr lang="pt-BR" sz="2400" dirty="0">
                <a:latin typeface="Impact" panose="020B0806030902050204" pitchFamily="34" charset="0"/>
              </a:rPr>
              <a:t>e) Hélio não pôde ver o número do ônibus porque estava sem os óculos.</a:t>
            </a:r>
          </a:p>
        </p:txBody>
      </p:sp>
    </p:spTree>
    <p:extLst>
      <p:ext uri="{BB962C8B-B14F-4D97-AF65-F5344CB8AC3E}">
        <p14:creationId xmlns:p14="http://schemas.microsoft.com/office/powerpoint/2010/main" val="17846218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8042"/>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18042"/>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3</a:t>
            </a:r>
          </a:p>
        </p:txBody>
      </p:sp>
      <p:sp>
        <p:nvSpPr>
          <p:cNvPr id="6" name="Retângulo 5">
            <a:extLst>
              <a:ext uri="{FF2B5EF4-FFF2-40B4-BE49-F238E27FC236}">
                <a16:creationId xmlns:a16="http://schemas.microsoft.com/office/drawing/2014/main" id="{A0B40107-0C1E-499C-95F7-69A5D7CC72C8}"/>
              </a:ext>
            </a:extLst>
          </p:cNvPr>
          <p:cNvSpPr/>
          <p:nvPr/>
        </p:nvSpPr>
        <p:spPr>
          <a:xfrm>
            <a:off x="0" y="788589"/>
            <a:ext cx="11871960" cy="3895746"/>
          </a:xfrm>
          <a:prstGeom prst="rect">
            <a:avLst/>
          </a:prstGeom>
        </p:spPr>
        <p:txBody>
          <a:bodyPr wrap="square">
            <a:spAutoFit/>
          </a:bodyPr>
          <a:lstStyle/>
          <a:p>
            <a:pPr algn="just">
              <a:lnSpc>
                <a:spcPct val="150000"/>
              </a:lnSpc>
            </a:pPr>
            <a:r>
              <a:rPr lang="pt-BR" sz="2400" dirty="0">
                <a:latin typeface="Impact" panose="020B0806030902050204" pitchFamily="34" charset="0"/>
              </a:rPr>
              <a:t>3. Assinale a alternativa em que todas as palavras são acentuadas pela mesma regra que explica o uso do acento agudo em “paraíso”:</a:t>
            </a:r>
          </a:p>
          <a:p>
            <a:pPr algn="just">
              <a:lnSpc>
                <a:spcPct val="150000"/>
              </a:lnSpc>
            </a:pPr>
            <a:r>
              <a:rPr lang="pt-BR" sz="2400" dirty="0">
                <a:latin typeface="Impact" panose="020B0806030902050204" pitchFamily="34" charset="0"/>
              </a:rPr>
              <a:t>a) miséria – critério – hemisfério.</a:t>
            </a:r>
          </a:p>
          <a:p>
            <a:pPr algn="just">
              <a:lnSpc>
                <a:spcPct val="150000"/>
              </a:lnSpc>
            </a:pPr>
            <a:r>
              <a:rPr lang="pt-BR" sz="2400" dirty="0">
                <a:latin typeface="Impact" panose="020B0806030902050204" pitchFamily="34" charset="0"/>
              </a:rPr>
              <a:t>b) árvore – patético – xícara. </a:t>
            </a:r>
          </a:p>
          <a:p>
            <a:pPr algn="just">
              <a:lnSpc>
                <a:spcPct val="150000"/>
              </a:lnSpc>
            </a:pPr>
            <a:r>
              <a:rPr lang="pt-BR" sz="2400" dirty="0">
                <a:latin typeface="Impact" panose="020B0806030902050204" pitchFamily="34" charset="0"/>
              </a:rPr>
              <a:t>c)saúde – saúva – saída.</a:t>
            </a:r>
          </a:p>
          <a:p>
            <a:pPr algn="just">
              <a:lnSpc>
                <a:spcPct val="150000"/>
              </a:lnSpc>
            </a:pPr>
            <a:r>
              <a:rPr lang="pt-BR" sz="2400" dirty="0">
                <a:latin typeface="Impact" panose="020B0806030902050204" pitchFamily="34" charset="0"/>
              </a:rPr>
              <a:t>d) jabá – chulé – mocotó.</a:t>
            </a:r>
          </a:p>
          <a:p>
            <a:pPr algn="just">
              <a:lnSpc>
                <a:spcPct val="150000"/>
              </a:lnSpc>
            </a:pPr>
            <a:r>
              <a:rPr lang="pt-BR" sz="2400" dirty="0">
                <a:latin typeface="Impact" panose="020B0806030902050204" pitchFamily="34" charset="0"/>
              </a:rPr>
              <a:t>e)chá – crê – pó.</a:t>
            </a:r>
          </a:p>
        </p:txBody>
      </p:sp>
    </p:spTree>
    <p:extLst>
      <p:ext uri="{BB962C8B-B14F-4D97-AF65-F5344CB8AC3E}">
        <p14:creationId xmlns:p14="http://schemas.microsoft.com/office/powerpoint/2010/main" val="248242748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8042"/>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18042"/>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4</a:t>
            </a:r>
          </a:p>
        </p:txBody>
      </p:sp>
      <p:sp>
        <p:nvSpPr>
          <p:cNvPr id="6" name="Retângulo 5">
            <a:extLst>
              <a:ext uri="{FF2B5EF4-FFF2-40B4-BE49-F238E27FC236}">
                <a16:creationId xmlns:a16="http://schemas.microsoft.com/office/drawing/2014/main" id="{A0B40107-0C1E-499C-95F7-69A5D7CC72C8}"/>
              </a:ext>
            </a:extLst>
          </p:cNvPr>
          <p:cNvSpPr/>
          <p:nvPr/>
        </p:nvSpPr>
        <p:spPr>
          <a:xfrm>
            <a:off x="0" y="788589"/>
            <a:ext cx="11871960" cy="5557740"/>
          </a:xfrm>
          <a:prstGeom prst="rect">
            <a:avLst/>
          </a:prstGeom>
        </p:spPr>
        <p:txBody>
          <a:bodyPr wrap="square">
            <a:spAutoFit/>
          </a:bodyPr>
          <a:lstStyle/>
          <a:p>
            <a:pPr algn="just">
              <a:lnSpc>
                <a:spcPct val="150000"/>
              </a:lnSpc>
            </a:pPr>
            <a:r>
              <a:rPr lang="pt-BR" sz="2400" dirty="0">
                <a:latin typeface="Impact" panose="020B0806030902050204" pitchFamily="34" charset="0"/>
              </a:rPr>
              <a:t>4. Sobre a acentuação gráfica das palavras agradável, automóvel e possível, assinale o que for correto.</a:t>
            </a:r>
          </a:p>
          <a:p>
            <a:pPr algn="just">
              <a:lnSpc>
                <a:spcPct val="150000"/>
              </a:lnSpc>
            </a:pPr>
            <a:r>
              <a:rPr lang="pt-BR" sz="2400" dirty="0">
                <a:latin typeface="Impact" panose="020B0806030902050204" pitchFamily="34" charset="0"/>
              </a:rPr>
              <a:t>a) Em razão de a letra L no final das palavras transferir a tonicidade para a última sílaba, é necessário que se marque graficamente a sílaba tônica das paroxítonas terminadas em L, se isso não fosse feito, poderiam ser lidas como palavras oxítonas.</a:t>
            </a:r>
          </a:p>
          <a:p>
            <a:pPr algn="just">
              <a:lnSpc>
                <a:spcPct val="150000"/>
              </a:lnSpc>
            </a:pPr>
            <a:r>
              <a:rPr lang="pt-BR" sz="2400" dirty="0">
                <a:latin typeface="Impact" panose="020B0806030902050204" pitchFamily="34" charset="0"/>
              </a:rPr>
              <a:t>b) São acentuadas porque são proparoxítonas terminadas em L.</a:t>
            </a:r>
          </a:p>
          <a:p>
            <a:pPr algn="just">
              <a:lnSpc>
                <a:spcPct val="150000"/>
              </a:lnSpc>
            </a:pPr>
            <a:r>
              <a:rPr lang="pt-BR" sz="2400" dirty="0">
                <a:latin typeface="Impact" panose="020B0806030902050204" pitchFamily="34" charset="0"/>
              </a:rPr>
              <a:t>c) São acentuadas porque são oxítonas terminadas em L.</a:t>
            </a:r>
          </a:p>
          <a:p>
            <a:pPr algn="just">
              <a:lnSpc>
                <a:spcPct val="150000"/>
              </a:lnSpc>
            </a:pPr>
            <a:r>
              <a:rPr lang="pt-BR" sz="2400" dirty="0">
                <a:latin typeface="Impact" panose="020B0806030902050204" pitchFamily="34" charset="0"/>
              </a:rPr>
              <a:t>d) São acentuadas porque terminam em ditongo fonético – eu.</a:t>
            </a:r>
          </a:p>
          <a:p>
            <a:pPr algn="just">
              <a:lnSpc>
                <a:spcPct val="150000"/>
              </a:lnSpc>
            </a:pPr>
            <a:r>
              <a:rPr lang="pt-BR" sz="2400" dirty="0">
                <a:latin typeface="Impact" panose="020B0806030902050204" pitchFamily="34" charset="0"/>
              </a:rPr>
              <a:t>e) São acentuadas porque são paroxítonas terminadas em L.</a:t>
            </a:r>
          </a:p>
          <a:p>
            <a:pPr algn="just">
              <a:lnSpc>
                <a:spcPct val="150000"/>
              </a:lnSpc>
            </a:pPr>
            <a:endParaRPr lang="pt-BR" sz="2400" dirty="0">
              <a:latin typeface="Impact" panose="020B0806030902050204" pitchFamily="34" charset="0"/>
            </a:endParaRPr>
          </a:p>
        </p:txBody>
      </p:sp>
    </p:spTree>
    <p:extLst>
      <p:ext uri="{BB962C8B-B14F-4D97-AF65-F5344CB8AC3E}">
        <p14:creationId xmlns:p14="http://schemas.microsoft.com/office/powerpoint/2010/main" val="326199190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400838E9-0425-45B9-8C46-ED345CD4A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214" y="5937719"/>
            <a:ext cx="2457571" cy="902239"/>
          </a:xfrm>
          <a:prstGeom prst="rect">
            <a:avLst/>
          </a:prstGeom>
          <a:solidFill>
            <a:srgbClr val="FFFF00"/>
          </a:solidFill>
        </p:spPr>
      </p:pic>
      <p:sp>
        <p:nvSpPr>
          <p:cNvPr id="4" name="TextBox 5">
            <a:extLst>
              <a:ext uri="{FF2B5EF4-FFF2-40B4-BE49-F238E27FC236}">
                <a16:creationId xmlns:a16="http://schemas.microsoft.com/office/drawing/2014/main" id="{EAC54CBA-D56F-4828-A13B-34AA92FA0990}"/>
              </a:ext>
            </a:extLst>
          </p:cNvPr>
          <p:cNvSpPr txBox="1"/>
          <p:nvPr/>
        </p:nvSpPr>
        <p:spPr>
          <a:xfrm>
            <a:off x="0" y="178984"/>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5</a:t>
            </a:r>
          </a:p>
        </p:txBody>
      </p:sp>
      <p:sp>
        <p:nvSpPr>
          <p:cNvPr id="6" name="Retângulo 5">
            <a:extLst>
              <a:ext uri="{FF2B5EF4-FFF2-40B4-BE49-F238E27FC236}">
                <a16:creationId xmlns:a16="http://schemas.microsoft.com/office/drawing/2014/main" id="{A0B40107-0C1E-499C-95F7-69A5D7CC72C8}"/>
              </a:ext>
            </a:extLst>
          </p:cNvPr>
          <p:cNvSpPr/>
          <p:nvPr/>
        </p:nvSpPr>
        <p:spPr>
          <a:xfrm>
            <a:off x="160019" y="985150"/>
            <a:ext cx="11871960" cy="3341749"/>
          </a:xfrm>
          <a:prstGeom prst="rect">
            <a:avLst/>
          </a:prstGeom>
        </p:spPr>
        <p:txBody>
          <a:bodyPr wrap="square">
            <a:spAutoFit/>
          </a:bodyPr>
          <a:lstStyle/>
          <a:p>
            <a:pPr>
              <a:lnSpc>
                <a:spcPct val="150000"/>
              </a:lnSpc>
            </a:pPr>
            <a:r>
              <a:rPr lang="pt-BR" sz="2400" dirty="0">
                <a:latin typeface="Impact" panose="020B0806030902050204" pitchFamily="34" charset="0"/>
              </a:rPr>
              <a:t>5. Texto 1</a:t>
            </a:r>
          </a:p>
          <a:p>
            <a:pPr>
              <a:lnSpc>
                <a:spcPct val="150000"/>
              </a:lnSpc>
            </a:pPr>
            <a:r>
              <a:rPr lang="pt-BR" sz="2400" dirty="0">
                <a:latin typeface="Impact" panose="020B0806030902050204" pitchFamily="34" charset="0"/>
              </a:rPr>
              <a:t>Livro</a:t>
            </a:r>
          </a:p>
          <a:p>
            <a:pPr>
              <a:lnSpc>
                <a:spcPct val="150000"/>
              </a:lnSpc>
            </a:pPr>
            <a:r>
              <a:rPr lang="pt-BR" sz="2400" dirty="0">
                <a:latin typeface="Impact" panose="020B0806030902050204" pitchFamily="34" charset="0"/>
              </a:rPr>
              <a:t>Eu me livro daquele garoto chato</a:t>
            </a:r>
            <a:br>
              <a:rPr lang="pt-BR" sz="2400" dirty="0">
                <a:latin typeface="Impact" panose="020B0806030902050204" pitchFamily="34" charset="0"/>
              </a:rPr>
            </a:br>
            <a:r>
              <a:rPr lang="pt-BR" sz="2400" dirty="0">
                <a:latin typeface="Impact" panose="020B0806030902050204" pitchFamily="34" charset="0"/>
              </a:rPr>
              <a:t>Com um livro enfiado no meu nariz</a:t>
            </a:r>
            <a:br>
              <a:rPr lang="pt-BR" sz="2400" dirty="0">
                <a:latin typeface="Impact" panose="020B0806030902050204" pitchFamily="34" charset="0"/>
              </a:rPr>
            </a:br>
            <a:r>
              <a:rPr lang="pt-BR" sz="2400" dirty="0">
                <a:latin typeface="Impact" panose="020B0806030902050204" pitchFamily="34" charset="0"/>
              </a:rPr>
              <a:t>Fingindo achar a história feliz.</a:t>
            </a:r>
          </a:p>
          <a:p>
            <a:pPr>
              <a:lnSpc>
                <a:spcPct val="150000"/>
              </a:lnSpc>
            </a:pPr>
            <a:r>
              <a:rPr lang="pt-BR" sz="2400" dirty="0">
                <a:latin typeface="Impact" panose="020B0806030902050204" pitchFamily="34" charset="0"/>
              </a:rPr>
              <a:t>  </a:t>
            </a:r>
          </a:p>
        </p:txBody>
      </p:sp>
      <p:pic>
        <p:nvPicPr>
          <p:cNvPr id="2052" name="Imagem 3" descr="Tirinha da Mafalda">
            <a:extLst>
              <a:ext uri="{FF2B5EF4-FFF2-40B4-BE49-F238E27FC236}">
                <a16:creationId xmlns:a16="http://schemas.microsoft.com/office/drawing/2014/main" id="{D6F162DB-0235-4C67-A83F-7A57C3FE65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4342" y="1019224"/>
            <a:ext cx="2819153" cy="4185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86859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78984"/>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5</a:t>
            </a:r>
          </a:p>
        </p:txBody>
      </p:sp>
      <p:sp>
        <p:nvSpPr>
          <p:cNvPr id="6" name="Retângulo 5">
            <a:extLst>
              <a:ext uri="{FF2B5EF4-FFF2-40B4-BE49-F238E27FC236}">
                <a16:creationId xmlns:a16="http://schemas.microsoft.com/office/drawing/2014/main" id="{A0B40107-0C1E-499C-95F7-69A5D7CC72C8}"/>
              </a:ext>
            </a:extLst>
          </p:cNvPr>
          <p:cNvSpPr/>
          <p:nvPr/>
        </p:nvSpPr>
        <p:spPr>
          <a:xfrm>
            <a:off x="160019" y="985150"/>
            <a:ext cx="11871960" cy="4449744"/>
          </a:xfrm>
          <a:prstGeom prst="rect">
            <a:avLst/>
          </a:prstGeom>
        </p:spPr>
        <p:txBody>
          <a:bodyPr wrap="square">
            <a:spAutoFit/>
          </a:bodyPr>
          <a:lstStyle/>
          <a:p>
            <a:pPr>
              <a:lnSpc>
                <a:spcPct val="150000"/>
              </a:lnSpc>
            </a:pPr>
            <a:r>
              <a:rPr lang="pt-BR" sz="2400" dirty="0">
                <a:latin typeface="Impact" panose="020B0806030902050204" pitchFamily="34" charset="0"/>
              </a:rPr>
              <a:t>Considerando a posição da sílaba tônica e as regras de acentuação das palavras, assinale a alternativa CORRETA:</a:t>
            </a:r>
          </a:p>
          <a:p>
            <a:pPr>
              <a:lnSpc>
                <a:spcPct val="150000"/>
              </a:lnSpc>
            </a:pPr>
            <a:r>
              <a:rPr lang="pt-BR" sz="2400" dirty="0">
                <a:latin typeface="Impact" panose="020B0806030902050204" pitchFamily="34" charset="0"/>
              </a:rPr>
              <a:t>a) As palavras “garoto”, “história”, “feliz” e “nariz”, do Texto 1, são palavras proparoxítonas, e “livro”, “dicionário”, “terminar” e “nunca”, do Texto 2, são palavras oxítonas.</a:t>
            </a:r>
          </a:p>
          <a:p>
            <a:pPr>
              <a:lnSpc>
                <a:spcPct val="150000"/>
              </a:lnSpc>
            </a:pPr>
            <a:r>
              <a:rPr lang="pt-BR" sz="2400" dirty="0">
                <a:latin typeface="Impact" panose="020B0806030902050204" pitchFamily="34" charset="0"/>
              </a:rPr>
              <a:t>b) As palavras “história”, do Texto 1, e “dicionário”, do Texto 2, foram acentuadas corretamente, mas possuem regras de acentuação diferentes porque a primeira é considerada paroxítona e, a segunda, proparoxítona.</a:t>
            </a:r>
          </a:p>
          <a:p>
            <a:pPr>
              <a:lnSpc>
                <a:spcPct val="150000"/>
              </a:lnSpc>
            </a:pPr>
            <a:r>
              <a:rPr lang="pt-BR" sz="2400" dirty="0">
                <a:latin typeface="Impact" panose="020B0806030902050204" pitchFamily="34" charset="0"/>
              </a:rPr>
              <a:t>  </a:t>
            </a:r>
          </a:p>
        </p:txBody>
      </p:sp>
    </p:spTree>
    <p:extLst>
      <p:ext uri="{BB962C8B-B14F-4D97-AF65-F5344CB8AC3E}">
        <p14:creationId xmlns:p14="http://schemas.microsoft.com/office/powerpoint/2010/main" val="87903730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78984"/>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5</a:t>
            </a:r>
          </a:p>
        </p:txBody>
      </p:sp>
      <p:sp>
        <p:nvSpPr>
          <p:cNvPr id="6" name="Retângulo 5">
            <a:extLst>
              <a:ext uri="{FF2B5EF4-FFF2-40B4-BE49-F238E27FC236}">
                <a16:creationId xmlns:a16="http://schemas.microsoft.com/office/drawing/2014/main" id="{A0B40107-0C1E-499C-95F7-69A5D7CC72C8}"/>
              </a:ext>
            </a:extLst>
          </p:cNvPr>
          <p:cNvSpPr/>
          <p:nvPr/>
        </p:nvSpPr>
        <p:spPr>
          <a:xfrm>
            <a:off x="160019" y="985150"/>
            <a:ext cx="11871960" cy="4449744"/>
          </a:xfrm>
          <a:prstGeom prst="rect">
            <a:avLst/>
          </a:prstGeom>
        </p:spPr>
        <p:txBody>
          <a:bodyPr wrap="square">
            <a:spAutoFit/>
          </a:bodyPr>
          <a:lstStyle/>
          <a:p>
            <a:pPr>
              <a:lnSpc>
                <a:spcPct val="150000"/>
              </a:lnSpc>
            </a:pPr>
            <a:r>
              <a:rPr lang="pt-BR" sz="2400" dirty="0">
                <a:latin typeface="Impact" panose="020B0806030902050204" pitchFamily="34" charset="0"/>
              </a:rPr>
              <a:t>c) A palavra “história”, do Texto 1, é uma palavra paroxítona e está corretamente acentuada; e “você”, do Texto 2, é uma palavra oxítona e deve ser acentuada da mesma forma que “café”, “dendê”.</a:t>
            </a:r>
          </a:p>
          <a:p>
            <a:pPr>
              <a:lnSpc>
                <a:spcPct val="150000"/>
              </a:lnSpc>
            </a:pPr>
            <a:r>
              <a:rPr lang="pt-BR" sz="2400" dirty="0">
                <a:latin typeface="Impact" panose="020B0806030902050204" pitchFamily="34" charset="0"/>
              </a:rPr>
              <a:t>d) As palavras “nariz” e “feliz”, do Texto 1, deveriam estar acentuadas assim como as palavras “terminar”, “ler”, “grosso” e “nunca”, do Texto 2, que deveriam receber acento circunflexo.</a:t>
            </a:r>
          </a:p>
          <a:p>
            <a:pPr>
              <a:lnSpc>
                <a:spcPct val="150000"/>
              </a:lnSpc>
            </a:pPr>
            <a:r>
              <a:rPr lang="pt-BR" sz="2400" dirty="0">
                <a:latin typeface="Impact" panose="020B0806030902050204" pitchFamily="34" charset="0"/>
              </a:rPr>
              <a:t>e) As palavras “história”, do Texto 1, e “dicionário”, do Texto 2, não deveriam estar acentuadas porque os acentos agudos não fazem mais parte do português brasileiro.</a:t>
            </a:r>
          </a:p>
          <a:p>
            <a:pPr>
              <a:lnSpc>
                <a:spcPct val="150000"/>
              </a:lnSpc>
            </a:pPr>
            <a:r>
              <a:rPr lang="pt-BR" sz="2400" dirty="0">
                <a:latin typeface="Impact" panose="020B0806030902050204" pitchFamily="34" charset="0"/>
              </a:rPr>
              <a:t>  </a:t>
            </a:r>
          </a:p>
        </p:txBody>
      </p:sp>
    </p:spTree>
    <p:extLst>
      <p:ext uri="{BB962C8B-B14F-4D97-AF65-F5344CB8AC3E}">
        <p14:creationId xmlns:p14="http://schemas.microsoft.com/office/powerpoint/2010/main" val="302738089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78984"/>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1</a:t>
            </a:r>
          </a:p>
        </p:txBody>
      </p:sp>
      <p:sp>
        <p:nvSpPr>
          <p:cNvPr id="6" name="Retângulo 5">
            <a:extLst>
              <a:ext uri="{FF2B5EF4-FFF2-40B4-BE49-F238E27FC236}">
                <a16:creationId xmlns:a16="http://schemas.microsoft.com/office/drawing/2014/main" id="{A0B40107-0C1E-499C-95F7-69A5D7CC72C8}"/>
              </a:ext>
            </a:extLst>
          </p:cNvPr>
          <p:cNvSpPr/>
          <p:nvPr/>
        </p:nvSpPr>
        <p:spPr>
          <a:xfrm>
            <a:off x="160019" y="985150"/>
            <a:ext cx="11871960" cy="2787751"/>
          </a:xfrm>
          <a:prstGeom prst="rect">
            <a:avLst/>
          </a:prstGeom>
        </p:spPr>
        <p:txBody>
          <a:bodyPr wrap="square">
            <a:spAutoFit/>
          </a:bodyPr>
          <a:lstStyle/>
          <a:p>
            <a:pPr>
              <a:lnSpc>
                <a:spcPct val="150000"/>
              </a:lnSpc>
            </a:pPr>
            <a:r>
              <a:rPr lang="pt-BR" sz="2400" dirty="0">
                <a:latin typeface="Impact" panose="020B0806030902050204" pitchFamily="34" charset="0"/>
              </a:rPr>
              <a:t>1.  Assinale a opção em que todas as palavras estão escritas com a grafia correta.</a:t>
            </a:r>
          </a:p>
          <a:p>
            <a:pPr>
              <a:lnSpc>
                <a:spcPct val="150000"/>
              </a:lnSpc>
            </a:pPr>
            <a:r>
              <a:rPr lang="pt-BR" sz="2400" dirty="0">
                <a:latin typeface="Impact" panose="020B0806030902050204" pitchFamily="34" charset="0"/>
              </a:rPr>
              <a:t>a) chuchu, </a:t>
            </a:r>
            <a:r>
              <a:rPr lang="pt-BR" sz="2400" dirty="0" err="1">
                <a:latin typeface="Impact" panose="020B0806030902050204" pitchFamily="34" charset="0"/>
              </a:rPr>
              <a:t>jesto</a:t>
            </a:r>
            <a:r>
              <a:rPr lang="pt-BR" sz="2400" dirty="0">
                <a:latin typeface="Impact" panose="020B0806030902050204" pitchFamily="34" charset="0"/>
              </a:rPr>
              <a:t>, inchado, </a:t>
            </a:r>
            <a:r>
              <a:rPr lang="pt-BR" sz="2400" dirty="0" err="1">
                <a:latin typeface="Impact" panose="020B0806030902050204" pitchFamily="34" charset="0"/>
              </a:rPr>
              <a:t>pesquiza</a:t>
            </a:r>
            <a:endParaRPr lang="pt-BR" sz="2400" dirty="0">
              <a:latin typeface="Impact" panose="020B0806030902050204" pitchFamily="34" charset="0"/>
            </a:endParaRPr>
          </a:p>
          <a:p>
            <a:pPr>
              <a:lnSpc>
                <a:spcPct val="150000"/>
              </a:lnSpc>
            </a:pPr>
            <a:r>
              <a:rPr lang="pt-BR" sz="2400" dirty="0">
                <a:latin typeface="Impact" panose="020B0806030902050204" pitchFamily="34" charset="0"/>
              </a:rPr>
              <a:t>b) bege, </a:t>
            </a:r>
            <a:r>
              <a:rPr lang="pt-BR" sz="2400" dirty="0" err="1">
                <a:latin typeface="Impact" panose="020B0806030902050204" pitchFamily="34" charset="0"/>
              </a:rPr>
              <a:t>paralizar</a:t>
            </a:r>
            <a:r>
              <a:rPr lang="pt-BR" sz="2400" dirty="0">
                <a:latin typeface="Impact" panose="020B0806030902050204" pitchFamily="34" charset="0"/>
              </a:rPr>
              <a:t>, suspense, </a:t>
            </a:r>
            <a:r>
              <a:rPr lang="pt-BR" sz="2400" dirty="0" err="1">
                <a:latin typeface="Impact" panose="020B0806030902050204" pitchFamily="34" charset="0"/>
              </a:rPr>
              <a:t>voçê</a:t>
            </a:r>
            <a:endParaRPr lang="pt-BR" sz="2400" dirty="0">
              <a:latin typeface="Impact" panose="020B0806030902050204" pitchFamily="34" charset="0"/>
            </a:endParaRPr>
          </a:p>
          <a:p>
            <a:pPr>
              <a:lnSpc>
                <a:spcPct val="150000"/>
              </a:lnSpc>
            </a:pPr>
            <a:r>
              <a:rPr lang="pt-BR" sz="2400" dirty="0">
                <a:latin typeface="Impact" panose="020B0806030902050204" pitchFamily="34" charset="0"/>
              </a:rPr>
              <a:t>c) irrequieto, cérebro, quiser, cansaço</a:t>
            </a:r>
          </a:p>
          <a:p>
            <a:pPr>
              <a:lnSpc>
                <a:spcPct val="150000"/>
              </a:lnSpc>
            </a:pPr>
            <a:r>
              <a:rPr lang="pt-BR" sz="2400" dirty="0">
                <a:latin typeface="Impact" panose="020B0806030902050204" pitchFamily="34" charset="0"/>
              </a:rPr>
              <a:t>d) </a:t>
            </a:r>
            <a:r>
              <a:rPr lang="pt-BR" sz="2400" dirty="0" err="1">
                <a:latin typeface="Impact" panose="020B0806030902050204" pitchFamily="34" charset="0"/>
              </a:rPr>
              <a:t>losângulo</a:t>
            </a:r>
            <a:r>
              <a:rPr lang="pt-BR" sz="2400" dirty="0">
                <a:latin typeface="Impact" panose="020B0806030902050204" pitchFamily="34" charset="0"/>
              </a:rPr>
              <a:t>, </a:t>
            </a:r>
            <a:r>
              <a:rPr lang="pt-BR" sz="2400" dirty="0" err="1">
                <a:latin typeface="Impact" panose="020B0806030902050204" pitchFamily="34" charset="0"/>
              </a:rPr>
              <a:t>raíz</a:t>
            </a:r>
            <a:r>
              <a:rPr lang="pt-BR" sz="2400" dirty="0">
                <a:latin typeface="Impact" panose="020B0806030902050204" pitchFamily="34" charset="0"/>
              </a:rPr>
              <a:t>, padrasto, absurdo  </a:t>
            </a:r>
          </a:p>
        </p:txBody>
      </p:sp>
    </p:spTree>
    <p:extLst>
      <p:ext uri="{BB962C8B-B14F-4D97-AF65-F5344CB8AC3E}">
        <p14:creationId xmlns:p14="http://schemas.microsoft.com/office/powerpoint/2010/main" val="215405553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78984"/>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2</a:t>
            </a:r>
          </a:p>
        </p:txBody>
      </p:sp>
      <p:sp>
        <p:nvSpPr>
          <p:cNvPr id="6" name="Retângulo 5">
            <a:extLst>
              <a:ext uri="{FF2B5EF4-FFF2-40B4-BE49-F238E27FC236}">
                <a16:creationId xmlns:a16="http://schemas.microsoft.com/office/drawing/2014/main" id="{A0B40107-0C1E-499C-95F7-69A5D7CC72C8}"/>
              </a:ext>
            </a:extLst>
          </p:cNvPr>
          <p:cNvSpPr/>
          <p:nvPr/>
        </p:nvSpPr>
        <p:spPr>
          <a:xfrm>
            <a:off x="160019" y="985150"/>
            <a:ext cx="11871960" cy="5003742"/>
          </a:xfrm>
          <a:prstGeom prst="rect">
            <a:avLst/>
          </a:prstGeom>
        </p:spPr>
        <p:txBody>
          <a:bodyPr wrap="square">
            <a:spAutoFit/>
          </a:bodyPr>
          <a:lstStyle/>
          <a:p>
            <a:pPr>
              <a:lnSpc>
                <a:spcPct val="150000"/>
              </a:lnSpc>
            </a:pPr>
            <a:r>
              <a:rPr lang="pt-BR" sz="2400" dirty="0">
                <a:latin typeface="Impact" panose="020B0806030902050204" pitchFamily="34" charset="0"/>
              </a:rPr>
              <a:t>2. Escreva as palavras de forma certa, completando os espaços com s, </a:t>
            </a:r>
            <a:r>
              <a:rPr lang="pt-BR" sz="2400" dirty="0" err="1">
                <a:latin typeface="Impact" panose="020B0806030902050204" pitchFamily="34" charset="0"/>
              </a:rPr>
              <a:t>ss</a:t>
            </a:r>
            <a:r>
              <a:rPr lang="pt-BR" sz="2400" dirty="0">
                <a:latin typeface="Impact" panose="020B0806030902050204" pitchFamily="34" charset="0"/>
              </a:rPr>
              <a:t>, c ou ç.</a:t>
            </a:r>
          </a:p>
          <a:p>
            <a:pPr>
              <a:lnSpc>
                <a:spcPct val="150000"/>
              </a:lnSpc>
            </a:pPr>
            <a:r>
              <a:rPr lang="pt-BR" sz="2400" dirty="0">
                <a:latin typeface="Impact" panose="020B0806030902050204" pitchFamily="34" charset="0"/>
              </a:rPr>
              <a:t>a) </a:t>
            </a:r>
            <a:r>
              <a:rPr lang="pt-BR" sz="2400" dirty="0" err="1">
                <a:latin typeface="Impact" panose="020B0806030902050204" pitchFamily="34" charset="0"/>
              </a:rPr>
              <a:t>suspen</a:t>
            </a:r>
            <a:r>
              <a:rPr lang="pt-BR" sz="2400" dirty="0">
                <a:latin typeface="Impact" panose="020B0806030902050204" pitchFamily="34" charset="0"/>
              </a:rPr>
              <a:t>__e</a:t>
            </a:r>
          </a:p>
          <a:p>
            <a:pPr>
              <a:lnSpc>
                <a:spcPct val="150000"/>
              </a:lnSpc>
            </a:pPr>
            <a:r>
              <a:rPr lang="pt-BR" sz="2400" dirty="0">
                <a:latin typeface="Impact" panose="020B0806030902050204" pitchFamily="34" charset="0"/>
              </a:rPr>
              <a:t>b) </a:t>
            </a:r>
            <a:r>
              <a:rPr lang="pt-BR" sz="2400" dirty="0" err="1">
                <a:latin typeface="Impact" panose="020B0806030902050204" pitchFamily="34" charset="0"/>
              </a:rPr>
              <a:t>descan</a:t>
            </a:r>
            <a:r>
              <a:rPr lang="pt-BR" sz="2400" dirty="0">
                <a:latin typeface="Impact" panose="020B0806030902050204" pitchFamily="34" charset="0"/>
              </a:rPr>
              <a:t>__o</a:t>
            </a:r>
          </a:p>
          <a:p>
            <a:pPr>
              <a:lnSpc>
                <a:spcPct val="150000"/>
              </a:lnSpc>
            </a:pPr>
            <a:r>
              <a:rPr lang="pt-BR" sz="2400" dirty="0">
                <a:latin typeface="Impact" panose="020B0806030902050204" pitchFamily="34" charset="0"/>
              </a:rPr>
              <a:t>c) </a:t>
            </a:r>
            <a:r>
              <a:rPr lang="pt-BR" sz="2400" dirty="0" err="1">
                <a:latin typeface="Impact" panose="020B0806030902050204" pitchFamily="34" charset="0"/>
              </a:rPr>
              <a:t>licen</a:t>
            </a:r>
            <a:r>
              <a:rPr lang="pt-BR" sz="2400" dirty="0">
                <a:latin typeface="Impact" panose="020B0806030902050204" pitchFamily="34" charset="0"/>
              </a:rPr>
              <a:t>__a</a:t>
            </a:r>
          </a:p>
          <a:p>
            <a:pPr>
              <a:lnSpc>
                <a:spcPct val="150000"/>
              </a:lnSpc>
            </a:pPr>
            <a:r>
              <a:rPr lang="pt-BR" sz="2400" dirty="0">
                <a:latin typeface="Impact" panose="020B0806030902050204" pitchFamily="34" charset="0"/>
              </a:rPr>
              <a:t>d) </a:t>
            </a:r>
            <a:r>
              <a:rPr lang="pt-BR" sz="2400" dirty="0" err="1">
                <a:latin typeface="Impact" panose="020B0806030902050204" pitchFamily="34" charset="0"/>
              </a:rPr>
              <a:t>co</a:t>
            </a:r>
            <a:r>
              <a:rPr lang="pt-BR" sz="2400" dirty="0">
                <a:latin typeface="Impact" panose="020B0806030902050204" pitchFamily="34" charset="0"/>
              </a:rPr>
              <a:t>__eira</a:t>
            </a:r>
          </a:p>
          <a:p>
            <a:pPr>
              <a:lnSpc>
                <a:spcPct val="150000"/>
              </a:lnSpc>
            </a:pPr>
            <a:r>
              <a:rPr lang="pt-BR" sz="2400" dirty="0">
                <a:latin typeface="Impact" panose="020B0806030902050204" pitchFamily="34" charset="0"/>
              </a:rPr>
              <a:t>e) sub__</a:t>
            </a:r>
            <a:r>
              <a:rPr lang="pt-BR" sz="2400" dirty="0" err="1">
                <a:latin typeface="Impact" panose="020B0806030902050204" pitchFamily="34" charset="0"/>
              </a:rPr>
              <a:t>ídio</a:t>
            </a:r>
            <a:endParaRPr lang="pt-BR" sz="2400" dirty="0">
              <a:latin typeface="Impact" panose="020B0806030902050204" pitchFamily="34" charset="0"/>
            </a:endParaRPr>
          </a:p>
          <a:p>
            <a:pPr>
              <a:lnSpc>
                <a:spcPct val="150000"/>
              </a:lnSpc>
            </a:pPr>
            <a:r>
              <a:rPr lang="pt-BR" sz="2400" dirty="0">
                <a:latin typeface="Impact" panose="020B0806030902050204" pitchFamily="34" charset="0"/>
              </a:rPr>
              <a:t>f) </a:t>
            </a:r>
            <a:r>
              <a:rPr lang="pt-BR" sz="2400" dirty="0" err="1">
                <a:latin typeface="Impact" panose="020B0806030902050204" pitchFamily="34" charset="0"/>
              </a:rPr>
              <a:t>exce</a:t>
            </a:r>
            <a:r>
              <a:rPr lang="pt-BR" sz="2400" dirty="0">
                <a:latin typeface="Impact" panose="020B0806030902050204" pitchFamily="34" charset="0"/>
              </a:rPr>
              <a:t>__o</a:t>
            </a:r>
          </a:p>
          <a:p>
            <a:pPr>
              <a:lnSpc>
                <a:spcPct val="150000"/>
              </a:lnSpc>
            </a:pPr>
            <a:r>
              <a:rPr lang="pt-BR" sz="2400" dirty="0">
                <a:latin typeface="Impact" panose="020B0806030902050204" pitchFamily="34" charset="0"/>
              </a:rPr>
              <a:t>g) </a:t>
            </a:r>
            <a:r>
              <a:rPr lang="pt-BR" sz="2400" dirty="0" err="1">
                <a:latin typeface="Impact" panose="020B0806030902050204" pitchFamily="34" charset="0"/>
              </a:rPr>
              <a:t>exce</a:t>
            </a:r>
            <a:r>
              <a:rPr lang="pt-BR" sz="2400" dirty="0">
                <a:latin typeface="Impact" panose="020B0806030902050204" pitchFamily="34" charset="0"/>
              </a:rPr>
              <a:t>__</a:t>
            </a:r>
            <a:r>
              <a:rPr lang="pt-BR" sz="2400" dirty="0" err="1">
                <a:latin typeface="Impact" panose="020B0806030902050204" pitchFamily="34" charset="0"/>
              </a:rPr>
              <a:t>ão</a:t>
            </a:r>
            <a:endParaRPr lang="pt-BR" sz="2400" dirty="0">
              <a:latin typeface="Impact" panose="020B0806030902050204" pitchFamily="34" charset="0"/>
            </a:endParaRPr>
          </a:p>
          <a:p>
            <a:pPr>
              <a:lnSpc>
                <a:spcPct val="150000"/>
              </a:lnSpc>
            </a:pPr>
            <a:r>
              <a:rPr lang="pt-BR" sz="2400" dirty="0">
                <a:latin typeface="Impact" panose="020B0806030902050204" pitchFamily="34" charset="0"/>
              </a:rPr>
              <a:t>h) </a:t>
            </a:r>
            <a:r>
              <a:rPr lang="pt-BR" sz="2400" dirty="0" err="1">
                <a:latin typeface="Impact" panose="020B0806030902050204" pitchFamily="34" charset="0"/>
              </a:rPr>
              <a:t>an</a:t>
            </a:r>
            <a:r>
              <a:rPr lang="pt-BR" sz="2400" dirty="0">
                <a:latin typeface="Impact" panose="020B0806030902050204" pitchFamily="34" charset="0"/>
              </a:rPr>
              <a:t>__</a:t>
            </a:r>
            <a:r>
              <a:rPr lang="pt-BR" sz="2400" dirty="0" err="1">
                <a:latin typeface="Impact" panose="020B0806030902050204" pitchFamily="34" charset="0"/>
              </a:rPr>
              <a:t>ioso</a:t>
            </a:r>
            <a:endParaRPr lang="pt-BR" sz="2400" dirty="0">
              <a:latin typeface="Impact" panose="020B0806030902050204" pitchFamily="34" charset="0"/>
            </a:endParaRPr>
          </a:p>
        </p:txBody>
      </p:sp>
    </p:spTree>
    <p:extLst>
      <p:ext uri="{BB962C8B-B14F-4D97-AF65-F5344CB8AC3E}">
        <p14:creationId xmlns:p14="http://schemas.microsoft.com/office/powerpoint/2010/main" val="127346363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78984"/>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4</a:t>
            </a:r>
          </a:p>
        </p:txBody>
      </p:sp>
      <p:sp>
        <p:nvSpPr>
          <p:cNvPr id="6" name="Retângulo 5">
            <a:extLst>
              <a:ext uri="{FF2B5EF4-FFF2-40B4-BE49-F238E27FC236}">
                <a16:creationId xmlns:a16="http://schemas.microsoft.com/office/drawing/2014/main" id="{A0B40107-0C1E-499C-95F7-69A5D7CC72C8}"/>
              </a:ext>
            </a:extLst>
          </p:cNvPr>
          <p:cNvSpPr/>
          <p:nvPr/>
        </p:nvSpPr>
        <p:spPr>
          <a:xfrm>
            <a:off x="160019" y="985150"/>
            <a:ext cx="11871960" cy="3895746"/>
          </a:xfrm>
          <a:prstGeom prst="rect">
            <a:avLst/>
          </a:prstGeom>
        </p:spPr>
        <p:txBody>
          <a:bodyPr wrap="square">
            <a:spAutoFit/>
          </a:bodyPr>
          <a:lstStyle/>
          <a:p>
            <a:pPr>
              <a:lnSpc>
                <a:spcPct val="150000"/>
              </a:lnSpc>
            </a:pPr>
            <a:r>
              <a:rPr lang="pt-BR" sz="2400" dirty="0">
                <a:latin typeface="Impact" panose="020B0806030902050204" pitchFamily="34" charset="0"/>
              </a:rPr>
              <a:t>4. (NCE-RJ/UFRJ) O item abaixo que apresenta uma palavra erradamente grafada é:</a:t>
            </a:r>
          </a:p>
          <a:p>
            <a:pPr>
              <a:lnSpc>
                <a:spcPct val="150000"/>
              </a:lnSpc>
            </a:pPr>
            <a:endParaRPr lang="pt-BR" sz="2400" dirty="0">
              <a:latin typeface="Impact" panose="020B0806030902050204" pitchFamily="34" charset="0"/>
            </a:endParaRPr>
          </a:p>
          <a:p>
            <a:pPr>
              <a:lnSpc>
                <a:spcPct val="150000"/>
              </a:lnSpc>
            </a:pPr>
            <a:r>
              <a:rPr lang="pt-BR" sz="2400" dirty="0">
                <a:latin typeface="Impact" panose="020B0806030902050204" pitchFamily="34" charset="0"/>
              </a:rPr>
              <a:t>a) alteza - </a:t>
            </a:r>
            <a:r>
              <a:rPr lang="pt-BR" sz="2400" dirty="0" err="1">
                <a:latin typeface="Impact" panose="020B0806030902050204" pitchFamily="34" charset="0"/>
              </a:rPr>
              <a:t>duqueza</a:t>
            </a:r>
            <a:r>
              <a:rPr lang="pt-BR" sz="2400" dirty="0">
                <a:latin typeface="Impact" panose="020B0806030902050204" pitchFamily="34" charset="0"/>
              </a:rPr>
              <a:t> - </a:t>
            </a:r>
            <a:r>
              <a:rPr lang="pt-BR" sz="2400" dirty="0" err="1">
                <a:latin typeface="Impact" panose="020B0806030902050204" pitchFamily="34" charset="0"/>
              </a:rPr>
              <a:t>baroneza</a:t>
            </a:r>
            <a:r>
              <a:rPr lang="pt-BR" sz="2400" dirty="0">
                <a:latin typeface="Impact" panose="020B0806030902050204" pitchFamily="34" charset="0"/>
              </a:rPr>
              <a:t>;</a:t>
            </a:r>
          </a:p>
          <a:p>
            <a:pPr>
              <a:lnSpc>
                <a:spcPct val="150000"/>
              </a:lnSpc>
            </a:pPr>
            <a:r>
              <a:rPr lang="pt-BR" sz="2400" dirty="0">
                <a:latin typeface="Impact" panose="020B0806030902050204" pitchFamily="34" charset="0"/>
              </a:rPr>
              <a:t>b) riqueza - dureza - fineza;</a:t>
            </a:r>
          </a:p>
          <a:p>
            <a:pPr>
              <a:lnSpc>
                <a:spcPct val="150000"/>
              </a:lnSpc>
            </a:pPr>
            <a:r>
              <a:rPr lang="pt-BR" sz="2400" dirty="0">
                <a:latin typeface="Impact" panose="020B0806030902050204" pitchFamily="34" charset="0"/>
              </a:rPr>
              <a:t>c) princesa - baixeza - burguesa;</a:t>
            </a:r>
          </a:p>
          <a:p>
            <a:pPr>
              <a:lnSpc>
                <a:spcPct val="150000"/>
              </a:lnSpc>
            </a:pPr>
            <a:r>
              <a:rPr lang="pt-BR" sz="2400" dirty="0">
                <a:latin typeface="Impact" panose="020B0806030902050204" pitchFamily="34" charset="0"/>
              </a:rPr>
              <a:t>d) freguesa - beleza - dureza;</a:t>
            </a:r>
          </a:p>
          <a:p>
            <a:pPr>
              <a:lnSpc>
                <a:spcPct val="150000"/>
              </a:lnSpc>
            </a:pPr>
            <a:r>
              <a:rPr lang="pt-BR" sz="2400" dirty="0">
                <a:latin typeface="Impact" panose="020B0806030902050204" pitchFamily="34" charset="0"/>
              </a:rPr>
              <a:t>e) certeza - camponesa - japonesa.</a:t>
            </a:r>
          </a:p>
        </p:txBody>
      </p:sp>
    </p:spTree>
    <p:extLst>
      <p:ext uri="{BB962C8B-B14F-4D97-AF65-F5344CB8AC3E}">
        <p14:creationId xmlns:p14="http://schemas.microsoft.com/office/powerpoint/2010/main" val="133390311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ACENTUAÇÃO GRÁFICA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906649648"/>
              </p:ext>
            </p:extLst>
          </p:nvPr>
        </p:nvGraphicFramePr>
        <p:xfrm>
          <a:off x="275916" y="843379"/>
          <a:ext cx="10954335" cy="435864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1. MONOSSÍLABOS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sz="1600" dirty="0">
                          <a:solidFill>
                            <a:schemeClr val="tx1"/>
                          </a:solidFill>
                          <a:latin typeface="Arial" panose="020B0604020202020204" pitchFamily="34" charset="0"/>
                          <a:cs typeface="Arial" panose="020B0604020202020204" pitchFamily="34" charset="0"/>
                        </a:rPr>
                        <a:t>ACENTUAM-SE OS MONOSSÍLABOS TÔNICOS TERMINADOS EM </a:t>
                      </a:r>
                      <a:r>
                        <a:rPr lang="pt-BR" sz="1600" b="1" dirty="0">
                          <a:solidFill>
                            <a:schemeClr val="tx1"/>
                          </a:solidFill>
                          <a:highlight>
                            <a:srgbClr val="00FF00"/>
                          </a:highlight>
                          <a:latin typeface="Arial" panose="020B0604020202020204" pitchFamily="34" charset="0"/>
                          <a:cs typeface="Arial" panose="020B0604020202020204" pitchFamily="34" charset="0"/>
                        </a:rPr>
                        <a:t>A, E </a:t>
                      </a:r>
                      <a:r>
                        <a:rPr lang="pt-BR" sz="1600" b="1" dirty="0" err="1">
                          <a:solidFill>
                            <a:schemeClr val="tx1"/>
                          </a:solidFill>
                          <a:highlight>
                            <a:srgbClr val="00FF00"/>
                          </a:highlight>
                          <a:latin typeface="Arial" panose="020B0604020202020204" pitchFamily="34" charset="0"/>
                          <a:cs typeface="Arial" panose="020B0604020202020204" pitchFamily="34" charset="0"/>
                        </a:rPr>
                        <a:t>e</a:t>
                      </a:r>
                      <a:r>
                        <a:rPr lang="pt-BR" sz="1600" b="1" dirty="0">
                          <a:solidFill>
                            <a:schemeClr val="tx1"/>
                          </a:solidFill>
                          <a:highlight>
                            <a:srgbClr val="00FF00"/>
                          </a:highlight>
                          <a:latin typeface="Arial" panose="020B0604020202020204" pitchFamily="34" charset="0"/>
                          <a:cs typeface="Arial" panose="020B0604020202020204" pitchFamily="34" charset="0"/>
                        </a:rPr>
                        <a:t> O</a:t>
                      </a:r>
                      <a:r>
                        <a:rPr lang="pt-BR" sz="1600" dirty="0">
                          <a:solidFill>
                            <a:schemeClr val="tx1"/>
                          </a:solidFill>
                          <a:latin typeface="Arial" panose="020B0604020202020204" pitchFamily="34" charset="0"/>
                          <a:cs typeface="Arial" panose="020B0604020202020204" pitchFamily="34" charset="0"/>
                        </a:rPr>
                        <a:t>, SEGUIDOS OU NÃO DE 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latin typeface="Arial" panose="020B0604020202020204" pitchFamily="34" charset="0"/>
                          <a:cs typeface="Arial" panose="020B0604020202020204" pitchFamily="34" charset="0"/>
                        </a:rPr>
                        <a:t>Fé, pás, pós, já, pé.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r h="319596">
                <a:tc>
                  <a:txBody>
                    <a:bodyPr/>
                    <a:lstStyle/>
                    <a:p>
                      <a:pPr algn="ctr"/>
                      <a:r>
                        <a:rPr lang="pt-BR" dirty="0">
                          <a:solidFill>
                            <a:schemeClr val="tx1"/>
                          </a:solidFill>
                          <a:latin typeface="Arial Black" panose="020B0A04020102020204" pitchFamily="34" charset="0"/>
                        </a:rPr>
                        <a:t>2. OXÍTONOS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sz="1600" dirty="0">
                          <a:solidFill>
                            <a:schemeClr val="tx1"/>
                          </a:solidFill>
                          <a:latin typeface="Arial" panose="020B0604020202020204" pitchFamily="34" charset="0"/>
                          <a:cs typeface="Arial" panose="020B0604020202020204" pitchFamily="34" charset="0"/>
                        </a:rPr>
                        <a:t>ACENTUAM-SE OS OXÍTONOS TERMINADOS EM </a:t>
                      </a:r>
                      <a:r>
                        <a:rPr lang="pt-BR" sz="1600" b="1" dirty="0">
                          <a:solidFill>
                            <a:schemeClr val="tx1"/>
                          </a:solidFill>
                          <a:highlight>
                            <a:srgbClr val="00FF00"/>
                          </a:highlight>
                          <a:latin typeface="Arial" panose="020B0604020202020204" pitchFamily="34" charset="0"/>
                          <a:cs typeface="Arial" panose="020B0604020202020204" pitchFamily="34" charset="0"/>
                        </a:rPr>
                        <a:t>A, E, O</a:t>
                      </a:r>
                      <a:r>
                        <a:rPr lang="pt-BR" sz="1600" b="1" dirty="0">
                          <a:solidFill>
                            <a:schemeClr val="tx1"/>
                          </a:solidFill>
                          <a:latin typeface="Arial" panose="020B0604020202020204" pitchFamily="34" charset="0"/>
                          <a:cs typeface="Arial" panose="020B0604020202020204" pitchFamily="34" charset="0"/>
                        </a:rPr>
                        <a:t>, </a:t>
                      </a:r>
                      <a:r>
                        <a:rPr lang="pt-BR" sz="1600" b="0" dirty="0">
                          <a:solidFill>
                            <a:schemeClr val="tx1"/>
                          </a:solidFill>
                          <a:latin typeface="Arial" panose="020B0604020202020204" pitchFamily="34" charset="0"/>
                          <a:cs typeface="Arial" panose="020B0604020202020204" pitchFamily="34" charset="0"/>
                        </a:rPr>
                        <a:t>seguidos ou não de s,</a:t>
                      </a:r>
                      <a:r>
                        <a:rPr lang="pt-BR" sz="1600" b="1" dirty="0">
                          <a:solidFill>
                            <a:schemeClr val="tx1"/>
                          </a:solidFill>
                          <a:latin typeface="Arial" panose="020B0604020202020204" pitchFamily="34" charset="0"/>
                          <a:cs typeface="Arial" panose="020B0604020202020204" pitchFamily="34" charset="0"/>
                        </a:rPr>
                        <a:t> </a:t>
                      </a:r>
                      <a:r>
                        <a:rPr lang="pt-BR" sz="1600" b="1" dirty="0">
                          <a:solidFill>
                            <a:schemeClr val="tx1"/>
                          </a:solidFill>
                          <a:highlight>
                            <a:srgbClr val="00FF00"/>
                          </a:highlight>
                          <a:latin typeface="Arial" panose="020B0604020202020204" pitchFamily="34" charset="0"/>
                          <a:cs typeface="Arial" panose="020B0604020202020204" pitchFamily="34" charset="0"/>
                        </a:rPr>
                        <a:t>EM e ENS.</a:t>
                      </a:r>
                      <a:endParaRPr lang="pt-BR" sz="1600" dirty="0">
                        <a:solidFill>
                          <a:schemeClr val="tx1"/>
                        </a:solidFill>
                        <a:highlight>
                          <a:srgbClr val="00FF00"/>
                        </a:highlight>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PT" sz="1800" kern="1200" dirty="0">
                          <a:solidFill>
                            <a:schemeClr val="tx1"/>
                          </a:solidFill>
                          <a:effectLst/>
                          <a:latin typeface="Arial" panose="020B0604020202020204" pitchFamily="34" charset="0"/>
                          <a:ea typeface="+mn-ea"/>
                          <a:cs typeface="Arial" panose="020B0604020202020204" pitchFamily="34" charset="0"/>
                        </a:rPr>
                        <a:t>Cajás, vatapá, você, café, cipó, avós, também, parabéns</a:t>
                      </a:r>
                      <a:endParaRPr lang="pt-BR"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472387"/>
                  </a:ext>
                </a:extLst>
              </a:tr>
              <a:tr h="319596">
                <a:tc>
                  <a:txBody>
                    <a:bodyPr/>
                    <a:lstStyle/>
                    <a:p>
                      <a:pPr algn="ctr"/>
                      <a:r>
                        <a:rPr lang="pt-BR" dirty="0">
                          <a:solidFill>
                            <a:schemeClr val="tx1"/>
                          </a:solidFill>
                          <a:latin typeface="Arial Black" panose="020B0A04020102020204" pitchFamily="34" charset="0"/>
                        </a:rPr>
                        <a:t>3. PAROXÍTONOS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algn="ctr"/>
                      <a:r>
                        <a:rPr lang="pt-PT" sz="1800" b="0" kern="1200" dirty="0">
                          <a:solidFill>
                            <a:schemeClr val="tx1"/>
                          </a:solidFill>
                          <a:effectLst/>
                          <a:latin typeface="Arial" panose="020B0604020202020204" pitchFamily="34" charset="0"/>
                          <a:ea typeface="+mn-ea"/>
                          <a:cs typeface="Arial" panose="020B0604020202020204" pitchFamily="34" charset="0"/>
                        </a:rPr>
                        <a:t>ACENTUAM SE OS PAROXÍTONOS TERMINADOS EM </a:t>
                      </a:r>
                      <a:r>
                        <a:rPr lang="pt-PT" sz="1800" b="1" kern="1200" dirty="0">
                          <a:solidFill>
                            <a:schemeClr val="tx1"/>
                          </a:solidFill>
                          <a:effectLst/>
                          <a:highlight>
                            <a:srgbClr val="00FF00"/>
                          </a:highlight>
                          <a:latin typeface="Arial" panose="020B0604020202020204" pitchFamily="34" charset="0"/>
                          <a:ea typeface="+mn-ea"/>
                          <a:cs typeface="Arial" panose="020B0604020202020204" pitchFamily="34" charset="0"/>
                        </a:rPr>
                        <a:t>I/IS, US,</a:t>
                      </a:r>
                      <a:r>
                        <a:rPr lang="pt-PT" sz="1800" kern="1200" dirty="0">
                          <a:solidFill>
                            <a:schemeClr val="tx1"/>
                          </a:solidFill>
                          <a:effectLst/>
                          <a:highlight>
                            <a:srgbClr val="00FF00"/>
                          </a:highlight>
                          <a:latin typeface="Arial" panose="020B0604020202020204" pitchFamily="34" charset="0"/>
                          <a:ea typeface="+mn-ea"/>
                          <a:cs typeface="Arial" panose="020B0604020202020204" pitchFamily="34" charset="0"/>
                        </a:rPr>
                        <a:t> </a:t>
                      </a:r>
                      <a:r>
                        <a:rPr lang="pt-PT" sz="1800" b="1" kern="1200" dirty="0">
                          <a:solidFill>
                            <a:schemeClr val="tx1"/>
                          </a:solidFill>
                          <a:effectLst/>
                          <a:highlight>
                            <a:srgbClr val="00FF00"/>
                          </a:highlight>
                          <a:latin typeface="Arial" panose="020B0604020202020204" pitchFamily="34" charset="0"/>
                          <a:ea typeface="+mn-ea"/>
                          <a:cs typeface="Arial" panose="020B0604020202020204" pitchFamily="34" charset="0"/>
                        </a:rPr>
                        <a:t>R, X, N, UM/UNS, ÃO/ÃOS, Ã/ÃS, ON/ONS,DITONGO ORAL SEGUIDO OU NÃO DE S. </a:t>
                      </a:r>
                      <a:endParaRPr lang="pt-BR" sz="1600" b="1" dirty="0">
                        <a:solidFill>
                          <a:schemeClr val="tx1"/>
                        </a:solidFill>
                        <a:highlight>
                          <a:srgbClr val="00FF00"/>
                        </a:highlight>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PT" sz="1800" kern="1200" dirty="0">
                          <a:solidFill>
                            <a:schemeClr val="tx1"/>
                          </a:solidFill>
                          <a:effectLst/>
                          <a:latin typeface="Arial" panose="020B0604020202020204" pitchFamily="34" charset="0"/>
                          <a:ea typeface="+mn-ea"/>
                          <a:cs typeface="Arial" panose="020B0604020202020204" pitchFamily="34" charset="0"/>
                        </a:rPr>
                        <a:t>júri, cáqui, vênus, bônus, vírus, caráter, revólver, éter, fênix, tórax, éden, útil, amável, nível, álbum, médiuns, órgão, órfãos, imã, órfãs, bíceps, fórceps</a:t>
                      </a:r>
                      <a:endParaRPr lang="pt-BR"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2508228"/>
                  </a:ext>
                </a:extLst>
              </a:tr>
              <a:tr h="319596">
                <a:tc>
                  <a:txBody>
                    <a:bodyPr/>
                    <a:lstStyle/>
                    <a:p>
                      <a:pPr algn="ctr"/>
                      <a:r>
                        <a:rPr lang="pt-BR" dirty="0">
                          <a:solidFill>
                            <a:schemeClr val="tx1"/>
                          </a:solidFill>
                          <a:latin typeface="Arial Black" panose="020B0A04020102020204" pitchFamily="34" charset="0"/>
                        </a:rPr>
                        <a:t>4. PROPAROXÍTONOS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algn="ctr"/>
                      <a:r>
                        <a:rPr lang="pt-BR" sz="1800" b="1" dirty="0">
                          <a:solidFill>
                            <a:schemeClr val="tx1"/>
                          </a:solidFill>
                          <a:highlight>
                            <a:srgbClr val="00FF00"/>
                          </a:highlight>
                          <a:latin typeface="Arial" panose="020B0604020202020204" pitchFamily="34" charset="0"/>
                          <a:cs typeface="Arial" panose="020B0604020202020204" pitchFamily="34" charset="0"/>
                        </a:rPr>
                        <a:t>Todos</a:t>
                      </a:r>
                      <a:r>
                        <a:rPr lang="pt-BR" sz="1800" b="1" dirty="0">
                          <a:solidFill>
                            <a:schemeClr val="tx1"/>
                          </a:solidFill>
                          <a:latin typeface="Arial" panose="020B0604020202020204" pitchFamily="34" charset="0"/>
                          <a:cs typeface="Arial" panose="020B0604020202020204" pitchFamily="34" charset="0"/>
                        </a:rPr>
                        <a:t> </a:t>
                      </a:r>
                      <a:r>
                        <a:rPr lang="pt-BR" sz="1800" b="0" dirty="0">
                          <a:solidFill>
                            <a:schemeClr val="tx1"/>
                          </a:solidFill>
                          <a:latin typeface="Arial" panose="020B0604020202020204" pitchFamily="34" charset="0"/>
                          <a:cs typeface="Arial" panose="020B0604020202020204" pitchFamily="34" charset="0"/>
                        </a:rPr>
                        <a:t>são acentuados.</a:t>
                      </a:r>
                      <a:endParaRPr lang="pt-BR" sz="1800" b="1"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PT" sz="1800" kern="1200" dirty="0">
                          <a:solidFill>
                            <a:schemeClr val="tx1"/>
                          </a:solidFill>
                          <a:effectLst/>
                          <a:latin typeface="Arial" panose="020B0604020202020204" pitchFamily="34" charset="0"/>
                          <a:ea typeface="+mn-ea"/>
                          <a:cs typeface="Arial" panose="020B0604020202020204" pitchFamily="34" charset="0"/>
                        </a:rPr>
                        <a:t>Cálido, cátedra, límpido.</a:t>
                      </a:r>
                      <a:endParaRPr lang="pt-BR" sz="1800" kern="1200" dirty="0">
                        <a:solidFill>
                          <a:schemeClr val="tx1"/>
                        </a:solidFill>
                        <a:effectLst/>
                        <a:latin typeface="Arial" panose="020B0604020202020204" pitchFamily="34" charset="0"/>
                        <a:ea typeface="+mn-ea"/>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7606346"/>
                  </a:ext>
                </a:extLst>
              </a:tr>
            </a:tbl>
          </a:graphicData>
        </a:graphic>
      </p:graphicFrame>
    </p:spTree>
    <p:extLst>
      <p:ext uri="{BB962C8B-B14F-4D97-AF65-F5344CB8AC3E}">
        <p14:creationId xmlns:p14="http://schemas.microsoft.com/office/powerpoint/2010/main" val="148585398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178984"/>
            <a:ext cx="12192000" cy="5693866"/>
          </a:xfrm>
          <a:prstGeom prst="rect">
            <a:avLst/>
          </a:prstGeom>
          <a:solidFill>
            <a:schemeClr val="bg1"/>
          </a:solidFill>
        </p:spPr>
        <p:txBody>
          <a:bodyPr wrap="square" rtlCol="0">
            <a:spAutoFit/>
          </a:bodyPr>
          <a:lstStyle/>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5" name="TextBox 5">
            <a:extLst>
              <a:ext uri="{FF2B5EF4-FFF2-40B4-BE49-F238E27FC236}">
                <a16:creationId xmlns:a16="http://schemas.microsoft.com/office/drawing/2014/main" id="{2561E9BE-B86D-47EB-B4EA-7E1DD42F492E}"/>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QUESTÃO 5</a:t>
            </a:r>
          </a:p>
        </p:txBody>
      </p:sp>
      <p:sp>
        <p:nvSpPr>
          <p:cNvPr id="6" name="Retângulo 5">
            <a:extLst>
              <a:ext uri="{FF2B5EF4-FFF2-40B4-BE49-F238E27FC236}">
                <a16:creationId xmlns:a16="http://schemas.microsoft.com/office/drawing/2014/main" id="{A0B40107-0C1E-499C-95F7-69A5D7CC72C8}"/>
              </a:ext>
            </a:extLst>
          </p:cNvPr>
          <p:cNvSpPr/>
          <p:nvPr/>
        </p:nvSpPr>
        <p:spPr>
          <a:xfrm>
            <a:off x="160019" y="985150"/>
            <a:ext cx="11871960" cy="3895746"/>
          </a:xfrm>
          <a:prstGeom prst="rect">
            <a:avLst/>
          </a:prstGeom>
        </p:spPr>
        <p:txBody>
          <a:bodyPr wrap="square">
            <a:spAutoFit/>
          </a:bodyPr>
          <a:lstStyle/>
          <a:p>
            <a:pPr>
              <a:lnSpc>
                <a:spcPct val="150000"/>
              </a:lnSpc>
            </a:pPr>
            <a:r>
              <a:rPr lang="pt-BR" sz="2400" dirty="0">
                <a:latin typeface="Impact" panose="020B0806030902050204" pitchFamily="34" charset="0"/>
              </a:rPr>
              <a:t>5. (CESCEA) Marque a única opção em que todas as palavras estejam completas com x.</a:t>
            </a:r>
          </a:p>
          <a:p>
            <a:pPr>
              <a:lnSpc>
                <a:spcPct val="150000"/>
              </a:lnSpc>
            </a:pPr>
            <a:endParaRPr lang="pt-BR" sz="2400" dirty="0">
              <a:latin typeface="Impact" panose="020B0806030902050204" pitchFamily="34" charset="0"/>
            </a:endParaRPr>
          </a:p>
          <a:p>
            <a:pPr>
              <a:lnSpc>
                <a:spcPct val="150000"/>
              </a:lnSpc>
            </a:pPr>
            <a:r>
              <a:rPr lang="pt-BR" sz="2400" dirty="0">
                <a:latin typeface="Impact" panose="020B0806030902050204" pitchFamily="34" charset="0"/>
              </a:rPr>
              <a:t>a) </a:t>
            </a:r>
            <a:r>
              <a:rPr lang="pt-BR" sz="2400" dirty="0" err="1">
                <a:latin typeface="Impact" panose="020B0806030902050204" pitchFamily="34" charset="0"/>
              </a:rPr>
              <a:t>en</a:t>
            </a:r>
            <a:r>
              <a:rPr lang="pt-BR" sz="2400" dirty="0">
                <a:latin typeface="Impact" panose="020B0806030902050204" pitchFamily="34" charset="0"/>
              </a:rPr>
              <a:t>__oval, __</a:t>
            </a:r>
            <a:r>
              <a:rPr lang="pt-BR" sz="2400" dirty="0" err="1">
                <a:latin typeface="Impact" panose="020B0806030902050204" pitchFamily="34" charset="0"/>
              </a:rPr>
              <a:t>ingar</a:t>
            </a:r>
            <a:r>
              <a:rPr lang="pt-BR" sz="2400" dirty="0">
                <a:latin typeface="Impact" panose="020B0806030902050204" pitchFamily="34" charset="0"/>
              </a:rPr>
              <a:t>, cai__</a:t>
            </a:r>
            <a:r>
              <a:rPr lang="pt-BR" sz="2400" dirty="0" err="1">
                <a:latin typeface="Impact" panose="020B0806030902050204" pitchFamily="34" charset="0"/>
              </a:rPr>
              <a:t>eiro</a:t>
            </a:r>
            <a:r>
              <a:rPr lang="pt-BR" sz="2400" dirty="0">
                <a:latin typeface="Impact" panose="020B0806030902050204" pitchFamily="34" charset="0"/>
              </a:rPr>
              <a:t>, </a:t>
            </a:r>
            <a:r>
              <a:rPr lang="pt-BR" sz="2400" dirty="0" err="1">
                <a:latin typeface="Impact" panose="020B0806030902050204" pitchFamily="34" charset="0"/>
              </a:rPr>
              <a:t>en</a:t>
            </a:r>
            <a:r>
              <a:rPr lang="pt-BR" sz="2400" dirty="0">
                <a:latin typeface="Impact" panose="020B0806030902050204" pitchFamily="34" charset="0"/>
              </a:rPr>
              <a:t>__ugar, __</a:t>
            </a:r>
            <a:r>
              <a:rPr lang="pt-BR" sz="2400" dirty="0" err="1">
                <a:latin typeface="Impact" panose="020B0806030902050204" pitchFamily="34" charset="0"/>
              </a:rPr>
              <a:t>ícara</a:t>
            </a:r>
            <a:endParaRPr lang="pt-BR" sz="2400" dirty="0">
              <a:latin typeface="Impact" panose="020B0806030902050204" pitchFamily="34" charset="0"/>
            </a:endParaRPr>
          </a:p>
          <a:p>
            <a:pPr>
              <a:lnSpc>
                <a:spcPct val="150000"/>
              </a:lnSpc>
            </a:pPr>
            <a:r>
              <a:rPr lang="pt-BR" sz="2400" dirty="0">
                <a:latin typeface="Impact" panose="020B0806030902050204" pitchFamily="34" charset="0"/>
              </a:rPr>
              <a:t>b) </a:t>
            </a:r>
            <a:r>
              <a:rPr lang="pt-BR" sz="2400" dirty="0" err="1">
                <a:latin typeface="Impact" panose="020B0806030902050204" pitchFamily="34" charset="0"/>
              </a:rPr>
              <a:t>pu</a:t>
            </a:r>
            <a:r>
              <a:rPr lang="pt-BR" sz="2400" dirty="0">
                <a:latin typeface="Impact" panose="020B0806030902050204" pitchFamily="34" charset="0"/>
              </a:rPr>
              <a:t>__ar, </a:t>
            </a:r>
            <a:r>
              <a:rPr lang="pt-BR" sz="2400" dirty="0" err="1">
                <a:latin typeface="Impact" panose="020B0806030902050204" pitchFamily="34" charset="0"/>
              </a:rPr>
              <a:t>a__atar</a:t>
            </a:r>
            <a:r>
              <a:rPr lang="pt-BR" sz="2400" dirty="0">
                <a:latin typeface="Impact" panose="020B0806030902050204" pitchFamily="34" charset="0"/>
              </a:rPr>
              <a:t>, </a:t>
            </a:r>
            <a:r>
              <a:rPr lang="pt-BR" sz="2400" dirty="0" err="1">
                <a:latin typeface="Impact" panose="020B0806030902050204" pitchFamily="34" charset="0"/>
              </a:rPr>
              <a:t>en</a:t>
            </a:r>
            <a:r>
              <a:rPr lang="pt-BR" sz="2400" dirty="0">
                <a:latin typeface="Impact" panose="020B0806030902050204" pitchFamily="34" charset="0"/>
              </a:rPr>
              <a:t>__</a:t>
            </a:r>
            <a:r>
              <a:rPr lang="pt-BR" sz="2400" dirty="0" err="1">
                <a:latin typeface="Impact" panose="020B0806030902050204" pitchFamily="34" charset="0"/>
              </a:rPr>
              <a:t>ovia</a:t>
            </a:r>
            <a:r>
              <a:rPr lang="pt-BR" sz="2400" dirty="0">
                <a:latin typeface="Impact" panose="020B0806030902050204" pitchFamily="34" charset="0"/>
              </a:rPr>
              <a:t>, </a:t>
            </a:r>
            <a:r>
              <a:rPr lang="pt-BR" sz="2400" dirty="0" err="1">
                <a:latin typeface="Impact" panose="020B0806030902050204" pitchFamily="34" charset="0"/>
              </a:rPr>
              <a:t>in__ado</a:t>
            </a:r>
            <a:r>
              <a:rPr lang="pt-BR" sz="2400" dirty="0">
                <a:latin typeface="Impact" panose="020B0806030902050204" pitchFamily="34" charset="0"/>
              </a:rPr>
              <a:t>, a__</a:t>
            </a:r>
            <a:r>
              <a:rPr lang="pt-BR" sz="2400" dirty="0" err="1">
                <a:latin typeface="Impact" panose="020B0806030902050204" pitchFamily="34" charset="0"/>
              </a:rPr>
              <a:t>incalhar</a:t>
            </a:r>
            <a:endParaRPr lang="pt-BR" sz="2400" dirty="0">
              <a:latin typeface="Impact" panose="020B0806030902050204" pitchFamily="34" charset="0"/>
            </a:endParaRPr>
          </a:p>
          <a:p>
            <a:pPr>
              <a:lnSpc>
                <a:spcPct val="150000"/>
              </a:lnSpc>
            </a:pPr>
            <a:r>
              <a:rPr lang="pt-BR" sz="2400" dirty="0">
                <a:latin typeface="Impact" panose="020B0806030902050204" pitchFamily="34" charset="0"/>
              </a:rPr>
              <a:t>c) </a:t>
            </a:r>
            <a:r>
              <a:rPr lang="pt-BR" sz="2400" dirty="0" err="1">
                <a:latin typeface="Impact" panose="020B0806030902050204" pitchFamily="34" charset="0"/>
              </a:rPr>
              <a:t>pi</a:t>
            </a:r>
            <a:r>
              <a:rPr lang="pt-BR" sz="2400" dirty="0">
                <a:latin typeface="Impact" panose="020B0806030902050204" pitchFamily="34" charset="0"/>
              </a:rPr>
              <a:t>__e, </a:t>
            </a:r>
            <a:r>
              <a:rPr lang="pt-BR" sz="2400" dirty="0" err="1">
                <a:latin typeface="Impact" panose="020B0806030902050204" pitchFamily="34" charset="0"/>
              </a:rPr>
              <a:t>dei__ar</a:t>
            </a:r>
            <a:r>
              <a:rPr lang="pt-BR" sz="2400" dirty="0">
                <a:latin typeface="Impact" panose="020B0806030902050204" pitchFamily="34" charset="0"/>
              </a:rPr>
              <a:t>, </a:t>
            </a:r>
            <a:r>
              <a:rPr lang="pt-BR" sz="2400" dirty="0" err="1">
                <a:latin typeface="Impact" panose="020B0806030902050204" pitchFamily="34" charset="0"/>
              </a:rPr>
              <a:t>en</a:t>
            </a:r>
            <a:r>
              <a:rPr lang="pt-BR" sz="2400" dirty="0">
                <a:latin typeface="Impact" panose="020B0806030902050204" pitchFamily="34" charset="0"/>
              </a:rPr>
              <a:t>__ugar, __</a:t>
            </a:r>
            <a:r>
              <a:rPr lang="pt-BR" sz="2400" dirty="0" err="1">
                <a:latin typeface="Impact" panose="020B0806030902050204" pitchFamily="34" charset="0"/>
              </a:rPr>
              <a:t>adrez</a:t>
            </a:r>
            <a:r>
              <a:rPr lang="pt-BR" sz="2400" dirty="0">
                <a:latin typeface="Impact" panose="020B0806030902050204" pitchFamily="34" charset="0"/>
              </a:rPr>
              <a:t>, </a:t>
            </a:r>
            <a:r>
              <a:rPr lang="pt-BR" sz="2400" dirty="0" err="1">
                <a:latin typeface="Impact" panose="020B0806030902050204" pitchFamily="34" charset="0"/>
              </a:rPr>
              <a:t>bai</a:t>
            </a:r>
            <a:r>
              <a:rPr lang="pt-BR" sz="2400" dirty="0">
                <a:latin typeface="Impact" panose="020B0806030902050204" pitchFamily="34" charset="0"/>
              </a:rPr>
              <a:t>__o</a:t>
            </a:r>
          </a:p>
          <a:p>
            <a:pPr>
              <a:lnSpc>
                <a:spcPct val="150000"/>
              </a:lnSpc>
            </a:pPr>
            <a:r>
              <a:rPr lang="pt-BR" sz="2400" dirty="0">
                <a:latin typeface="Impact" panose="020B0806030902050204" pitchFamily="34" charset="0"/>
              </a:rPr>
              <a:t>d) __</a:t>
            </a:r>
            <a:r>
              <a:rPr lang="pt-BR" sz="2400" dirty="0" err="1">
                <a:latin typeface="Impact" panose="020B0806030902050204" pitchFamily="34" charset="0"/>
              </a:rPr>
              <a:t>u__u</a:t>
            </a:r>
            <a:r>
              <a:rPr lang="pt-BR" sz="2400" dirty="0">
                <a:latin typeface="Impact" panose="020B0806030902050204" pitchFamily="34" charset="0"/>
              </a:rPr>
              <a:t>, </a:t>
            </a:r>
            <a:r>
              <a:rPr lang="pt-BR" sz="2400" dirty="0" err="1">
                <a:latin typeface="Impact" panose="020B0806030902050204" pitchFamily="34" charset="0"/>
              </a:rPr>
              <a:t>amei__a</a:t>
            </a:r>
            <a:r>
              <a:rPr lang="pt-BR" sz="2400" dirty="0">
                <a:latin typeface="Impact" panose="020B0806030902050204" pitchFamily="34" charset="0"/>
              </a:rPr>
              <a:t>, </a:t>
            </a:r>
            <a:r>
              <a:rPr lang="pt-BR" sz="2400" dirty="0" err="1">
                <a:latin typeface="Impact" panose="020B0806030902050204" pitchFamily="34" charset="0"/>
              </a:rPr>
              <a:t>cartu</a:t>
            </a:r>
            <a:r>
              <a:rPr lang="pt-BR" sz="2400" dirty="0">
                <a:latin typeface="Impact" panose="020B0806030902050204" pitchFamily="34" charset="0"/>
              </a:rPr>
              <a:t>__o, </a:t>
            </a:r>
            <a:r>
              <a:rPr lang="pt-BR" sz="2400" dirty="0" err="1">
                <a:latin typeface="Impact" panose="020B0806030902050204" pitchFamily="34" charset="0"/>
              </a:rPr>
              <a:t>deslei</a:t>
            </a:r>
            <a:r>
              <a:rPr lang="pt-BR" sz="2400" dirty="0">
                <a:latin typeface="Impact" panose="020B0806030902050204" pitchFamily="34" charset="0"/>
              </a:rPr>
              <a:t>__ada, </a:t>
            </a:r>
            <a:r>
              <a:rPr lang="pt-BR" sz="2400" dirty="0" err="1">
                <a:latin typeface="Impact" panose="020B0806030902050204" pitchFamily="34" charset="0"/>
              </a:rPr>
              <a:t>trou</a:t>
            </a:r>
            <a:r>
              <a:rPr lang="pt-BR" sz="2400" dirty="0">
                <a:latin typeface="Impact" panose="020B0806030902050204" pitchFamily="34" charset="0"/>
              </a:rPr>
              <a:t>__a</a:t>
            </a:r>
          </a:p>
          <a:p>
            <a:pPr>
              <a:lnSpc>
                <a:spcPct val="150000"/>
              </a:lnSpc>
            </a:pPr>
            <a:r>
              <a:rPr lang="pt-BR" sz="2400" dirty="0">
                <a:latin typeface="Impact" panose="020B0806030902050204" pitchFamily="34" charset="0"/>
              </a:rPr>
              <a:t>e) </a:t>
            </a:r>
            <a:r>
              <a:rPr lang="pt-BR" sz="2400" dirty="0" err="1">
                <a:latin typeface="Impact" panose="020B0806030902050204" pitchFamily="34" charset="0"/>
              </a:rPr>
              <a:t>pe</a:t>
            </a:r>
            <a:r>
              <a:rPr lang="pt-BR" sz="2400" dirty="0">
                <a:latin typeface="Impact" panose="020B0806030902050204" pitchFamily="34" charset="0"/>
              </a:rPr>
              <a:t>__incha, </a:t>
            </a:r>
            <a:r>
              <a:rPr lang="pt-BR" sz="2400" dirty="0" err="1">
                <a:latin typeface="Impact" panose="020B0806030902050204" pitchFamily="34" charset="0"/>
              </a:rPr>
              <a:t>co</a:t>
            </a:r>
            <a:r>
              <a:rPr lang="pt-BR" sz="2400" dirty="0">
                <a:latin typeface="Impact" panose="020B0806030902050204" pitchFamily="34" charset="0"/>
              </a:rPr>
              <a:t>__a, broche, </a:t>
            </a:r>
            <a:r>
              <a:rPr lang="pt-BR" sz="2400" dirty="0" err="1">
                <a:latin typeface="Impact" panose="020B0806030902050204" pitchFamily="34" charset="0"/>
              </a:rPr>
              <a:t>en</a:t>
            </a:r>
            <a:r>
              <a:rPr lang="pt-BR" sz="2400" dirty="0">
                <a:latin typeface="Impact" panose="020B0806030902050204" pitchFamily="34" charset="0"/>
              </a:rPr>
              <a:t>__ada, </a:t>
            </a:r>
            <a:r>
              <a:rPr lang="pt-BR" sz="2400" dirty="0" err="1">
                <a:latin typeface="Impact" panose="020B0806030902050204" pitchFamily="34" charset="0"/>
              </a:rPr>
              <a:t>en</a:t>
            </a:r>
            <a:r>
              <a:rPr lang="pt-BR" sz="2400" dirty="0">
                <a:latin typeface="Impact" panose="020B0806030902050204" pitchFamily="34" charset="0"/>
              </a:rPr>
              <a:t>__arcado</a:t>
            </a:r>
          </a:p>
        </p:txBody>
      </p:sp>
    </p:spTree>
    <p:extLst>
      <p:ext uri="{BB962C8B-B14F-4D97-AF65-F5344CB8AC3E}">
        <p14:creationId xmlns:p14="http://schemas.microsoft.com/office/powerpoint/2010/main" val="144417124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ACENTUAÇÃO GRÁFICA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423208774"/>
              </p:ext>
            </p:extLst>
          </p:nvPr>
        </p:nvGraphicFramePr>
        <p:xfrm>
          <a:off x="232373" y="899642"/>
          <a:ext cx="10954335" cy="512064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5. CASOS ESPECIAIS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457200" indent="-457200" algn="just">
                        <a:buAutoNum type="alphaUcPeriod"/>
                      </a:pPr>
                      <a:r>
                        <a:rPr lang="pt-PT" sz="1800" kern="1200" dirty="0">
                          <a:solidFill>
                            <a:schemeClr val="tx1"/>
                          </a:solidFill>
                          <a:effectLst/>
                          <a:latin typeface="Arial" panose="020B0604020202020204" pitchFamily="34" charset="0"/>
                          <a:ea typeface="+mn-ea"/>
                          <a:cs typeface="Arial" panose="020B0604020202020204" pitchFamily="34" charset="0"/>
                        </a:rPr>
                        <a:t>São sempre acentuadas as oxítonas terminadas com os ditongos abetos </a:t>
                      </a:r>
                      <a:r>
                        <a:rPr lang="pt-PT" sz="1800" kern="1200" dirty="0">
                          <a:solidFill>
                            <a:schemeClr val="tx1"/>
                          </a:solidFill>
                          <a:effectLst/>
                          <a:highlight>
                            <a:srgbClr val="00FF00"/>
                          </a:highlight>
                          <a:latin typeface="Arial" panose="020B0604020202020204" pitchFamily="34" charset="0"/>
                          <a:ea typeface="+mn-ea"/>
                          <a:cs typeface="Arial" panose="020B0604020202020204" pitchFamily="34" charset="0"/>
                        </a:rPr>
                        <a:t>ÉIS, ÉU/ÉUS e ÓI/ÓIS;</a:t>
                      </a:r>
                    </a:p>
                    <a:p>
                      <a:pPr marL="457200" indent="-457200" algn="just">
                        <a:buAutoNum type="alphaUcPeriod"/>
                      </a:pPr>
                      <a:r>
                        <a:rPr lang="pt-PT" sz="1800" kern="1200" dirty="0">
                          <a:solidFill>
                            <a:schemeClr val="tx1"/>
                          </a:solidFill>
                          <a:effectLst/>
                          <a:latin typeface="Arial" panose="020B0604020202020204" pitchFamily="34" charset="0"/>
                          <a:ea typeface="+mn-ea"/>
                          <a:cs typeface="Arial" panose="020B0604020202020204" pitchFamily="34" charset="0"/>
                        </a:rPr>
                        <a:t>Não são acentuadas as paroxítonas com os ditongos abertos </a:t>
                      </a:r>
                      <a:r>
                        <a:rPr lang="pt-PT" sz="1800" kern="1200" dirty="0">
                          <a:solidFill>
                            <a:schemeClr val="tx1"/>
                          </a:solidFill>
                          <a:effectLst/>
                          <a:highlight>
                            <a:srgbClr val="00FF00"/>
                          </a:highlight>
                          <a:latin typeface="Arial" panose="020B0604020202020204" pitchFamily="34" charset="0"/>
                          <a:ea typeface="+mn-ea"/>
                          <a:cs typeface="Arial" panose="020B0604020202020204" pitchFamily="34" charset="0"/>
                        </a:rPr>
                        <a:t>EI E OI;</a:t>
                      </a:r>
                    </a:p>
                    <a:p>
                      <a:pPr marL="457200" indent="-457200" algn="just">
                        <a:buAutoNum type="alphaUcPeriod"/>
                      </a:pPr>
                      <a:r>
                        <a:rPr lang="pt-PT" sz="1800" kern="1200" dirty="0">
                          <a:solidFill>
                            <a:schemeClr val="tx1"/>
                          </a:solidFill>
                          <a:effectLst/>
                          <a:latin typeface="Arial" panose="020B0604020202020204" pitchFamily="34" charset="0"/>
                          <a:ea typeface="+mn-ea"/>
                          <a:cs typeface="Arial" panose="020B0604020202020204" pitchFamily="34" charset="0"/>
                        </a:rPr>
                        <a:t>Não se acentuam </a:t>
                      </a:r>
                      <a:r>
                        <a:rPr lang="pt-PT" sz="1800" b="1" kern="1200" dirty="0">
                          <a:solidFill>
                            <a:schemeClr val="tx1"/>
                          </a:solidFill>
                          <a:effectLst/>
                          <a:highlight>
                            <a:srgbClr val="00FF00"/>
                          </a:highlight>
                          <a:latin typeface="Arial" panose="020B0604020202020204" pitchFamily="34" charset="0"/>
                          <a:ea typeface="+mn-ea"/>
                          <a:cs typeface="Arial" panose="020B0604020202020204" pitchFamily="34" charset="0"/>
                        </a:rPr>
                        <a:t>ENCONTROS VOCÁLIDOS FECHADOS;</a:t>
                      </a:r>
                    </a:p>
                    <a:p>
                      <a:pPr marL="457200" indent="-457200" algn="l">
                        <a:buAutoNum type="alphaUcPeriod"/>
                      </a:pPr>
                      <a:r>
                        <a:rPr lang="pt-PT" sz="1800" kern="1200" dirty="0">
                          <a:solidFill>
                            <a:schemeClr val="tx1"/>
                          </a:solidFill>
                          <a:effectLst/>
                          <a:latin typeface="Arial" panose="020B0604020202020204" pitchFamily="34" charset="0"/>
                          <a:ea typeface="+mn-ea"/>
                          <a:cs typeface="Arial" panose="020B0604020202020204" pitchFamily="34" charset="0"/>
                        </a:rPr>
                        <a:t>Não levam acento gráfico palavras paroxítonas que são </a:t>
                      </a:r>
                      <a:r>
                        <a:rPr lang="pt-PT" sz="1800" b="1" kern="1200" dirty="0">
                          <a:solidFill>
                            <a:schemeClr val="tx1"/>
                          </a:solidFill>
                          <a:effectLst/>
                          <a:highlight>
                            <a:srgbClr val="00FF00"/>
                          </a:highlight>
                          <a:latin typeface="Arial" panose="020B0604020202020204" pitchFamily="34" charset="0"/>
                          <a:ea typeface="+mn-ea"/>
                          <a:cs typeface="Arial" panose="020B0604020202020204" pitchFamily="34" charset="0"/>
                        </a:rPr>
                        <a:t>HOMÓGRAFAS DE ARTIGOS, CONTRAÇÕES, PREPOSIÇÕES E CONJUNÇÕES;</a:t>
                      </a:r>
                    </a:p>
                    <a:p>
                      <a:pPr marL="342900" indent="-342900" algn="just">
                        <a:buAutoNum type="alphaUcPeriod"/>
                      </a:pPr>
                      <a:endParaRPr lang="pt-BR" sz="1800" dirty="0">
                        <a:solidFill>
                          <a:schemeClr val="tx1"/>
                        </a:solidFill>
                        <a:highlight>
                          <a:srgbClr val="00FF00"/>
                        </a:highlight>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PT" sz="1800" kern="1200" dirty="0">
                          <a:solidFill>
                            <a:schemeClr val="tx1"/>
                          </a:solidFill>
                          <a:effectLst/>
                          <a:latin typeface="+mn-lt"/>
                          <a:ea typeface="+mn-ea"/>
                          <a:cs typeface="+mn-cs"/>
                        </a:rPr>
                        <a:t>anéis, chapéu, céus, ideia, assembleia, apoio, voo, pessoa, camafeu, para (prep.) e para (flexão do verbo parar</a:t>
                      </a:r>
                      <a:endParaRPr lang="pt-BR"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bl>
          </a:graphicData>
        </a:graphic>
      </p:graphicFrame>
    </p:spTree>
    <p:extLst>
      <p:ext uri="{BB962C8B-B14F-4D97-AF65-F5344CB8AC3E}">
        <p14:creationId xmlns:p14="http://schemas.microsoft.com/office/powerpoint/2010/main" val="308136350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ACENTUAÇÃO GRÁFICA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1910690094"/>
              </p:ext>
            </p:extLst>
          </p:nvPr>
        </p:nvGraphicFramePr>
        <p:xfrm>
          <a:off x="232373" y="899642"/>
          <a:ext cx="10954335" cy="402336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5. CASOS ESPECIAIS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indent="0" algn="just">
                        <a:buNone/>
                      </a:pPr>
                      <a:r>
                        <a:rPr lang="pt-BR" sz="1800" dirty="0">
                          <a:solidFill>
                            <a:schemeClr val="tx1"/>
                          </a:solidFill>
                          <a:latin typeface="Arial" panose="020B0604020202020204" pitchFamily="34" charset="0"/>
                          <a:cs typeface="Arial" panose="020B0604020202020204" pitchFamily="34" charset="0"/>
                        </a:rPr>
                        <a:t>E.  </a:t>
                      </a:r>
                      <a:r>
                        <a:rPr lang="pt-PT" sz="1800" b="1" kern="1200" dirty="0">
                          <a:solidFill>
                            <a:schemeClr val="tx1"/>
                          </a:solidFill>
                          <a:effectLst/>
                          <a:highlight>
                            <a:srgbClr val="00FF00"/>
                          </a:highlight>
                          <a:latin typeface="Arial" panose="020B0604020202020204" pitchFamily="34" charset="0"/>
                          <a:ea typeface="+mn-ea"/>
                          <a:cs typeface="Arial" panose="020B0604020202020204" pitchFamily="34" charset="0"/>
                        </a:rPr>
                        <a:t>I e U do hiato </a:t>
                      </a:r>
                      <a:r>
                        <a:rPr lang="pt-PT" sz="1800" kern="1200" dirty="0">
                          <a:solidFill>
                            <a:schemeClr val="tx1"/>
                          </a:solidFill>
                          <a:effectLst/>
                          <a:latin typeface="Arial" panose="020B0604020202020204" pitchFamily="34" charset="0"/>
                          <a:ea typeface="+mn-ea"/>
                          <a:cs typeface="Arial" panose="020B0604020202020204" pitchFamily="34" charset="0"/>
                        </a:rPr>
                        <a:t>sempre são acentuados, seguidos ou não de S;</a:t>
                      </a:r>
                    </a:p>
                    <a:p>
                      <a:pPr marL="0" indent="0" algn="just">
                        <a:buFont typeface="+mj-lt"/>
                        <a:buNone/>
                      </a:pPr>
                      <a:r>
                        <a:rPr lang="pt-PT" sz="1800" kern="1200" dirty="0">
                          <a:solidFill>
                            <a:schemeClr val="tx1"/>
                          </a:solidFill>
                          <a:effectLst/>
                          <a:latin typeface="Arial" panose="020B0604020202020204" pitchFamily="34" charset="0"/>
                          <a:ea typeface="+mn-ea"/>
                          <a:cs typeface="Arial" panose="020B0604020202020204" pitchFamily="34" charset="0"/>
                        </a:rPr>
                        <a:t>F.  Serão acentuadas as vogais tônicas </a:t>
                      </a:r>
                      <a:r>
                        <a:rPr lang="pt-PT" sz="1800" b="1" kern="1200" dirty="0">
                          <a:solidFill>
                            <a:schemeClr val="tx1"/>
                          </a:solidFill>
                          <a:effectLst/>
                          <a:highlight>
                            <a:srgbClr val="00FF00"/>
                          </a:highlight>
                          <a:latin typeface="Arial" panose="020B0604020202020204" pitchFamily="34" charset="0"/>
                          <a:ea typeface="+mn-ea"/>
                          <a:cs typeface="Arial" panose="020B0604020202020204" pitchFamily="34" charset="0"/>
                        </a:rPr>
                        <a:t>I e U das palavras oxítonas</a:t>
                      </a:r>
                      <a:r>
                        <a:rPr lang="pt-PT" sz="1800" kern="1200" dirty="0">
                          <a:solidFill>
                            <a:schemeClr val="tx1"/>
                          </a:solidFill>
                          <a:effectLst/>
                          <a:latin typeface="Arial" panose="020B0604020202020204" pitchFamily="34" charset="0"/>
                          <a:ea typeface="+mn-ea"/>
                          <a:cs typeface="Arial" panose="020B0604020202020204" pitchFamily="34" charset="0"/>
                        </a:rPr>
                        <a:t>, seguidas ou não de S, quando precedidas de ditongo;</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PT" sz="1800" kern="1200" dirty="0">
                          <a:solidFill>
                            <a:schemeClr val="tx1"/>
                          </a:solidFill>
                          <a:effectLst/>
                          <a:latin typeface="Arial" panose="020B0604020202020204" pitchFamily="34" charset="0"/>
                          <a:ea typeface="+mn-ea"/>
                          <a:cs typeface="Arial" panose="020B0604020202020204" pitchFamily="34" charset="0"/>
                        </a:rPr>
                        <a:t>G.  Leva acento diferencial </a:t>
                      </a:r>
                      <a:r>
                        <a:rPr lang="pt-PT" sz="1800" kern="1200" dirty="0">
                          <a:solidFill>
                            <a:schemeClr val="tx1"/>
                          </a:solidFill>
                          <a:effectLst/>
                          <a:highlight>
                            <a:srgbClr val="00FF00"/>
                          </a:highlight>
                          <a:latin typeface="Arial" panose="020B0604020202020204" pitchFamily="34" charset="0"/>
                          <a:ea typeface="+mn-ea"/>
                          <a:cs typeface="Arial" panose="020B0604020202020204" pitchFamily="34" charset="0"/>
                        </a:rPr>
                        <a:t>a 3ª pessoa do plural dos verbos TER  e VIR; seus derivados recebem também o acento na 3ª pessoa do singular (agudo).</a:t>
                      </a:r>
                      <a:endParaRPr lang="pt-BR" sz="1800" kern="1200" dirty="0">
                        <a:solidFill>
                          <a:schemeClr val="tx1"/>
                        </a:solidFill>
                        <a:effectLst/>
                        <a:highlight>
                          <a:srgbClr val="00FF00"/>
                        </a:highlight>
                        <a:latin typeface="Arial" panose="020B0604020202020204" pitchFamily="34" charset="0"/>
                        <a:ea typeface="+mn-ea"/>
                        <a:cs typeface="Arial" panose="020B0604020202020204" pitchFamily="34" charset="0"/>
                      </a:endParaRPr>
                    </a:p>
                    <a:p>
                      <a:pPr marL="0" indent="0" algn="just">
                        <a:buFont typeface="+mj-lt"/>
                        <a:buNone/>
                      </a:pPr>
                      <a:endParaRPr lang="pt-BR" sz="18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latin typeface="Arial" panose="020B0604020202020204" pitchFamily="34" charset="0"/>
                          <a:cs typeface="Arial" panose="020B0604020202020204" pitchFamily="34" charset="0"/>
                        </a:rPr>
                        <a:t>saúde, </a:t>
                      </a:r>
                      <a:r>
                        <a:rPr lang="pt-BR" dirty="0" err="1">
                          <a:solidFill>
                            <a:schemeClr val="tx1"/>
                          </a:solidFill>
                          <a:latin typeface="Arial" panose="020B0604020202020204" pitchFamily="34" charset="0"/>
                          <a:cs typeface="Arial" panose="020B0604020202020204" pitchFamily="34" charset="0"/>
                        </a:rPr>
                        <a:t>piauí</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tuiutú</a:t>
                      </a:r>
                      <a:r>
                        <a:rPr lang="pt-BR" dirty="0">
                          <a:solidFill>
                            <a:schemeClr val="tx1"/>
                          </a:solidFill>
                          <a:latin typeface="Arial" panose="020B0604020202020204" pitchFamily="34" charset="0"/>
                          <a:cs typeface="Arial" panose="020B0604020202020204" pitchFamily="34" charset="0"/>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bl>
          </a:graphicData>
        </a:graphic>
      </p:graphicFrame>
    </p:spTree>
    <p:extLst>
      <p:ext uri="{BB962C8B-B14F-4D97-AF65-F5344CB8AC3E}">
        <p14:creationId xmlns:p14="http://schemas.microsoft.com/office/powerpoint/2010/main" val="305749580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ORTOGRAFIA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2355572494"/>
              </p:ext>
            </p:extLst>
          </p:nvPr>
        </p:nvGraphicFramePr>
        <p:xfrm>
          <a:off x="498703" y="746996"/>
          <a:ext cx="10954335" cy="438912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1. X</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indent="0" algn="just">
                        <a:buFont typeface="+mj-lt"/>
                        <a:buNone/>
                      </a:pPr>
                      <a:r>
                        <a:rPr lang="pt-BR" sz="1800" dirty="0">
                          <a:solidFill>
                            <a:schemeClr val="tx1"/>
                          </a:solidFill>
                          <a:latin typeface="Arial" panose="020B0604020202020204" pitchFamily="34" charset="0"/>
                          <a:cs typeface="Arial" panose="020B0604020202020204" pitchFamily="34" charset="0"/>
                        </a:rPr>
                        <a:t>EMPREGA-SE O X:</a:t>
                      </a:r>
                    </a:p>
                    <a:p>
                      <a:pPr marL="342900" indent="-342900" algn="just">
                        <a:buFont typeface="+mj-lt"/>
                        <a:buAutoNum type="alphaUcPeriod"/>
                      </a:pPr>
                      <a:r>
                        <a:rPr lang="pt-BR" sz="1800" dirty="0">
                          <a:solidFill>
                            <a:schemeClr val="tx1"/>
                          </a:solidFill>
                          <a:latin typeface="Arial" panose="020B0604020202020204" pitchFamily="34" charset="0"/>
                          <a:cs typeface="Arial" panose="020B0604020202020204" pitchFamily="34" charset="0"/>
                        </a:rPr>
                        <a:t>APÓS UM </a:t>
                      </a:r>
                      <a:r>
                        <a:rPr lang="pt-BR" sz="1800" dirty="0">
                          <a:solidFill>
                            <a:schemeClr val="tx1"/>
                          </a:solidFill>
                          <a:highlight>
                            <a:srgbClr val="00FFFF"/>
                          </a:highlight>
                          <a:latin typeface="Arial" panose="020B0604020202020204" pitchFamily="34" charset="0"/>
                          <a:cs typeface="Arial" panose="020B0604020202020204" pitchFamily="34" charset="0"/>
                        </a:rPr>
                        <a:t>DITONGO</a:t>
                      </a:r>
                    </a:p>
                    <a:p>
                      <a:pPr marL="342900" indent="-342900" algn="just">
                        <a:buFont typeface="+mj-lt"/>
                        <a:buAutoNum type="alphaUcPeriod"/>
                      </a:pPr>
                      <a:r>
                        <a:rPr lang="pt-BR" sz="1800" dirty="0">
                          <a:solidFill>
                            <a:schemeClr val="tx1"/>
                          </a:solidFill>
                          <a:latin typeface="Arial" panose="020B0604020202020204" pitchFamily="34" charset="0"/>
                          <a:cs typeface="Arial" panose="020B0604020202020204" pitchFamily="34" charset="0"/>
                        </a:rPr>
                        <a:t>APÓS A SÍLABA INICIAL </a:t>
                      </a:r>
                      <a:r>
                        <a:rPr lang="pt-BR" sz="1800" dirty="0">
                          <a:solidFill>
                            <a:schemeClr val="tx1"/>
                          </a:solidFill>
                          <a:highlight>
                            <a:srgbClr val="00FFFF"/>
                          </a:highlight>
                          <a:latin typeface="Arial" panose="020B0604020202020204" pitchFamily="34" charset="0"/>
                          <a:cs typeface="Arial" panose="020B0604020202020204" pitchFamily="34" charset="0"/>
                        </a:rPr>
                        <a:t>EN</a:t>
                      </a:r>
                    </a:p>
                    <a:p>
                      <a:pPr marL="342900" indent="-342900" algn="just">
                        <a:buFont typeface="+mj-lt"/>
                        <a:buAutoNum type="alphaUcPeriod"/>
                      </a:pPr>
                      <a:r>
                        <a:rPr lang="pt-BR" sz="1800" dirty="0">
                          <a:solidFill>
                            <a:schemeClr val="tx1"/>
                          </a:solidFill>
                          <a:latin typeface="Arial" panose="020B0604020202020204" pitchFamily="34" charset="0"/>
                          <a:cs typeface="Arial" panose="020B0604020202020204" pitchFamily="34" charset="0"/>
                        </a:rPr>
                        <a:t>APÓS A SÍLABA INICIAL </a:t>
                      </a:r>
                      <a:r>
                        <a:rPr lang="pt-BR" sz="1800" dirty="0">
                          <a:solidFill>
                            <a:schemeClr val="tx1"/>
                          </a:solidFill>
                          <a:highlight>
                            <a:srgbClr val="00FFFF"/>
                          </a:highlight>
                          <a:latin typeface="Arial" panose="020B0604020202020204" pitchFamily="34" charset="0"/>
                          <a:cs typeface="Arial" panose="020B0604020202020204" pitchFamily="34" charset="0"/>
                        </a:rPr>
                        <a:t>ME</a:t>
                      </a:r>
                      <a:r>
                        <a:rPr lang="pt-BR" sz="1800" dirty="0">
                          <a:solidFill>
                            <a:schemeClr val="tx1"/>
                          </a:solidFill>
                          <a:latin typeface="Arial" panose="020B0604020202020204" pitchFamily="34" charset="0"/>
                          <a:cs typeface="Arial" panose="020B0604020202020204" pitchFamily="34" charset="0"/>
                        </a:rPr>
                        <a:t> </a:t>
                      </a:r>
                    </a:p>
                    <a:p>
                      <a:pPr marL="342900" indent="-342900" algn="l">
                        <a:buFont typeface="+mj-lt"/>
                        <a:buAutoNum type="alphaUcPeriod"/>
                      </a:pPr>
                      <a:r>
                        <a:rPr lang="pt-BR" sz="1800" dirty="0">
                          <a:solidFill>
                            <a:schemeClr val="tx1"/>
                          </a:solidFill>
                          <a:latin typeface="Arial" panose="020B0604020202020204" pitchFamily="34" charset="0"/>
                          <a:cs typeface="Arial" panose="020B0604020202020204" pitchFamily="34" charset="0"/>
                        </a:rPr>
                        <a:t>EM VOCÁBULOS DE </a:t>
                      </a:r>
                      <a:r>
                        <a:rPr lang="pt-BR" sz="1800" dirty="0">
                          <a:solidFill>
                            <a:schemeClr val="tx1"/>
                          </a:solidFill>
                          <a:highlight>
                            <a:srgbClr val="00FFFF"/>
                          </a:highlight>
                          <a:latin typeface="Arial" panose="020B0604020202020204" pitchFamily="34" charset="0"/>
                          <a:cs typeface="Arial" panose="020B0604020202020204" pitchFamily="34" charset="0"/>
                        </a:rPr>
                        <a:t>ORIGEM INDÍGENA OU AFRICANA E NAS PALAVRAS INGLESAS </a:t>
                      </a:r>
                      <a:r>
                        <a:rPr lang="pt-BR" sz="1800" dirty="0">
                          <a:solidFill>
                            <a:schemeClr val="tx1"/>
                          </a:solidFill>
                          <a:latin typeface="Arial" panose="020B0604020202020204" pitchFamily="34" charset="0"/>
                          <a:cs typeface="Arial" panose="020B0604020202020204" pitchFamily="34" charset="0"/>
                        </a:rPr>
                        <a:t>APORTUGUESADAS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latin typeface="Arial" panose="020B0604020202020204" pitchFamily="34" charset="0"/>
                          <a:cs typeface="Arial" panose="020B0604020202020204" pitchFamily="34" charset="0"/>
                        </a:rPr>
                        <a:t>caixa, frouxo, peixe, enxame, enxada, enxaqueca, mexer, mexerica, mexicano, mexilhão, abacaxi, xavante, orixá, xará, xerife, xampu.</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r h="319596">
                <a:tc>
                  <a:txBody>
                    <a:bodyPr/>
                    <a:lstStyle/>
                    <a:p>
                      <a:pPr algn="ctr"/>
                      <a:r>
                        <a:rPr lang="pt-BR" dirty="0">
                          <a:solidFill>
                            <a:schemeClr val="tx1"/>
                          </a:solidFill>
                          <a:latin typeface="Arial Black" panose="020B0A04020102020204" pitchFamily="34" charset="0"/>
                        </a:rPr>
                        <a:t>2. Z</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indent="0" algn="l">
                        <a:buFont typeface="+mj-lt"/>
                        <a:buNone/>
                      </a:pPr>
                      <a:r>
                        <a:rPr lang="pt-BR" sz="1800" dirty="0">
                          <a:solidFill>
                            <a:schemeClr val="tx1"/>
                          </a:solidFill>
                          <a:latin typeface="Arial" panose="020B0604020202020204" pitchFamily="34" charset="0"/>
                          <a:cs typeface="Arial" panose="020B0604020202020204" pitchFamily="34" charset="0"/>
                        </a:rPr>
                        <a:t>EMPREGA-SE O Z:</a:t>
                      </a:r>
                    </a:p>
                    <a:p>
                      <a:pPr marL="342900" indent="-342900" algn="l">
                        <a:buFont typeface="+mj-lt"/>
                        <a:buAutoNum type="alphaUcPeriod"/>
                      </a:pPr>
                      <a:r>
                        <a:rPr lang="pt-BR" sz="1800" dirty="0">
                          <a:solidFill>
                            <a:schemeClr val="tx1"/>
                          </a:solidFill>
                          <a:latin typeface="Arial" panose="020B0604020202020204" pitchFamily="34" charset="0"/>
                          <a:cs typeface="Arial" panose="020B0604020202020204" pitchFamily="34" charset="0"/>
                        </a:rPr>
                        <a:t>NAS PALAVRAS DERIVADAS DE OUTRAS QUE JÁ APRESENTAM </a:t>
                      </a:r>
                      <a:r>
                        <a:rPr lang="pt-BR" sz="1800" dirty="0">
                          <a:solidFill>
                            <a:schemeClr val="tx1"/>
                          </a:solidFill>
                          <a:highlight>
                            <a:srgbClr val="00FFFF"/>
                          </a:highlight>
                          <a:latin typeface="Arial" panose="020B0604020202020204" pitchFamily="34" charset="0"/>
                          <a:cs typeface="Arial" panose="020B0604020202020204" pitchFamily="34" charset="0"/>
                        </a:rPr>
                        <a:t>Z NO RADICAL;</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latin typeface="Arial" panose="020B0604020202020204" pitchFamily="34" charset="0"/>
                          <a:cs typeface="Arial" panose="020B0604020202020204" pitchFamily="34" charset="0"/>
                        </a:rPr>
                        <a:t>deslize- deslizar, razão- razoável, vazio- esvaziar, raiz- enraizar, cruz-cruzeiro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31668"/>
                  </a:ext>
                </a:extLst>
              </a:tr>
            </a:tbl>
          </a:graphicData>
        </a:graphic>
      </p:graphicFrame>
    </p:spTree>
    <p:extLst>
      <p:ext uri="{BB962C8B-B14F-4D97-AF65-F5344CB8AC3E}">
        <p14:creationId xmlns:p14="http://schemas.microsoft.com/office/powerpoint/2010/main" val="12855375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ORTOGRAFIA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2611607902"/>
              </p:ext>
            </p:extLst>
          </p:nvPr>
        </p:nvGraphicFramePr>
        <p:xfrm>
          <a:off x="498703" y="746996"/>
          <a:ext cx="10954335" cy="457200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2. Z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BR" sz="1800" dirty="0">
                          <a:solidFill>
                            <a:schemeClr val="tx1"/>
                          </a:solidFill>
                          <a:latin typeface="Arial" panose="020B0604020202020204" pitchFamily="34" charset="0"/>
                          <a:cs typeface="Arial" panose="020B0604020202020204" pitchFamily="34" charset="0"/>
                        </a:rPr>
                        <a:t>B. </a:t>
                      </a:r>
                      <a:r>
                        <a:rPr lang="pt-BR" sz="1800" kern="1200" dirty="0">
                          <a:solidFill>
                            <a:schemeClr val="tx1"/>
                          </a:solidFill>
                          <a:effectLst/>
                          <a:latin typeface="Arial" panose="020B0604020202020204" pitchFamily="34" charset="0"/>
                          <a:ea typeface="+mn-ea"/>
                          <a:cs typeface="Arial" panose="020B0604020202020204" pitchFamily="34" charset="0"/>
                        </a:rPr>
                        <a:t>NOS SUFIXOS </a:t>
                      </a:r>
                      <a:r>
                        <a:rPr lang="pt-BR" sz="1800" kern="1200" dirty="0">
                          <a:solidFill>
                            <a:schemeClr val="tx1"/>
                          </a:solidFill>
                          <a:effectLst/>
                          <a:highlight>
                            <a:srgbClr val="00FFFF"/>
                          </a:highlight>
                          <a:latin typeface="Arial" panose="020B0604020202020204" pitchFamily="34" charset="0"/>
                          <a:ea typeface="+mn-ea"/>
                          <a:cs typeface="Arial" panose="020B0604020202020204" pitchFamily="34" charset="0"/>
                        </a:rPr>
                        <a:t>-EZ, -EZA</a:t>
                      </a:r>
                      <a:r>
                        <a:rPr lang="pt-BR" sz="1800" kern="1200" dirty="0">
                          <a:solidFill>
                            <a:schemeClr val="tx1"/>
                          </a:solidFill>
                          <a:effectLst/>
                          <a:latin typeface="Arial" panose="020B0604020202020204" pitchFamily="34" charset="0"/>
                          <a:ea typeface="+mn-ea"/>
                          <a:cs typeface="Arial" panose="020B0604020202020204" pitchFamily="34" charset="0"/>
                        </a:rPr>
                        <a:t>, AO FORMAREM SUBSTANTIVOS ABSTRATOS A PARTIR DE ADJETIVOS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BR" sz="1800" kern="1200" dirty="0">
                          <a:solidFill>
                            <a:schemeClr val="tx1"/>
                          </a:solidFill>
                          <a:effectLst/>
                          <a:latin typeface="Arial" panose="020B0604020202020204" pitchFamily="34" charset="0"/>
                          <a:ea typeface="+mn-ea"/>
                          <a:cs typeface="Arial" panose="020B0604020202020204" pitchFamily="34" charset="0"/>
                        </a:rPr>
                        <a:t>C. NOS SUFIXOS </a:t>
                      </a:r>
                      <a:r>
                        <a:rPr lang="pt-BR" sz="1800" kern="1200" dirty="0">
                          <a:solidFill>
                            <a:schemeClr val="tx1"/>
                          </a:solidFill>
                          <a:effectLst/>
                          <a:highlight>
                            <a:srgbClr val="00FFFF"/>
                          </a:highlight>
                          <a:latin typeface="Arial" panose="020B0604020202020204" pitchFamily="34" charset="0"/>
                          <a:ea typeface="+mn-ea"/>
                          <a:cs typeface="Arial" panose="020B0604020202020204" pitchFamily="34" charset="0"/>
                        </a:rPr>
                        <a:t>-IZAR</a:t>
                      </a:r>
                      <a:r>
                        <a:rPr lang="pt-BR" sz="1800" kern="1200" dirty="0">
                          <a:solidFill>
                            <a:schemeClr val="tx1"/>
                          </a:solidFill>
                          <a:effectLst/>
                          <a:latin typeface="Arial" panose="020B0604020202020204" pitchFamily="34" charset="0"/>
                          <a:ea typeface="+mn-ea"/>
                          <a:cs typeface="Arial" panose="020B0604020202020204" pitchFamily="34" charset="0"/>
                        </a:rPr>
                        <a:t>, AO FORMAR VERBOS E </a:t>
                      </a:r>
                      <a:r>
                        <a:rPr lang="pt-BR" sz="1800" kern="1200" dirty="0">
                          <a:solidFill>
                            <a:schemeClr val="tx1"/>
                          </a:solidFill>
                          <a:effectLst/>
                          <a:highlight>
                            <a:srgbClr val="00FFFF"/>
                          </a:highlight>
                          <a:latin typeface="Arial" panose="020B0604020202020204" pitchFamily="34" charset="0"/>
                          <a:ea typeface="+mn-ea"/>
                          <a:cs typeface="Arial" panose="020B0604020202020204" pitchFamily="34" charset="0"/>
                        </a:rPr>
                        <a:t>-IZAÇÃO</a:t>
                      </a:r>
                      <a:r>
                        <a:rPr lang="pt-BR" sz="1800" kern="1200" dirty="0">
                          <a:solidFill>
                            <a:schemeClr val="tx1"/>
                          </a:solidFill>
                          <a:effectLst/>
                          <a:latin typeface="Arial" panose="020B0604020202020204" pitchFamily="34" charset="0"/>
                          <a:ea typeface="+mn-ea"/>
                          <a:cs typeface="Arial" panose="020B0604020202020204" pitchFamily="34" charset="0"/>
                        </a:rPr>
                        <a:t>, AO FORMAR SUBSTANTIVOS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BR" sz="1800" kern="1200" dirty="0">
                          <a:solidFill>
                            <a:schemeClr val="tx1"/>
                          </a:solidFill>
                          <a:effectLst/>
                          <a:latin typeface="Arial" panose="020B0604020202020204" pitchFamily="34" charset="0"/>
                          <a:ea typeface="+mn-ea"/>
                          <a:cs typeface="Arial" panose="020B0604020202020204" pitchFamily="34" charset="0"/>
                        </a:rPr>
                        <a:t>D. NOS DERIVADOS EM </a:t>
                      </a:r>
                      <a:r>
                        <a:rPr lang="pt-BR" sz="1800" kern="1200" dirty="0">
                          <a:solidFill>
                            <a:schemeClr val="tx1"/>
                          </a:solidFill>
                          <a:effectLst/>
                          <a:highlight>
                            <a:srgbClr val="00FFFF"/>
                          </a:highlight>
                          <a:latin typeface="Arial" panose="020B0604020202020204" pitchFamily="34" charset="0"/>
                          <a:ea typeface="+mn-ea"/>
                          <a:cs typeface="Arial" panose="020B0604020202020204" pitchFamily="34" charset="0"/>
                        </a:rPr>
                        <a:t>-ZAL,</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BR" sz="1800" kern="1200" dirty="0">
                          <a:solidFill>
                            <a:schemeClr val="tx1"/>
                          </a:solidFill>
                          <a:effectLst/>
                          <a:highlight>
                            <a:srgbClr val="00FFFF"/>
                          </a:highlight>
                          <a:latin typeface="Arial" panose="020B0604020202020204" pitchFamily="34" charset="0"/>
                          <a:ea typeface="+mn-ea"/>
                          <a:cs typeface="Arial" panose="020B0604020202020204" pitchFamily="34" charset="0"/>
                        </a:rPr>
                        <a:t> -ZEIRO, -ZINHO, -ZINHA, -ZITO, -ZITA</a:t>
                      </a:r>
                    </a:p>
                    <a:p>
                      <a:pPr marL="0" indent="0" algn="l">
                        <a:buFont typeface="+mj-lt"/>
                        <a:buNone/>
                      </a:pPr>
                      <a:r>
                        <a:rPr lang="pt-BR" sz="1800" dirty="0">
                          <a:solidFill>
                            <a:schemeClr val="tx1"/>
                          </a:solidFill>
                          <a:latin typeface="Arial" panose="020B0604020202020204" pitchFamily="34" charset="0"/>
                          <a:cs typeface="Arial" panose="020B0604020202020204" pitchFamily="34" charset="0"/>
                        </a:rPr>
                        <a:t>E. NOS </a:t>
                      </a:r>
                      <a:r>
                        <a:rPr lang="pt-BR" sz="1800" dirty="0">
                          <a:solidFill>
                            <a:schemeClr val="tx1"/>
                          </a:solidFill>
                          <a:highlight>
                            <a:srgbClr val="00FFFF"/>
                          </a:highlight>
                          <a:latin typeface="Arial" panose="020B0604020202020204" pitchFamily="34" charset="0"/>
                          <a:cs typeface="Arial" panose="020B0604020202020204" pitchFamily="34" charset="0"/>
                        </a:rPr>
                        <a:t>VOCÁBULOS HOMÓFONOS</a:t>
                      </a:r>
                      <a:r>
                        <a:rPr lang="pt-BR" sz="1800" dirty="0">
                          <a:solidFill>
                            <a:schemeClr val="tx1"/>
                          </a:solidFill>
                          <a:latin typeface="Arial" panose="020B0604020202020204" pitchFamily="34" charset="0"/>
                          <a:cs typeface="Arial" panose="020B0604020202020204" pitchFamily="34" charset="0"/>
                        </a:rPr>
                        <a:t>, ESTABELECENDO DISTINÇÃO NO CONTRASTE ENTRE O S E O Z.</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sz="1800" kern="1200" dirty="0">
                          <a:solidFill>
                            <a:schemeClr val="tx1"/>
                          </a:solidFill>
                          <a:effectLst/>
                          <a:latin typeface="Arial" panose="020B0604020202020204" pitchFamily="34" charset="0"/>
                          <a:ea typeface="+mn-ea"/>
                          <a:cs typeface="Arial" panose="020B0604020202020204" pitchFamily="34" charset="0"/>
                        </a:rPr>
                        <a:t>inválido- invalidez, limpo-limpeza, macio- maciez, rígido- rigidez, frio- frieza, nobre- nobreza, pobre-pobreza, surdo- surdez, civilizar- civilização, hospitalizar- hospitalização, colonizar- colonização, realizar- realização, cafezal, cafezeiro, cafezinho, arvorezinha, </a:t>
                      </a:r>
                      <a:r>
                        <a:rPr lang="pt-BR" sz="1800" kern="1200" dirty="0" err="1">
                          <a:solidFill>
                            <a:schemeClr val="tx1"/>
                          </a:solidFill>
                          <a:effectLst/>
                          <a:latin typeface="Arial" panose="020B0604020202020204" pitchFamily="34" charset="0"/>
                          <a:ea typeface="+mn-ea"/>
                          <a:cs typeface="Arial" panose="020B0604020202020204" pitchFamily="34" charset="0"/>
                        </a:rPr>
                        <a:t>cãozito</a:t>
                      </a:r>
                      <a:r>
                        <a:rPr lang="pt-BR" sz="1800" kern="1200" dirty="0">
                          <a:solidFill>
                            <a:schemeClr val="tx1"/>
                          </a:solidFill>
                          <a:effectLst/>
                          <a:latin typeface="Arial" panose="020B0604020202020204" pitchFamily="34" charset="0"/>
                          <a:ea typeface="+mn-ea"/>
                          <a:cs typeface="Arial" panose="020B0604020202020204" pitchFamily="34" charset="0"/>
                        </a:rPr>
                        <a:t>, </a:t>
                      </a:r>
                      <a:r>
                        <a:rPr lang="pt-BR" sz="1800" kern="1200" dirty="0" err="1">
                          <a:solidFill>
                            <a:schemeClr val="tx1"/>
                          </a:solidFill>
                          <a:effectLst/>
                          <a:latin typeface="Arial" panose="020B0604020202020204" pitchFamily="34" charset="0"/>
                          <a:ea typeface="+mn-ea"/>
                          <a:cs typeface="Arial" panose="020B0604020202020204" pitchFamily="34" charset="0"/>
                        </a:rPr>
                        <a:t>avezita</a:t>
                      </a:r>
                      <a:r>
                        <a:rPr lang="pt-BR" sz="1800" kern="1200" dirty="0">
                          <a:solidFill>
                            <a:schemeClr val="tx1"/>
                          </a:solidFill>
                          <a:effectLst/>
                          <a:latin typeface="Arial" panose="020B0604020202020204" pitchFamily="34" charset="0"/>
                          <a:ea typeface="+mn-ea"/>
                          <a:cs typeface="Arial" panose="020B0604020202020204" pitchFamily="34" charset="0"/>
                        </a:rPr>
                        <a:t>, cozer (cozinhar) e coser (costurar), prezar (ter em consideração) e presar (prender), traz (forma do verbo trazer) e trás (parte posterior)</a:t>
                      </a:r>
                      <a:endParaRPr lang="pt-BR"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bl>
          </a:graphicData>
        </a:graphic>
      </p:graphicFrame>
    </p:spTree>
    <p:extLst>
      <p:ext uri="{BB962C8B-B14F-4D97-AF65-F5344CB8AC3E}">
        <p14:creationId xmlns:p14="http://schemas.microsoft.com/office/powerpoint/2010/main" val="66189905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ORTOGRAFIA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3936589749"/>
              </p:ext>
            </p:extLst>
          </p:nvPr>
        </p:nvGraphicFramePr>
        <p:xfrm>
          <a:off x="525336" y="762482"/>
          <a:ext cx="10954335" cy="484632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3. SS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BR" sz="1600" dirty="0">
                          <a:solidFill>
                            <a:schemeClr val="tx1"/>
                          </a:solidFill>
                          <a:latin typeface="Arial" panose="020B0604020202020204" pitchFamily="34" charset="0"/>
                          <a:cs typeface="Arial" panose="020B0604020202020204" pitchFamily="34" charset="0"/>
                        </a:rPr>
                        <a:t>EMPREGA-SE O SS:</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BR" sz="1600" kern="1200" dirty="0">
                          <a:solidFill>
                            <a:schemeClr val="tx1"/>
                          </a:solidFill>
                          <a:effectLst/>
                          <a:latin typeface="Arial" panose="020B0604020202020204" pitchFamily="34" charset="0"/>
                          <a:ea typeface="+mn-ea"/>
                          <a:cs typeface="Arial" panose="020B0604020202020204" pitchFamily="34" charset="0"/>
                        </a:rPr>
                        <a:t>EM PALAVRAS DERIVADAS DE VERBOS TERMINADOS EM        </a:t>
                      </a:r>
                      <a:r>
                        <a:rPr lang="pt-BR" sz="1600" kern="1200" dirty="0">
                          <a:solidFill>
                            <a:schemeClr val="tx1"/>
                          </a:solidFill>
                          <a:effectLst/>
                          <a:highlight>
                            <a:srgbClr val="00FFFF"/>
                          </a:highlight>
                          <a:latin typeface="Arial" panose="020B0604020202020204" pitchFamily="34" charset="0"/>
                          <a:ea typeface="+mn-ea"/>
                          <a:cs typeface="Arial" panose="020B0604020202020204" pitchFamily="34" charset="0"/>
                        </a:rPr>
                        <a:t>-CEDER</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BR" sz="1600" kern="1200" dirty="0">
                          <a:solidFill>
                            <a:schemeClr val="tx1"/>
                          </a:solidFill>
                          <a:effectLst/>
                          <a:latin typeface="Arial" panose="020B0604020202020204" pitchFamily="34" charset="0"/>
                          <a:ea typeface="+mn-ea"/>
                          <a:cs typeface="Arial" panose="020B0604020202020204" pitchFamily="34" charset="0"/>
                        </a:rPr>
                        <a:t>EM PALAVRAS DERIVADAS DE VERBOS TERMINADOS EM        </a:t>
                      </a:r>
                      <a:r>
                        <a:rPr lang="pt-BR" sz="1600" kern="1200" dirty="0">
                          <a:solidFill>
                            <a:schemeClr val="tx1"/>
                          </a:solidFill>
                          <a:effectLst/>
                          <a:highlight>
                            <a:srgbClr val="00FFFF"/>
                          </a:highlight>
                          <a:latin typeface="Arial" panose="020B0604020202020204" pitchFamily="34" charset="0"/>
                          <a:ea typeface="+mn-ea"/>
                          <a:cs typeface="Arial" panose="020B0604020202020204" pitchFamily="34" charset="0"/>
                        </a:rPr>
                        <a:t>–PRIMIR</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BR" sz="1600" kern="1200" dirty="0">
                          <a:solidFill>
                            <a:schemeClr val="tx1"/>
                          </a:solidFill>
                          <a:effectLst/>
                          <a:latin typeface="Arial" panose="020B0604020202020204" pitchFamily="34" charset="0"/>
                          <a:ea typeface="+mn-ea"/>
                          <a:cs typeface="Arial" panose="020B0604020202020204" pitchFamily="34" charset="0"/>
                        </a:rPr>
                        <a:t>EM PALAVRAS DERIVADAS DE VERBOS TERMINADOS EM         </a:t>
                      </a:r>
                      <a:r>
                        <a:rPr lang="pt-BR" sz="1600" kern="1200" dirty="0">
                          <a:solidFill>
                            <a:schemeClr val="tx1"/>
                          </a:solidFill>
                          <a:effectLst/>
                          <a:highlight>
                            <a:srgbClr val="00FFFF"/>
                          </a:highlight>
                          <a:latin typeface="Arial" panose="020B0604020202020204" pitchFamily="34" charset="0"/>
                          <a:ea typeface="+mn-ea"/>
                          <a:cs typeface="Arial" panose="020B0604020202020204" pitchFamily="34" charset="0"/>
                        </a:rPr>
                        <a:t>-GREDIR</a:t>
                      </a:r>
                      <a:endParaRPr lang="pt-BR" sz="1600" kern="1200" dirty="0">
                        <a:solidFill>
                          <a:schemeClr val="tx1"/>
                        </a:solidFill>
                        <a:effectLst/>
                        <a:highlight>
                          <a:srgbClr val="00FFFF"/>
                        </a:highligh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BR" sz="1600" kern="1200" dirty="0">
                          <a:solidFill>
                            <a:schemeClr val="tx1"/>
                          </a:solidFill>
                          <a:effectLst/>
                          <a:latin typeface="Arial" panose="020B0604020202020204" pitchFamily="34" charset="0"/>
                          <a:ea typeface="+mn-ea"/>
                          <a:cs typeface="Arial" panose="020B0604020202020204" pitchFamily="34" charset="0"/>
                        </a:rPr>
                        <a:t>EM PALAVRAS DERIVADAS DE VERBOS TERMINADOS EM        </a:t>
                      </a:r>
                      <a:r>
                        <a:rPr lang="pt-BR" sz="1600" kern="1200" dirty="0">
                          <a:solidFill>
                            <a:schemeClr val="tx1"/>
                          </a:solidFill>
                          <a:effectLst/>
                          <a:highlight>
                            <a:srgbClr val="00FFFF"/>
                          </a:highlight>
                          <a:latin typeface="Arial" panose="020B0604020202020204" pitchFamily="34" charset="0"/>
                          <a:ea typeface="+mn-ea"/>
                          <a:cs typeface="Arial" panose="020B0604020202020204" pitchFamily="34" charset="0"/>
                        </a:rPr>
                        <a:t>–METER</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BR" sz="1600" dirty="0">
                          <a:solidFill>
                            <a:schemeClr val="tx1"/>
                          </a:solidFill>
                          <a:latin typeface="Arial" panose="020B0604020202020204" pitchFamily="34" charset="0"/>
                          <a:cs typeface="Arial" panose="020B0604020202020204" pitchFamily="34" charset="0"/>
                        </a:rPr>
                        <a:t>EM SUFIXOS FORMADORES DO </a:t>
                      </a:r>
                      <a:r>
                        <a:rPr lang="pt-BR" sz="1600" dirty="0">
                          <a:solidFill>
                            <a:schemeClr val="tx1"/>
                          </a:solidFill>
                          <a:highlight>
                            <a:srgbClr val="00FFFF"/>
                          </a:highlight>
                          <a:latin typeface="Arial" panose="020B0604020202020204" pitchFamily="34" charset="0"/>
                          <a:cs typeface="Arial" panose="020B0604020202020204" pitchFamily="34" charset="0"/>
                        </a:rPr>
                        <a:t>SUPERLATIVO</a:t>
                      </a:r>
                      <a:r>
                        <a:rPr lang="pt-BR" sz="1600" dirty="0">
                          <a:solidFill>
                            <a:schemeClr val="tx1"/>
                          </a:solidFill>
                          <a:latin typeface="Arial" panose="020B0604020202020204" pitchFamily="34" charset="0"/>
                          <a:cs typeface="Arial" panose="020B0604020202020204" pitchFamily="34" charset="0"/>
                        </a:rPr>
                        <a:t> </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BR" sz="1600" kern="1200" dirty="0">
                          <a:solidFill>
                            <a:schemeClr val="tx1"/>
                          </a:solidFill>
                          <a:effectLst/>
                          <a:latin typeface="Arial" panose="020B0604020202020204" pitchFamily="34" charset="0"/>
                          <a:ea typeface="+mn-ea"/>
                          <a:cs typeface="Arial" panose="020B0604020202020204" pitchFamily="34" charset="0"/>
                        </a:rPr>
                        <a:t>NAS DESINÊNCIAS DO PRETÉRITO IMPERFEITO DO </a:t>
                      </a:r>
                      <a:r>
                        <a:rPr lang="pt-BR" sz="1600" kern="1200" dirty="0">
                          <a:solidFill>
                            <a:schemeClr val="tx1"/>
                          </a:solidFill>
                          <a:effectLst/>
                          <a:highlight>
                            <a:srgbClr val="00FFFF"/>
                          </a:highlight>
                          <a:latin typeface="Arial" panose="020B0604020202020204" pitchFamily="34" charset="0"/>
                          <a:ea typeface="+mn-ea"/>
                          <a:cs typeface="Arial" panose="020B0604020202020204" pitchFamily="34" charset="0"/>
                        </a:rPr>
                        <a:t>SUBJUNTIVO</a:t>
                      </a:r>
                      <a:endParaRPr lang="pt-BR" sz="1600" dirty="0">
                        <a:solidFill>
                          <a:schemeClr val="tx1"/>
                        </a:solidFill>
                        <a:highlight>
                          <a:srgbClr val="00FFFF"/>
                        </a:highlight>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tx1"/>
                          </a:solidFill>
                          <a:effectLst/>
                          <a:latin typeface="+mn-lt"/>
                          <a:ea typeface="+mn-ea"/>
                          <a:cs typeface="+mn-cs"/>
                        </a:rPr>
                        <a:t>excesso, excessivo (exceder); intercessão (interceder); acesso (aceder), impressão (imprimir); depressão, depressivo (deprimir);</a:t>
                      </a:r>
                    </a:p>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tx1"/>
                          </a:solidFill>
                          <a:effectLst/>
                          <a:latin typeface="+mn-lt"/>
                          <a:ea typeface="+mn-ea"/>
                          <a:cs typeface="+mn-cs"/>
                        </a:rPr>
                        <a:t>agressão, agressiva, agressor (agredir); progresso, progressista (progredir), promessa (prometer); compromisso, compromissada (comprometer), lindíssima, amicíssimo, altíssimo, estudasse, anotassem, lesse, vendêssemos, aplaudisse, repartissem.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1800" kern="1200" dirty="0">
                        <a:solidFill>
                          <a:schemeClr val="tx1"/>
                        </a:solidFill>
                        <a:effectLst/>
                        <a:latin typeface="+mn-lt"/>
                        <a:ea typeface="+mn-ea"/>
                        <a:cs typeface="+mn-cs"/>
                      </a:endParaRPr>
                    </a:p>
                    <a:p>
                      <a:pPr algn="ctr"/>
                      <a:endParaRPr lang="pt-BR"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bl>
          </a:graphicData>
        </a:graphic>
      </p:graphicFrame>
    </p:spTree>
    <p:extLst>
      <p:ext uri="{BB962C8B-B14F-4D97-AF65-F5344CB8AC3E}">
        <p14:creationId xmlns:p14="http://schemas.microsoft.com/office/powerpoint/2010/main" val="360961405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ORTOGRAFIA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144728770"/>
              </p:ext>
            </p:extLst>
          </p:nvPr>
        </p:nvGraphicFramePr>
        <p:xfrm>
          <a:off x="618831" y="762000"/>
          <a:ext cx="10954335" cy="472440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4. Ç</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BR" sz="1400" dirty="0">
                          <a:solidFill>
                            <a:schemeClr val="tx1"/>
                          </a:solidFill>
                          <a:latin typeface="Arial" panose="020B0604020202020204" pitchFamily="34" charset="0"/>
                          <a:cs typeface="Arial" panose="020B0604020202020204" pitchFamily="34" charset="0"/>
                        </a:rPr>
                        <a:t>EMPREGA-SE O Ç:</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pt-PT" sz="1400" kern="1200" dirty="0">
                          <a:solidFill>
                            <a:schemeClr val="tx1"/>
                          </a:solidFill>
                          <a:effectLst/>
                          <a:latin typeface="Arial" panose="020B0604020202020204" pitchFamily="34" charset="0"/>
                          <a:ea typeface="+mn-ea"/>
                          <a:cs typeface="Arial" panose="020B0604020202020204" pitchFamily="34" charset="0"/>
                        </a:rPr>
                        <a:t>EM SUBSTANTIVOS TERMINADOS EM </a:t>
                      </a:r>
                      <a:r>
                        <a:rPr lang="pt-PT" sz="1400" kern="1200" dirty="0">
                          <a:solidFill>
                            <a:schemeClr val="tx1"/>
                          </a:solidFill>
                          <a:effectLst/>
                          <a:highlight>
                            <a:srgbClr val="00FFFF"/>
                          </a:highlight>
                          <a:latin typeface="Arial" panose="020B0604020202020204" pitchFamily="34" charset="0"/>
                          <a:ea typeface="+mn-ea"/>
                          <a:cs typeface="Arial" panose="020B0604020202020204" pitchFamily="34" charset="0"/>
                        </a:rPr>
                        <a:t>TENÇÃO</a:t>
                      </a:r>
                      <a:r>
                        <a:rPr lang="pt-PT" sz="1400" kern="1200" dirty="0">
                          <a:solidFill>
                            <a:schemeClr val="tx1"/>
                          </a:solidFill>
                          <a:effectLst/>
                          <a:latin typeface="Arial" panose="020B0604020202020204" pitchFamily="34" charset="0"/>
                          <a:ea typeface="+mn-ea"/>
                          <a:cs typeface="Arial" panose="020B0604020202020204" pitchFamily="34" charset="0"/>
                        </a:rPr>
                        <a:t> (REFERENTES A VERBOS DERIVADOS DE </a:t>
                      </a:r>
                      <a:r>
                        <a:rPr lang="pt-PT" sz="1400" kern="1200" dirty="0">
                          <a:solidFill>
                            <a:schemeClr val="tx1"/>
                          </a:solidFill>
                          <a:effectLst/>
                          <a:highlight>
                            <a:srgbClr val="00FFFF"/>
                          </a:highlight>
                          <a:latin typeface="Arial" panose="020B0604020202020204" pitchFamily="34" charset="0"/>
                          <a:ea typeface="+mn-ea"/>
                          <a:cs typeface="Arial" panose="020B0604020202020204" pitchFamily="34" charset="0"/>
                        </a:rPr>
                        <a:t>-TER</a:t>
                      </a:r>
                      <a:r>
                        <a:rPr lang="pt-PT" sz="1400" kern="1200" dirty="0">
                          <a:solidFill>
                            <a:schemeClr val="tx1"/>
                          </a:solidFill>
                          <a:effectLst/>
                          <a:latin typeface="Arial" panose="020B0604020202020204" pitchFamily="34" charset="0"/>
                          <a:ea typeface="+mn-ea"/>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pt-BR" sz="1400" kern="1200" dirty="0">
                          <a:solidFill>
                            <a:schemeClr val="tx1"/>
                          </a:solidFill>
                          <a:effectLst/>
                          <a:latin typeface="Arial" panose="020B0604020202020204" pitchFamily="34" charset="0"/>
                          <a:ea typeface="+mn-ea"/>
                          <a:cs typeface="Arial" panose="020B0604020202020204" pitchFamily="34" charset="0"/>
                        </a:rPr>
                        <a:t>EM SUBSTANTIVOS DERIVADOS DE VOCÁBULOS TERMINADOS EM </a:t>
                      </a:r>
                      <a:r>
                        <a:rPr lang="pt-BR" sz="1400" kern="1200" dirty="0">
                          <a:solidFill>
                            <a:schemeClr val="tx1"/>
                          </a:solidFill>
                          <a:effectLst/>
                          <a:highlight>
                            <a:srgbClr val="00FFFF"/>
                          </a:highlight>
                          <a:latin typeface="Arial" panose="020B0604020202020204" pitchFamily="34" charset="0"/>
                          <a:ea typeface="+mn-ea"/>
                          <a:cs typeface="Arial" panose="020B0604020202020204" pitchFamily="34" charset="0"/>
                        </a:rPr>
                        <a:t>–TIVO</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pt-BR" sz="1400" dirty="0">
                          <a:solidFill>
                            <a:schemeClr val="tx1"/>
                          </a:solidFill>
                          <a:latin typeface="Arial" panose="020B0604020202020204" pitchFamily="34" charset="0"/>
                          <a:cs typeface="Arial" panose="020B0604020202020204" pitchFamily="34" charset="0"/>
                        </a:rPr>
                        <a:t>EM SUBSTANTIVOS DERIVADOS DE VOCÁBULOS TERMINADOS EM </a:t>
                      </a:r>
                      <a:r>
                        <a:rPr lang="pt-BR" sz="1400" dirty="0">
                          <a:solidFill>
                            <a:schemeClr val="tx1"/>
                          </a:solidFill>
                          <a:highlight>
                            <a:srgbClr val="00FFFF"/>
                          </a:highlight>
                          <a:latin typeface="Arial" panose="020B0604020202020204" pitchFamily="34" charset="0"/>
                          <a:cs typeface="Arial" panose="020B0604020202020204" pitchFamily="34" charset="0"/>
                        </a:rPr>
                        <a:t>–TOR</a:t>
                      </a:r>
                      <a:endParaRPr lang="pt-BR" sz="1400" dirty="0">
                        <a:solidFill>
                          <a:schemeClr val="tx1"/>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pt-BR" sz="1400" kern="1200" dirty="0">
                          <a:solidFill>
                            <a:schemeClr val="tx1"/>
                          </a:solidFill>
                          <a:effectLst/>
                          <a:latin typeface="Arial" panose="020B0604020202020204" pitchFamily="34" charset="0"/>
                          <a:ea typeface="+mn-ea"/>
                          <a:cs typeface="Arial" panose="020B0604020202020204" pitchFamily="34" charset="0"/>
                        </a:rPr>
                        <a:t>EM SUBSTANTIVOS DERIVADOS DE VOCÁBULOS TERMINADOS EM </a:t>
                      </a:r>
                      <a:r>
                        <a:rPr lang="pt-BR" sz="1400" kern="1200" dirty="0">
                          <a:solidFill>
                            <a:schemeClr val="tx1"/>
                          </a:solidFill>
                          <a:effectLst/>
                          <a:highlight>
                            <a:srgbClr val="00FFFF"/>
                          </a:highlight>
                          <a:latin typeface="Arial" panose="020B0604020202020204" pitchFamily="34" charset="0"/>
                          <a:ea typeface="+mn-ea"/>
                          <a:cs typeface="Arial" panose="020B0604020202020204" pitchFamily="34" charset="0"/>
                        </a:rPr>
                        <a:t>–TO</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pt-BR" sz="1400" kern="1200" dirty="0">
                          <a:solidFill>
                            <a:schemeClr val="tx1"/>
                          </a:solidFill>
                          <a:effectLst/>
                          <a:latin typeface="Arial" panose="020B0604020202020204" pitchFamily="34" charset="0"/>
                          <a:ea typeface="+mn-ea"/>
                          <a:cs typeface="Arial" panose="020B0604020202020204" pitchFamily="34" charset="0"/>
                        </a:rPr>
                        <a:t>EM SUBSTANTIVOS DERIVADOS DE VERBOS DOS QUAIS SE RETIRA A DESINÊNCIA </a:t>
                      </a:r>
                      <a:r>
                        <a:rPr lang="pt-BR" sz="1400" kern="1200" dirty="0">
                          <a:solidFill>
                            <a:schemeClr val="tx1"/>
                          </a:solidFill>
                          <a:effectLst/>
                          <a:highlight>
                            <a:srgbClr val="00FFFF"/>
                          </a:highlight>
                          <a:latin typeface="Arial" panose="020B0604020202020204" pitchFamily="34" charset="0"/>
                          <a:ea typeface="+mn-ea"/>
                          <a:cs typeface="Arial" panose="020B0604020202020204" pitchFamily="34" charset="0"/>
                        </a:rPr>
                        <a:t>–R</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pt-BR" sz="1400" kern="1200" dirty="0">
                          <a:solidFill>
                            <a:schemeClr val="tx1"/>
                          </a:solidFill>
                          <a:effectLst/>
                          <a:latin typeface="Arial" panose="020B0604020202020204" pitchFamily="34" charset="0"/>
                          <a:ea typeface="+mn-ea"/>
                          <a:cs typeface="Arial" panose="020B0604020202020204" pitchFamily="34" charset="0"/>
                        </a:rPr>
                        <a:t>NO </a:t>
                      </a:r>
                      <a:r>
                        <a:rPr lang="pt-BR" sz="1400" kern="1200" dirty="0">
                          <a:solidFill>
                            <a:schemeClr val="tx1"/>
                          </a:solidFill>
                          <a:effectLst/>
                          <a:highlight>
                            <a:srgbClr val="00FFFF"/>
                          </a:highlight>
                          <a:latin typeface="Arial" panose="020B0604020202020204" pitchFamily="34" charset="0"/>
                          <a:ea typeface="+mn-ea"/>
                          <a:cs typeface="Arial" panose="020B0604020202020204" pitchFamily="34" charset="0"/>
                        </a:rPr>
                        <a:t>PRESENTE DO SUBJUNTIVO E NO IMPERATIVO </a:t>
                      </a:r>
                      <a:r>
                        <a:rPr lang="pt-BR" sz="1400" kern="1200" dirty="0">
                          <a:solidFill>
                            <a:schemeClr val="tx1"/>
                          </a:solidFill>
                          <a:effectLst/>
                          <a:latin typeface="Arial" panose="020B0604020202020204" pitchFamily="34" charset="0"/>
                          <a:ea typeface="+mn-ea"/>
                          <a:cs typeface="Arial" panose="020B0604020202020204" pitchFamily="34" charset="0"/>
                        </a:rPr>
                        <a:t>DE VERBOS TERMINADOS EM </a:t>
                      </a:r>
                      <a:r>
                        <a:rPr lang="pt-BR" sz="1400" kern="1200" dirty="0">
                          <a:solidFill>
                            <a:schemeClr val="tx1"/>
                          </a:solidFill>
                          <a:effectLst/>
                          <a:highlight>
                            <a:srgbClr val="00FFFF"/>
                          </a:highlight>
                          <a:latin typeface="Arial" panose="020B0604020202020204" pitchFamily="34" charset="0"/>
                          <a:ea typeface="+mn-ea"/>
                          <a:cs typeface="Arial" panose="020B0604020202020204" pitchFamily="34" charset="0"/>
                        </a:rPr>
                        <a:t>–ECER</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pt-BR" sz="1400" kern="1200" dirty="0">
                          <a:solidFill>
                            <a:schemeClr val="tx1"/>
                          </a:solidFill>
                          <a:effectLst/>
                          <a:latin typeface="Arial" panose="020B0604020202020204" pitchFamily="34" charset="0"/>
                          <a:ea typeface="+mn-ea"/>
                          <a:cs typeface="Arial" panose="020B0604020202020204" pitchFamily="34" charset="0"/>
                        </a:rPr>
                        <a:t>EM PALAVRAS DE </a:t>
                      </a:r>
                      <a:r>
                        <a:rPr lang="pt-BR" sz="1400" kern="1200" dirty="0">
                          <a:solidFill>
                            <a:schemeClr val="tx1"/>
                          </a:solidFill>
                          <a:effectLst/>
                          <a:highlight>
                            <a:srgbClr val="00FFFF"/>
                          </a:highlight>
                          <a:latin typeface="Arial" panose="020B0604020202020204" pitchFamily="34" charset="0"/>
                          <a:ea typeface="+mn-ea"/>
                          <a:cs typeface="Arial" panose="020B0604020202020204" pitchFamily="34" charset="0"/>
                        </a:rPr>
                        <a:t>ORIGEM ÁRABE E INDÍGENA</a:t>
                      </a:r>
                      <a:endParaRPr lang="pt-BR" sz="1100" dirty="0">
                        <a:solidFill>
                          <a:schemeClr val="tx1"/>
                        </a:solidFill>
                        <a:highlight>
                          <a:srgbClr val="00FFFF"/>
                        </a:highlight>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tx1"/>
                          </a:solidFill>
                          <a:effectLst/>
                          <a:latin typeface="+mn-lt"/>
                          <a:ea typeface="+mn-ea"/>
                          <a:cs typeface="+mn-cs"/>
                        </a:rPr>
                        <a:t>atenção (ater), contenção (conter), manutenção (manter), retenção (reter), ação (ativo), relação (relativo), aflição, redação (redator), atuação (ator), infração (infrator), exceção (exceto), intenção (intento), relação (relato), eleição (eleito), educação (educar), traição (trair), plantação, aconteça (acontecer), amanheça (amanhecer), restabeleçam (restabelecer), açude, muçulmano, muriçoca, paçoca.</a:t>
                      </a:r>
                    </a:p>
                    <a:p>
                      <a:pPr algn="ctr"/>
                      <a:endParaRPr lang="pt-BR"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bl>
          </a:graphicData>
        </a:graphic>
      </p:graphicFrame>
    </p:spTree>
    <p:extLst>
      <p:ext uri="{BB962C8B-B14F-4D97-AF65-F5344CB8AC3E}">
        <p14:creationId xmlns:p14="http://schemas.microsoft.com/office/powerpoint/2010/main" val="73730775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AC54CBA-D56F-4828-A13B-34AA92FA0990}"/>
              </a:ext>
            </a:extLst>
          </p:cNvPr>
          <p:cNvSpPr txBox="1"/>
          <p:nvPr/>
        </p:nvSpPr>
        <p:spPr>
          <a:xfrm>
            <a:off x="0" y="243853"/>
            <a:ext cx="12192000" cy="5693866"/>
          </a:xfrm>
          <a:prstGeom prst="rect">
            <a:avLst/>
          </a:prstGeom>
          <a:solidFill>
            <a:schemeClr val="bg1"/>
          </a:solidFill>
        </p:spPr>
        <p:txBody>
          <a:bodyPr wrap="square" rtlCol="0">
            <a:spAutoFit/>
          </a:bodyPr>
          <a:lstStyle/>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a:solidFill>
                <a:srgbClr val="FFFF00"/>
              </a:solidFill>
              <a:latin typeface="Impact" panose="020B0806030902050204" pitchFamily="34" charset="0"/>
            </a:endParaRPr>
          </a:p>
          <a:p>
            <a:pPr algn="ctr"/>
            <a:endParaRPr lang="pt-BR" sz="2800" dirty="0">
              <a:solidFill>
                <a:srgbClr val="FFFF00"/>
              </a:solidFill>
              <a:latin typeface="Impact" panose="020B0806030902050204" pitchFamily="34" charset="0"/>
            </a:endParaRPr>
          </a:p>
        </p:txBody>
      </p:sp>
      <p:sp>
        <p:nvSpPr>
          <p:cNvPr id="7" name="TextBox 5">
            <a:extLst>
              <a:ext uri="{FF2B5EF4-FFF2-40B4-BE49-F238E27FC236}">
                <a16:creationId xmlns:a16="http://schemas.microsoft.com/office/drawing/2014/main" id="{59ABCD15-BA35-4256-87B4-212D527DCF1C}"/>
              </a:ext>
            </a:extLst>
          </p:cNvPr>
          <p:cNvSpPr txBox="1"/>
          <p:nvPr/>
        </p:nvSpPr>
        <p:spPr>
          <a:xfrm>
            <a:off x="0" y="0"/>
            <a:ext cx="12192000" cy="707886"/>
          </a:xfrm>
          <a:prstGeom prst="rect">
            <a:avLst/>
          </a:prstGeom>
          <a:solidFill>
            <a:schemeClr val="tx1"/>
          </a:solidFill>
        </p:spPr>
        <p:txBody>
          <a:bodyPr wrap="square" rtlCol="0">
            <a:spAutoFit/>
          </a:bodyPr>
          <a:lstStyle/>
          <a:p>
            <a:pPr algn="ctr"/>
            <a:r>
              <a:rPr lang="pt-BR" sz="4000" dirty="0">
                <a:solidFill>
                  <a:srgbClr val="FFFF00"/>
                </a:solidFill>
                <a:latin typeface="Impact" panose="020B0806030902050204" pitchFamily="34" charset="0"/>
              </a:rPr>
              <a:t>ORTOGRAFIA</a:t>
            </a:r>
          </a:p>
        </p:txBody>
      </p:sp>
      <p:graphicFrame>
        <p:nvGraphicFramePr>
          <p:cNvPr id="5" name="Tabela 4">
            <a:extLst>
              <a:ext uri="{FF2B5EF4-FFF2-40B4-BE49-F238E27FC236}">
                <a16:creationId xmlns:a16="http://schemas.microsoft.com/office/drawing/2014/main" id="{3462188F-A946-46D0-B342-B35206CB4B6A}"/>
              </a:ext>
            </a:extLst>
          </p:cNvPr>
          <p:cNvGraphicFramePr>
            <a:graphicFrameLocks noGrp="1"/>
          </p:cNvGraphicFramePr>
          <p:nvPr>
            <p:extLst>
              <p:ext uri="{D42A27DB-BD31-4B8C-83A1-F6EECF244321}">
                <p14:modId xmlns:p14="http://schemas.microsoft.com/office/powerpoint/2010/main" val="1236154345"/>
              </p:ext>
            </p:extLst>
          </p:nvPr>
        </p:nvGraphicFramePr>
        <p:xfrm>
          <a:off x="618831" y="762000"/>
          <a:ext cx="10954335" cy="4541520"/>
        </p:xfrm>
        <a:graphic>
          <a:graphicData uri="http://schemas.openxmlformats.org/drawingml/2006/table">
            <a:tbl>
              <a:tblPr>
                <a:tableStyleId>{2D5ABB26-0587-4C30-8999-92F81FD0307C}</a:tableStyleId>
              </a:tblPr>
              <a:tblGrid>
                <a:gridCol w="3651445">
                  <a:extLst>
                    <a:ext uri="{9D8B030D-6E8A-4147-A177-3AD203B41FA5}">
                      <a16:colId xmlns:a16="http://schemas.microsoft.com/office/drawing/2014/main" val="1348047334"/>
                    </a:ext>
                  </a:extLst>
                </a:gridCol>
                <a:gridCol w="3651445">
                  <a:extLst>
                    <a:ext uri="{9D8B030D-6E8A-4147-A177-3AD203B41FA5}">
                      <a16:colId xmlns:a16="http://schemas.microsoft.com/office/drawing/2014/main" val="4221915927"/>
                    </a:ext>
                  </a:extLst>
                </a:gridCol>
                <a:gridCol w="3651445">
                  <a:extLst>
                    <a:ext uri="{9D8B030D-6E8A-4147-A177-3AD203B41FA5}">
                      <a16:colId xmlns:a16="http://schemas.microsoft.com/office/drawing/2014/main" val="168310124"/>
                    </a:ext>
                  </a:extLst>
                </a:gridCol>
              </a:tblGrid>
              <a:tr h="319596">
                <a:tc>
                  <a:txBody>
                    <a:bodyPr/>
                    <a:lstStyle/>
                    <a:p>
                      <a:pPr algn="ctr"/>
                      <a:r>
                        <a:rPr lang="pt-BR" dirty="0">
                          <a:solidFill>
                            <a:schemeClr val="tx1"/>
                          </a:solidFill>
                          <a:highlight>
                            <a:srgbClr val="FFFF00"/>
                          </a:highlight>
                          <a:latin typeface="Arial Black" panose="020B0A04020102020204" pitchFamily="34" charset="0"/>
                        </a:rPr>
                        <a:t>IDENTIFICAÇÃO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REGRA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pt-BR" dirty="0">
                          <a:solidFill>
                            <a:schemeClr val="tx1"/>
                          </a:solidFill>
                          <a:highlight>
                            <a:srgbClr val="FFFF00"/>
                          </a:highlight>
                          <a:latin typeface="Arial Black" panose="020B0A04020102020204" pitchFamily="34" charset="0"/>
                        </a:rPr>
                        <a:t>EXEMPLOS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9518105"/>
                  </a:ext>
                </a:extLst>
              </a:tr>
              <a:tr h="319596">
                <a:tc>
                  <a:txBody>
                    <a:bodyPr/>
                    <a:lstStyle/>
                    <a:p>
                      <a:pPr algn="ctr"/>
                      <a:r>
                        <a:rPr lang="pt-BR" dirty="0">
                          <a:solidFill>
                            <a:schemeClr val="tx1"/>
                          </a:solidFill>
                          <a:latin typeface="Arial Black" panose="020B0A04020102020204" pitchFamily="34" charset="0"/>
                        </a:rPr>
                        <a:t>4. HÍFEN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pt-BR" sz="1400" dirty="0">
                          <a:solidFill>
                            <a:schemeClr val="tx1"/>
                          </a:solidFill>
                          <a:latin typeface="Arial" panose="020B0604020202020204" pitchFamily="34" charset="0"/>
                          <a:cs typeface="Arial" panose="020B0604020202020204" pitchFamily="34" charset="0"/>
                        </a:rPr>
                        <a:t>EMPREGA-SE O HÍFEN:</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PT" sz="1600" kern="1200" dirty="0">
                          <a:solidFill>
                            <a:schemeClr val="tx1"/>
                          </a:solidFill>
                          <a:effectLst/>
                          <a:highlight>
                            <a:srgbClr val="00FFFF"/>
                          </a:highlight>
                          <a:latin typeface="Arial" panose="020B0604020202020204" pitchFamily="34" charset="0"/>
                          <a:ea typeface="+mn-ea"/>
                          <a:cs typeface="Arial" panose="020B0604020202020204" pitchFamily="34" charset="0"/>
                        </a:rPr>
                        <a:t>PREFIXO JUNTO A PALAVRA INICIADA COM H</a:t>
                      </a:r>
                      <a:r>
                        <a:rPr lang="pt-PT" sz="1600" kern="1200" dirty="0">
                          <a:solidFill>
                            <a:schemeClr val="tx1"/>
                          </a:solidFill>
                          <a:effectLst/>
                          <a:latin typeface="Arial" panose="020B0604020202020204" pitchFamily="34" charset="0"/>
                          <a:ea typeface="+mn-ea"/>
                          <a:cs typeface="Arial" panose="020B0604020202020204" pitchFamily="34" charset="0"/>
                        </a:rPr>
                        <a:t>;</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PT" sz="1600" kern="1200" dirty="0">
                          <a:solidFill>
                            <a:schemeClr val="tx1"/>
                          </a:solidFill>
                          <a:effectLst/>
                          <a:latin typeface="Arial" panose="020B0604020202020204" pitchFamily="34" charset="0"/>
                          <a:ea typeface="+mn-ea"/>
                          <a:cs typeface="Arial" panose="020B0604020202020204" pitchFamily="34" charset="0"/>
                        </a:rPr>
                        <a:t>QUANDO </a:t>
                      </a:r>
                      <a:r>
                        <a:rPr lang="pt-PT" sz="1600" kern="1200" dirty="0">
                          <a:solidFill>
                            <a:schemeClr val="tx1"/>
                          </a:solidFill>
                          <a:effectLst/>
                          <a:highlight>
                            <a:srgbClr val="00FFFF"/>
                          </a:highlight>
                          <a:latin typeface="Arial" panose="020B0604020202020204" pitchFamily="34" charset="0"/>
                          <a:ea typeface="+mn-ea"/>
                          <a:cs typeface="Arial" panose="020B0604020202020204" pitchFamily="34" charset="0"/>
                        </a:rPr>
                        <a:t>O PREFIXO TERMINAR COM A MESMA VOGAL COM QUE O SEGUNDO ELEMENTO/PALAVRA COMEÇA</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PT" sz="1600" kern="1200" dirty="0">
                          <a:solidFill>
                            <a:schemeClr val="tx1"/>
                          </a:solidFill>
                          <a:effectLst/>
                          <a:latin typeface="Arial" panose="020B0604020202020204" pitchFamily="34" charset="0"/>
                          <a:ea typeface="+mn-ea"/>
                          <a:cs typeface="Arial" panose="020B0604020202020204" pitchFamily="34" charset="0"/>
                        </a:rPr>
                        <a:t>QUANDO </a:t>
                      </a:r>
                      <a:r>
                        <a:rPr lang="pt-PT" sz="1600" kern="1200" dirty="0">
                          <a:solidFill>
                            <a:schemeClr val="tx1"/>
                          </a:solidFill>
                          <a:effectLst/>
                          <a:highlight>
                            <a:srgbClr val="00FFFF"/>
                          </a:highlight>
                          <a:latin typeface="Arial" panose="020B0604020202020204" pitchFamily="34" charset="0"/>
                          <a:ea typeface="+mn-ea"/>
                          <a:cs typeface="Arial" panose="020B0604020202020204" pitchFamily="34" charset="0"/>
                        </a:rPr>
                        <a:t>O PREFIXO TERMINA COM CONSOANTE, SE A SEGUNDA PALAVRA/ELEMENTO COMEÇAR COM A MESMA LETRA</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r>
                        <a:rPr lang="pt-PT" sz="1600" kern="1200" dirty="0">
                          <a:solidFill>
                            <a:schemeClr val="tx1"/>
                          </a:solidFill>
                          <a:effectLst/>
                          <a:latin typeface="Arial" panose="020B0604020202020204" pitchFamily="34" charset="0"/>
                          <a:ea typeface="+mn-ea"/>
                          <a:cs typeface="Arial" panose="020B0604020202020204" pitchFamily="34" charset="0"/>
                        </a:rPr>
                        <a:t>APÓS CERTOS PREFIXOS, SENDO ELES: </a:t>
                      </a:r>
                      <a:r>
                        <a:rPr lang="pt-PT" sz="1600" kern="1200" dirty="0">
                          <a:solidFill>
                            <a:schemeClr val="tx1"/>
                          </a:solidFill>
                          <a:effectLst/>
                          <a:highlight>
                            <a:srgbClr val="00FFFF"/>
                          </a:highlight>
                          <a:latin typeface="Arial" panose="020B0604020202020204" pitchFamily="34" charset="0"/>
                          <a:ea typeface="+mn-ea"/>
                          <a:cs typeface="Arial" panose="020B0604020202020204" pitchFamily="34" charset="0"/>
                        </a:rPr>
                        <a:t>EX, SEM, ALÉM, AQUÉM, RECÉM, PÓS, PRÉ E PRÓ.</a:t>
                      </a:r>
                    </a:p>
                    <a:p>
                      <a:pPr marL="342900" marR="0" lvl="0" indent="-342900" algn="just" defTabSz="914400" rtl="0" eaLnBrk="1" fontAlgn="auto" latinLnBrk="0" hangingPunct="1">
                        <a:lnSpc>
                          <a:spcPct val="100000"/>
                        </a:lnSpc>
                        <a:spcBef>
                          <a:spcPts val="0"/>
                        </a:spcBef>
                        <a:spcAft>
                          <a:spcPts val="0"/>
                        </a:spcAft>
                        <a:buClrTx/>
                        <a:buSzTx/>
                        <a:buFont typeface="+mj-lt"/>
                        <a:buAutoNum type="alphaUcPeriod"/>
                        <a:tabLst/>
                        <a:defRPr/>
                      </a:pPr>
                      <a:endParaRPr lang="pt-BR" sz="1400" dirty="0">
                        <a:solidFill>
                          <a:schemeClr val="tx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PT" sz="1800" kern="1200" dirty="0">
                          <a:solidFill>
                            <a:schemeClr val="tx1"/>
                          </a:solidFill>
                          <a:effectLst/>
                          <a:latin typeface="+mn-lt"/>
                          <a:ea typeface="+mn-ea"/>
                          <a:cs typeface="+mn-cs"/>
                        </a:rPr>
                        <a:t>mini-hotel, sobre-humano, super-homem, micro-ondas, micro-ônibus, semi-interno, inter-racial, sub-bibliotecário, super-resistente, super-romântico, ex-aluno, ex-presidiário, ex-presidente, sem-terra, sem-teto, além-mar, além-túmulo, aquém-mar, recém-casado, recém-nascido, pós-graduação, pós-doutorado, pré-vestibular, pré-adolescente, pró-europeu</a:t>
                      </a:r>
                      <a:endParaRPr lang="pt-BR" sz="1800" kern="1200" dirty="0">
                        <a:solidFill>
                          <a:schemeClr val="tx1"/>
                        </a:solidFill>
                        <a:effectLst/>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555310"/>
                  </a:ext>
                </a:extLst>
              </a:tr>
            </a:tbl>
          </a:graphicData>
        </a:graphic>
      </p:graphicFrame>
    </p:spTree>
    <p:extLst>
      <p:ext uri="{BB962C8B-B14F-4D97-AF65-F5344CB8AC3E}">
        <p14:creationId xmlns:p14="http://schemas.microsoft.com/office/powerpoint/2010/main" val="2199863259"/>
      </p:ext>
    </p:extLst>
  </p:cSld>
  <p:clrMapOvr>
    <a:masterClrMapping/>
  </p:clrMapOvr>
  <p:transition spd="slow">
    <p:push dir="u"/>
  </p:transition>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1971</Words>
  <Application>Microsoft Office PowerPoint</Application>
  <PresentationFormat>Widescreen</PresentationFormat>
  <Paragraphs>386</Paragraphs>
  <Slides>20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20</vt:i4>
      </vt:variant>
    </vt:vector>
  </HeadingPairs>
  <TitlesOfParts>
    <vt:vector size="26" baseType="lpstr">
      <vt:lpstr>Arial</vt:lpstr>
      <vt:lpstr>Arial Black</vt:lpstr>
      <vt:lpstr>Calibri</vt:lpstr>
      <vt:lpstr>Calibri Light</vt:lpstr>
      <vt:lpstr>Impact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taina</dc:creator>
  <cp:lastModifiedBy>Larissa Farias</cp:lastModifiedBy>
  <cp:revision>31</cp:revision>
  <dcterms:created xsi:type="dcterms:W3CDTF">2018-12-18T15:48:17Z</dcterms:created>
  <dcterms:modified xsi:type="dcterms:W3CDTF">2020-04-02T17:19:47Z</dcterms:modified>
</cp:coreProperties>
</file>