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8288000" cy="10287000"/>
  <p:notesSz cx="6858000" cy="9144000"/>
  <p:embeddedFontLst>
    <p:embeddedFont>
      <p:font typeface="Arimo" panose="020B0604020202020204" pitchFamily="34" charset="0"/>
      <p:regular r:id="rId13"/>
    </p:embeddedFont>
    <p:embeddedFont>
      <p:font typeface="Arimo Bold" panose="020B0704020202020204" pitchFamily="34" charset="0"/>
      <p:regular r:id="rId14"/>
    </p:embeddedFont>
    <p:embeddedFont>
      <p:font typeface="Arimo Bold Italics" panose="020B0704020202090204" pitchFamily="34" charset="0"/>
      <p:regular r:id="rId15"/>
    </p:embeddedFont>
    <p:embeddedFont>
      <p:font typeface="Arimo Italics" panose="020B0604020202090204" pitchFamily="34" charset="0"/>
      <p:regular r:id="rId16"/>
    </p:embeddedFont>
    <p:embeddedFont>
      <p:font typeface="Open Sans" panose="020B0606030504020204" pitchFamily="34" charset="0"/>
      <p:regular r:id="rId17"/>
    </p:embeddedFont>
    <p:embeddedFont>
      <p:font typeface="Open Sans Bold" panose="020B0806030504020204" pitchFamily="34" charset="0"/>
      <p:regular r:id="rId18"/>
    </p:embeddedFont>
    <p:embeddedFont>
      <p:font typeface="Open Sans Bold Italics" panose="020B0806030504020204" pitchFamily="34" charset="0"/>
      <p:regular r:id="rId19"/>
    </p:embeddedFont>
    <p:embeddedFont>
      <p:font typeface="Open Sans Italics" panose="020B0606030504020204" pitchFamily="34" charset="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font" Target="fonts/font1.fntdata" /><Relationship Id="rId18" Type="http://schemas.openxmlformats.org/officeDocument/2006/relationships/font" Target="fonts/font6.fntdata" /><Relationship Id="rId3" Type="http://schemas.openxmlformats.org/officeDocument/2006/relationships/slide" Target="slides/slide2.xml" /><Relationship Id="rId21" Type="http://schemas.openxmlformats.org/officeDocument/2006/relationships/presProps" Target="pres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font" Target="fonts/font5.fntdata" /><Relationship Id="rId2" Type="http://schemas.openxmlformats.org/officeDocument/2006/relationships/slide" Target="slides/slide1.xml" /><Relationship Id="rId16" Type="http://schemas.openxmlformats.org/officeDocument/2006/relationships/font" Target="fonts/font4.fntdata" /><Relationship Id="rId20" Type="http://schemas.openxmlformats.org/officeDocument/2006/relationships/font" Target="fonts/font8.fntdata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tableStyles" Target="tableStyles.xml" /><Relationship Id="rId5" Type="http://schemas.openxmlformats.org/officeDocument/2006/relationships/slide" Target="slides/slide4.xml" /><Relationship Id="rId15" Type="http://schemas.openxmlformats.org/officeDocument/2006/relationships/font" Target="fonts/font3.fntdata" /><Relationship Id="rId23" Type="http://schemas.openxmlformats.org/officeDocument/2006/relationships/theme" Target="theme/theme1.xml" /><Relationship Id="rId10" Type="http://schemas.openxmlformats.org/officeDocument/2006/relationships/slide" Target="slides/slide9.xml" /><Relationship Id="rId19" Type="http://schemas.openxmlformats.org/officeDocument/2006/relationships/font" Target="fonts/font7.fntdata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font" Target="fonts/font2.fntdata" /><Relationship Id="rId22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81000" y="709591"/>
            <a:ext cx="19202400" cy="984279"/>
            <a:chOff x="0" y="0"/>
            <a:chExt cx="25603200" cy="1312371"/>
          </a:xfrm>
        </p:grpSpPr>
        <p:sp>
          <p:nvSpPr>
            <p:cNvPr id="3" name="AutoShape 3"/>
            <p:cNvSpPr/>
            <p:nvPr/>
          </p:nvSpPr>
          <p:spPr>
            <a:xfrm>
              <a:off x="0" y="1176905"/>
              <a:ext cx="25603200" cy="135467"/>
            </a:xfrm>
            <a:prstGeom prst="rect">
              <a:avLst/>
            </a:prstGeom>
            <a:solidFill>
              <a:srgbClr val="F8AC3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1879600" y="-57150"/>
              <a:ext cx="21738131" cy="6244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920"/>
                </a:lnSpc>
              </a:pPr>
              <a:r>
                <a:rPr lang="en-US" sz="2800">
                  <a:solidFill>
                    <a:srgbClr val="7E6B73"/>
                  </a:solidFill>
                  <a:latin typeface="Open Sans Bold"/>
                </a:rPr>
                <a:t>PAESPE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292100" y="4004430"/>
            <a:ext cx="18986500" cy="6592176"/>
            <a:chOff x="0" y="0"/>
            <a:chExt cx="25315333" cy="8789568"/>
          </a:xfrm>
        </p:grpSpPr>
        <p:sp>
          <p:nvSpPr>
            <p:cNvPr id="6" name="AutoShape 6"/>
            <p:cNvSpPr/>
            <p:nvPr/>
          </p:nvSpPr>
          <p:spPr>
            <a:xfrm>
              <a:off x="0" y="6385035"/>
              <a:ext cx="25315333" cy="2404533"/>
            </a:xfrm>
            <a:prstGeom prst="rect">
              <a:avLst/>
            </a:prstGeom>
            <a:solidFill>
              <a:srgbClr val="F8AC39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1761067" y="6962847"/>
              <a:ext cx="21433331" cy="6244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920"/>
                </a:lnSpc>
              </a:pPr>
              <a:r>
                <a:rPr lang="en-US" sz="2800">
                  <a:solidFill>
                    <a:srgbClr val="F8F7F0"/>
                  </a:solidFill>
                  <a:latin typeface="Open Sans"/>
                </a:rPr>
                <a:t>PET C&amp;T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761067" y="123825"/>
              <a:ext cx="21763531" cy="53476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5540"/>
                </a:lnSpc>
              </a:pPr>
              <a:r>
                <a:rPr lang="en-US" sz="14000">
                  <a:solidFill>
                    <a:srgbClr val="7E6B73"/>
                  </a:solidFill>
                  <a:latin typeface="Open Sans Bold"/>
                </a:rPr>
                <a:t>TABELA PERIÓDICA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92100" y="8866236"/>
            <a:ext cx="18986500" cy="1730371"/>
            <a:chOff x="0" y="0"/>
            <a:chExt cx="25315333" cy="2307161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25315333" cy="2307161"/>
            </a:xfrm>
            <a:prstGeom prst="rect">
              <a:avLst/>
            </a:prstGeom>
            <a:solidFill>
              <a:srgbClr val="F8AC3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6760669" y="924973"/>
              <a:ext cx="16641198" cy="2349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539"/>
                </a:lnSpc>
              </a:pPr>
              <a:endParaRPr/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t="44051"/>
          <a:stretch>
            <a:fillRect/>
          </a:stretch>
        </p:blipFill>
        <p:spPr>
          <a:xfrm>
            <a:off x="1720899" y="2591186"/>
            <a:ext cx="14846202" cy="5104628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532530" y="1028700"/>
            <a:ext cx="11152320" cy="1343873"/>
            <a:chOff x="0" y="0"/>
            <a:chExt cx="14869760" cy="1791831"/>
          </a:xfrm>
        </p:grpSpPr>
        <p:sp>
          <p:nvSpPr>
            <p:cNvPr id="7" name="TextBox 7"/>
            <p:cNvSpPr txBox="1"/>
            <p:nvPr/>
          </p:nvSpPr>
          <p:spPr>
            <a:xfrm>
              <a:off x="0" y="-85725"/>
              <a:ext cx="14869760" cy="9849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300"/>
                </a:lnSpc>
              </a:pPr>
              <a:r>
                <a:rPr lang="en-US" sz="4500">
                  <a:solidFill>
                    <a:srgbClr val="F8AC39"/>
                  </a:solidFill>
                  <a:latin typeface="Open Sans Bold"/>
                </a:rPr>
                <a:t>Propriedades periódicas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167376"/>
              <a:ext cx="14008261" cy="6244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9250" y="9258300"/>
            <a:ext cx="18986500" cy="1730371"/>
            <a:chOff x="0" y="0"/>
            <a:chExt cx="25315333" cy="2307161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25315333" cy="2307161"/>
            </a:xfrm>
            <a:prstGeom prst="rect">
              <a:avLst/>
            </a:prstGeom>
            <a:solidFill>
              <a:srgbClr val="F8AC3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6760669" y="924973"/>
              <a:ext cx="16641198" cy="2349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539"/>
                </a:lnSpc>
              </a:pPr>
              <a:endParaRPr/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479928" y="466374"/>
            <a:ext cx="13328144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98500" y="9258300"/>
            <a:ext cx="18986500" cy="1730371"/>
            <a:chOff x="0" y="0"/>
            <a:chExt cx="25315333" cy="2307161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25315333" cy="2307161"/>
            </a:xfrm>
            <a:prstGeom prst="rect">
              <a:avLst/>
            </a:prstGeom>
            <a:solidFill>
              <a:srgbClr val="F8AC3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6760669" y="924973"/>
              <a:ext cx="16641198" cy="2349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53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028700"/>
            <a:ext cx="9280498" cy="4759951"/>
            <a:chOff x="0" y="0"/>
            <a:chExt cx="12373998" cy="6346602"/>
          </a:xfrm>
        </p:grpSpPr>
        <p:sp>
          <p:nvSpPr>
            <p:cNvPr id="6" name="TextBox 6"/>
            <p:cNvSpPr txBox="1"/>
            <p:nvPr/>
          </p:nvSpPr>
          <p:spPr>
            <a:xfrm>
              <a:off x="0" y="-76200"/>
              <a:ext cx="12373998" cy="9754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299"/>
                </a:lnSpc>
              </a:pPr>
              <a:r>
                <a:rPr lang="en-US" sz="4499">
                  <a:solidFill>
                    <a:srgbClr val="7E6B73"/>
                  </a:solidFill>
                  <a:latin typeface="Open Sans Bold"/>
                </a:rPr>
                <a:t>Tópicos da aula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2062469"/>
              <a:ext cx="12373998" cy="34609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2999">
                  <a:solidFill>
                    <a:srgbClr val="7E6B73"/>
                  </a:solidFill>
                  <a:latin typeface="Open Sans Bold"/>
                </a:rPr>
                <a:t>NÚMERO ATÔMICO</a:t>
              </a:r>
            </a:p>
            <a:p>
              <a:pPr algn="l">
                <a:lnSpc>
                  <a:spcPts val="4200"/>
                </a:lnSpc>
              </a:pPr>
              <a:r>
                <a:rPr lang="en-US" sz="2999">
                  <a:solidFill>
                    <a:srgbClr val="7E6B73"/>
                  </a:solidFill>
                  <a:latin typeface="Open Sans Bold"/>
                </a:rPr>
                <a:t>NÍVEIS DE ENERGIA</a:t>
              </a:r>
            </a:p>
            <a:p>
              <a:pPr algn="l">
                <a:lnSpc>
                  <a:spcPts val="4200"/>
                </a:lnSpc>
              </a:pPr>
              <a:r>
                <a:rPr lang="en-US" sz="2999">
                  <a:solidFill>
                    <a:srgbClr val="7E6B73"/>
                  </a:solidFill>
                  <a:latin typeface="Open Sans Bold"/>
                </a:rPr>
                <a:t>ORGANIZAÇÃO DA TABELA</a:t>
              </a:r>
            </a:p>
            <a:p>
              <a:pPr algn="l">
                <a:lnSpc>
                  <a:spcPts val="4200"/>
                </a:lnSpc>
              </a:pPr>
              <a:r>
                <a:rPr lang="en-US" sz="2999">
                  <a:solidFill>
                    <a:srgbClr val="7E6B73"/>
                  </a:solidFill>
                  <a:latin typeface="Open Sans Bold"/>
                </a:rPr>
                <a:t>CARACTERÍSTICAS DOS ELEMENTOS QUÍMICOS</a:t>
              </a:r>
            </a:p>
            <a:p>
              <a:pPr algn="l">
                <a:lnSpc>
                  <a:spcPts val="4199"/>
                </a:lnSpc>
              </a:pPr>
              <a:r>
                <a:rPr lang="en-US" sz="2999">
                  <a:solidFill>
                    <a:srgbClr val="7E6B73"/>
                  </a:solidFill>
                  <a:latin typeface="Open Sans Bold"/>
                </a:rPr>
                <a:t>PROPRIEDADES PERIÓDICAS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55033" y="5917278"/>
              <a:ext cx="12314731" cy="4293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737"/>
                </a:lnSpc>
              </a:pPr>
              <a:endParaRPr/>
            </a:p>
          </p:txBody>
        </p:sp>
        <p:sp>
          <p:nvSpPr>
            <p:cNvPr id="9" name="AutoShape 9"/>
            <p:cNvSpPr/>
            <p:nvPr/>
          </p:nvSpPr>
          <p:spPr>
            <a:xfrm>
              <a:off x="0" y="1324091"/>
              <a:ext cx="10490200" cy="152400"/>
            </a:xfrm>
            <a:prstGeom prst="rect">
              <a:avLst/>
            </a:prstGeom>
            <a:solidFill>
              <a:srgbClr val="F8AC39"/>
            </a:solidFill>
          </p:spPr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309198" y="2483845"/>
            <a:ext cx="7709144" cy="531930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92100" y="8866236"/>
            <a:ext cx="18986500" cy="1730371"/>
            <a:chOff x="0" y="0"/>
            <a:chExt cx="25315333" cy="2307161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25315333" cy="2307161"/>
            </a:xfrm>
            <a:prstGeom prst="rect">
              <a:avLst/>
            </a:prstGeom>
            <a:solidFill>
              <a:srgbClr val="F8AC3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6760669" y="924973"/>
              <a:ext cx="16641198" cy="2349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539"/>
                </a:lnSpc>
              </a:pPr>
              <a:endParaRPr/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1183052" y="1591026"/>
            <a:ext cx="7104948" cy="7104948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532530" y="1028700"/>
            <a:ext cx="11152320" cy="6309859"/>
            <a:chOff x="0" y="0"/>
            <a:chExt cx="14869760" cy="8413145"/>
          </a:xfrm>
        </p:grpSpPr>
        <p:sp>
          <p:nvSpPr>
            <p:cNvPr id="7" name="TextBox 7"/>
            <p:cNvSpPr txBox="1"/>
            <p:nvPr/>
          </p:nvSpPr>
          <p:spPr>
            <a:xfrm>
              <a:off x="0" y="-85725"/>
              <a:ext cx="14869760" cy="9849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300"/>
                </a:lnSpc>
              </a:pPr>
              <a:r>
                <a:rPr lang="en-US" sz="4500">
                  <a:solidFill>
                    <a:srgbClr val="F8AC39"/>
                  </a:solidFill>
                  <a:latin typeface="Open Sans Bold"/>
                </a:rPr>
                <a:t>Número atômico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167376"/>
              <a:ext cx="14008261" cy="72457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62279" lvl="1" indent="-231140" algn="just">
                <a:lnSpc>
                  <a:spcPts val="3919"/>
                </a:lnSpc>
                <a:buFont typeface="Arial"/>
                <a:buChar char="•"/>
              </a:pPr>
              <a:r>
                <a:rPr lang="en-US" sz="2800">
                  <a:solidFill>
                    <a:srgbClr val="7E6B73"/>
                  </a:solidFill>
                  <a:latin typeface="Open Sans Bold"/>
                </a:rPr>
                <a:t>O NÚMERO ATÔMICO, SIMBOLIZADO PELA LETRA Z, CORRESPONDE À QUANTIDADE DE PRÓTONS EXISTENTES NO NÚCLEO DO ÁTOMO DE DETERMINADO ELEMENTO QUÍMICO.</a:t>
              </a:r>
            </a:p>
            <a:p>
              <a:pPr algn="just">
                <a:lnSpc>
                  <a:spcPts val="3919"/>
                </a:lnSpc>
              </a:pPr>
              <a:endParaRPr lang="en-US" sz="2800">
                <a:solidFill>
                  <a:srgbClr val="7E6B73"/>
                </a:solidFill>
                <a:latin typeface="Open Sans Bold"/>
              </a:endParaRPr>
            </a:p>
            <a:p>
              <a:pPr marL="462279" lvl="1" indent="-231140" algn="just">
                <a:lnSpc>
                  <a:spcPts val="3919"/>
                </a:lnSpc>
                <a:buFont typeface="Arial"/>
                <a:buChar char="•"/>
              </a:pPr>
              <a:r>
                <a:rPr lang="en-US" sz="2800">
                  <a:solidFill>
                    <a:srgbClr val="7E6B73"/>
                  </a:solidFill>
                  <a:latin typeface="Open Sans Bold"/>
                </a:rPr>
                <a:t>O NÚMERO ATÔMICO DETERMINA AS PRINCIPAIS CARACTERÍSTICAS, PROPRIEDADES DO ELEMENTO E LOCALIZAÇÃO NA TABELA PERIÓDICA.</a:t>
              </a:r>
            </a:p>
            <a:p>
              <a:pPr algn="just">
                <a:lnSpc>
                  <a:spcPts val="3919"/>
                </a:lnSpc>
              </a:pPr>
              <a:endParaRPr lang="en-US" sz="2800">
                <a:solidFill>
                  <a:srgbClr val="7E6B73"/>
                </a:solidFill>
                <a:latin typeface="Open Sans Bold"/>
              </a:endParaRPr>
            </a:p>
            <a:p>
              <a:pPr marL="462280" lvl="1" indent="-231140" algn="just">
                <a:lnSpc>
                  <a:spcPts val="3920"/>
                </a:lnSpc>
                <a:buFont typeface="Arial"/>
                <a:buChar char="•"/>
              </a:pPr>
              <a:r>
                <a:rPr lang="en-US" sz="2800">
                  <a:solidFill>
                    <a:srgbClr val="7E6B73"/>
                  </a:solidFill>
                  <a:latin typeface="Open Sans Bold"/>
                </a:rPr>
                <a:t>NO ESTADO FUNDAMENTAL, O NÚMERO ATÔMICO É IGUAL À QUANTIDADE DE ELÉTRONS.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92100" y="8866236"/>
            <a:ext cx="18986500" cy="1730371"/>
            <a:chOff x="0" y="0"/>
            <a:chExt cx="25315333" cy="2307161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25315333" cy="2307161"/>
            </a:xfrm>
            <a:prstGeom prst="rect">
              <a:avLst/>
            </a:prstGeom>
            <a:solidFill>
              <a:srgbClr val="F8AC3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6760669" y="924973"/>
              <a:ext cx="16641198" cy="2349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53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32530" y="1028700"/>
            <a:ext cx="11152320" cy="4323465"/>
            <a:chOff x="0" y="0"/>
            <a:chExt cx="14869760" cy="5764619"/>
          </a:xfrm>
        </p:grpSpPr>
        <p:sp>
          <p:nvSpPr>
            <p:cNvPr id="6" name="TextBox 6"/>
            <p:cNvSpPr txBox="1"/>
            <p:nvPr/>
          </p:nvSpPr>
          <p:spPr>
            <a:xfrm>
              <a:off x="0" y="-85725"/>
              <a:ext cx="14869760" cy="9849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300"/>
                </a:lnSpc>
              </a:pPr>
              <a:r>
                <a:rPr lang="en-US" sz="4500">
                  <a:solidFill>
                    <a:srgbClr val="F8AC39"/>
                  </a:solidFill>
                  <a:latin typeface="Open Sans Bold"/>
                </a:rPr>
                <a:t>Níveis de energia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167376"/>
              <a:ext cx="14008261" cy="45972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62279" lvl="1" indent="-231140" algn="just">
                <a:lnSpc>
                  <a:spcPts val="3919"/>
                </a:lnSpc>
                <a:buFont typeface="Arial"/>
                <a:buChar char="•"/>
              </a:pPr>
              <a:r>
                <a:rPr lang="en-US" sz="2799">
                  <a:solidFill>
                    <a:srgbClr val="7E6B73"/>
                  </a:solidFill>
                  <a:latin typeface="Open Sans Bold"/>
                </a:rPr>
                <a:t>NA ELETROSFERA, OS ELÉTRONS GIRAM EM TORNO DO NÚCLEO, OCUPANDO O QUE CHAMAMOS DE NÍVEIS DE ENERGIA OU CAMADAS ELETRÔNICAS.</a:t>
              </a:r>
            </a:p>
            <a:p>
              <a:pPr algn="just">
                <a:lnSpc>
                  <a:spcPts val="3919"/>
                </a:lnSpc>
              </a:pPr>
              <a:endParaRPr lang="en-US" sz="2799">
                <a:solidFill>
                  <a:srgbClr val="7E6B73"/>
                </a:solidFill>
                <a:latin typeface="Open Sans Bold"/>
              </a:endParaRPr>
            </a:p>
            <a:p>
              <a:pPr marL="462280" lvl="1" indent="-231140" algn="just">
                <a:lnSpc>
                  <a:spcPts val="3920"/>
                </a:lnSpc>
                <a:buFont typeface="Arial"/>
                <a:buChar char="•"/>
              </a:pPr>
              <a:r>
                <a:rPr lang="en-US" sz="2800">
                  <a:solidFill>
                    <a:srgbClr val="7E6B73"/>
                  </a:solidFill>
                  <a:latin typeface="Open Sans Bold"/>
                </a:rPr>
                <a:t>O NÚMERO DE CAMADAS OU NÍVEIS DE ENERGIA VARIA DE ACORDO COM O NÚMERO DE ELÉTRONS DE CADA ÁTOMO.</a:t>
              </a:r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1890066" y="334062"/>
            <a:ext cx="6397934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180522" y="1028700"/>
            <a:ext cx="11926957" cy="82296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-349250" y="9421815"/>
            <a:ext cx="18986500" cy="1730371"/>
            <a:chOff x="0" y="0"/>
            <a:chExt cx="25315333" cy="2307161"/>
          </a:xfrm>
        </p:grpSpPr>
        <p:sp>
          <p:nvSpPr>
            <p:cNvPr id="4" name="AutoShape 4"/>
            <p:cNvSpPr/>
            <p:nvPr/>
          </p:nvSpPr>
          <p:spPr>
            <a:xfrm>
              <a:off x="0" y="0"/>
              <a:ext cx="25315333" cy="2307161"/>
            </a:xfrm>
            <a:prstGeom prst="rect">
              <a:avLst/>
            </a:prstGeom>
            <a:solidFill>
              <a:srgbClr val="F8AC39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6760669" y="924973"/>
              <a:ext cx="16641198" cy="2349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539"/>
                </a:lnSpc>
              </a:pPr>
              <a:r>
                <a:rPr lang="en-US" sz="1100">
                  <a:solidFill>
                    <a:srgbClr val="F8F7F0"/>
                  </a:solidFill>
                  <a:latin typeface="Open Sans"/>
                </a:rPr>
                <a:t>M&amp;F Architects 2020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219426" y="1494871"/>
            <a:ext cx="10141532" cy="5804917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0108471" y="1902510"/>
            <a:ext cx="7585048" cy="5057818"/>
            <a:chOff x="0" y="0"/>
            <a:chExt cx="10113398" cy="6743758"/>
          </a:xfrm>
        </p:grpSpPr>
        <p:sp>
          <p:nvSpPr>
            <p:cNvPr id="4" name="TextBox 4"/>
            <p:cNvSpPr txBox="1"/>
            <p:nvPr/>
          </p:nvSpPr>
          <p:spPr>
            <a:xfrm>
              <a:off x="0" y="-57150"/>
              <a:ext cx="10113398" cy="6566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F8AC39"/>
                  </a:solidFill>
                  <a:latin typeface="Open Sans Bold"/>
                </a:rPr>
                <a:t>ORGANIZAÇÃO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822252"/>
              <a:ext cx="10104931" cy="59215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62280" lvl="1" indent="-231140" algn="just">
                <a:lnSpc>
                  <a:spcPts val="3920"/>
                </a:lnSpc>
                <a:buFont typeface="Arial"/>
                <a:buChar char="•"/>
              </a:pPr>
              <a:r>
                <a:rPr lang="en-US" sz="2800">
                  <a:solidFill>
                    <a:srgbClr val="7E6B73"/>
                  </a:solidFill>
                  <a:latin typeface="Open Sans Bold"/>
                </a:rPr>
                <a:t>Colunas horizontais: os períodos, que são sete, indicam a quantidade de níveis de energia presentes em cada átomo de cada elemento químico.</a:t>
              </a:r>
            </a:p>
            <a:p>
              <a:pPr algn="just">
                <a:lnSpc>
                  <a:spcPts val="3920"/>
                </a:lnSpc>
              </a:pPr>
              <a:endParaRPr lang="en-US" sz="2800">
                <a:solidFill>
                  <a:srgbClr val="7E6B73"/>
                </a:solidFill>
                <a:latin typeface="Open Sans Bold"/>
              </a:endParaRPr>
            </a:p>
            <a:p>
              <a:pPr marL="462280" lvl="1" indent="-231140" algn="just">
                <a:lnSpc>
                  <a:spcPts val="3920"/>
                </a:lnSpc>
                <a:buFont typeface="Arial"/>
                <a:buChar char="•"/>
              </a:pPr>
              <a:r>
                <a:rPr lang="en-US" sz="2800">
                  <a:solidFill>
                    <a:srgbClr val="7E6B73"/>
                  </a:solidFill>
                  <a:latin typeface="Open Sans Bold"/>
                </a:rPr>
                <a:t>Colunas verticais: as famílias ou grupos, que são dezoito, indicam o subnível mais energético de cada átomo de cada elemento químico.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92100" y="8866236"/>
            <a:ext cx="18986500" cy="1730371"/>
            <a:chOff x="0" y="0"/>
            <a:chExt cx="25315333" cy="2307161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25315333" cy="2307161"/>
            </a:xfrm>
            <a:prstGeom prst="rect">
              <a:avLst/>
            </a:prstGeom>
            <a:solidFill>
              <a:srgbClr val="F8AC3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6760669" y="924973"/>
              <a:ext cx="16641198" cy="2349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539"/>
                </a:lnSpc>
              </a:pPr>
              <a:endParaRPr/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1348963" y="2814253"/>
            <a:ext cx="6571897" cy="3180798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532530" y="1028700"/>
            <a:ext cx="11152320" cy="5813260"/>
            <a:chOff x="0" y="0"/>
            <a:chExt cx="14869760" cy="7751013"/>
          </a:xfrm>
        </p:grpSpPr>
        <p:sp>
          <p:nvSpPr>
            <p:cNvPr id="7" name="TextBox 7"/>
            <p:cNvSpPr txBox="1"/>
            <p:nvPr/>
          </p:nvSpPr>
          <p:spPr>
            <a:xfrm>
              <a:off x="0" y="-85725"/>
              <a:ext cx="14869760" cy="9849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300"/>
                </a:lnSpc>
              </a:pPr>
              <a:r>
                <a:rPr lang="en-US" sz="4500">
                  <a:solidFill>
                    <a:srgbClr val="F8AC39"/>
                  </a:solidFill>
                  <a:latin typeface="Open Sans Bold"/>
                </a:rPr>
                <a:t>Natureza dos elementos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167376"/>
              <a:ext cx="14008261" cy="65836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62279" lvl="1" indent="-231140" algn="just">
                <a:lnSpc>
                  <a:spcPts val="3919"/>
                </a:lnSpc>
                <a:buFont typeface="Arial"/>
                <a:buChar char="•"/>
              </a:pPr>
              <a:r>
                <a:rPr lang="en-US" sz="2799">
                  <a:solidFill>
                    <a:srgbClr val="7E6B73"/>
                  </a:solidFill>
                  <a:latin typeface="Open Sans Bold"/>
                </a:rPr>
                <a:t>METAIS: ELEMENTOS QUÍMICOS SÓLIDOS EM TEMPERATURA AMBIENTE QUE APRESENTAM COMO PRINCIPAIS CARACTERÍSTICAS A CONDUÇÃO DE CORRENTE ELÉTRICA, A CONDUÇÃO DE CALOR E A CAPACIDADE DE FORMAR CÁTIONS;</a:t>
              </a:r>
            </a:p>
            <a:p>
              <a:pPr algn="just">
                <a:lnSpc>
                  <a:spcPts val="3919"/>
                </a:lnSpc>
              </a:pPr>
              <a:endParaRPr lang="en-US" sz="2799">
                <a:solidFill>
                  <a:srgbClr val="7E6B73"/>
                </a:solidFill>
                <a:latin typeface="Open Sans Bold"/>
              </a:endParaRPr>
            </a:p>
            <a:p>
              <a:pPr algn="just">
                <a:lnSpc>
                  <a:spcPts val="3919"/>
                </a:lnSpc>
              </a:pPr>
              <a:endParaRPr lang="en-US" sz="2799">
                <a:solidFill>
                  <a:srgbClr val="7E6B73"/>
                </a:solidFill>
                <a:latin typeface="Open Sans Bold"/>
              </a:endParaRPr>
            </a:p>
            <a:p>
              <a:pPr marL="462280" lvl="1" indent="-231140" algn="just">
                <a:lnSpc>
                  <a:spcPts val="3920"/>
                </a:lnSpc>
                <a:buFont typeface="Arial"/>
                <a:buChar char="•"/>
              </a:pPr>
              <a:r>
                <a:rPr lang="en-US" sz="2800">
                  <a:solidFill>
                    <a:srgbClr val="7E6B73"/>
                  </a:solidFill>
                  <a:latin typeface="Open Sans Bold"/>
                </a:rPr>
                <a:t>AMETAIS: ELEMENTOS QUÍMICOS QUE APRESENTAM CARACTERÍSTICAS CONTRÁRIAS ÀS DOS METAIS. A PRINCIPAL DELAS É A CAPACIDADE DE FORMAR ÂNIONS;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92100" y="8866236"/>
            <a:ext cx="18986500" cy="1730371"/>
            <a:chOff x="0" y="0"/>
            <a:chExt cx="25315333" cy="2307161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25315333" cy="2307161"/>
            </a:xfrm>
            <a:prstGeom prst="rect">
              <a:avLst/>
            </a:prstGeom>
            <a:solidFill>
              <a:srgbClr val="F8AC3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6760669" y="924973"/>
              <a:ext cx="16641198" cy="2349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53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32530" y="1028700"/>
            <a:ext cx="11152320" cy="5813260"/>
            <a:chOff x="0" y="0"/>
            <a:chExt cx="14869760" cy="7751013"/>
          </a:xfrm>
        </p:grpSpPr>
        <p:sp>
          <p:nvSpPr>
            <p:cNvPr id="6" name="TextBox 6"/>
            <p:cNvSpPr txBox="1"/>
            <p:nvPr/>
          </p:nvSpPr>
          <p:spPr>
            <a:xfrm>
              <a:off x="0" y="-85725"/>
              <a:ext cx="14869760" cy="9849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300"/>
                </a:lnSpc>
              </a:pPr>
              <a:r>
                <a:rPr lang="en-US" sz="4500">
                  <a:solidFill>
                    <a:srgbClr val="F8AC39"/>
                  </a:solidFill>
                  <a:latin typeface="Open Sans Bold"/>
                </a:rPr>
                <a:t>Natureza dos elementos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167376"/>
              <a:ext cx="14008261" cy="65836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62279" lvl="1" indent="-231140" algn="just">
                <a:lnSpc>
                  <a:spcPts val="3919"/>
                </a:lnSpc>
                <a:buFont typeface="Arial"/>
                <a:buChar char="•"/>
              </a:pPr>
              <a:r>
                <a:rPr lang="en-US" sz="2799">
                  <a:solidFill>
                    <a:srgbClr val="7E6B73"/>
                  </a:solidFill>
                  <a:latin typeface="Open Sans Bold"/>
                </a:rPr>
                <a:t>HIDROGÊNIO: ELEMENTO QUÍMICO MAIS ABUNDANTE DO UNIVERSO E APRESENTA CARACTERÍSTICAS QUE NÃO O ASSEMELHAM A NENHUM OUTRO ELEMENTO QUÍMICO;</a:t>
              </a:r>
            </a:p>
            <a:p>
              <a:pPr algn="just">
                <a:lnSpc>
                  <a:spcPts val="3919"/>
                </a:lnSpc>
              </a:pPr>
              <a:endParaRPr lang="en-US" sz="2799">
                <a:solidFill>
                  <a:srgbClr val="7E6B73"/>
                </a:solidFill>
                <a:latin typeface="Open Sans Bold"/>
              </a:endParaRPr>
            </a:p>
            <a:p>
              <a:pPr marL="462280" lvl="1" indent="-231140" algn="just">
                <a:lnSpc>
                  <a:spcPts val="3920"/>
                </a:lnSpc>
                <a:buFont typeface="Arial"/>
                <a:buChar char="•"/>
              </a:pPr>
              <a:r>
                <a:rPr lang="en-US" sz="2800">
                  <a:solidFill>
                    <a:srgbClr val="7E6B73"/>
                  </a:solidFill>
                  <a:latin typeface="Open Sans Bold"/>
                </a:rPr>
                <a:t>GASES NOBRES: ELEMENTOS QUÍMICOS ENCONTRADOS NO ESTADO GASOSO QUE APRESENTAM GRANDE ESTABILIDADE. POR ESSA RAZÃO, NÃO NECESSITAM INTERAGIR COM NENHUM OUTRO ÁTOMO DE OUTRO ELEMENTO QUÍMICO.</a:t>
              </a:r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1348963" y="2814253"/>
            <a:ext cx="6571897" cy="318079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92100" y="8866236"/>
            <a:ext cx="18986500" cy="1730371"/>
            <a:chOff x="0" y="0"/>
            <a:chExt cx="25315333" cy="2307161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25315333" cy="2307161"/>
            </a:xfrm>
            <a:prstGeom prst="rect">
              <a:avLst/>
            </a:prstGeom>
            <a:solidFill>
              <a:srgbClr val="F8AC3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6760669" y="924973"/>
              <a:ext cx="16641198" cy="2349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53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67140" y="1028700"/>
            <a:ext cx="16676346" cy="7303056"/>
            <a:chOff x="0" y="0"/>
            <a:chExt cx="22235128" cy="9737408"/>
          </a:xfrm>
        </p:grpSpPr>
        <p:sp>
          <p:nvSpPr>
            <p:cNvPr id="6" name="TextBox 6"/>
            <p:cNvSpPr txBox="1"/>
            <p:nvPr/>
          </p:nvSpPr>
          <p:spPr>
            <a:xfrm>
              <a:off x="0" y="-85725"/>
              <a:ext cx="22235128" cy="9849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300"/>
                </a:lnSpc>
              </a:pPr>
              <a:r>
                <a:rPr lang="en-US" sz="4500">
                  <a:solidFill>
                    <a:srgbClr val="F8AC39"/>
                  </a:solidFill>
                  <a:latin typeface="Open Sans Bold"/>
                </a:rPr>
                <a:t>Propriedades periódicas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167376"/>
              <a:ext cx="20946907" cy="85700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62279" lvl="1" indent="-231140" algn="just">
                <a:lnSpc>
                  <a:spcPts val="3919"/>
                </a:lnSpc>
                <a:buFont typeface="Arial"/>
                <a:buChar char="•"/>
              </a:pPr>
              <a:r>
                <a:rPr lang="en-US" sz="2800">
                  <a:solidFill>
                    <a:srgbClr val="7E6B73"/>
                  </a:solidFill>
                  <a:latin typeface="Open Sans Bold"/>
                </a:rPr>
                <a:t>RAIO ATÔMICO (PROPRIEDADE REFERENTE AO TAMANHO DOS ÁTOMOS DO ELEMENTO);</a:t>
              </a:r>
            </a:p>
            <a:p>
              <a:pPr marL="462279" lvl="1" indent="-231140" algn="just">
                <a:lnSpc>
                  <a:spcPts val="3919"/>
                </a:lnSpc>
                <a:buFont typeface="Arial"/>
                <a:buChar char="•"/>
              </a:pPr>
              <a:r>
                <a:rPr lang="en-US" sz="2800">
                  <a:solidFill>
                    <a:srgbClr val="7E6B73"/>
                  </a:solidFill>
                  <a:latin typeface="Open Sans Bold"/>
                </a:rPr>
                <a:t>ELETROPOSITIVIDADE (CAPACIDADE QUE UM ÁTOMO TEM DE LIBERAR OS ELÉTRONS DA LIGAÇÃO COM OUTRO ÁTOMO);</a:t>
              </a:r>
            </a:p>
            <a:p>
              <a:pPr marL="462279" lvl="1" indent="-231140" algn="just">
                <a:lnSpc>
                  <a:spcPts val="3919"/>
                </a:lnSpc>
                <a:buFont typeface="Arial"/>
                <a:buChar char="•"/>
              </a:pPr>
              <a:endParaRPr lang="en-US" sz="2800">
                <a:solidFill>
                  <a:srgbClr val="7E6B73"/>
                </a:solidFill>
                <a:latin typeface="Open Sans Bold"/>
              </a:endParaRPr>
            </a:p>
            <a:p>
              <a:pPr marL="462279" lvl="1" indent="-231140" algn="just">
                <a:lnSpc>
                  <a:spcPts val="3919"/>
                </a:lnSpc>
                <a:buFont typeface="Arial"/>
                <a:buChar char="•"/>
              </a:pPr>
              <a:r>
                <a:rPr lang="en-US" sz="2800">
                  <a:solidFill>
                    <a:srgbClr val="7E6B73"/>
                  </a:solidFill>
                  <a:latin typeface="Open Sans Bold"/>
                </a:rPr>
                <a:t>ENERGIA DE IONIZAÇÃO (ENERGIA NECESSÁRIA PARA RETIRAR UM ELÉTRON DE UM ÁTOMO NO ESTADO GASOSO);</a:t>
              </a:r>
            </a:p>
            <a:p>
              <a:pPr marL="462279" lvl="1" indent="-231140" algn="just">
                <a:lnSpc>
                  <a:spcPts val="3919"/>
                </a:lnSpc>
                <a:buFont typeface="Arial"/>
                <a:buChar char="•"/>
              </a:pPr>
              <a:endParaRPr lang="en-US" sz="2800">
                <a:solidFill>
                  <a:srgbClr val="7E6B73"/>
                </a:solidFill>
                <a:latin typeface="Open Sans Bold"/>
              </a:endParaRPr>
            </a:p>
            <a:p>
              <a:pPr marL="462279" lvl="1" indent="-231140" algn="just">
                <a:lnSpc>
                  <a:spcPts val="3919"/>
                </a:lnSpc>
                <a:buFont typeface="Arial"/>
                <a:buChar char="•"/>
              </a:pPr>
              <a:r>
                <a:rPr lang="en-US" sz="2800">
                  <a:solidFill>
                    <a:srgbClr val="7E6B73"/>
                  </a:solidFill>
                  <a:latin typeface="Open Sans Bold"/>
                </a:rPr>
                <a:t>ELETROAFINIDADE (ENERGIA LIBERADA POR UM ÁTOMO NO ESTADO GASOSO AO RECEBER UM ELÉTRON);</a:t>
              </a:r>
            </a:p>
            <a:p>
              <a:pPr marL="462279" lvl="1" indent="-231140" algn="just">
                <a:lnSpc>
                  <a:spcPts val="3919"/>
                </a:lnSpc>
                <a:buFont typeface="Arial"/>
                <a:buChar char="•"/>
              </a:pPr>
              <a:endParaRPr lang="en-US" sz="2800">
                <a:solidFill>
                  <a:srgbClr val="7E6B73"/>
                </a:solidFill>
                <a:latin typeface="Open Sans Bold"/>
              </a:endParaRPr>
            </a:p>
            <a:p>
              <a:pPr marL="462280" lvl="1" indent="-231140" algn="just">
                <a:lnSpc>
                  <a:spcPts val="3920"/>
                </a:lnSpc>
                <a:buFont typeface="Arial"/>
                <a:buChar char="•"/>
              </a:pPr>
              <a:r>
                <a:rPr lang="en-US" sz="2800">
                  <a:solidFill>
                    <a:srgbClr val="7E6B73"/>
                  </a:solidFill>
                  <a:latin typeface="Open Sans Bold"/>
                </a:rPr>
                <a:t>ELETRONEGATIVIDADE (CAPACIDADE QUE UM ÁTOMO TEM DE ATRAIR PARA PERTO DE SI OS ELÉTRONS DA LIGAÇÃO COM OUTRO ÁTOMO);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Personalizar</PresentationFormat>
  <Paragraphs>0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2" baseType="lpstr"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Tabela Periódica</dc:title>
  <cp:lastModifiedBy>bruno vitor</cp:lastModifiedBy>
  <cp:revision>2</cp:revision>
  <dcterms:created xsi:type="dcterms:W3CDTF">2006-08-16T00:00:00Z</dcterms:created>
  <dcterms:modified xsi:type="dcterms:W3CDTF">2020-01-26T18:38:46Z</dcterms:modified>
  <dc:identifier>DADxlxKpe44</dc:identifier>
</cp:coreProperties>
</file>