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56" r:id="rId2"/>
    <p:sldId id="302" r:id="rId3"/>
    <p:sldId id="298" r:id="rId4"/>
    <p:sldId id="299" r:id="rId5"/>
    <p:sldId id="300" r:id="rId6"/>
    <p:sldId id="305" r:id="rId7"/>
    <p:sldId id="301" r:id="rId8"/>
    <p:sldId id="303" r:id="rId9"/>
    <p:sldId id="306" r:id="rId10"/>
    <p:sldId id="307" r:id="rId11"/>
    <p:sldId id="263" r:id="rId12"/>
    <p:sldId id="308" r:id="rId13"/>
    <p:sldId id="309" r:id="rId14"/>
    <p:sldId id="310" r:id="rId15"/>
    <p:sldId id="264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3" r:id="rId28"/>
    <p:sldId id="324" r:id="rId29"/>
    <p:sldId id="325" r:id="rId30"/>
    <p:sldId id="326" r:id="rId31"/>
    <p:sldId id="327" r:id="rId32"/>
    <p:sldId id="328" r:id="rId33"/>
    <p:sldId id="329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4660"/>
  </p:normalViewPr>
  <p:slideViewPr>
    <p:cSldViewPr>
      <p:cViewPr varScale="1">
        <p:scale>
          <a:sx n="108" d="100"/>
          <a:sy n="108" d="100"/>
        </p:scale>
        <p:origin x="19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1F29E-344A-4A48-9F54-1593A7FEAD92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6C3B5-DCA9-4037-9DBB-E8E2FE6DF5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86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C3B5-DCA9-4037-9DBB-E8E2FE6DF5F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21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9EF9-80AB-4F55-831E-5D7941B01D50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96A1-551F-4F84-B9DC-EFCA8CCA85E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9EF9-80AB-4F55-831E-5D7941B01D50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96A1-551F-4F84-B9DC-EFCA8CCA85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9EF9-80AB-4F55-831E-5D7941B01D50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96A1-551F-4F84-B9DC-EFCA8CCA85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9EF9-80AB-4F55-831E-5D7941B01D50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96A1-551F-4F84-B9DC-EFCA8CCA85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9EF9-80AB-4F55-831E-5D7941B01D50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96A1-551F-4F84-B9DC-EFCA8CCA85E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9EF9-80AB-4F55-831E-5D7941B01D50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96A1-551F-4F84-B9DC-EFCA8CCA85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9EF9-80AB-4F55-831E-5D7941B01D50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96A1-551F-4F84-B9DC-EFCA8CCA85E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9EF9-80AB-4F55-831E-5D7941B01D50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96A1-551F-4F84-B9DC-EFCA8CCA85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9EF9-80AB-4F55-831E-5D7941B01D50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96A1-551F-4F84-B9DC-EFCA8CCA85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9EF9-80AB-4F55-831E-5D7941B01D50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96A1-551F-4F84-B9DC-EFCA8CCA85E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9EF9-80AB-4F55-831E-5D7941B01D50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96A1-551F-4F84-B9DC-EFCA8CCA85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71C9EF9-80AB-4F55-831E-5D7941B01D50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F0396A1-551F-4F84-B9DC-EFCA8CCA85E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silescola.com/fisica/postulados-bohr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nciclopediavirtual.vilabol.uol.com.br/quimica/atomistica/evolucaodosmodelo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2784" y="3179009"/>
            <a:ext cx="7698432" cy="876673"/>
          </a:xfrm>
        </p:spPr>
        <p:txBody>
          <a:bodyPr/>
          <a:lstStyle/>
          <a:p>
            <a:pPr algn="ctr"/>
            <a:r>
              <a:rPr lang="pt-BR" sz="4600" b="1" dirty="0">
                <a:latin typeface="+mn-lt"/>
              </a:rPr>
              <a:t>MODELOS ATÔMICOS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3997689"/>
            <a:ext cx="6858000" cy="1421904"/>
          </a:xfrm>
        </p:spPr>
        <p:txBody>
          <a:bodyPr/>
          <a:lstStyle/>
          <a:p>
            <a:pPr algn="ctr"/>
            <a:r>
              <a:rPr lang="pt-BR" dirty="0"/>
              <a:t>PAESPE-2020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3" b="90000" l="10000" r="90000">
                        <a14:foregroundMark x1="34063" y1="46250" x2="34063" y2="46250"/>
                        <a14:foregroundMark x1="28438" y1="40000" x2="28438" y2="40000"/>
                        <a14:foregroundMark x1="36875" y1="48333" x2="36875" y2="48333"/>
                        <a14:foregroundMark x1="33750" y1="63333" x2="33750" y2="63333"/>
                        <a14:foregroundMark x1="31563" y1="85417" x2="31563" y2="85417"/>
                        <a14:foregroundMark x1="45625" y1="70417" x2="45625" y2="70417"/>
                        <a14:foregroundMark x1="44375" y1="62500" x2="44375" y2="62500"/>
                        <a14:foregroundMark x1="42500" y1="54167" x2="42500" y2="54167"/>
                        <a14:foregroundMark x1="66250" y1="47500" x2="66250" y2="47500"/>
                        <a14:foregroundMark x1="74375" y1="45833" x2="74375" y2="45833"/>
                        <a14:foregroundMark x1="74063" y1="37083" x2="74063" y2="37083"/>
                        <a14:foregroundMark x1="74063" y1="24583" x2="74063" y2="24583"/>
                        <a14:foregroundMark x1="76563" y1="19583" x2="76563" y2="19583"/>
                        <a14:foregroundMark x1="74063" y1="14583" x2="74063" y2="14583"/>
                        <a14:foregroundMark x1="75313" y1="30833" x2="75313" y2="30833"/>
                        <a14:foregroundMark x1="47500" y1="8333" x2="47500" y2="8333"/>
                        <a14:foregroundMark x1="62187" y1="67083" x2="62813" y2="67083"/>
                        <a14:foregroundMark x1="59062" y1="79167" x2="59062" y2="79167"/>
                        <a14:foregroundMark x1="42813" y1="71667" x2="42813" y2="71667"/>
                        <a14:foregroundMark x1="41250" y1="62500" x2="41250" y2="62500"/>
                        <a14:foregroundMark x1="40625" y1="53333" x2="40625" y2="53333"/>
                        <a14:foregroundMark x1="37188" y1="48750" x2="37188" y2="48750"/>
                        <a14:foregroundMark x1="29688" y1="56667" x2="29688" y2="56667"/>
                        <a14:foregroundMark x1="46250" y1="60000" x2="46250" y2="60000"/>
                        <a14:foregroundMark x1="46250" y1="60000" x2="46250" y2="60000"/>
                        <a14:foregroundMark x1="49063" y1="60000" x2="49063" y2="60000"/>
                        <a14:foregroundMark x1="50313" y1="61667" x2="50313" y2="61667"/>
                        <a14:foregroundMark x1="51875" y1="62083" x2="51875" y2="62083"/>
                        <a14:foregroundMark x1="55937" y1="59167" x2="55937" y2="59167"/>
                        <a14:foregroundMark x1="54375" y1="57083" x2="54375" y2="57083"/>
                        <a14:foregroundMark x1="58125" y1="60833" x2="58125" y2="60833"/>
                        <a14:foregroundMark x1="57500" y1="57083" x2="57500" y2="57083"/>
                        <a14:foregroundMark x1="62500" y1="58750" x2="62500" y2="58750"/>
                        <a14:foregroundMark x1="60938" y1="56250" x2="60938" y2="56250"/>
                        <a14:foregroundMark x1="61563" y1="52500" x2="61563" y2="52500"/>
                        <a14:foregroundMark x1="65313" y1="52083" x2="65313" y2="52083"/>
                        <a14:foregroundMark x1="62813" y1="47500" x2="62813" y2="47500"/>
                        <a14:foregroundMark x1="69375" y1="46250" x2="69375" y2="46250"/>
                        <a14:foregroundMark x1="69375" y1="44583" x2="69375" y2="44583"/>
                        <a14:foregroundMark x1="37188" y1="53333" x2="37188" y2="53333"/>
                        <a14:foregroundMark x1="32188" y1="44167" x2="32188" y2="44167"/>
                        <a14:foregroundMark x1="30938" y1="44167" x2="30938" y2="44167"/>
                        <a14:foregroundMark x1="32813" y1="47917" x2="32813" y2="47917"/>
                        <a14:foregroundMark x1="40625" y1="50417" x2="40625" y2="50417"/>
                        <a14:foregroundMark x1="42813" y1="59167" x2="42813" y2="59167"/>
                        <a14:foregroundMark x1="39688" y1="69167" x2="39688" y2="69167"/>
                        <a14:foregroundMark x1="38125" y1="74167" x2="38125" y2="74167"/>
                        <a14:foregroundMark x1="41250" y1="74167" x2="41250" y2="74167"/>
                        <a14:foregroundMark x1="24375" y1="60833" x2="24375" y2="60833"/>
                        <a14:foregroundMark x1="37188" y1="75000" x2="37188" y2="75000"/>
                        <a14:foregroundMark x1="36875" y1="69167" x2="36875" y2="69167"/>
                        <a14:foregroundMark x1="37813" y1="63333" x2="37813" y2="63333"/>
                        <a14:foregroundMark x1="46250" y1="67917" x2="46250" y2="67917"/>
                        <a14:foregroundMark x1="55937" y1="71250" x2="55937" y2="71250"/>
                        <a14:foregroundMark x1="58438" y1="69583" x2="58438" y2="69583"/>
                        <a14:foregroundMark x1="60938" y1="64583" x2="60938" y2="64583"/>
                        <a14:foregroundMark x1="54688" y1="63333" x2="54688" y2="63333"/>
                        <a14:foregroundMark x1="62187" y1="74583" x2="62187" y2="74583"/>
                        <a14:foregroundMark x1="57813" y1="70417" x2="57813" y2="70417"/>
                        <a14:foregroundMark x1="58125" y1="73333" x2="58125" y2="73333"/>
                        <a14:foregroundMark x1="61250" y1="71667" x2="61250" y2="71667"/>
                        <a14:foregroundMark x1="54375" y1="67917" x2="54375" y2="67917"/>
                        <a14:foregroundMark x1="44063" y1="31250" x2="44063" y2="31250"/>
                        <a14:foregroundMark x1="46875" y1="30833" x2="46875" y2="30833"/>
                        <a14:foregroundMark x1="45938" y1="34167" x2="45938" y2="34167"/>
                        <a14:foregroundMark x1="44063" y1="33333" x2="44063" y2="33333"/>
                        <a14:foregroundMark x1="41563" y1="33333" x2="41563" y2="33333"/>
                        <a14:foregroundMark x1="42188" y1="28750" x2="42188" y2="28750"/>
                        <a14:foregroundMark x1="45938" y1="28333" x2="45938" y2="28333"/>
                        <a14:foregroundMark x1="57500" y1="31250" x2="57500" y2="31250"/>
                        <a14:foregroundMark x1="55625" y1="32500" x2="55625" y2="32500"/>
                        <a14:foregroundMark x1="56250" y1="35833" x2="56250" y2="35833"/>
                        <a14:foregroundMark x1="58750" y1="35833" x2="58750" y2="35833"/>
                        <a14:foregroundMark x1="30000" y1="75833" x2="30000" y2="75833"/>
                        <a14:backgroundMark x1="36875" y1="42083" x2="36875" y2="4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65" y="4042709"/>
            <a:ext cx="3292828" cy="237626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626564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Aula: Mariany Fernandes </a:t>
            </a:r>
          </a:p>
        </p:txBody>
      </p:sp>
      <p:pic>
        <p:nvPicPr>
          <p:cNvPr id="7" name="Imagem 6" descr="Uma imagem contendo no interior, pequeno, computador, mesa&#10;&#10;Descrição gerada automaticamente">
            <a:extLst>
              <a:ext uri="{FF2B5EF4-FFF2-40B4-BE49-F238E27FC236}">
                <a16:creationId xmlns:a16="http://schemas.microsoft.com/office/drawing/2014/main" id="{5B892206-3CB8-42A1-8EA3-AD28772CC1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" t="38341" r="1558" b="211"/>
          <a:stretch/>
        </p:blipFill>
        <p:spPr>
          <a:xfrm>
            <a:off x="722784" y="0"/>
            <a:ext cx="7679898" cy="314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8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647564" y="2048073"/>
            <a:ext cx="78488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pt-BR" altLang="pt-BR" b="1" dirty="0">
              <a:latin typeface="Times New Roman" pitchFamily="16" charset="0"/>
            </a:endParaRPr>
          </a:p>
          <a:p>
            <a:pPr algn="just">
              <a:spcBef>
                <a:spcPct val="50000"/>
              </a:spcBef>
            </a:pPr>
            <a:endParaRPr lang="pt-BR" altLang="pt-BR" sz="2400" b="1" dirty="0">
              <a:latin typeface="Times New Roman" pitchFamily="16" charset="0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D94F741A-A2BC-4745-A745-0DB3BC4CC51D}"/>
              </a:ext>
            </a:extLst>
          </p:cNvPr>
          <p:cNvSpPr txBox="1">
            <a:spLocks/>
          </p:cNvSpPr>
          <p:nvPr/>
        </p:nvSpPr>
        <p:spPr>
          <a:xfrm>
            <a:off x="724495" y="545893"/>
            <a:ext cx="7427913" cy="6762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altLang="pt-BR" sz="3000" b="1" dirty="0">
                <a:solidFill>
                  <a:srgbClr val="FF0000"/>
                </a:solidFill>
              </a:rPr>
              <a:t>Vamos estudar alguns desses modelos!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5BB85C2-787B-4409-9D89-39FFF4DA3988}"/>
              </a:ext>
            </a:extLst>
          </p:cNvPr>
          <p:cNvSpPr txBox="1">
            <a:spLocks/>
          </p:cNvSpPr>
          <p:nvPr/>
        </p:nvSpPr>
        <p:spPr bwMode="auto">
          <a:xfrm>
            <a:off x="475720" y="1549250"/>
            <a:ext cx="74263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3200" b="1" dirty="0">
                <a:cs typeface="+mn-cs"/>
              </a:rPr>
              <a:t>1-Modelo de </a:t>
            </a:r>
            <a:r>
              <a:rPr lang="pt-BR" sz="3200" b="1" dirty="0">
                <a:cs typeface="Arial" charset="0"/>
              </a:rPr>
              <a:t>Dalton</a:t>
            </a:r>
            <a:endParaRPr lang="pt-BR" sz="3200" b="1" dirty="0"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t-BR" sz="3200" b="1" dirty="0">
              <a:latin typeface="Calibri" pitchFamily="34" charset="0"/>
              <a:cs typeface="+mn-cs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29AF64E2-D869-4E52-AFAB-06BA19BA5534}"/>
              </a:ext>
            </a:extLst>
          </p:cNvPr>
          <p:cNvSpPr txBox="1">
            <a:spLocks/>
          </p:cNvSpPr>
          <p:nvPr/>
        </p:nvSpPr>
        <p:spPr bwMode="auto">
          <a:xfrm>
            <a:off x="647564" y="2354402"/>
            <a:ext cx="77057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defRPr/>
            </a:pPr>
            <a:r>
              <a:rPr lang="pt-BR" sz="2600" b="1" dirty="0">
                <a:cs typeface="Arial" charset="0"/>
              </a:rPr>
              <a:t>Dalton sugeriu um modelo no qual o átomo seria uma partícula rígida e indivisível. Ele acreditava que o átomo seria a partícula elementar, a menor unidade da matéria. Esse modelo ficou conhecido como </a:t>
            </a:r>
            <a:r>
              <a:rPr lang="pt-BR" sz="2600" b="1" dirty="0">
                <a:solidFill>
                  <a:srgbClr val="0070C0"/>
                </a:solidFill>
                <a:cs typeface="Arial" charset="0"/>
              </a:rPr>
              <a:t>Bola de Bilhar</a:t>
            </a:r>
            <a:r>
              <a:rPr lang="pt-BR" sz="2600" b="1" dirty="0">
                <a:cs typeface="Arial" charset="0"/>
              </a:rPr>
              <a:t>.</a:t>
            </a:r>
            <a:endParaRPr lang="pt-BR" sz="2600" b="1" dirty="0">
              <a:solidFill>
                <a:srgbClr val="0070C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t-BR" sz="3200" b="1" dirty="0">
              <a:latin typeface="Calibri" pitchFamily="34" charset="0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9D92B4D-F6B9-4D45-918F-E092AE107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725" y="4995701"/>
            <a:ext cx="3455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Representação do modelo de Dalton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5AD63E1-82C5-49C8-952E-1EE07407D46C}"/>
              </a:ext>
            </a:extLst>
          </p:cNvPr>
          <p:cNvSpPr/>
          <p:nvPr/>
        </p:nvSpPr>
        <p:spPr>
          <a:xfrm>
            <a:off x="3396794" y="4753645"/>
            <a:ext cx="792088" cy="792088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6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647564" y="2048073"/>
            <a:ext cx="78488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pt-BR" altLang="pt-BR" b="1" dirty="0">
              <a:latin typeface="Times New Roman" pitchFamily="16" charset="0"/>
            </a:endParaRPr>
          </a:p>
          <a:p>
            <a:pPr algn="just">
              <a:spcBef>
                <a:spcPct val="50000"/>
              </a:spcBef>
            </a:pPr>
            <a:endParaRPr lang="pt-BR" altLang="pt-BR" sz="2400" b="1" dirty="0">
              <a:latin typeface="Times New Roman" pitchFamily="16" charset="0"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BACDA828-E672-4F05-B6C1-C9517C923CF0}"/>
              </a:ext>
            </a:extLst>
          </p:cNvPr>
          <p:cNvGrpSpPr>
            <a:grpSpLocks/>
          </p:cNvGrpSpPr>
          <p:nvPr/>
        </p:nvGrpSpPr>
        <p:grpSpPr bwMode="auto">
          <a:xfrm>
            <a:off x="2723272" y="4293096"/>
            <a:ext cx="1799778" cy="1800572"/>
            <a:chOff x="3141" y="8241"/>
            <a:chExt cx="2160" cy="216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E58A4446-5B5B-43AC-96A3-29A5BA71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1" y="8241"/>
              <a:ext cx="2160" cy="2160"/>
            </a:xfrm>
            <a:prstGeom prst="ellipse">
              <a:avLst/>
            </a:prstGeom>
            <a:solidFill>
              <a:srgbClr val="A5A5A5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8974210B-080B-4430-90C1-5CC8E4531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4" y="8704"/>
              <a:ext cx="154" cy="15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619B013-2A47-4464-A917-970BBF2AA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8395"/>
              <a:ext cx="154" cy="15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161AA810-003D-43E1-BB3A-B7DDBAFD6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9012"/>
              <a:ext cx="154" cy="15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C74687A4-DA7C-41E2-A0EB-3B958DCE7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" y="8704"/>
              <a:ext cx="154" cy="15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34AA135D-ABF5-4CE1-8B82-CC7088EDF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8" y="9321"/>
              <a:ext cx="154" cy="15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E684C07F-0E62-4428-9CB3-C797E2077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8395"/>
              <a:ext cx="155" cy="15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5F36D1A8-9288-4124-A9EA-8A3CDEBEF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" y="8704"/>
              <a:ext cx="154" cy="15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A5544E5-0249-4924-A714-CF560697B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" y="9475"/>
              <a:ext cx="154" cy="15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781CD345-DF16-4A61-89D0-D7D609C65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8" y="9784"/>
              <a:ext cx="154" cy="15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E8203F0B-673B-4CFB-B1B4-03A155C04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9475"/>
              <a:ext cx="154" cy="15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DDFB1854-A2E6-41AA-9DC9-7676EC213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9167"/>
              <a:ext cx="154" cy="15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24BCF335-9374-48E9-8A21-E19468A3D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" y="9784"/>
              <a:ext cx="154" cy="15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D2107F2E-1AA7-4372-8CD2-759676E57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" y="9475"/>
              <a:ext cx="154" cy="15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026E5807-58D3-4475-92A6-046153279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9938"/>
              <a:ext cx="153" cy="15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58406399-B0D3-4CEE-8CD8-A2EA032E6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9012"/>
              <a:ext cx="155" cy="15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2342F401-2A4C-4DCB-9F29-F8F61A4EC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" y="9012"/>
              <a:ext cx="154" cy="15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2D578FE0-58CC-4242-A00B-67EEB73C8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" y="9630"/>
              <a:ext cx="154" cy="15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5A0F7E2D-2930-4EE0-B310-42047A2F4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" y="9167"/>
              <a:ext cx="154" cy="15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27D56ED0-678D-4D5C-AC35-1F302910B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" y="8550"/>
              <a:ext cx="155" cy="15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DAE120E-5ED7-4714-82C0-037107B0D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67" y="4949594"/>
            <a:ext cx="3816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Representação do modelo de Thomson</a:t>
            </a:r>
          </a:p>
        </p:txBody>
      </p:sp>
      <p:sp>
        <p:nvSpPr>
          <p:cNvPr id="30" name="Espaço Reservado para Conteúdo 2">
            <a:extLst>
              <a:ext uri="{FF2B5EF4-FFF2-40B4-BE49-F238E27FC236}">
                <a16:creationId xmlns:a16="http://schemas.microsoft.com/office/drawing/2014/main" id="{B93F966C-18BF-4217-84C8-14070D8DAB1D}"/>
              </a:ext>
            </a:extLst>
          </p:cNvPr>
          <p:cNvSpPr txBox="1">
            <a:spLocks/>
          </p:cNvSpPr>
          <p:nvPr/>
        </p:nvSpPr>
        <p:spPr bwMode="auto">
          <a:xfrm>
            <a:off x="642937" y="817024"/>
            <a:ext cx="74263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3200" b="1" dirty="0">
                <a:cs typeface="+mn-cs"/>
              </a:rPr>
              <a:t>2-Modelo de </a:t>
            </a:r>
            <a:r>
              <a:rPr lang="pt-BR" sz="3200" b="1" dirty="0" err="1">
                <a:cs typeface="+mn-cs"/>
              </a:rPr>
              <a:t>Thomson</a:t>
            </a:r>
            <a:endParaRPr lang="pt-BR" sz="3200" b="1" dirty="0"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t-BR" sz="3200" b="1" dirty="0">
              <a:latin typeface="Calibri" pitchFamily="34" charset="0"/>
              <a:cs typeface="+mn-cs"/>
            </a:endParaRPr>
          </a:p>
        </p:txBody>
      </p:sp>
      <p:sp>
        <p:nvSpPr>
          <p:cNvPr id="31" name="Espaço Reservado para Conteúdo 2">
            <a:extLst>
              <a:ext uri="{FF2B5EF4-FFF2-40B4-BE49-F238E27FC236}">
                <a16:creationId xmlns:a16="http://schemas.microsoft.com/office/drawing/2014/main" id="{93A129FA-7406-4AC7-B3EF-E9F3E8954B0A}"/>
              </a:ext>
            </a:extLst>
          </p:cNvPr>
          <p:cNvSpPr txBox="1">
            <a:spLocks/>
          </p:cNvSpPr>
          <p:nvPr/>
        </p:nvSpPr>
        <p:spPr bwMode="auto">
          <a:xfrm>
            <a:off x="642937" y="1629402"/>
            <a:ext cx="77057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defRPr/>
            </a:pPr>
            <a:r>
              <a:rPr lang="pt-BR" sz="2600" b="1" dirty="0" err="1">
                <a:cs typeface="Arial" charset="0"/>
              </a:rPr>
              <a:t>Thomson</a:t>
            </a:r>
            <a:r>
              <a:rPr lang="pt-BR" sz="2600" dirty="0">
                <a:cs typeface="Arial" charset="0"/>
              </a:rPr>
              <a:t> sugeriu um modelo no qual os elétrons com cargas negativas estariam distribuídos uniformemente em um grande volume de carga positiva, tornando o átomo eletricamente neutro. Esse modelo foi chamado de </a:t>
            </a:r>
            <a:r>
              <a:rPr lang="pt-BR" sz="2600" b="1" dirty="0">
                <a:solidFill>
                  <a:srgbClr val="0070C0"/>
                </a:solidFill>
                <a:cs typeface="Arial" charset="0"/>
              </a:rPr>
              <a:t>Pudim de Passas.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pt-BR" sz="3200" b="1" dirty="0"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06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539552" y="1700808"/>
            <a:ext cx="784887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2800" dirty="0"/>
              <a:t>Quando Thomson estava pesquisando os raios catódicos, verificou que eles poderiam ser interpretados como sendo um feixe de partículas carregadas negativamente. A essas partículas ele chamou de elétrons. A atribuição da carga negativa ao elétron foi arbitrária.</a:t>
            </a:r>
          </a:p>
          <a:p>
            <a:pPr algn="just">
              <a:spcBef>
                <a:spcPct val="50000"/>
              </a:spcBef>
            </a:pPr>
            <a:endParaRPr lang="pt-BR" altLang="pt-BR" b="1" dirty="0">
              <a:latin typeface="Times New Roman" pitchFamily="16" charset="0"/>
            </a:endParaRPr>
          </a:p>
          <a:p>
            <a:pPr algn="just">
              <a:spcBef>
                <a:spcPct val="50000"/>
              </a:spcBef>
            </a:pPr>
            <a:endParaRPr lang="pt-BR" altLang="pt-BR" sz="2400" b="1" dirty="0">
              <a:latin typeface="Times New Roman" pitchFamily="16" charset="0"/>
            </a:endParaRPr>
          </a:p>
        </p:txBody>
      </p:sp>
      <p:sp>
        <p:nvSpPr>
          <p:cNvPr id="30" name="Espaço Reservado para Conteúdo 2">
            <a:extLst>
              <a:ext uri="{FF2B5EF4-FFF2-40B4-BE49-F238E27FC236}">
                <a16:creationId xmlns:a16="http://schemas.microsoft.com/office/drawing/2014/main" id="{B93F966C-18BF-4217-84C8-14070D8DAB1D}"/>
              </a:ext>
            </a:extLst>
          </p:cNvPr>
          <p:cNvSpPr txBox="1">
            <a:spLocks/>
          </p:cNvSpPr>
          <p:nvPr/>
        </p:nvSpPr>
        <p:spPr bwMode="auto">
          <a:xfrm>
            <a:off x="642937" y="817024"/>
            <a:ext cx="74263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3200" b="1" dirty="0">
                <a:cs typeface="+mn-cs"/>
              </a:rPr>
              <a:t>2-Modelo de </a:t>
            </a:r>
            <a:r>
              <a:rPr lang="pt-BR" sz="3200" b="1" dirty="0" err="1">
                <a:cs typeface="+mn-cs"/>
              </a:rPr>
              <a:t>Thomson</a:t>
            </a:r>
            <a:endParaRPr lang="pt-BR" sz="3200" b="1" dirty="0"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t-BR" sz="3200" b="1" dirty="0"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15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1A2940D5-924E-4269-A136-83A7D9915F08}"/>
              </a:ext>
            </a:extLst>
          </p:cNvPr>
          <p:cNvSpPr txBox="1">
            <a:spLocks/>
          </p:cNvSpPr>
          <p:nvPr/>
        </p:nvSpPr>
        <p:spPr bwMode="auto">
          <a:xfrm>
            <a:off x="755576" y="692696"/>
            <a:ext cx="7775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3200" b="1" dirty="0">
                <a:cs typeface="+mn-cs"/>
              </a:rPr>
              <a:t>3-Modelo de</a:t>
            </a:r>
            <a:r>
              <a:rPr lang="pt-BR" sz="3200" dirty="0">
                <a:cs typeface="Arial" charset="0"/>
              </a:rPr>
              <a:t> </a:t>
            </a:r>
            <a:r>
              <a:rPr lang="pt-BR" sz="3200" b="1" dirty="0">
                <a:cs typeface="Arial" charset="0"/>
              </a:rPr>
              <a:t> Rutherford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pt-BR" sz="3200" b="1" dirty="0">
              <a:latin typeface="Calibri" pitchFamily="34" charset="0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t-BR" sz="3200" b="1" dirty="0">
              <a:latin typeface="Calibri" pitchFamily="34" charset="0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654BD56-3C59-42CF-B57F-B5B0F9663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472603"/>
            <a:ext cx="7632848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600" dirty="0">
                <a:latin typeface="+mn-lt"/>
              </a:rPr>
              <a:t>O modelo atômico de </a:t>
            </a:r>
            <a:r>
              <a:rPr lang="pt-BR" altLang="pt-BR" sz="2600" b="1" dirty="0">
                <a:latin typeface="+mn-lt"/>
              </a:rPr>
              <a:t>Rutherford</a:t>
            </a:r>
            <a:r>
              <a:rPr lang="pt-BR" altLang="pt-BR" sz="2600" dirty="0">
                <a:latin typeface="+mn-lt"/>
              </a:rPr>
              <a:t> é baseado nos resultados da experiência que ele e seus colaboradores realizaram.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600" dirty="0">
                <a:latin typeface="+mn-lt"/>
              </a:rPr>
              <a:t>Experiência esta que consistia no bombardeamento de   uma lâmina finíssima de ouro com partículas alfa (que possuem carga positivas).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600" dirty="0">
                <a:latin typeface="+mn-lt"/>
              </a:rPr>
              <a:t>Rutherford e seus colaboradores verificaram que apenas uma partícula alfa das 10.000 emitidas sofria desvio ou reflexão ao incidir na lâmina de ouro. Concluíram então que o raio do átomo era 10.000 vezes maior que o raio do núcleo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54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1A2940D5-924E-4269-A136-83A7D9915F08}"/>
              </a:ext>
            </a:extLst>
          </p:cNvPr>
          <p:cNvSpPr txBox="1">
            <a:spLocks/>
          </p:cNvSpPr>
          <p:nvPr/>
        </p:nvSpPr>
        <p:spPr bwMode="auto">
          <a:xfrm>
            <a:off x="755576" y="692696"/>
            <a:ext cx="7775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3200" b="1" dirty="0">
                <a:cs typeface="+mn-cs"/>
              </a:rPr>
              <a:t>3-Modelo de</a:t>
            </a:r>
            <a:r>
              <a:rPr lang="pt-BR" sz="3200" dirty="0">
                <a:cs typeface="Arial" charset="0"/>
              </a:rPr>
              <a:t> </a:t>
            </a:r>
            <a:r>
              <a:rPr lang="pt-BR" sz="3200" b="1" dirty="0">
                <a:cs typeface="Arial" charset="0"/>
              </a:rPr>
              <a:t> Rutherford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pt-BR" sz="3200" b="1" dirty="0">
              <a:latin typeface="Calibri" pitchFamily="34" charset="0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t-BR" sz="3200" b="1" dirty="0">
              <a:latin typeface="Calibri" pitchFamily="34" charset="0"/>
              <a:cs typeface="+mn-cs"/>
            </a:endParaRPr>
          </a:p>
        </p:txBody>
      </p:sp>
      <p:sp>
        <p:nvSpPr>
          <p:cNvPr id="4" name="CaixaDeTexto 6">
            <a:extLst>
              <a:ext uri="{FF2B5EF4-FFF2-40B4-BE49-F238E27FC236}">
                <a16:creationId xmlns:a16="http://schemas.microsoft.com/office/drawing/2014/main" id="{77BBDBAA-9476-4527-BFE7-9EC96C46E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520766"/>
            <a:ext cx="741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No modelo atômico de </a:t>
            </a:r>
            <a:r>
              <a:rPr lang="pt-BR" altLang="pt-BR" sz="1800" b="1" dirty="0">
                <a:latin typeface="Arial" panose="020B0604020202020204" pitchFamily="34" charset="0"/>
              </a:rPr>
              <a:t>Rutherford</a:t>
            </a:r>
            <a:r>
              <a:rPr lang="pt-BR" altLang="pt-BR" sz="1800" dirty="0">
                <a:latin typeface="Arial" panose="020B0604020202020204" pitchFamily="34" charset="0"/>
              </a:rPr>
              <a:t>, ele admite os elétrons gravitando em torno do núcleo.</a:t>
            </a:r>
          </a:p>
        </p:txBody>
      </p:sp>
      <p:sp>
        <p:nvSpPr>
          <p:cNvPr id="7" name="CaixaDeTexto 11">
            <a:extLst>
              <a:ext uri="{FF2B5EF4-FFF2-40B4-BE49-F238E27FC236}">
                <a16:creationId xmlns:a16="http://schemas.microsoft.com/office/drawing/2014/main" id="{2349CEA4-66DA-4003-8515-4074304DD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5591244"/>
            <a:ext cx="3816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Representação do modelo de Rutherford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47E22B5-E591-47DF-8573-ACD600CE9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5" t="51400" r="28738" b="17801"/>
          <a:stretch/>
        </p:blipFill>
        <p:spPr>
          <a:xfrm>
            <a:off x="1763688" y="2432630"/>
            <a:ext cx="5435009" cy="291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58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647564" y="2048073"/>
            <a:ext cx="78488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pt-BR" altLang="pt-BR" b="1" dirty="0">
              <a:latin typeface="Times New Roman" pitchFamily="16" charset="0"/>
            </a:endParaRPr>
          </a:p>
          <a:p>
            <a:pPr algn="just">
              <a:spcBef>
                <a:spcPct val="50000"/>
              </a:spcBef>
            </a:pPr>
            <a:endParaRPr lang="pt-BR" altLang="pt-BR" sz="2400" b="1" dirty="0">
              <a:latin typeface="Times New Roman" pitchFamily="16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0FE0500-D2B4-44B9-BCEF-728AF8732D24}"/>
              </a:ext>
            </a:extLst>
          </p:cNvPr>
          <p:cNvSpPr/>
          <p:nvPr/>
        </p:nvSpPr>
        <p:spPr>
          <a:xfrm>
            <a:off x="647564" y="1700808"/>
            <a:ext cx="77408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3000" dirty="0"/>
              <a:t>O núcleo era constituído de prótons (de carga positiva) e de nêutrons. Os elétrons (de carga negativa) giravam em volta do núcleo ocupando uma grande região conhecida como eletrosfera. Esse modelo era chamado de </a:t>
            </a:r>
            <a:r>
              <a:rPr lang="pt-BR" altLang="pt-BR" sz="3000" dirty="0">
                <a:solidFill>
                  <a:srgbClr val="0070C0"/>
                </a:solidFill>
              </a:rPr>
              <a:t>Planetário.</a:t>
            </a:r>
            <a:endParaRPr lang="pt-BR" altLang="pt-BR" sz="300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DB425D44-B24B-4893-BB11-1F26B5FC72C5}"/>
              </a:ext>
            </a:extLst>
          </p:cNvPr>
          <p:cNvSpPr txBox="1">
            <a:spLocks/>
          </p:cNvSpPr>
          <p:nvPr/>
        </p:nvSpPr>
        <p:spPr bwMode="auto">
          <a:xfrm>
            <a:off x="755576" y="692696"/>
            <a:ext cx="7775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3200" b="1" dirty="0">
                <a:cs typeface="+mn-cs"/>
              </a:rPr>
              <a:t>3-Modelo de</a:t>
            </a:r>
            <a:r>
              <a:rPr lang="pt-BR" sz="3200" dirty="0">
                <a:cs typeface="Arial" charset="0"/>
              </a:rPr>
              <a:t> </a:t>
            </a:r>
            <a:r>
              <a:rPr lang="pt-BR" sz="3200" b="1" dirty="0">
                <a:cs typeface="Arial" charset="0"/>
              </a:rPr>
              <a:t> Rutherford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pt-BR" sz="3200" b="1" dirty="0">
              <a:latin typeface="Calibri" pitchFamily="34" charset="0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t-BR" sz="3200" b="1" dirty="0"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78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647564" y="2048073"/>
            <a:ext cx="78488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pt-BR" altLang="pt-BR" b="1" dirty="0">
              <a:latin typeface="Times New Roman" pitchFamily="16" charset="0"/>
            </a:endParaRPr>
          </a:p>
          <a:p>
            <a:pPr algn="just">
              <a:spcBef>
                <a:spcPct val="50000"/>
              </a:spcBef>
            </a:pPr>
            <a:endParaRPr lang="pt-BR" altLang="pt-BR" sz="2400" b="1" dirty="0">
              <a:latin typeface="Times New Roman" pitchFamily="16" charset="0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DB425D44-B24B-4893-BB11-1F26B5FC72C5}"/>
              </a:ext>
            </a:extLst>
          </p:cNvPr>
          <p:cNvSpPr txBox="1">
            <a:spLocks/>
          </p:cNvSpPr>
          <p:nvPr/>
        </p:nvSpPr>
        <p:spPr bwMode="auto">
          <a:xfrm>
            <a:off x="720861" y="534341"/>
            <a:ext cx="7775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3200" b="1" dirty="0">
                <a:cs typeface="+mn-cs"/>
              </a:rPr>
              <a:t>3-Modelo de</a:t>
            </a:r>
            <a:r>
              <a:rPr lang="pt-BR" sz="3200" dirty="0">
                <a:cs typeface="Arial" charset="0"/>
              </a:rPr>
              <a:t> </a:t>
            </a:r>
            <a:r>
              <a:rPr lang="pt-BR" sz="3200" b="1" dirty="0">
                <a:cs typeface="Arial" charset="0"/>
              </a:rPr>
              <a:t> Rutherford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pt-BR" sz="3200" b="1" dirty="0">
              <a:latin typeface="Calibri" pitchFamily="34" charset="0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t-BR" sz="3200" b="1" dirty="0">
              <a:latin typeface="Calibri" pitchFamily="34" charset="0"/>
              <a:cs typeface="+mn-cs"/>
            </a:endParaRPr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4270484B-0E93-40DF-8752-DBD78CE8A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68" y="1340818"/>
            <a:ext cx="7488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Esse modelo era chamado de </a:t>
            </a:r>
            <a:r>
              <a:rPr lang="pt-BR" altLang="pt-BR" sz="2400" b="1" dirty="0">
                <a:solidFill>
                  <a:srgbClr val="0070C0"/>
                </a:solidFill>
              </a:rPr>
              <a:t>Planetário </a:t>
            </a:r>
            <a:r>
              <a:rPr lang="pt-BR" altLang="pt-BR" sz="2400" b="1" dirty="0"/>
              <a:t>devido a sua semelhança com o nosso sistema solar.</a:t>
            </a:r>
          </a:p>
        </p:txBody>
      </p:sp>
      <p:pic>
        <p:nvPicPr>
          <p:cNvPr id="6" name="Picture 6" descr="File:Solar sys.jpg">
            <a:extLst>
              <a:ext uri="{FF2B5EF4-FFF2-40B4-BE49-F238E27FC236}">
                <a16:creationId xmlns:a16="http://schemas.microsoft.com/office/drawing/2014/main" id="{2DECE011-60AA-41D6-A03C-476453868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31" y="2348880"/>
            <a:ext cx="6408737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82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647564" y="2048073"/>
            <a:ext cx="78488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pt-BR" altLang="pt-BR" b="1" dirty="0">
              <a:latin typeface="Times New Roman" pitchFamily="16" charset="0"/>
            </a:endParaRPr>
          </a:p>
          <a:p>
            <a:pPr algn="just">
              <a:spcBef>
                <a:spcPct val="50000"/>
              </a:spcBef>
            </a:pPr>
            <a:endParaRPr lang="pt-BR" altLang="pt-BR" sz="2400" b="1" dirty="0">
              <a:latin typeface="Times New Roman" pitchFamily="16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B51F89E-00A7-4390-8DA5-1D4BDC0989DE}"/>
              </a:ext>
            </a:extLst>
          </p:cNvPr>
          <p:cNvSpPr/>
          <p:nvPr/>
        </p:nvSpPr>
        <p:spPr>
          <a:xfrm>
            <a:off x="467544" y="901165"/>
            <a:ext cx="83169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600" dirty="0"/>
              <a:t>Mas havia um problema com o modelo de Rutherford. De acordo com a teoria eletromagnética, os elétrons, ao girarem em torno do núcleo, emitem continuamente energia, já que se trata de uma carga em movimento acelerado. Com a perda da energia, os elétrons se aproximam gradualmente do núcleo em trajetória espiral, até se chocarem com ele, acarretando um colapso da matéria.</a:t>
            </a:r>
          </a:p>
        </p:txBody>
      </p:sp>
      <p:grpSp>
        <p:nvGrpSpPr>
          <p:cNvPr id="7" name="Grupo 17">
            <a:extLst>
              <a:ext uri="{FF2B5EF4-FFF2-40B4-BE49-F238E27FC236}">
                <a16:creationId xmlns:a16="http://schemas.microsoft.com/office/drawing/2014/main" id="{AA93A679-B754-474D-985B-2CF7D752CE15}"/>
              </a:ext>
            </a:extLst>
          </p:cNvPr>
          <p:cNvGrpSpPr>
            <a:grpSpLocks/>
          </p:cNvGrpSpPr>
          <p:nvPr/>
        </p:nvGrpSpPr>
        <p:grpSpPr bwMode="auto">
          <a:xfrm>
            <a:off x="3492351" y="3941340"/>
            <a:ext cx="2159298" cy="1986360"/>
            <a:chOff x="5260554" y="4919704"/>
            <a:chExt cx="1204804" cy="1083946"/>
          </a:xfrm>
        </p:grpSpPr>
        <p:sp>
          <p:nvSpPr>
            <p:cNvPr id="8" name="Forma livre 16">
              <a:extLst>
                <a:ext uri="{FF2B5EF4-FFF2-40B4-BE49-F238E27FC236}">
                  <a16:creationId xmlns:a16="http://schemas.microsoft.com/office/drawing/2014/main" id="{664C492A-7921-4DAA-BC88-14040834DA7D}"/>
                </a:ext>
              </a:extLst>
            </p:cNvPr>
            <p:cNvSpPr/>
            <p:nvPr/>
          </p:nvSpPr>
          <p:spPr>
            <a:xfrm>
              <a:off x="5260554" y="4940741"/>
              <a:ext cx="1204804" cy="1062909"/>
            </a:xfrm>
            <a:custGeom>
              <a:avLst/>
              <a:gdLst>
                <a:gd name="connsiteX0" fmla="*/ 710588 w 1351402"/>
                <a:gd name="connsiteY0" fmla="*/ 0 h 949287"/>
                <a:gd name="connsiteX1" fmla="*/ 1349566 w 1351402"/>
                <a:gd name="connsiteY1" fmla="*/ 462709 h 949287"/>
                <a:gd name="connsiteX2" fmla="*/ 721605 w 1351402"/>
                <a:gd name="connsiteY2" fmla="*/ 936434 h 949287"/>
                <a:gd name="connsiteX3" fmla="*/ 27542 w 1351402"/>
                <a:gd name="connsiteY3" fmla="*/ 539827 h 949287"/>
                <a:gd name="connsiteX4" fmla="*/ 556352 w 1351402"/>
                <a:gd name="connsiteY4" fmla="*/ 132203 h 949287"/>
                <a:gd name="connsiteX5" fmla="*/ 1019060 w 1351402"/>
                <a:gd name="connsiteY5" fmla="*/ 440675 h 949287"/>
                <a:gd name="connsiteX6" fmla="*/ 633470 w 1351402"/>
                <a:gd name="connsiteY6" fmla="*/ 672029 h 949287"/>
                <a:gd name="connsiteX7" fmla="*/ 380082 w 1351402"/>
                <a:gd name="connsiteY7" fmla="*/ 440675 h 949287"/>
                <a:gd name="connsiteX8" fmla="*/ 644487 w 1351402"/>
                <a:gd name="connsiteY8" fmla="*/ 363557 h 949287"/>
                <a:gd name="connsiteX0" fmla="*/ 710588 w 1344836"/>
                <a:gd name="connsiteY0" fmla="*/ 0 h 947821"/>
                <a:gd name="connsiteX1" fmla="*/ 1343000 w 1344836"/>
                <a:gd name="connsiteY1" fmla="*/ 471507 h 947821"/>
                <a:gd name="connsiteX2" fmla="*/ 721605 w 1344836"/>
                <a:gd name="connsiteY2" fmla="*/ 936434 h 947821"/>
                <a:gd name="connsiteX3" fmla="*/ 27542 w 1344836"/>
                <a:gd name="connsiteY3" fmla="*/ 539827 h 947821"/>
                <a:gd name="connsiteX4" fmla="*/ 556352 w 1344836"/>
                <a:gd name="connsiteY4" fmla="*/ 132203 h 947821"/>
                <a:gd name="connsiteX5" fmla="*/ 1019060 w 1344836"/>
                <a:gd name="connsiteY5" fmla="*/ 440675 h 947821"/>
                <a:gd name="connsiteX6" fmla="*/ 633470 w 1344836"/>
                <a:gd name="connsiteY6" fmla="*/ 672029 h 947821"/>
                <a:gd name="connsiteX7" fmla="*/ 380082 w 1344836"/>
                <a:gd name="connsiteY7" fmla="*/ 440675 h 947821"/>
                <a:gd name="connsiteX8" fmla="*/ 644487 w 1344836"/>
                <a:gd name="connsiteY8" fmla="*/ 363557 h 947821"/>
                <a:gd name="connsiteX0" fmla="*/ 710588 w 1347730"/>
                <a:gd name="connsiteY0" fmla="*/ 28183 h 976004"/>
                <a:gd name="connsiteX1" fmla="*/ 1343000 w 1347730"/>
                <a:gd name="connsiteY1" fmla="*/ 499690 h 976004"/>
                <a:gd name="connsiteX2" fmla="*/ 721605 w 1347730"/>
                <a:gd name="connsiteY2" fmla="*/ 964617 h 976004"/>
                <a:gd name="connsiteX3" fmla="*/ 27542 w 1347730"/>
                <a:gd name="connsiteY3" fmla="*/ 568010 h 976004"/>
                <a:gd name="connsiteX4" fmla="*/ 556352 w 1347730"/>
                <a:gd name="connsiteY4" fmla="*/ 160386 h 976004"/>
                <a:gd name="connsiteX5" fmla="*/ 1019060 w 1347730"/>
                <a:gd name="connsiteY5" fmla="*/ 468858 h 976004"/>
                <a:gd name="connsiteX6" fmla="*/ 633470 w 1347730"/>
                <a:gd name="connsiteY6" fmla="*/ 700212 h 976004"/>
                <a:gd name="connsiteX7" fmla="*/ 380082 w 1347730"/>
                <a:gd name="connsiteY7" fmla="*/ 468858 h 976004"/>
                <a:gd name="connsiteX8" fmla="*/ 644487 w 1347730"/>
                <a:gd name="connsiteY8" fmla="*/ 391740 h 976004"/>
                <a:gd name="connsiteX0" fmla="*/ 710588 w 1344836"/>
                <a:gd name="connsiteY0" fmla="*/ 39126 h 986947"/>
                <a:gd name="connsiteX1" fmla="*/ 1054968 w 1344836"/>
                <a:gd name="connsiteY1" fmla="*/ 78585 h 986947"/>
                <a:gd name="connsiteX2" fmla="*/ 1343000 w 1344836"/>
                <a:gd name="connsiteY2" fmla="*/ 510633 h 986947"/>
                <a:gd name="connsiteX3" fmla="*/ 721605 w 1344836"/>
                <a:gd name="connsiteY3" fmla="*/ 975560 h 986947"/>
                <a:gd name="connsiteX4" fmla="*/ 27542 w 1344836"/>
                <a:gd name="connsiteY4" fmla="*/ 578953 h 986947"/>
                <a:gd name="connsiteX5" fmla="*/ 556352 w 1344836"/>
                <a:gd name="connsiteY5" fmla="*/ 171329 h 986947"/>
                <a:gd name="connsiteX6" fmla="*/ 1019060 w 1344836"/>
                <a:gd name="connsiteY6" fmla="*/ 479801 h 986947"/>
                <a:gd name="connsiteX7" fmla="*/ 633470 w 1344836"/>
                <a:gd name="connsiteY7" fmla="*/ 711155 h 986947"/>
                <a:gd name="connsiteX8" fmla="*/ 380082 w 1344836"/>
                <a:gd name="connsiteY8" fmla="*/ 479801 h 986947"/>
                <a:gd name="connsiteX9" fmla="*/ 644487 w 1344836"/>
                <a:gd name="connsiteY9" fmla="*/ 402683 h 986947"/>
                <a:gd name="connsiteX0" fmla="*/ 710588 w 1344836"/>
                <a:gd name="connsiteY0" fmla="*/ 39126 h 986947"/>
                <a:gd name="connsiteX1" fmla="*/ 1054968 w 1344836"/>
                <a:gd name="connsiteY1" fmla="*/ 78585 h 986947"/>
                <a:gd name="connsiteX2" fmla="*/ 1343000 w 1344836"/>
                <a:gd name="connsiteY2" fmla="*/ 510633 h 986947"/>
                <a:gd name="connsiteX3" fmla="*/ 721605 w 1344836"/>
                <a:gd name="connsiteY3" fmla="*/ 975560 h 986947"/>
                <a:gd name="connsiteX4" fmla="*/ 27542 w 1344836"/>
                <a:gd name="connsiteY4" fmla="*/ 578953 h 986947"/>
                <a:gd name="connsiteX5" fmla="*/ 556352 w 1344836"/>
                <a:gd name="connsiteY5" fmla="*/ 171329 h 986947"/>
                <a:gd name="connsiteX6" fmla="*/ 1019060 w 1344836"/>
                <a:gd name="connsiteY6" fmla="*/ 479801 h 986947"/>
                <a:gd name="connsiteX7" fmla="*/ 633470 w 1344836"/>
                <a:gd name="connsiteY7" fmla="*/ 711155 h 986947"/>
                <a:gd name="connsiteX8" fmla="*/ 380082 w 1344836"/>
                <a:gd name="connsiteY8" fmla="*/ 479801 h 986947"/>
                <a:gd name="connsiteX9" fmla="*/ 644487 w 1344836"/>
                <a:gd name="connsiteY9" fmla="*/ 402683 h 986947"/>
                <a:gd name="connsiteX0" fmla="*/ 710588 w 1344836"/>
                <a:gd name="connsiteY0" fmla="*/ 39126 h 997052"/>
                <a:gd name="connsiteX1" fmla="*/ 1054968 w 1344836"/>
                <a:gd name="connsiteY1" fmla="*/ 78585 h 997052"/>
                <a:gd name="connsiteX2" fmla="*/ 1343000 w 1344836"/>
                <a:gd name="connsiteY2" fmla="*/ 510633 h 997052"/>
                <a:gd name="connsiteX3" fmla="*/ 721605 w 1344836"/>
                <a:gd name="connsiteY3" fmla="*/ 975560 h 997052"/>
                <a:gd name="connsiteX4" fmla="*/ 27542 w 1344836"/>
                <a:gd name="connsiteY4" fmla="*/ 578953 h 997052"/>
                <a:gd name="connsiteX5" fmla="*/ 556352 w 1344836"/>
                <a:gd name="connsiteY5" fmla="*/ 171329 h 997052"/>
                <a:gd name="connsiteX6" fmla="*/ 1019060 w 1344836"/>
                <a:gd name="connsiteY6" fmla="*/ 479801 h 997052"/>
                <a:gd name="connsiteX7" fmla="*/ 633470 w 1344836"/>
                <a:gd name="connsiteY7" fmla="*/ 711155 h 997052"/>
                <a:gd name="connsiteX8" fmla="*/ 380082 w 1344836"/>
                <a:gd name="connsiteY8" fmla="*/ 479801 h 997052"/>
                <a:gd name="connsiteX9" fmla="*/ 644487 w 1344836"/>
                <a:gd name="connsiteY9" fmla="*/ 402683 h 997052"/>
                <a:gd name="connsiteX0" fmla="*/ 710588 w 1344836"/>
                <a:gd name="connsiteY0" fmla="*/ 39126 h 1041860"/>
                <a:gd name="connsiteX1" fmla="*/ 1054968 w 1344836"/>
                <a:gd name="connsiteY1" fmla="*/ 78585 h 1041860"/>
                <a:gd name="connsiteX2" fmla="*/ 1343000 w 1344836"/>
                <a:gd name="connsiteY2" fmla="*/ 510633 h 1041860"/>
                <a:gd name="connsiteX3" fmla="*/ 721605 w 1344836"/>
                <a:gd name="connsiteY3" fmla="*/ 975560 h 1041860"/>
                <a:gd name="connsiteX4" fmla="*/ 27542 w 1344836"/>
                <a:gd name="connsiteY4" fmla="*/ 578953 h 1041860"/>
                <a:gd name="connsiteX5" fmla="*/ 556352 w 1344836"/>
                <a:gd name="connsiteY5" fmla="*/ 171329 h 1041860"/>
                <a:gd name="connsiteX6" fmla="*/ 1019060 w 1344836"/>
                <a:gd name="connsiteY6" fmla="*/ 479801 h 1041860"/>
                <a:gd name="connsiteX7" fmla="*/ 633470 w 1344836"/>
                <a:gd name="connsiteY7" fmla="*/ 711155 h 1041860"/>
                <a:gd name="connsiteX8" fmla="*/ 380082 w 1344836"/>
                <a:gd name="connsiteY8" fmla="*/ 479801 h 1041860"/>
                <a:gd name="connsiteX9" fmla="*/ 644487 w 1344836"/>
                <a:gd name="connsiteY9" fmla="*/ 402683 h 1041860"/>
                <a:gd name="connsiteX0" fmla="*/ 683046 w 1317294"/>
                <a:gd name="connsiteY0" fmla="*/ 39126 h 1041860"/>
                <a:gd name="connsiteX1" fmla="*/ 1027426 w 1317294"/>
                <a:gd name="connsiteY1" fmla="*/ 78585 h 1041860"/>
                <a:gd name="connsiteX2" fmla="*/ 1315458 w 1317294"/>
                <a:gd name="connsiteY2" fmla="*/ 510633 h 1041860"/>
                <a:gd name="connsiteX3" fmla="*/ 694063 w 1317294"/>
                <a:gd name="connsiteY3" fmla="*/ 975560 h 1041860"/>
                <a:gd name="connsiteX4" fmla="*/ 0 w 1317294"/>
                <a:gd name="connsiteY4" fmla="*/ 578953 h 1041860"/>
                <a:gd name="connsiteX5" fmla="*/ 528810 w 1317294"/>
                <a:gd name="connsiteY5" fmla="*/ 171329 h 1041860"/>
                <a:gd name="connsiteX6" fmla="*/ 991518 w 1317294"/>
                <a:gd name="connsiteY6" fmla="*/ 479801 h 1041860"/>
                <a:gd name="connsiteX7" fmla="*/ 605928 w 1317294"/>
                <a:gd name="connsiteY7" fmla="*/ 711155 h 1041860"/>
                <a:gd name="connsiteX8" fmla="*/ 352540 w 1317294"/>
                <a:gd name="connsiteY8" fmla="*/ 479801 h 1041860"/>
                <a:gd name="connsiteX9" fmla="*/ 616945 w 1317294"/>
                <a:gd name="connsiteY9" fmla="*/ 402683 h 1041860"/>
                <a:gd name="connsiteX0" fmla="*/ 683046 w 1317294"/>
                <a:gd name="connsiteY0" fmla="*/ 39126 h 1041860"/>
                <a:gd name="connsiteX1" fmla="*/ 1027426 w 1317294"/>
                <a:gd name="connsiteY1" fmla="*/ 78585 h 1041860"/>
                <a:gd name="connsiteX2" fmla="*/ 1315458 w 1317294"/>
                <a:gd name="connsiteY2" fmla="*/ 510633 h 1041860"/>
                <a:gd name="connsiteX3" fmla="*/ 694063 w 1317294"/>
                <a:gd name="connsiteY3" fmla="*/ 975560 h 1041860"/>
                <a:gd name="connsiteX4" fmla="*/ 0 w 1317294"/>
                <a:gd name="connsiteY4" fmla="*/ 578953 h 1041860"/>
                <a:gd name="connsiteX5" fmla="*/ 528810 w 1317294"/>
                <a:gd name="connsiteY5" fmla="*/ 171329 h 1041860"/>
                <a:gd name="connsiteX6" fmla="*/ 991518 w 1317294"/>
                <a:gd name="connsiteY6" fmla="*/ 479801 h 1041860"/>
                <a:gd name="connsiteX7" fmla="*/ 605928 w 1317294"/>
                <a:gd name="connsiteY7" fmla="*/ 711155 h 1041860"/>
                <a:gd name="connsiteX8" fmla="*/ 352540 w 1317294"/>
                <a:gd name="connsiteY8" fmla="*/ 479801 h 1041860"/>
                <a:gd name="connsiteX9" fmla="*/ 616945 w 1317294"/>
                <a:gd name="connsiteY9" fmla="*/ 402683 h 1041860"/>
                <a:gd name="connsiteX0" fmla="*/ 683046 w 1317294"/>
                <a:gd name="connsiteY0" fmla="*/ 39126 h 1041860"/>
                <a:gd name="connsiteX1" fmla="*/ 1027426 w 1317294"/>
                <a:gd name="connsiteY1" fmla="*/ 78585 h 1041860"/>
                <a:gd name="connsiteX2" fmla="*/ 1315458 w 1317294"/>
                <a:gd name="connsiteY2" fmla="*/ 510633 h 1041860"/>
                <a:gd name="connsiteX3" fmla="*/ 694063 w 1317294"/>
                <a:gd name="connsiteY3" fmla="*/ 975560 h 1041860"/>
                <a:gd name="connsiteX4" fmla="*/ 0 w 1317294"/>
                <a:gd name="connsiteY4" fmla="*/ 578953 h 1041860"/>
                <a:gd name="connsiteX5" fmla="*/ 528810 w 1317294"/>
                <a:gd name="connsiteY5" fmla="*/ 171329 h 1041860"/>
                <a:gd name="connsiteX6" fmla="*/ 991518 w 1317294"/>
                <a:gd name="connsiteY6" fmla="*/ 479801 h 1041860"/>
                <a:gd name="connsiteX7" fmla="*/ 605928 w 1317294"/>
                <a:gd name="connsiteY7" fmla="*/ 711155 h 1041860"/>
                <a:gd name="connsiteX8" fmla="*/ 451362 w 1317294"/>
                <a:gd name="connsiteY8" fmla="*/ 510633 h 1041860"/>
                <a:gd name="connsiteX9" fmla="*/ 616945 w 1317294"/>
                <a:gd name="connsiteY9" fmla="*/ 402683 h 1041860"/>
                <a:gd name="connsiteX0" fmla="*/ 539030 w 1173278"/>
                <a:gd name="connsiteY0" fmla="*/ 39126 h 1041860"/>
                <a:gd name="connsiteX1" fmla="*/ 883410 w 1173278"/>
                <a:gd name="connsiteY1" fmla="*/ 78585 h 1041860"/>
                <a:gd name="connsiteX2" fmla="*/ 1171442 w 1173278"/>
                <a:gd name="connsiteY2" fmla="*/ 510633 h 1041860"/>
                <a:gd name="connsiteX3" fmla="*/ 550047 w 1173278"/>
                <a:gd name="connsiteY3" fmla="*/ 975560 h 1041860"/>
                <a:gd name="connsiteX4" fmla="*/ 0 w 1173278"/>
                <a:gd name="connsiteY4" fmla="*/ 582641 h 1041860"/>
                <a:gd name="connsiteX5" fmla="*/ 384794 w 1173278"/>
                <a:gd name="connsiteY5" fmla="*/ 171329 h 1041860"/>
                <a:gd name="connsiteX6" fmla="*/ 847502 w 1173278"/>
                <a:gd name="connsiteY6" fmla="*/ 479801 h 1041860"/>
                <a:gd name="connsiteX7" fmla="*/ 461912 w 1173278"/>
                <a:gd name="connsiteY7" fmla="*/ 711155 h 1041860"/>
                <a:gd name="connsiteX8" fmla="*/ 307346 w 1173278"/>
                <a:gd name="connsiteY8" fmla="*/ 510633 h 1041860"/>
                <a:gd name="connsiteX9" fmla="*/ 472929 w 1173278"/>
                <a:gd name="connsiteY9" fmla="*/ 402683 h 1041860"/>
                <a:gd name="connsiteX0" fmla="*/ 539030 w 1173278"/>
                <a:gd name="connsiteY0" fmla="*/ 39126 h 1041860"/>
                <a:gd name="connsiteX1" fmla="*/ 883410 w 1173278"/>
                <a:gd name="connsiteY1" fmla="*/ 78585 h 1041860"/>
                <a:gd name="connsiteX2" fmla="*/ 1171442 w 1173278"/>
                <a:gd name="connsiteY2" fmla="*/ 510633 h 1041860"/>
                <a:gd name="connsiteX3" fmla="*/ 550047 w 1173278"/>
                <a:gd name="connsiteY3" fmla="*/ 975560 h 1041860"/>
                <a:gd name="connsiteX4" fmla="*/ 0 w 1173278"/>
                <a:gd name="connsiteY4" fmla="*/ 582641 h 1041860"/>
                <a:gd name="connsiteX5" fmla="*/ 384794 w 1173278"/>
                <a:gd name="connsiteY5" fmla="*/ 171329 h 1041860"/>
                <a:gd name="connsiteX6" fmla="*/ 847502 w 1173278"/>
                <a:gd name="connsiteY6" fmla="*/ 479801 h 1041860"/>
                <a:gd name="connsiteX7" fmla="*/ 461912 w 1173278"/>
                <a:gd name="connsiteY7" fmla="*/ 711155 h 1041860"/>
                <a:gd name="connsiteX8" fmla="*/ 307346 w 1173278"/>
                <a:gd name="connsiteY8" fmla="*/ 510633 h 1041860"/>
                <a:gd name="connsiteX9" fmla="*/ 472929 w 1173278"/>
                <a:gd name="connsiteY9" fmla="*/ 402683 h 1041860"/>
                <a:gd name="connsiteX0" fmla="*/ 570556 w 1204804"/>
                <a:gd name="connsiteY0" fmla="*/ 39126 h 1041860"/>
                <a:gd name="connsiteX1" fmla="*/ 914936 w 1204804"/>
                <a:gd name="connsiteY1" fmla="*/ 78585 h 1041860"/>
                <a:gd name="connsiteX2" fmla="*/ 1202968 w 1204804"/>
                <a:gd name="connsiteY2" fmla="*/ 510633 h 1041860"/>
                <a:gd name="connsiteX3" fmla="*/ 581573 w 1204804"/>
                <a:gd name="connsiteY3" fmla="*/ 975560 h 1041860"/>
                <a:gd name="connsiteX4" fmla="*/ 31526 w 1204804"/>
                <a:gd name="connsiteY4" fmla="*/ 582641 h 1041860"/>
                <a:gd name="connsiteX5" fmla="*/ 416320 w 1204804"/>
                <a:gd name="connsiteY5" fmla="*/ 171329 h 1041860"/>
                <a:gd name="connsiteX6" fmla="*/ 879028 w 1204804"/>
                <a:gd name="connsiteY6" fmla="*/ 479801 h 1041860"/>
                <a:gd name="connsiteX7" fmla="*/ 493438 w 1204804"/>
                <a:gd name="connsiteY7" fmla="*/ 711155 h 1041860"/>
                <a:gd name="connsiteX8" fmla="*/ 338872 w 1204804"/>
                <a:gd name="connsiteY8" fmla="*/ 510633 h 1041860"/>
                <a:gd name="connsiteX9" fmla="*/ 504455 w 1204804"/>
                <a:gd name="connsiteY9" fmla="*/ 402683 h 1041860"/>
                <a:gd name="connsiteX0" fmla="*/ 570556 w 1204804"/>
                <a:gd name="connsiteY0" fmla="*/ 39126 h 997052"/>
                <a:gd name="connsiteX1" fmla="*/ 914936 w 1204804"/>
                <a:gd name="connsiteY1" fmla="*/ 78585 h 997052"/>
                <a:gd name="connsiteX2" fmla="*/ 1202968 w 1204804"/>
                <a:gd name="connsiteY2" fmla="*/ 510633 h 997052"/>
                <a:gd name="connsiteX3" fmla="*/ 581573 w 1204804"/>
                <a:gd name="connsiteY3" fmla="*/ 975560 h 997052"/>
                <a:gd name="connsiteX4" fmla="*/ 31526 w 1204804"/>
                <a:gd name="connsiteY4" fmla="*/ 582641 h 997052"/>
                <a:gd name="connsiteX5" fmla="*/ 416320 w 1204804"/>
                <a:gd name="connsiteY5" fmla="*/ 171329 h 997052"/>
                <a:gd name="connsiteX6" fmla="*/ 879028 w 1204804"/>
                <a:gd name="connsiteY6" fmla="*/ 479801 h 997052"/>
                <a:gd name="connsiteX7" fmla="*/ 493438 w 1204804"/>
                <a:gd name="connsiteY7" fmla="*/ 711155 h 997052"/>
                <a:gd name="connsiteX8" fmla="*/ 338872 w 1204804"/>
                <a:gd name="connsiteY8" fmla="*/ 510633 h 997052"/>
                <a:gd name="connsiteX9" fmla="*/ 504455 w 1204804"/>
                <a:gd name="connsiteY9" fmla="*/ 402683 h 997052"/>
                <a:gd name="connsiteX0" fmla="*/ 570556 w 1204804"/>
                <a:gd name="connsiteY0" fmla="*/ 39126 h 997052"/>
                <a:gd name="connsiteX1" fmla="*/ 914936 w 1204804"/>
                <a:gd name="connsiteY1" fmla="*/ 78585 h 997052"/>
                <a:gd name="connsiteX2" fmla="*/ 1202968 w 1204804"/>
                <a:gd name="connsiteY2" fmla="*/ 510633 h 997052"/>
                <a:gd name="connsiteX3" fmla="*/ 581573 w 1204804"/>
                <a:gd name="connsiteY3" fmla="*/ 975560 h 997052"/>
                <a:gd name="connsiteX4" fmla="*/ 31526 w 1204804"/>
                <a:gd name="connsiteY4" fmla="*/ 582641 h 997052"/>
                <a:gd name="connsiteX5" fmla="*/ 416320 w 1204804"/>
                <a:gd name="connsiteY5" fmla="*/ 171329 h 997052"/>
                <a:gd name="connsiteX6" fmla="*/ 879028 w 1204804"/>
                <a:gd name="connsiteY6" fmla="*/ 479801 h 997052"/>
                <a:gd name="connsiteX7" fmla="*/ 607590 w 1204804"/>
                <a:gd name="connsiteY7" fmla="*/ 726657 h 997052"/>
                <a:gd name="connsiteX8" fmla="*/ 338872 w 1204804"/>
                <a:gd name="connsiteY8" fmla="*/ 510633 h 997052"/>
                <a:gd name="connsiteX9" fmla="*/ 504455 w 1204804"/>
                <a:gd name="connsiteY9" fmla="*/ 402683 h 997052"/>
                <a:gd name="connsiteX0" fmla="*/ 570556 w 1204804"/>
                <a:gd name="connsiteY0" fmla="*/ 39126 h 997052"/>
                <a:gd name="connsiteX1" fmla="*/ 914936 w 1204804"/>
                <a:gd name="connsiteY1" fmla="*/ 78585 h 997052"/>
                <a:gd name="connsiteX2" fmla="*/ 1202968 w 1204804"/>
                <a:gd name="connsiteY2" fmla="*/ 510633 h 997052"/>
                <a:gd name="connsiteX3" fmla="*/ 581573 w 1204804"/>
                <a:gd name="connsiteY3" fmla="*/ 975560 h 997052"/>
                <a:gd name="connsiteX4" fmla="*/ 31526 w 1204804"/>
                <a:gd name="connsiteY4" fmla="*/ 582641 h 997052"/>
                <a:gd name="connsiteX5" fmla="*/ 416320 w 1204804"/>
                <a:gd name="connsiteY5" fmla="*/ 171329 h 997052"/>
                <a:gd name="connsiteX6" fmla="*/ 879028 w 1204804"/>
                <a:gd name="connsiteY6" fmla="*/ 479801 h 997052"/>
                <a:gd name="connsiteX7" fmla="*/ 607590 w 1204804"/>
                <a:gd name="connsiteY7" fmla="*/ 726657 h 997052"/>
                <a:gd name="connsiteX8" fmla="*/ 338872 w 1204804"/>
                <a:gd name="connsiteY8" fmla="*/ 510633 h 997052"/>
                <a:gd name="connsiteX9" fmla="*/ 504455 w 1204804"/>
                <a:gd name="connsiteY9" fmla="*/ 402683 h 997052"/>
                <a:gd name="connsiteX0" fmla="*/ 570556 w 1204804"/>
                <a:gd name="connsiteY0" fmla="*/ 39126 h 997052"/>
                <a:gd name="connsiteX1" fmla="*/ 914936 w 1204804"/>
                <a:gd name="connsiteY1" fmla="*/ 78585 h 997052"/>
                <a:gd name="connsiteX2" fmla="*/ 1202968 w 1204804"/>
                <a:gd name="connsiteY2" fmla="*/ 510633 h 997052"/>
                <a:gd name="connsiteX3" fmla="*/ 581573 w 1204804"/>
                <a:gd name="connsiteY3" fmla="*/ 975560 h 997052"/>
                <a:gd name="connsiteX4" fmla="*/ 31526 w 1204804"/>
                <a:gd name="connsiteY4" fmla="*/ 582641 h 997052"/>
                <a:gd name="connsiteX5" fmla="*/ 416320 w 1204804"/>
                <a:gd name="connsiteY5" fmla="*/ 171329 h 997052"/>
                <a:gd name="connsiteX6" fmla="*/ 879028 w 1204804"/>
                <a:gd name="connsiteY6" fmla="*/ 479801 h 997052"/>
                <a:gd name="connsiteX7" fmla="*/ 607590 w 1204804"/>
                <a:gd name="connsiteY7" fmla="*/ 726657 h 997052"/>
                <a:gd name="connsiteX8" fmla="*/ 338872 w 1204804"/>
                <a:gd name="connsiteY8" fmla="*/ 510633 h 997052"/>
                <a:gd name="connsiteX9" fmla="*/ 607590 w 1204804"/>
                <a:gd name="connsiteY9" fmla="*/ 366617 h 997052"/>
                <a:gd name="connsiteX0" fmla="*/ 570556 w 1204804"/>
                <a:gd name="connsiteY0" fmla="*/ 39126 h 997052"/>
                <a:gd name="connsiteX1" fmla="*/ 914936 w 1204804"/>
                <a:gd name="connsiteY1" fmla="*/ 78585 h 997052"/>
                <a:gd name="connsiteX2" fmla="*/ 1202968 w 1204804"/>
                <a:gd name="connsiteY2" fmla="*/ 510633 h 997052"/>
                <a:gd name="connsiteX3" fmla="*/ 581573 w 1204804"/>
                <a:gd name="connsiteY3" fmla="*/ 975560 h 997052"/>
                <a:gd name="connsiteX4" fmla="*/ 31526 w 1204804"/>
                <a:gd name="connsiteY4" fmla="*/ 582641 h 997052"/>
                <a:gd name="connsiteX5" fmla="*/ 416320 w 1204804"/>
                <a:gd name="connsiteY5" fmla="*/ 171329 h 997052"/>
                <a:gd name="connsiteX6" fmla="*/ 879028 w 1204804"/>
                <a:gd name="connsiteY6" fmla="*/ 479801 h 997052"/>
                <a:gd name="connsiteX7" fmla="*/ 607590 w 1204804"/>
                <a:gd name="connsiteY7" fmla="*/ 726657 h 997052"/>
                <a:gd name="connsiteX8" fmla="*/ 338872 w 1204804"/>
                <a:gd name="connsiteY8" fmla="*/ 510633 h 997052"/>
                <a:gd name="connsiteX9" fmla="*/ 607590 w 1204804"/>
                <a:gd name="connsiteY9" fmla="*/ 366617 h 997052"/>
                <a:gd name="connsiteX0" fmla="*/ 570556 w 1204804"/>
                <a:gd name="connsiteY0" fmla="*/ 39126 h 997052"/>
                <a:gd name="connsiteX1" fmla="*/ 914936 w 1204804"/>
                <a:gd name="connsiteY1" fmla="*/ 78585 h 997052"/>
                <a:gd name="connsiteX2" fmla="*/ 1202968 w 1204804"/>
                <a:gd name="connsiteY2" fmla="*/ 510633 h 997052"/>
                <a:gd name="connsiteX3" fmla="*/ 581573 w 1204804"/>
                <a:gd name="connsiteY3" fmla="*/ 975560 h 997052"/>
                <a:gd name="connsiteX4" fmla="*/ 31526 w 1204804"/>
                <a:gd name="connsiteY4" fmla="*/ 582641 h 997052"/>
                <a:gd name="connsiteX5" fmla="*/ 416320 w 1204804"/>
                <a:gd name="connsiteY5" fmla="*/ 171329 h 997052"/>
                <a:gd name="connsiteX6" fmla="*/ 879028 w 1204804"/>
                <a:gd name="connsiteY6" fmla="*/ 479801 h 997052"/>
                <a:gd name="connsiteX7" fmla="*/ 607590 w 1204804"/>
                <a:gd name="connsiteY7" fmla="*/ 726657 h 997052"/>
                <a:gd name="connsiteX8" fmla="*/ 338872 w 1204804"/>
                <a:gd name="connsiteY8" fmla="*/ 510633 h 997052"/>
                <a:gd name="connsiteX9" fmla="*/ 607590 w 1204804"/>
                <a:gd name="connsiteY9" fmla="*/ 366617 h 997052"/>
                <a:gd name="connsiteX0" fmla="*/ 535582 w 1204804"/>
                <a:gd name="connsiteY0" fmla="*/ 0 h 1062483"/>
                <a:gd name="connsiteX1" fmla="*/ 914936 w 1204804"/>
                <a:gd name="connsiteY1" fmla="*/ 144016 h 1062483"/>
                <a:gd name="connsiteX2" fmla="*/ 1202968 w 1204804"/>
                <a:gd name="connsiteY2" fmla="*/ 576064 h 1062483"/>
                <a:gd name="connsiteX3" fmla="*/ 581573 w 1204804"/>
                <a:gd name="connsiteY3" fmla="*/ 1040991 h 1062483"/>
                <a:gd name="connsiteX4" fmla="*/ 31526 w 1204804"/>
                <a:gd name="connsiteY4" fmla="*/ 648072 h 1062483"/>
                <a:gd name="connsiteX5" fmla="*/ 416320 w 1204804"/>
                <a:gd name="connsiteY5" fmla="*/ 236760 h 1062483"/>
                <a:gd name="connsiteX6" fmla="*/ 879028 w 1204804"/>
                <a:gd name="connsiteY6" fmla="*/ 545232 h 1062483"/>
                <a:gd name="connsiteX7" fmla="*/ 607590 w 1204804"/>
                <a:gd name="connsiteY7" fmla="*/ 792088 h 1062483"/>
                <a:gd name="connsiteX8" fmla="*/ 338872 w 1204804"/>
                <a:gd name="connsiteY8" fmla="*/ 576064 h 1062483"/>
                <a:gd name="connsiteX9" fmla="*/ 607590 w 1204804"/>
                <a:gd name="connsiteY9" fmla="*/ 432048 h 106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4804" h="1062483">
                  <a:moveTo>
                    <a:pt x="535582" y="0"/>
                  </a:moveTo>
                  <a:cubicBezTo>
                    <a:pt x="535582" y="1836"/>
                    <a:pt x="809534" y="65431"/>
                    <a:pt x="914936" y="144016"/>
                  </a:cubicBezTo>
                  <a:cubicBezTo>
                    <a:pt x="1071768" y="232320"/>
                    <a:pt x="1201132" y="421828"/>
                    <a:pt x="1202968" y="576064"/>
                  </a:cubicBezTo>
                  <a:cubicBezTo>
                    <a:pt x="1204804" y="732136"/>
                    <a:pt x="975025" y="1062483"/>
                    <a:pt x="581573" y="1040991"/>
                  </a:cubicBezTo>
                  <a:cubicBezTo>
                    <a:pt x="198533" y="1029205"/>
                    <a:pt x="0" y="843726"/>
                    <a:pt x="31526" y="648072"/>
                  </a:cubicBezTo>
                  <a:cubicBezTo>
                    <a:pt x="34645" y="411990"/>
                    <a:pt x="251067" y="253285"/>
                    <a:pt x="416320" y="236760"/>
                  </a:cubicBezTo>
                  <a:cubicBezTo>
                    <a:pt x="773503" y="218937"/>
                    <a:pt x="847150" y="452677"/>
                    <a:pt x="879028" y="545232"/>
                  </a:cubicBezTo>
                  <a:cubicBezTo>
                    <a:pt x="880108" y="733251"/>
                    <a:pt x="697616" y="786949"/>
                    <a:pt x="607590" y="792088"/>
                  </a:cubicBezTo>
                  <a:cubicBezTo>
                    <a:pt x="362064" y="792742"/>
                    <a:pt x="338872" y="636071"/>
                    <a:pt x="338872" y="576064"/>
                  </a:cubicBezTo>
                  <a:cubicBezTo>
                    <a:pt x="338872" y="516057"/>
                    <a:pt x="400678" y="409358"/>
                    <a:pt x="607590" y="43204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88462F15-4D66-4CA1-ABD0-2E877177C8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4128" y="5373216"/>
              <a:ext cx="247650" cy="271462"/>
              <a:chOff x="3937" y="7972"/>
              <a:chExt cx="391" cy="429"/>
            </a:xfrm>
          </p:grpSpPr>
          <p:sp>
            <p:nvSpPr>
              <p:cNvPr id="13" name="Oval 6">
                <a:extLst>
                  <a:ext uri="{FF2B5EF4-FFF2-40B4-BE49-F238E27FC236}">
                    <a16:creationId xmlns:a16="http://schemas.microsoft.com/office/drawing/2014/main" id="{1992ED56-9323-4BCF-B9D2-2C04D8F39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7" y="8115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14" name="Group 7">
                <a:extLst>
                  <a:ext uri="{FF2B5EF4-FFF2-40B4-BE49-F238E27FC236}">
                    <a16:creationId xmlns:a16="http://schemas.microsoft.com/office/drawing/2014/main" id="{49E86678-2936-4445-A4D0-2711D7C420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7" y="7972"/>
                <a:ext cx="391" cy="429"/>
                <a:chOff x="3937" y="7972"/>
                <a:chExt cx="391" cy="429"/>
              </a:xfrm>
            </p:grpSpPr>
            <p:sp>
              <p:nvSpPr>
                <p:cNvPr id="16" name="Oval 8">
                  <a:extLst>
                    <a:ext uri="{FF2B5EF4-FFF2-40B4-BE49-F238E27FC236}">
                      <a16:creationId xmlns:a16="http://schemas.microsoft.com/office/drawing/2014/main" id="{08AB687C-DB77-4F42-ABB3-FEAB2BDFE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17" y="7972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Oval 9">
                  <a:extLst>
                    <a:ext uri="{FF2B5EF4-FFF2-40B4-BE49-F238E27FC236}">
                      <a16:creationId xmlns:a16="http://schemas.microsoft.com/office/drawing/2014/main" id="{59EFF929-3E1A-43E3-8510-B531611C9C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20" y="7972"/>
                  <a:ext cx="143" cy="143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" name="Oval 10">
                  <a:extLst>
                    <a:ext uri="{FF2B5EF4-FFF2-40B4-BE49-F238E27FC236}">
                      <a16:creationId xmlns:a16="http://schemas.microsoft.com/office/drawing/2014/main" id="{3AA03FCD-E261-4614-A14F-65C99EC1E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5" y="8077"/>
                  <a:ext cx="143" cy="143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Oval 11">
                  <a:extLst>
                    <a:ext uri="{FF2B5EF4-FFF2-40B4-BE49-F238E27FC236}">
                      <a16:creationId xmlns:a16="http://schemas.microsoft.com/office/drawing/2014/main" id="{E9FC0091-3BDA-4C79-894B-BCC2129416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2" y="8220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Oval 12">
                  <a:extLst>
                    <a:ext uri="{FF2B5EF4-FFF2-40B4-BE49-F238E27FC236}">
                      <a16:creationId xmlns:a16="http://schemas.microsoft.com/office/drawing/2014/main" id="{B52DA2CD-3CFB-40BD-99ED-2B77A21E6D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7" y="8107"/>
                  <a:ext cx="143" cy="143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" name="Oval 13">
                  <a:extLst>
                    <a:ext uri="{FF2B5EF4-FFF2-40B4-BE49-F238E27FC236}">
                      <a16:creationId xmlns:a16="http://schemas.microsoft.com/office/drawing/2014/main" id="{779C95A3-315D-47AE-8935-A42CB3FA2E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2" y="8258"/>
                  <a:ext cx="143" cy="143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230185F-55E9-403D-94DC-BDC6DAF3B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7" y="8220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06177CB1-5922-46BE-8AA0-9B5DDCF3C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5145" y="4919704"/>
              <a:ext cx="73025" cy="714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D1F10A94-21BA-4110-BDF3-4073B229B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140" y="5445125"/>
              <a:ext cx="71437" cy="714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647564" y="2048073"/>
            <a:ext cx="78488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pt-BR" altLang="pt-BR" b="1" dirty="0">
              <a:latin typeface="Times New Roman" pitchFamily="16" charset="0"/>
            </a:endParaRPr>
          </a:p>
          <a:p>
            <a:pPr algn="just">
              <a:spcBef>
                <a:spcPct val="50000"/>
              </a:spcBef>
            </a:pPr>
            <a:endParaRPr lang="pt-BR" altLang="pt-BR" sz="2400" b="1" dirty="0">
              <a:latin typeface="Times New Roman" pitchFamily="16" charset="0"/>
            </a:endParaRPr>
          </a:p>
        </p:txBody>
      </p:sp>
      <p:sp>
        <p:nvSpPr>
          <p:cNvPr id="37" name="Espaço Reservado para Conteúdo 2">
            <a:extLst>
              <a:ext uri="{FF2B5EF4-FFF2-40B4-BE49-F238E27FC236}">
                <a16:creationId xmlns:a16="http://schemas.microsoft.com/office/drawing/2014/main" id="{738765D7-1773-41AC-8FAB-FD1CA161943F}"/>
              </a:ext>
            </a:extLst>
          </p:cNvPr>
          <p:cNvSpPr txBox="1">
            <a:spLocks/>
          </p:cNvSpPr>
          <p:nvPr/>
        </p:nvSpPr>
        <p:spPr>
          <a:xfrm>
            <a:off x="827088" y="764704"/>
            <a:ext cx="8050076" cy="4478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pt-BR" altLang="pt-BR" sz="3200" b="1" dirty="0"/>
              <a:t>4- Modelo de Bohr </a:t>
            </a:r>
          </a:p>
        </p:txBody>
      </p:sp>
      <p:sp>
        <p:nvSpPr>
          <p:cNvPr id="38" name="CaixaDeTexto 3">
            <a:extLst>
              <a:ext uri="{FF2B5EF4-FFF2-40B4-BE49-F238E27FC236}">
                <a16:creationId xmlns:a16="http://schemas.microsoft.com/office/drawing/2014/main" id="{9485D143-60C6-455E-B249-70AAB0736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64" y="1650514"/>
            <a:ext cx="784887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600" dirty="0">
                <a:latin typeface="+mn-lt"/>
              </a:rPr>
              <a:t>O  dinamarquês Niels Bohr conseguiu "solucionar" os equívocos cometidos por Rutherford, baseando-se na teoria quântica:</a:t>
            </a:r>
          </a:p>
        </p:txBody>
      </p:sp>
      <p:sp>
        <p:nvSpPr>
          <p:cNvPr id="39" name="CaixaDeTexto 4">
            <a:extLst>
              <a:ext uri="{FF2B5EF4-FFF2-40B4-BE49-F238E27FC236}">
                <a16:creationId xmlns:a16="http://schemas.microsoft.com/office/drawing/2014/main" id="{CC4F29CA-13DA-448F-A5C9-62327D446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3340673"/>
            <a:ext cx="741732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+mn-lt"/>
              </a:rPr>
              <a:t>I – Um elétron em um átomo se move em órbita circular em torno do núcleo sob influência da atração </a:t>
            </a:r>
            <a:r>
              <a:rPr lang="pt-BR" altLang="pt-BR" sz="2400" dirty="0" err="1">
                <a:latin typeface="+mn-lt"/>
              </a:rPr>
              <a:t>coulombiana</a:t>
            </a:r>
            <a:r>
              <a:rPr lang="pt-BR" altLang="pt-BR" sz="2400" dirty="0">
                <a:latin typeface="+mn-lt"/>
              </a:rPr>
              <a:t> entre o elétron e o núcleo, obedecendo às leis da mecânica clássica </a:t>
            </a:r>
            <a:r>
              <a:rPr lang="pt-BR" altLang="pt-BR" sz="2400" dirty="0">
                <a:latin typeface="+mn-lt"/>
                <a:hlinkClick r:id="rId2"/>
              </a:rPr>
              <a:t>(1)</a:t>
            </a:r>
            <a:r>
              <a:rPr lang="pt-BR" altLang="pt-BR" sz="2400" dirty="0">
                <a:latin typeface="+mn-lt"/>
              </a:rPr>
              <a:t>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1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4">
            <a:extLst>
              <a:ext uri="{FF2B5EF4-FFF2-40B4-BE49-F238E27FC236}">
                <a16:creationId xmlns:a16="http://schemas.microsoft.com/office/drawing/2014/main" id="{E89B0082-8BB1-48B9-A9CB-772165FF8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91405"/>
            <a:ext cx="7416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600" b="1" dirty="0">
                <a:solidFill>
                  <a:srgbClr val="FF0000"/>
                </a:solidFill>
              </a:rPr>
              <a:t>Vamos lembrar a Lei de Coulomb!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C61C569F-6E98-4779-9A65-AE4761442DED}"/>
              </a:ext>
            </a:extLst>
          </p:cNvPr>
          <p:cNvGrpSpPr>
            <a:grpSpLocks/>
          </p:cNvGrpSpPr>
          <p:nvPr/>
        </p:nvGrpSpPr>
        <p:grpSpPr bwMode="auto">
          <a:xfrm>
            <a:off x="2803982" y="1916880"/>
            <a:ext cx="3456533" cy="1057565"/>
            <a:chOff x="2010" y="6885"/>
            <a:chExt cx="1410" cy="555"/>
          </a:xfrm>
        </p:grpSpPr>
        <p:sp>
          <p:nvSpPr>
            <p:cNvPr id="9" name="Oval 3">
              <a:extLst>
                <a:ext uri="{FF2B5EF4-FFF2-40B4-BE49-F238E27FC236}">
                  <a16:creationId xmlns:a16="http://schemas.microsoft.com/office/drawing/2014/main" id="{5CB4BD2E-7853-4184-AE94-91ED52D5D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" y="6885"/>
              <a:ext cx="270" cy="345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1FA445F7-F1B0-4746-AA21-A50B4432B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6990"/>
              <a:ext cx="165" cy="1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cxnSp>
          <p:nvCxnSpPr>
            <p:cNvPr id="11" name="AutoShape 5">
              <a:extLst>
                <a:ext uri="{FF2B5EF4-FFF2-40B4-BE49-F238E27FC236}">
                  <a16:creationId xmlns:a16="http://schemas.microsoft.com/office/drawing/2014/main" id="{BC46F4E4-F249-4496-9063-7A5B596EB2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0" y="7440"/>
              <a:ext cx="141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6">
              <a:extLst>
                <a:ext uri="{FF2B5EF4-FFF2-40B4-BE49-F238E27FC236}">
                  <a16:creationId xmlns:a16="http://schemas.microsoft.com/office/drawing/2014/main" id="{3BD8E321-AE1F-4558-86DE-F425E5939A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80" y="7065"/>
              <a:ext cx="19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7">
              <a:extLst>
                <a:ext uri="{FF2B5EF4-FFF2-40B4-BE49-F238E27FC236}">
                  <a16:creationId xmlns:a16="http://schemas.microsoft.com/office/drawing/2014/main" id="{9766E6B1-6988-495A-BC20-5C37AFC583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955" y="7065"/>
              <a:ext cx="3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CaixaDeTexto 11">
            <a:extLst>
              <a:ext uri="{FF2B5EF4-FFF2-40B4-BE49-F238E27FC236}">
                <a16:creationId xmlns:a16="http://schemas.microsoft.com/office/drawing/2014/main" id="{F3E36C4F-0B43-421C-9149-44438B906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412" y="1511187"/>
            <a:ext cx="7844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err="1">
                <a:latin typeface="Arial" panose="020B0604020202020204" pitchFamily="34" charset="0"/>
              </a:rPr>
              <a:t>Q</a:t>
            </a:r>
            <a:r>
              <a:rPr lang="pt-BR" altLang="pt-BR" sz="1200" b="1" dirty="0" err="1">
                <a:latin typeface="Arial" panose="020B0604020202020204" pitchFamily="34" charset="0"/>
              </a:rPr>
              <a:t>n</a:t>
            </a:r>
            <a:endParaRPr lang="pt-BR" altLang="pt-BR" sz="1200" b="1" dirty="0">
              <a:latin typeface="Arial" panose="020B0604020202020204" pitchFamily="34" charset="0"/>
            </a:endParaRPr>
          </a:p>
        </p:txBody>
      </p:sp>
      <p:sp>
        <p:nvSpPr>
          <p:cNvPr id="15" name="CaixaDeTexto 12">
            <a:extLst>
              <a:ext uri="{FF2B5EF4-FFF2-40B4-BE49-F238E27FC236}">
                <a16:creationId xmlns:a16="http://schemas.microsoft.com/office/drawing/2014/main" id="{1A197ED8-7DAD-46B6-832F-A79711E46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027" y="1653420"/>
            <a:ext cx="786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err="1">
                <a:latin typeface="Arial" panose="020B0604020202020204" pitchFamily="34" charset="0"/>
              </a:rPr>
              <a:t>Q</a:t>
            </a:r>
            <a:r>
              <a:rPr lang="pt-BR" altLang="pt-BR" sz="1200" b="1" dirty="0" err="1">
                <a:latin typeface="Arial" panose="020B0604020202020204" pitchFamily="34" charset="0"/>
              </a:rPr>
              <a:t>e</a:t>
            </a:r>
            <a:endParaRPr lang="pt-BR" altLang="pt-BR" sz="1200" b="1" dirty="0">
              <a:latin typeface="Arial" panose="020B0604020202020204" pitchFamily="34" charset="0"/>
            </a:endParaRPr>
          </a:p>
        </p:txBody>
      </p:sp>
      <p:sp>
        <p:nvSpPr>
          <p:cNvPr id="16" name="CaixaDeTexto 13">
            <a:extLst>
              <a:ext uri="{FF2B5EF4-FFF2-40B4-BE49-F238E27FC236}">
                <a16:creationId xmlns:a16="http://schemas.microsoft.com/office/drawing/2014/main" id="{692C877A-8CAE-4138-A155-94EB1DA09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484" y="3011126"/>
            <a:ext cx="471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</a:rPr>
              <a:t>d</a:t>
            </a:r>
            <a:endParaRPr lang="pt-BR" altLang="pt-BR" sz="1200" b="1" dirty="0">
              <a:latin typeface="Arial" panose="020B0604020202020204" pitchFamily="34" charset="0"/>
            </a:endParaRPr>
          </a:p>
        </p:txBody>
      </p:sp>
      <p:sp>
        <p:nvSpPr>
          <p:cNvPr id="17" name="CaixaDeTexto 15">
            <a:extLst>
              <a:ext uri="{FF2B5EF4-FFF2-40B4-BE49-F238E27FC236}">
                <a16:creationId xmlns:a16="http://schemas.microsoft.com/office/drawing/2014/main" id="{38B8518D-E74E-4718-958A-B7E27F5E1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3460354"/>
            <a:ext cx="74168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+mn-lt"/>
              </a:rPr>
              <a:t>	A força elétrica é diretamente proporcional a cada uma das duas cargas (Núcleo e Elétron).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+mn-lt"/>
              </a:rPr>
              <a:t>	A força elétrica é inversamente proporcional ao quadrado da distância entre as cargas.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3D79673C-8630-4EC1-888F-3B2EB2F687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818770"/>
              </p:ext>
            </p:extLst>
          </p:nvPr>
        </p:nvGraphicFramePr>
        <p:xfrm>
          <a:off x="5856027" y="5204580"/>
          <a:ext cx="18002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ção" r:id="rId3" imgW="1231366" imgH="520474" progId="Equation.3">
                  <p:embed/>
                </p:oleObj>
              </mc:Choice>
              <mc:Fallback>
                <p:oleObj name="Equação" r:id="rId3" imgW="1231366" imgH="520474" progId="Equation.3">
                  <p:embed/>
                  <p:pic>
                    <p:nvPicPr>
                      <p:cNvPr id="22539" name="Object 11">
                        <a:extLst>
                          <a:ext uri="{FF2B5EF4-FFF2-40B4-BE49-F238E27FC236}">
                            <a16:creationId xmlns:a16="http://schemas.microsoft.com/office/drawing/2014/main" id="{69B4F545-3253-4834-A0E2-9FE2B6FAE7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027" y="5204580"/>
                        <a:ext cx="18002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491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647564" y="2048073"/>
            <a:ext cx="78488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pt-BR" altLang="pt-BR" b="1" dirty="0">
              <a:latin typeface="Times New Roman" pitchFamily="16" charset="0"/>
            </a:endParaRPr>
          </a:p>
          <a:p>
            <a:pPr algn="just">
              <a:spcBef>
                <a:spcPct val="50000"/>
              </a:spcBef>
            </a:pPr>
            <a:endParaRPr lang="pt-BR" altLang="pt-BR" sz="2400" b="1" dirty="0">
              <a:latin typeface="Times New Roman" pitchFamily="16" charset="0"/>
            </a:endParaRPr>
          </a:p>
        </p:txBody>
      </p:sp>
      <p:pic>
        <p:nvPicPr>
          <p:cNvPr id="1028" name="Picture 4" descr="Resultado de imagem para duvida png">
            <a:extLst>
              <a:ext uri="{FF2B5EF4-FFF2-40B4-BE49-F238E27FC236}">
                <a16:creationId xmlns:a16="http://schemas.microsoft.com/office/drawing/2014/main" id="{4E1EA4A6-7178-4A9C-8522-C72A31AE4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18" b="90000" l="10000" r="90000">
                        <a14:foregroundMark x1="43111" y1="9545" x2="43111" y2="9545"/>
                        <a14:foregroundMark x1="53333" y1="10455" x2="53333" y2="10455"/>
                        <a14:foregroundMark x1="55889" y1="18182" x2="55889" y2="18182"/>
                        <a14:foregroundMark x1="53111" y1="22727" x2="53111" y2="22727"/>
                        <a14:foregroundMark x1="51889" y1="23409" x2="51889" y2="23409"/>
                        <a14:foregroundMark x1="39111" y1="31136" x2="39111" y2="31136"/>
                        <a14:foregroundMark x1="37333" y1="20227" x2="37333" y2="20227"/>
                        <a14:foregroundMark x1="44000" y1="22727" x2="44000" y2="22727"/>
                        <a14:foregroundMark x1="44444" y1="23636" x2="44444" y2="23636"/>
                        <a14:foregroundMark x1="45444" y1="23182" x2="45444" y2="23182"/>
                        <a14:foregroundMark x1="45778" y1="19318" x2="45778" y2="19318"/>
                        <a14:foregroundMark x1="43222" y1="15227" x2="43222" y2="15227"/>
                        <a14:foregroundMark x1="41889" y1="8409" x2="41889" y2="8409"/>
                        <a14:foregroundMark x1="40333" y1="11136" x2="40333" y2="11136"/>
                        <a14:foregroundMark x1="43778" y1="22955" x2="43778" y2="22955"/>
                        <a14:foregroundMark x1="44111" y1="23864" x2="44111" y2="23864"/>
                        <a14:foregroundMark x1="43778" y1="23636" x2="43778" y2="23636"/>
                        <a14:foregroundMark x1="45111" y1="27273" x2="45111" y2="27273"/>
                        <a14:foregroundMark x1="45222" y1="27273" x2="45222" y2="27273"/>
                        <a14:foregroundMark x1="37000" y1="21364" x2="37000" y2="21364"/>
                        <a14:foregroundMark x1="40889" y1="27045" x2="40889" y2="27045"/>
                        <a14:foregroundMark x1="53000" y1="15682" x2="53000" y2="15682"/>
                        <a14:foregroundMark x1="56111" y1="10909" x2="56222" y2="8409"/>
                        <a14:foregroundMark x1="56000" y1="8182" x2="56000" y2="8182"/>
                        <a14:foregroundMark x1="54778" y1="15455" x2="54778" y2="15455"/>
                        <a14:foregroundMark x1="54778" y1="16364" x2="54778" y2="16364"/>
                        <a14:foregroundMark x1="54444" y1="16818" x2="54444" y2="16818"/>
                        <a14:foregroundMark x1="53000" y1="20455" x2="53000" y2="21591"/>
                        <a14:foregroundMark x1="53000" y1="21591" x2="53000" y2="21591"/>
                        <a14:foregroundMark x1="53000" y1="21591" x2="53000" y2="21591"/>
                        <a14:foregroundMark x1="53111" y1="30909" x2="53111" y2="30909"/>
                        <a14:foregroundMark x1="51889" y1="34773" x2="51889" y2="34773"/>
                        <a14:foregroundMark x1="50889" y1="37727" x2="50889" y2="37727"/>
                        <a14:foregroundMark x1="49222" y1="41136" x2="49222" y2="41136"/>
                        <a14:foregroundMark x1="48556" y1="43864" x2="48556" y2="43864"/>
                        <a14:foregroundMark x1="61667" y1="41591" x2="61667" y2="41591"/>
                        <a14:foregroundMark x1="62667" y1="37727" x2="62667" y2="37727"/>
                        <a14:foregroundMark x1="62444" y1="32955" x2="62444" y2="32955"/>
                        <a14:foregroundMark x1="57778" y1="31364" x2="57778" y2="31364"/>
                        <a14:foregroundMark x1="54778" y1="30455" x2="54778" y2="30455"/>
                        <a14:foregroundMark x1="50889" y1="35909" x2="50889" y2="35909"/>
                        <a14:foregroundMark x1="50222" y1="28182" x2="50222" y2="28182"/>
                        <a14:foregroundMark x1="48667" y1="25455" x2="48667" y2="25455"/>
                        <a14:foregroundMark x1="49000" y1="20000" x2="49000" y2="20000"/>
                        <a14:foregroundMark x1="50333" y1="15682" x2="50333" y2="15682"/>
                        <a14:foregroundMark x1="49667" y1="12045" x2="49667" y2="12045"/>
                        <a14:foregroundMark x1="46333" y1="9091" x2="46333" y2="9091"/>
                        <a14:foregroundMark x1="48444" y1="16136" x2="48444" y2="16136"/>
                        <a14:foregroundMark x1="46778" y1="17500" x2="46778" y2="17500"/>
                        <a14:foregroundMark x1="41667" y1="12500" x2="41667" y2="12500"/>
                        <a14:foregroundMark x1="41333" y1="8864" x2="41333" y2="8864"/>
                        <a14:foregroundMark x1="52556" y1="4318" x2="52556" y2="4318"/>
                        <a14:foregroundMark x1="54222" y1="4773" x2="54222" y2="4773"/>
                        <a14:foregroundMark x1="55111" y1="6591" x2="55667" y2="8864"/>
                        <a14:foregroundMark x1="54889" y1="17727" x2="54889" y2="17727"/>
                        <a14:foregroundMark x1="55333" y1="12045" x2="56111" y2="17273"/>
                        <a14:foregroundMark x1="55222" y1="9545" x2="55222" y2="9545"/>
                        <a14:foregroundMark x1="55222" y1="9545" x2="55222" y2="9545"/>
                        <a14:foregroundMark x1="55222" y1="9545" x2="55222" y2="9545"/>
                        <a14:foregroundMark x1="55667" y1="14773" x2="55667" y2="14773"/>
                        <a14:foregroundMark x1="56222" y1="20455" x2="56222" y2="20455"/>
                        <a14:foregroundMark x1="54333" y1="22045" x2="54333" y2="22045"/>
                        <a14:foregroundMark x1="52556" y1="22727" x2="52556" y2="22727"/>
                        <a14:foregroundMark x1="51444" y1="25909" x2="51444" y2="25909"/>
                        <a14:foregroundMark x1="50667" y1="30455" x2="50667" y2="30455"/>
                        <a14:foregroundMark x1="51222" y1="32727" x2="51222" y2="32727"/>
                        <a14:foregroundMark x1="51111" y1="36136" x2="51111" y2="36136"/>
                        <a14:foregroundMark x1="46889" y1="30000" x2="46889" y2="30000"/>
                        <a14:foregroundMark x1="46889" y1="22500" x2="46889" y2="22500"/>
                        <a14:foregroundMark x1="46111" y1="15909" x2="46111" y2="15909"/>
                        <a14:foregroundMark x1="43556" y1="11591" x2="43556" y2="11591"/>
                        <a14:foregroundMark x1="42333" y1="8864" x2="42333" y2="8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69" r="27382"/>
          <a:stretch/>
        </p:blipFill>
        <p:spPr bwMode="auto">
          <a:xfrm>
            <a:off x="4542507" y="1272767"/>
            <a:ext cx="4211960" cy="431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052CE12-14FB-42B4-92EC-DBA6660C789A}"/>
              </a:ext>
            </a:extLst>
          </p:cNvPr>
          <p:cNvSpPr txBox="1"/>
          <p:nvPr/>
        </p:nvSpPr>
        <p:spPr>
          <a:xfrm>
            <a:off x="801347" y="1663098"/>
            <a:ext cx="3741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b="1" dirty="0"/>
              <a:t>De que é constituída a matéria?</a:t>
            </a:r>
            <a:endParaRPr lang="pt-BR" sz="32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E6EAF41-F5D0-4DD7-BF89-13B3BCF8A163}"/>
              </a:ext>
            </a:extLst>
          </p:cNvPr>
          <p:cNvSpPr txBox="1"/>
          <p:nvPr/>
        </p:nvSpPr>
        <p:spPr>
          <a:xfrm>
            <a:off x="323528" y="3482843"/>
            <a:ext cx="44374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BR" altLang="pt-BR" sz="3800" b="1" dirty="0"/>
              <a:t>O que é Matéria?</a:t>
            </a:r>
          </a:p>
        </p:txBody>
      </p:sp>
    </p:spTree>
    <p:extLst>
      <p:ext uri="{BB962C8B-B14F-4D97-AF65-F5344CB8AC3E}">
        <p14:creationId xmlns:p14="http://schemas.microsoft.com/office/powerpoint/2010/main" val="383309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ço Reservado para Conteúdo 2">
            <a:extLst>
              <a:ext uri="{FF2B5EF4-FFF2-40B4-BE49-F238E27FC236}">
                <a16:creationId xmlns:a16="http://schemas.microsoft.com/office/drawing/2014/main" id="{46AECFD5-E184-407D-8C01-A71900E82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482" y="836712"/>
            <a:ext cx="7499176" cy="240506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pt-BR" altLang="pt-BR" sz="2600" dirty="0"/>
              <a:t>III - Apesar de estar constantemente acelerado, um elétron que se move em uma dessas órbitas possíveis (estados estacionários) não emite e nem absorve radiação eletromagnética. Portanto, sua energia total permanece constante.</a:t>
            </a: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632D5536-7A99-4D2E-A7AC-51CB54EF7371}"/>
              </a:ext>
            </a:extLst>
          </p:cNvPr>
          <p:cNvGrpSpPr>
            <a:grpSpLocks/>
          </p:cNvGrpSpPr>
          <p:nvPr/>
        </p:nvGrpSpPr>
        <p:grpSpPr bwMode="auto">
          <a:xfrm>
            <a:off x="3563813" y="3429000"/>
            <a:ext cx="2016373" cy="2055912"/>
            <a:chOff x="4905" y="13080"/>
            <a:chExt cx="2610" cy="2625"/>
          </a:xfrm>
        </p:grpSpPr>
        <p:sp>
          <p:nvSpPr>
            <p:cNvPr id="33" name="Oval 5">
              <a:extLst>
                <a:ext uri="{FF2B5EF4-FFF2-40B4-BE49-F238E27FC236}">
                  <a16:creationId xmlns:a16="http://schemas.microsoft.com/office/drawing/2014/main" id="{3A7B0C22-4D08-4A70-B263-DC77C4CF9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0" y="14265"/>
              <a:ext cx="240" cy="285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4" name="Oval 6">
              <a:extLst>
                <a:ext uri="{FF2B5EF4-FFF2-40B4-BE49-F238E27FC236}">
                  <a16:creationId xmlns:a16="http://schemas.microsoft.com/office/drawing/2014/main" id="{70C7EBB9-8958-4F99-B0B3-6CDDA704B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5" y="13770"/>
              <a:ext cx="1215" cy="127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" name="Oval 7">
              <a:extLst>
                <a:ext uri="{FF2B5EF4-FFF2-40B4-BE49-F238E27FC236}">
                  <a16:creationId xmlns:a16="http://schemas.microsoft.com/office/drawing/2014/main" id="{584B58D2-44CD-4866-9A09-83F86673C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" y="13395"/>
              <a:ext cx="1920" cy="1935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" name="Oval 8">
              <a:extLst>
                <a:ext uri="{FF2B5EF4-FFF2-40B4-BE49-F238E27FC236}">
                  <a16:creationId xmlns:a16="http://schemas.microsoft.com/office/drawing/2014/main" id="{9CFBBAE9-EC2A-44C9-84F8-A8F20A635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" y="13080"/>
              <a:ext cx="2610" cy="262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7" name="Oval 9">
              <a:extLst>
                <a:ext uri="{FF2B5EF4-FFF2-40B4-BE49-F238E27FC236}">
                  <a16:creationId xmlns:a16="http://schemas.microsoft.com/office/drawing/2014/main" id="{7BB0602C-91DB-48BC-AB1D-7B24D53B7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2" y="13627"/>
              <a:ext cx="143" cy="1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932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B3DCC182-360B-40B0-AADE-8EBDC420C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45866"/>
            <a:ext cx="8229600" cy="2116138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pt-BR" altLang="pt-BR" sz="2800" dirty="0"/>
              <a:t>IV - A energia radiante emitida ou absorvida por um átomo equivale a um número inteiro de quanta, cada um deles com energia </a:t>
            </a:r>
            <a:r>
              <a:rPr lang="pt-BR" altLang="pt-BR" sz="2800" b="1" dirty="0" err="1"/>
              <a:t>hf</a:t>
            </a:r>
            <a:r>
              <a:rPr lang="pt-BR" altLang="pt-BR" sz="2800" dirty="0"/>
              <a:t>, sendo </a:t>
            </a:r>
            <a:r>
              <a:rPr lang="pt-BR" altLang="pt-BR" sz="2800" b="1" dirty="0"/>
              <a:t>f</a:t>
            </a:r>
            <a:r>
              <a:rPr lang="pt-BR" altLang="pt-BR" sz="2800" dirty="0"/>
              <a:t> a frequência da radiação e </a:t>
            </a:r>
            <a:r>
              <a:rPr lang="pt-BR" altLang="pt-BR" sz="2800" b="1" dirty="0"/>
              <a:t>h</a:t>
            </a:r>
            <a:r>
              <a:rPr lang="pt-BR" altLang="pt-BR" sz="2800" dirty="0"/>
              <a:t> a constante de </a:t>
            </a:r>
            <a:r>
              <a:rPr lang="pt-BR" altLang="pt-BR" sz="2800" b="1" dirty="0"/>
              <a:t>Planck</a:t>
            </a:r>
            <a:r>
              <a:rPr lang="pt-BR" altLang="pt-BR" sz="2800" dirty="0"/>
              <a:t>.</a:t>
            </a:r>
          </a:p>
          <a:p>
            <a:pPr algn="just">
              <a:buFont typeface="Arial" panose="020B0604020202020204" pitchFamily="34" charset="0"/>
              <a:buNone/>
            </a:pPr>
            <a:endParaRPr lang="pt-BR" altLang="pt-BR" sz="2800" dirty="0"/>
          </a:p>
        </p:txBody>
      </p:sp>
      <p:sp>
        <p:nvSpPr>
          <p:cNvPr id="12" name="CaixaDeTexto 5">
            <a:extLst>
              <a:ext uri="{FF2B5EF4-FFF2-40B4-BE49-F238E27FC236}">
                <a16:creationId xmlns:a16="http://schemas.microsoft.com/office/drawing/2014/main" id="{77220746-248E-4958-A46A-9A8FCA86F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492" y="4044650"/>
            <a:ext cx="143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</a:rPr>
              <a:t>Ei -</a:t>
            </a:r>
            <a:r>
              <a:rPr lang="pt-BR" altLang="pt-BR" sz="1800" b="1" dirty="0" err="1">
                <a:latin typeface="Arial" panose="020B0604020202020204" pitchFamily="34" charset="0"/>
              </a:rPr>
              <a:t>Ef</a:t>
            </a:r>
            <a:r>
              <a:rPr lang="pt-BR" altLang="pt-BR" sz="1800" b="1" dirty="0">
                <a:latin typeface="Arial" panose="020B0604020202020204" pitchFamily="34" charset="0"/>
              </a:rPr>
              <a:t> = </a:t>
            </a:r>
            <a:r>
              <a:rPr lang="pt-BR" altLang="pt-BR" sz="1800" b="1" dirty="0" err="1">
                <a:latin typeface="Arial" panose="020B0604020202020204" pitchFamily="34" charset="0"/>
              </a:rPr>
              <a:t>hf</a:t>
            </a:r>
            <a:endParaRPr lang="pt-BR" altLang="pt-BR" sz="1800" b="1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8FDC70-BA9F-44EF-A29E-76E7220A5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13" t="58858" r="38187" b="10801"/>
          <a:stretch/>
        </p:blipFill>
        <p:spPr>
          <a:xfrm>
            <a:off x="2483768" y="2919853"/>
            <a:ext cx="2952328" cy="29893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53456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B3858CF-5F84-4F65-974E-A11FC9FCD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296" y="4684256"/>
            <a:ext cx="60483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200" dirty="0"/>
              <a:t>A variação de energia que se produz no átomo é sempre igual à quantidade de energia emitida ou absorvida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7" name="CaixaDeTexto 4">
            <a:extLst>
              <a:ext uri="{FF2B5EF4-FFF2-40B4-BE49-F238E27FC236}">
                <a16:creationId xmlns:a16="http://schemas.microsoft.com/office/drawing/2014/main" id="{6EBEE721-D8BB-453C-9945-6EBE69977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58" y="676653"/>
            <a:ext cx="820928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Planck considerou que a energia radiante não é emitida (ou absorvida) de maneira contínua, como em geral se pode imaginar, mas sim em porções descontínuas, em pequenos “pacotes”, de modo que a energia (E) de cada “pacote” seria proporcional  à frequência (f) da radiação.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 Cada “pacote” foi denominado de um </a:t>
            </a:r>
            <a:r>
              <a:rPr lang="pt-BR" altLang="pt-BR" sz="2400" b="1" dirty="0"/>
              <a:t>quantum</a:t>
            </a:r>
            <a:r>
              <a:rPr lang="pt-BR" altLang="pt-BR" sz="2400" dirty="0"/>
              <a:t> de energia( no plural </a:t>
            </a:r>
            <a:r>
              <a:rPr lang="pt-BR" altLang="pt-BR" sz="2400" b="1" dirty="0"/>
              <a:t>quanta</a:t>
            </a:r>
            <a:r>
              <a:rPr lang="pt-BR" altLang="pt-BR" sz="2400" dirty="0"/>
              <a:t>). Os </a:t>
            </a:r>
            <a:r>
              <a:rPr lang="pt-BR" altLang="pt-BR" sz="2400" b="1" dirty="0"/>
              <a:t>quanta</a:t>
            </a:r>
            <a:r>
              <a:rPr lang="pt-BR" altLang="pt-BR" sz="2400" dirty="0"/>
              <a:t> de energia luminosa foram batizados de </a:t>
            </a:r>
            <a:r>
              <a:rPr lang="pt-BR" altLang="pt-BR" sz="2400" b="1" dirty="0"/>
              <a:t>fótons</a:t>
            </a:r>
            <a:r>
              <a:rPr lang="pt-BR" altLang="pt-BR" sz="2400" dirty="0"/>
              <a:t>.</a:t>
            </a:r>
          </a:p>
        </p:txBody>
      </p:sp>
      <p:grpSp>
        <p:nvGrpSpPr>
          <p:cNvPr id="8" name="Group 18">
            <a:extLst>
              <a:ext uri="{FF2B5EF4-FFF2-40B4-BE49-F238E27FC236}">
                <a16:creationId xmlns:a16="http://schemas.microsoft.com/office/drawing/2014/main" id="{E0A9853E-74A0-40B7-B6B6-91EE8B188492}"/>
              </a:ext>
            </a:extLst>
          </p:cNvPr>
          <p:cNvGrpSpPr>
            <a:grpSpLocks/>
          </p:cNvGrpSpPr>
          <p:nvPr/>
        </p:nvGrpSpPr>
        <p:grpSpPr bwMode="auto">
          <a:xfrm>
            <a:off x="755576" y="4077072"/>
            <a:ext cx="2171700" cy="1485900"/>
            <a:chOff x="2058" y="6819"/>
            <a:chExt cx="3420" cy="2340"/>
          </a:xfrm>
        </p:grpSpPr>
        <p:grpSp>
          <p:nvGrpSpPr>
            <p:cNvPr id="9" name="Group 19">
              <a:extLst>
                <a:ext uri="{FF2B5EF4-FFF2-40B4-BE49-F238E27FC236}">
                  <a16:creationId xmlns:a16="http://schemas.microsoft.com/office/drawing/2014/main" id="{9AE898D7-C0B8-4597-9190-FEDC4F1C3E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8" y="7179"/>
              <a:ext cx="1080" cy="194"/>
              <a:chOff x="5661" y="9157"/>
              <a:chExt cx="1080" cy="194"/>
            </a:xfrm>
          </p:grpSpPr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7DD28368-F803-4996-A28B-33910F81E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1" y="9157"/>
                <a:ext cx="981" cy="194"/>
              </a:xfrm>
              <a:custGeom>
                <a:avLst/>
                <a:gdLst>
                  <a:gd name="T0" fmla="*/ 0 w 1780"/>
                  <a:gd name="T1" fmla="*/ 1 h 365"/>
                  <a:gd name="T2" fmla="*/ 1 w 1780"/>
                  <a:gd name="T3" fmla="*/ 1 h 365"/>
                  <a:gd name="T4" fmla="*/ 1 w 1780"/>
                  <a:gd name="T5" fmla="*/ 1 h 365"/>
                  <a:gd name="T6" fmla="*/ 1 w 1780"/>
                  <a:gd name="T7" fmla="*/ 1 h 365"/>
                  <a:gd name="T8" fmla="*/ 1 w 1780"/>
                  <a:gd name="T9" fmla="*/ 1 h 365"/>
                  <a:gd name="T10" fmla="*/ 1 w 1780"/>
                  <a:gd name="T11" fmla="*/ 1 h 365"/>
                  <a:gd name="T12" fmla="*/ 1 w 1780"/>
                  <a:gd name="T13" fmla="*/ 1 h 365"/>
                  <a:gd name="T14" fmla="*/ 1 w 1780"/>
                  <a:gd name="T15" fmla="*/ 1 h 365"/>
                  <a:gd name="T16" fmla="*/ 1 w 1780"/>
                  <a:gd name="T17" fmla="*/ 1 h 365"/>
                  <a:gd name="T18" fmla="*/ 1 w 1780"/>
                  <a:gd name="T19" fmla="*/ 1 h 365"/>
                  <a:gd name="T20" fmla="*/ 1 w 1780"/>
                  <a:gd name="T21" fmla="*/ 1 h 365"/>
                  <a:gd name="T22" fmla="*/ 1 w 1780"/>
                  <a:gd name="T23" fmla="*/ 1 h 365"/>
                  <a:gd name="T24" fmla="*/ 1 w 1780"/>
                  <a:gd name="T25" fmla="*/ 1 h 365"/>
                  <a:gd name="T26" fmla="*/ 1 w 1780"/>
                  <a:gd name="T27" fmla="*/ 1 h 365"/>
                  <a:gd name="T28" fmla="*/ 1 w 1780"/>
                  <a:gd name="T29" fmla="*/ 1 h 365"/>
                  <a:gd name="T30" fmla="*/ 1 w 1780"/>
                  <a:gd name="T31" fmla="*/ 1 h 365"/>
                  <a:gd name="T32" fmla="*/ 1 w 1780"/>
                  <a:gd name="T33" fmla="*/ 1 h 365"/>
                  <a:gd name="T34" fmla="*/ 1 w 1780"/>
                  <a:gd name="T35" fmla="*/ 1 h 365"/>
                  <a:gd name="T36" fmla="*/ 1 w 1780"/>
                  <a:gd name="T37" fmla="*/ 1 h 3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80"/>
                  <a:gd name="T58" fmla="*/ 0 h 365"/>
                  <a:gd name="T59" fmla="*/ 1780 w 1780"/>
                  <a:gd name="T60" fmla="*/ 365 h 3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80" h="365">
                    <a:moveTo>
                      <a:pt x="0" y="154"/>
                    </a:moveTo>
                    <a:cubicBezTo>
                      <a:pt x="92" y="216"/>
                      <a:pt x="159" y="200"/>
                      <a:pt x="260" y="234"/>
                    </a:cubicBezTo>
                    <a:cubicBezTo>
                      <a:pt x="280" y="254"/>
                      <a:pt x="302" y="272"/>
                      <a:pt x="320" y="294"/>
                    </a:cubicBezTo>
                    <a:cubicBezTo>
                      <a:pt x="335" y="312"/>
                      <a:pt x="336" y="349"/>
                      <a:pt x="360" y="354"/>
                    </a:cubicBezTo>
                    <a:cubicBezTo>
                      <a:pt x="413" y="365"/>
                      <a:pt x="467" y="341"/>
                      <a:pt x="520" y="334"/>
                    </a:cubicBezTo>
                    <a:cubicBezTo>
                      <a:pt x="533" y="314"/>
                      <a:pt x="549" y="295"/>
                      <a:pt x="560" y="274"/>
                    </a:cubicBezTo>
                    <a:cubicBezTo>
                      <a:pt x="569" y="255"/>
                      <a:pt x="567" y="230"/>
                      <a:pt x="580" y="214"/>
                    </a:cubicBezTo>
                    <a:cubicBezTo>
                      <a:pt x="595" y="195"/>
                      <a:pt x="622" y="189"/>
                      <a:pt x="640" y="174"/>
                    </a:cubicBezTo>
                    <a:cubicBezTo>
                      <a:pt x="662" y="156"/>
                      <a:pt x="678" y="131"/>
                      <a:pt x="700" y="114"/>
                    </a:cubicBezTo>
                    <a:cubicBezTo>
                      <a:pt x="738" y="84"/>
                      <a:pt x="820" y="34"/>
                      <a:pt x="820" y="34"/>
                    </a:cubicBezTo>
                    <a:cubicBezTo>
                      <a:pt x="919" y="183"/>
                      <a:pt x="792" y="0"/>
                      <a:pt x="920" y="154"/>
                    </a:cubicBezTo>
                    <a:cubicBezTo>
                      <a:pt x="935" y="172"/>
                      <a:pt x="949" y="193"/>
                      <a:pt x="960" y="214"/>
                    </a:cubicBezTo>
                    <a:cubicBezTo>
                      <a:pt x="969" y="233"/>
                      <a:pt x="967" y="258"/>
                      <a:pt x="980" y="274"/>
                    </a:cubicBezTo>
                    <a:cubicBezTo>
                      <a:pt x="995" y="293"/>
                      <a:pt x="1020" y="301"/>
                      <a:pt x="1040" y="314"/>
                    </a:cubicBezTo>
                    <a:cubicBezTo>
                      <a:pt x="1377" y="286"/>
                      <a:pt x="1221" y="352"/>
                      <a:pt x="1340" y="174"/>
                    </a:cubicBezTo>
                    <a:cubicBezTo>
                      <a:pt x="1367" y="181"/>
                      <a:pt x="1394" y="186"/>
                      <a:pt x="1420" y="194"/>
                    </a:cubicBezTo>
                    <a:cubicBezTo>
                      <a:pt x="1460" y="206"/>
                      <a:pt x="1540" y="234"/>
                      <a:pt x="1540" y="234"/>
                    </a:cubicBezTo>
                    <a:cubicBezTo>
                      <a:pt x="1769" y="177"/>
                      <a:pt x="1629" y="181"/>
                      <a:pt x="1760" y="214"/>
                    </a:cubicBezTo>
                    <a:cubicBezTo>
                      <a:pt x="1766" y="216"/>
                      <a:pt x="1773" y="214"/>
                      <a:pt x="1780" y="214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53B4B6D7-17E3-47CB-9A75-7549927E3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1" y="9337"/>
                <a:ext cx="1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" name="Group 22">
              <a:extLst>
                <a:ext uri="{FF2B5EF4-FFF2-40B4-BE49-F238E27FC236}">
                  <a16:creationId xmlns:a16="http://schemas.microsoft.com/office/drawing/2014/main" id="{C13C98B3-B102-4EB8-8412-0937801BA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8" y="6819"/>
              <a:ext cx="3240" cy="2340"/>
              <a:chOff x="2058" y="6819"/>
              <a:chExt cx="3240" cy="2340"/>
            </a:xfrm>
          </p:grpSpPr>
          <p:sp>
            <p:nvSpPr>
              <p:cNvPr id="13" name="Oval 23">
                <a:extLst>
                  <a:ext uri="{FF2B5EF4-FFF2-40B4-BE49-F238E27FC236}">
                    <a16:creationId xmlns:a16="http://schemas.microsoft.com/office/drawing/2014/main" id="{58ED3CF8-23D4-4810-A2B0-0EC14F069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1" y="7899"/>
                <a:ext cx="180" cy="180"/>
              </a:xfrm>
              <a:prstGeom prst="ellipse">
                <a:avLst/>
              </a:prstGeom>
              <a:solidFill>
                <a:srgbClr val="00B05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Oval 24">
                <a:extLst>
                  <a:ext uri="{FF2B5EF4-FFF2-40B4-BE49-F238E27FC236}">
                    <a16:creationId xmlns:a16="http://schemas.microsoft.com/office/drawing/2014/main" id="{183CBC07-6F6D-445B-A3C1-42AD7C0C3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8" y="7359"/>
                <a:ext cx="1260" cy="126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Oval 25">
                <a:extLst>
                  <a:ext uri="{FF2B5EF4-FFF2-40B4-BE49-F238E27FC236}">
                    <a16:creationId xmlns:a16="http://schemas.microsoft.com/office/drawing/2014/main" id="{6D42D123-AD0A-4AAE-A819-2BFD3EDD6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8" y="6819"/>
                <a:ext cx="2340" cy="234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Oval 26">
                <a:extLst>
                  <a:ext uri="{FF2B5EF4-FFF2-40B4-BE49-F238E27FC236}">
                    <a16:creationId xmlns:a16="http://schemas.microsoft.com/office/drawing/2014/main" id="{86B45134-BB42-47DD-8C72-9F882DCC3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068" y="7179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Oval 27">
                <a:extLst>
                  <a:ext uri="{FF2B5EF4-FFF2-40B4-BE49-F238E27FC236}">
                    <a16:creationId xmlns:a16="http://schemas.microsoft.com/office/drawing/2014/main" id="{ACE7A41B-23E3-4424-BBBF-833448CB7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81" y="8211"/>
                <a:ext cx="177" cy="204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Line 28">
                <a:extLst>
                  <a:ext uri="{FF2B5EF4-FFF2-40B4-BE49-F238E27FC236}">
                    <a16:creationId xmlns:a16="http://schemas.microsoft.com/office/drawing/2014/main" id="{311A9749-AF58-4E40-8556-328E4231D1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8" y="7359"/>
                <a:ext cx="180" cy="5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9" name="Group 29">
                <a:extLst>
                  <a:ext uri="{FF2B5EF4-FFF2-40B4-BE49-F238E27FC236}">
                    <a16:creationId xmlns:a16="http://schemas.microsoft.com/office/drawing/2014/main" id="{6C1D58A7-95F5-40F8-95C4-EC0D3B4EA4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18" y="7179"/>
                <a:ext cx="1080" cy="194"/>
                <a:chOff x="5661" y="9157"/>
                <a:chExt cx="1080" cy="194"/>
              </a:xfrm>
            </p:grpSpPr>
            <p:sp>
              <p:nvSpPr>
                <p:cNvPr id="20" name="Freeform 30">
                  <a:extLst>
                    <a:ext uri="{FF2B5EF4-FFF2-40B4-BE49-F238E27FC236}">
                      <a16:creationId xmlns:a16="http://schemas.microsoft.com/office/drawing/2014/main" id="{1BE77315-27A6-45C7-BE3E-6D5496C96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1" y="9157"/>
                  <a:ext cx="981" cy="194"/>
                </a:xfrm>
                <a:custGeom>
                  <a:avLst/>
                  <a:gdLst>
                    <a:gd name="T0" fmla="*/ 0 w 1780"/>
                    <a:gd name="T1" fmla="*/ 1 h 365"/>
                    <a:gd name="T2" fmla="*/ 1 w 1780"/>
                    <a:gd name="T3" fmla="*/ 1 h 365"/>
                    <a:gd name="T4" fmla="*/ 1 w 1780"/>
                    <a:gd name="T5" fmla="*/ 1 h 365"/>
                    <a:gd name="T6" fmla="*/ 1 w 1780"/>
                    <a:gd name="T7" fmla="*/ 1 h 365"/>
                    <a:gd name="T8" fmla="*/ 1 w 1780"/>
                    <a:gd name="T9" fmla="*/ 1 h 365"/>
                    <a:gd name="T10" fmla="*/ 1 w 1780"/>
                    <a:gd name="T11" fmla="*/ 1 h 365"/>
                    <a:gd name="T12" fmla="*/ 1 w 1780"/>
                    <a:gd name="T13" fmla="*/ 1 h 365"/>
                    <a:gd name="T14" fmla="*/ 1 w 1780"/>
                    <a:gd name="T15" fmla="*/ 1 h 365"/>
                    <a:gd name="T16" fmla="*/ 1 w 1780"/>
                    <a:gd name="T17" fmla="*/ 1 h 365"/>
                    <a:gd name="T18" fmla="*/ 1 w 1780"/>
                    <a:gd name="T19" fmla="*/ 1 h 365"/>
                    <a:gd name="T20" fmla="*/ 1 w 1780"/>
                    <a:gd name="T21" fmla="*/ 1 h 365"/>
                    <a:gd name="T22" fmla="*/ 1 w 1780"/>
                    <a:gd name="T23" fmla="*/ 1 h 365"/>
                    <a:gd name="T24" fmla="*/ 1 w 1780"/>
                    <a:gd name="T25" fmla="*/ 1 h 365"/>
                    <a:gd name="T26" fmla="*/ 1 w 1780"/>
                    <a:gd name="T27" fmla="*/ 1 h 365"/>
                    <a:gd name="T28" fmla="*/ 1 w 1780"/>
                    <a:gd name="T29" fmla="*/ 1 h 365"/>
                    <a:gd name="T30" fmla="*/ 1 w 1780"/>
                    <a:gd name="T31" fmla="*/ 1 h 365"/>
                    <a:gd name="T32" fmla="*/ 1 w 1780"/>
                    <a:gd name="T33" fmla="*/ 1 h 365"/>
                    <a:gd name="T34" fmla="*/ 1 w 1780"/>
                    <a:gd name="T35" fmla="*/ 1 h 365"/>
                    <a:gd name="T36" fmla="*/ 1 w 1780"/>
                    <a:gd name="T37" fmla="*/ 1 h 3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80"/>
                    <a:gd name="T58" fmla="*/ 0 h 365"/>
                    <a:gd name="T59" fmla="*/ 1780 w 1780"/>
                    <a:gd name="T60" fmla="*/ 365 h 3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80" h="365">
                      <a:moveTo>
                        <a:pt x="0" y="154"/>
                      </a:moveTo>
                      <a:cubicBezTo>
                        <a:pt x="92" y="216"/>
                        <a:pt x="159" y="200"/>
                        <a:pt x="260" y="234"/>
                      </a:cubicBezTo>
                      <a:cubicBezTo>
                        <a:pt x="280" y="254"/>
                        <a:pt x="302" y="272"/>
                        <a:pt x="320" y="294"/>
                      </a:cubicBezTo>
                      <a:cubicBezTo>
                        <a:pt x="335" y="312"/>
                        <a:pt x="336" y="349"/>
                        <a:pt x="360" y="354"/>
                      </a:cubicBezTo>
                      <a:cubicBezTo>
                        <a:pt x="413" y="365"/>
                        <a:pt x="467" y="341"/>
                        <a:pt x="520" y="334"/>
                      </a:cubicBezTo>
                      <a:cubicBezTo>
                        <a:pt x="533" y="314"/>
                        <a:pt x="549" y="295"/>
                        <a:pt x="560" y="274"/>
                      </a:cubicBezTo>
                      <a:cubicBezTo>
                        <a:pt x="569" y="255"/>
                        <a:pt x="567" y="230"/>
                        <a:pt x="580" y="214"/>
                      </a:cubicBezTo>
                      <a:cubicBezTo>
                        <a:pt x="595" y="195"/>
                        <a:pt x="622" y="189"/>
                        <a:pt x="640" y="174"/>
                      </a:cubicBezTo>
                      <a:cubicBezTo>
                        <a:pt x="662" y="156"/>
                        <a:pt x="678" y="131"/>
                        <a:pt x="700" y="114"/>
                      </a:cubicBezTo>
                      <a:cubicBezTo>
                        <a:pt x="738" y="84"/>
                        <a:pt x="820" y="34"/>
                        <a:pt x="820" y="34"/>
                      </a:cubicBezTo>
                      <a:cubicBezTo>
                        <a:pt x="919" y="183"/>
                        <a:pt x="792" y="0"/>
                        <a:pt x="920" y="154"/>
                      </a:cubicBezTo>
                      <a:cubicBezTo>
                        <a:pt x="935" y="172"/>
                        <a:pt x="949" y="193"/>
                        <a:pt x="960" y="214"/>
                      </a:cubicBezTo>
                      <a:cubicBezTo>
                        <a:pt x="969" y="233"/>
                        <a:pt x="967" y="258"/>
                        <a:pt x="980" y="274"/>
                      </a:cubicBezTo>
                      <a:cubicBezTo>
                        <a:pt x="995" y="293"/>
                        <a:pt x="1020" y="301"/>
                        <a:pt x="1040" y="314"/>
                      </a:cubicBezTo>
                      <a:cubicBezTo>
                        <a:pt x="1377" y="286"/>
                        <a:pt x="1221" y="352"/>
                        <a:pt x="1340" y="174"/>
                      </a:cubicBezTo>
                      <a:cubicBezTo>
                        <a:pt x="1367" y="181"/>
                        <a:pt x="1394" y="186"/>
                        <a:pt x="1420" y="194"/>
                      </a:cubicBezTo>
                      <a:cubicBezTo>
                        <a:pt x="1460" y="206"/>
                        <a:pt x="1540" y="234"/>
                        <a:pt x="1540" y="234"/>
                      </a:cubicBezTo>
                      <a:cubicBezTo>
                        <a:pt x="1769" y="177"/>
                        <a:pt x="1629" y="181"/>
                        <a:pt x="1760" y="214"/>
                      </a:cubicBezTo>
                      <a:cubicBezTo>
                        <a:pt x="1766" y="216"/>
                        <a:pt x="1773" y="214"/>
                        <a:pt x="1780" y="214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" name="Line 31">
                  <a:extLst>
                    <a:ext uri="{FF2B5EF4-FFF2-40B4-BE49-F238E27FC236}">
                      <a16:creationId xmlns:a16="http://schemas.microsoft.com/office/drawing/2014/main" id="{26B918C6-25D4-4C05-BBE0-0FC1BA2186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61" y="9337"/>
                  <a:ext cx="18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526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5">
            <a:extLst>
              <a:ext uri="{FF2B5EF4-FFF2-40B4-BE49-F238E27FC236}">
                <a16:creationId xmlns:a16="http://schemas.microsoft.com/office/drawing/2014/main" id="{8770EA96-9453-4FED-B29D-B63E859F8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661" y="502943"/>
            <a:ext cx="676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FF0000"/>
                </a:solidFill>
              </a:rPr>
              <a:t>Atenção!!</a:t>
            </a:r>
          </a:p>
        </p:txBody>
      </p:sp>
      <p:sp>
        <p:nvSpPr>
          <p:cNvPr id="25" name="CaixaDeTexto 6">
            <a:extLst>
              <a:ext uri="{FF2B5EF4-FFF2-40B4-BE49-F238E27FC236}">
                <a16:creationId xmlns:a16="http://schemas.microsoft.com/office/drawing/2014/main" id="{10E31072-AE6A-4CE8-A84D-DA805BC9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1" y="1092905"/>
            <a:ext cx="83518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1- As órbitas circulares são denominadas níveis de energia. E os elétrons que nelas se localizam constituem uma camada eletrônica.  São conhecidos sete níveis de energia para o átomo.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grpSp>
        <p:nvGrpSpPr>
          <p:cNvPr id="26" name="Grupo 17">
            <a:extLst>
              <a:ext uri="{FF2B5EF4-FFF2-40B4-BE49-F238E27FC236}">
                <a16:creationId xmlns:a16="http://schemas.microsoft.com/office/drawing/2014/main" id="{73DF0759-AD48-40E0-9EFF-AD2E036C5D5B}"/>
              </a:ext>
            </a:extLst>
          </p:cNvPr>
          <p:cNvGrpSpPr>
            <a:grpSpLocks/>
          </p:cNvGrpSpPr>
          <p:nvPr/>
        </p:nvGrpSpPr>
        <p:grpSpPr bwMode="auto">
          <a:xfrm>
            <a:off x="2653668" y="2526007"/>
            <a:ext cx="3967162" cy="3829050"/>
            <a:chOff x="4036921" y="2780928"/>
            <a:chExt cx="4116906" cy="3973172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48215E09-8A5B-4FC7-86DE-A0C919BEB79E}"/>
                </a:ext>
              </a:extLst>
            </p:cNvPr>
            <p:cNvSpPr/>
            <p:nvPr/>
          </p:nvSpPr>
          <p:spPr>
            <a:xfrm>
              <a:off x="4036921" y="2780928"/>
              <a:ext cx="4064189" cy="397317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D0378371-CC83-4358-96F0-F6FBE1B7BEB4}"/>
                </a:ext>
              </a:extLst>
            </p:cNvPr>
            <p:cNvSpPr/>
            <p:nvPr/>
          </p:nvSpPr>
          <p:spPr>
            <a:xfrm>
              <a:off x="4346636" y="3097200"/>
              <a:ext cx="3423342" cy="3347216"/>
            </a:xfrm>
            <a:prstGeom prst="ellipse">
              <a:avLst/>
            </a:prstGeom>
            <a:solidFill>
              <a:srgbClr val="339933"/>
            </a:solidFill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70485DA1-1A37-4470-BCD8-A094F4AD17D4}"/>
                </a:ext>
              </a:extLst>
            </p:cNvPr>
            <p:cNvSpPr/>
            <p:nvPr/>
          </p:nvSpPr>
          <p:spPr>
            <a:xfrm>
              <a:off x="4674473" y="3425004"/>
              <a:ext cx="2751194" cy="2689962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C793469B-E1C4-43F2-AE1B-89307C959E2B}"/>
                </a:ext>
              </a:extLst>
            </p:cNvPr>
            <p:cNvSpPr/>
            <p:nvPr/>
          </p:nvSpPr>
          <p:spPr>
            <a:xfrm>
              <a:off x="4947945" y="3668797"/>
              <a:ext cx="2199308" cy="220072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A1580C53-B2D8-4E9E-B9CB-EB039BCA185B}"/>
                </a:ext>
              </a:extLst>
            </p:cNvPr>
            <p:cNvSpPr/>
            <p:nvPr/>
          </p:nvSpPr>
          <p:spPr>
            <a:xfrm>
              <a:off x="5163757" y="3877998"/>
              <a:ext cx="1736382" cy="1736204"/>
            </a:xfrm>
            <a:prstGeom prst="ellipse">
              <a:avLst/>
            </a:prstGeom>
            <a:solidFill>
              <a:srgbClr val="9C6D18"/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840E4B1D-7331-4547-93E7-0B7E0F08B48B}"/>
                </a:ext>
              </a:extLst>
            </p:cNvPr>
            <p:cNvSpPr/>
            <p:nvPr/>
          </p:nvSpPr>
          <p:spPr>
            <a:xfrm>
              <a:off x="5430640" y="4158031"/>
              <a:ext cx="1177906" cy="117943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96286ECF-A5EF-4909-9139-43C919B47BB8}"/>
                </a:ext>
              </a:extLst>
            </p:cNvPr>
            <p:cNvSpPr/>
            <p:nvPr/>
          </p:nvSpPr>
          <p:spPr>
            <a:xfrm>
              <a:off x="5685989" y="4391941"/>
              <a:ext cx="672148" cy="672079"/>
            </a:xfrm>
            <a:prstGeom prst="ellipse">
              <a:avLst/>
            </a:prstGeom>
            <a:solidFill>
              <a:srgbClr val="5B3F33"/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3ABDA392-37CC-4677-9FCB-4F4424F5689E}"/>
                </a:ext>
              </a:extLst>
            </p:cNvPr>
            <p:cNvSpPr/>
            <p:nvPr/>
          </p:nvSpPr>
          <p:spPr>
            <a:xfrm>
              <a:off x="5897028" y="4608237"/>
              <a:ext cx="244503" cy="244503"/>
            </a:xfrm>
            <a:prstGeom prst="ellipse">
              <a:avLst/>
            </a:prstGeom>
            <a:ln w="9525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6DED1986-30E1-40A5-BA79-F38C05E231D8}"/>
                </a:ext>
              </a:extLst>
            </p:cNvPr>
            <p:cNvSpPr txBox="1"/>
            <p:nvPr/>
          </p:nvSpPr>
          <p:spPr>
            <a:xfrm>
              <a:off x="6038538" y="4508896"/>
              <a:ext cx="2115289" cy="5435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400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cs typeface="Arial" charset="0"/>
                </a:rPr>
                <a:t>K   L   M   N  O    P    Q</a:t>
              </a:r>
            </a:p>
            <a:p>
              <a:pPr eaLnBrk="1" hangingPunct="1">
                <a:defRPr/>
              </a:pPr>
              <a:r>
                <a:rPr lang="pt-BR" sz="1400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cs typeface="Arial" charset="0"/>
                </a:rPr>
                <a:t>2    8  18  32 32  18    4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0640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4">
            <a:extLst>
              <a:ext uri="{FF2B5EF4-FFF2-40B4-BE49-F238E27FC236}">
                <a16:creationId xmlns:a16="http://schemas.microsoft.com/office/drawing/2014/main" id="{3E9F39E1-642C-41D6-82B1-8EB2A03D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9" y="657839"/>
            <a:ext cx="820896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600" dirty="0"/>
              <a:t>2- Quando um átomo de hidrogênio, no seu estado normal, absorve de um fóton, a quantidade de energia necessária no seu elétron salta de uma órbita mais interna E</a:t>
            </a:r>
            <a:r>
              <a:rPr lang="pt-BR" altLang="pt-BR" sz="2600" baseline="-25000" dirty="0"/>
              <a:t>i</a:t>
            </a:r>
            <a:r>
              <a:rPr lang="pt-BR" altLang="pt-BR" sz="2600" dirty="0"/>
              <a:t> para outra mais externa </a:t>
            </a:r>
            <a:r>
              <a:rPr lang="pt-BR" altLang="pt-BR" sz="2600" dirty="0" err="1"/>
              <a:t>E</a:t>
            </a:r>
            <a:r>
              <a:rPr lang="pt-BR" altLang="pt-BR" sz="2600" baseline="-25000" dirty="0" err="1"/>
              <a:t>e</a:t>
            </a:r>
            <a:r>
              <a:rPr lang="pt-BR" altLang="pt-BR" sz="2600" dirty="0"/>
              <a:t> de maior energia. O átomo se encontra no estado excitado. Da mesma forma quando o elétron retorna à órbita de menor energia, o átomo emite um fóton de energia.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6280399B-E452-419E-B8F7-8C6FF0CBE561}"/>
              </a:ext>
            </a:extLst>
          </p:cNvPr>
          <p:cNvGrpSpPr>
            <a:grpSpLocks/>
          </p:cNvGrpSpPr>
          <p:nvPr/>
        </p:nvGrpSpPr>
        <p:grpSpPr bwMode="auto">
          <a:xfrm>
            <a:off x="1763688" y="3739817"/>
            <a:ext cx="1485900" cy="1485900"/>
            <a:chOff x="5727" y="5174"/>
            <a:chExt cx="2340" cy="2340"/>
          </a:xfrm>
        </p:grpSpPr>
        <p:sp>
          <p:nvSpPr>
            <p:cNvPr id="16" name="Oval 3">
              <a:extLst>
                <a:ext uri="{FF2B5EF4-FFF2-40B4-BE49-F238E27FC236}">
                  <a16:creationId xmlns:a16="http://schemas.microsoft.com/office/drawing/2014/main" id="{DF6B82D6-B141-42CC-BAF0-448D4A5D2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0" y="6254"/>
              <a:ext cx="180" cy="180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ABB932AB-554F-485D-8082-073628435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7" y="5714"/>
              <a:ext cx="1260" cy="126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F1AA34C1-8760-4605-8041-BE56439D4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7" y="5174"/>
              <a:ext cx="2340" cy="234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9" name="Oval 6">
              <a:extLst>
                <a:ext uri="{FF2B5EF4-FFF2-40B4-BE49-F238E27FC236}">
                  <a16:creationId xmlns:a16="http://schemas.microsoft.com/office/drawing/2014/main" id="{8AC4203E-39DB-446F-935E-9B0E33E77F4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737" y="5534"/>
              <a:ext cx="180" cy="18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20" name="Oval 7">
              <a:extLst>
                <a:ext uri="{FF2B5EF4-FFF2-40B4-BE49-F238E27FC236}">
                  <a16:creationId xmlns:a16="http://schemas.microsoft.com/office/drawing/2014/main" id="{C77F5465-7FEE-4E86-9B4A-158AAF70F1E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350" y="6566"/>
              <a:ext cx="177" cy="20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cxnSp>
          <p:nvCxnSpPr>
            <p:cNvPr id="21" name="AutoShape 8">
              <a:extLst>
                <a:ext uri="{FF2B5EF4-FFF2-40B4-BE49-F238E27FC236}">
                  <a16:creationId xmlns:a16="http://schemas.microsoft.com/office/drawing/2014/main" id="{0532EE91-AD62-4977-8E58-C03467C811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7281" y="6111"/>
              <a:ext cx="701" cy="210"/>
            </a:xfrm>
            <a:prstGeom prst="curvedConnector3">
              <a:avLst>
                <a:gd name="adj1" fmla="val 49931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9">
            <a:extLst>
              <a:ext uri="{FF2B5EF4-FFF2-40B4-BE49-F238E27FC236}">
                <a16:creationId xmlns:a16="http://schemas.microsoft.com/office/drawing/2014/main" id="{D1206399-D20B-4477-B2B8-1B84EA4A05CE}"/>
              </a:ext>
            </a:extLst>
          </p:cNvPr>
          <p:cNvGrpSpPr>
            <a:grpSpLocks/>
          </p:cNvGrpSpPr>
          <p:nvPr/>
        </p:nvGrpSpPr>
        <p:grpSpPr bwMode="auto">
          <a:xfrm>
            <a:off x="5796136" y="3739817"/>
            <a:ext cx="1485900" cy="1485900"/>
            <a:chOff x="7527" y="5534"/>
            <a:chExt cx="2340" cy="2340"/>
          </a:xfrm>
        </p:grpSpPr>
        <p:sp>
          <p:nvSpPr>
            <p:cNvPr id="23" name="Oval 10">
              <a:extLst>
                <a:ext uri="{FF2B5EF4-FFF2-40B4-BE49-F238E27FC236}">
                  <a16:creationId xmlns:a16="http://schemas.microsoft.com/office/drawing/2014/main" id="{C55FF4EC-4F9A-4461-B0B7-81EE6FBAB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0" y="6614"/>
              <a:ext cx="180" cy="180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" name="Oval 11">
              <a:extLst>
                <a:ext uri="{FF2B5EF4-FFF2-40B4-BE49-F238E27FC236}">
                  <a16:creationId xmlns:a16="http://schemas.microsoft.com/office/drawing/2014/main" id="{A2EE5EBE-9BDC-4710-BBF1-7866E8265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7" y="6074"/>
              <a:ext cx="1260" cy="126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7" name="Oval 12">
              <a:extLst>
                <a:ext uri="{FF2B5EF4-FFF2-40B4-BE49-F238E27FC236}">
                  <a16:creationId xmlns:a16="http://schemas.microsoft.com/office/drawing/2014/main" id="{A0C6C0E1-3FC6-41BC-805C-A9EFB7DCC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7" y="5534"/>
              <a:ext cx="2340" cy="234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8" name="Oval 13">
              <a:extLst>
                <a:ext uri="{FF2B5EF4-FFF2-40B4-BE49-F238E27FC236}">
                  <a16:creationId xmlns:a16="http://schemas.microsoft.com/office/drawing/2014/main" id="{F8BC3CE4-905E-4E32-A8BC-28071AA2A51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537" y="5894"/>
              <a:ext cx="180" cy="18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9" name="Oval 14">
              <a:extLst>
                <a:ext uri="{FF2B5EF4-FFF2-40B4-BE49-F238E27FC236}">
                  <a16:creationId xmlns:a16="http://schemas.microsoft.com/office/drawing/2014/main" id="{98DBE516-C825-486A-955C-67EB76E9AD6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" y="6926"/>
              <a:ext cx="177" cy="20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cxnSp>
          <p:nvCxnSpPr>
            <p:cNvPr id="40" name="AutoShape 15">
              <a:extLst>
                <a:ext uri="{FF2B5EF4-FFF2-40B4-BE49-F238E27FC236}">
                  <a16:creationId xmlns:a16="http://schemas.microsoft.com/office/drawing/2014/main" id="{4BF263E6-74D7-4F37-9E4A-0E329D60DB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9119" y="6301"/>
              <a:ext cx="720" cy="117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" name="CaixaDeTexto 19">
            <a:extLst>
              <a:ext uri="{FF2B5EF4-FFF2-40B4-BE49-F238E27FC236}">
                <a16:creationId xmlns:a16="http://schemas.microsoft.com/office/drawing/2014/main" id="{C376BD25-31B7-4E22-BC5E-6FAE48804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6" y="5423837"/>
            <a:ext cx="3753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 elétron recebe energia externa e salta para uma órbita mais alta</a:t>
            </a:r>
          </a:p>
        </p:txBody>
      </p:sp>
      <p:sp>
        <p:nvSpPr>
          <p:cNvPr id="42" name="CaixaDeTexto 20">
            <a:extLst>
              <a:ext uri="{FF2B5EF4-FFF2-40B4-BE49-F238E27FC236}">
                <a16:creationId xmlns:a16="http://schemas.microsoft.com/office/drawing/2014/main" id="{D93C0643-4F99-4157-9A4B-B79957A29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5410006"/>
            <a:ext cx="3528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O elétron salta para uma órbita mais baixa e emite energia</a:t>
            </a:r>
          </a:p>
        </p:txBody>
      </p:sp>
    </p:spTree>
    <p:extLst>
      <p:ext uri="{BB962C8B-B14F-4D97-AF65-F5344CB8AC3E}">
        <p14:creationId xmlns:p14="http://schemas.microsoft.com/office/powerpoint/2010/main" val="3129195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5">
            <a:extLst>
              <a:ext uri="{FF2B5EF4-FFF2-40B4-BE49-F238E27FC236}">
                <a16:creationId xmlns:a16="http://schemas.microsoft.com/office/drawing/2014/main" id="{F8DF18D8-5187-448C-A870-4EC13C6E0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908720"/>
            <a:ext cx="79216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600" dirty="0"/>
              <a:t>3- Formula de Bohr para os níveis energéticos do átomo de hidrogênio: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25" name="CaixaDeTexto 7">
            <a:extLst>
              <a:ext uri="{FF2B5EF4-FFF2-40B4-BE49-F238E27FC236}">
                <a16:creationId xmlns:a16="http://schemas.microsoft.com/office/drawing/2014/main" id="{7A6BCC6D-D9CB-4A5E-84A3-FC5AFD65D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136022"/>
            <a:ext cx="3097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err="1">
                <a:latin typeface="Arial" panose="020B0604020202020204" pitchFamily="34" charset="0"/>
              </a:rPr>
              <a:t>En</a:t>
            </a:r>
            <a:r>
              <a:rPr lang="pt-BR" altLang="pt-BR" sz="1800" dirty="0">
                <a:latin typeface="Arial" panose="020B0604020202020204" pitchFamily="34" charset="0"/>
              </a:rPr>
              <a:t> = -13,6.eV</a:t>
            </a:r>
            <a:r>
              <a:rPr lang="pt-BR" altLang="pt-BR" sz="1800" b="1" dirty="0">
                <a:latin typeface="Arial" panose="020B0604020202020204" pitchFamily="34" charset="0"/>
              </a:rPr>
              <a:t>/</a:t>
            </a:r>
            <a:r>
              <a:rPr lang="pt-BR" altLang="pt-BR" sz="1800" dirty="0">
                <a:latin typeface="Arial" panose="020B0604020202020204" pitchFamily="34" charset="0"/>
              </a:rPr>
              <a:t> n</a:t>
            </a:r>
            <a:r>
              <a:rPr lang="pt-BR" altLang="pt-BR" sz="1800" baseline="30000" dirty="0">
                <a:latin typeface="Arial" panose="020B0604020202020204" pitchFamily="34" charset="0"/>
              </a:rPr>
              <a:t>2</a:t>
            </a:r>
            <a:r>
              <a:rPr lang="pt-BR" altLang="pt-BR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" name="CaixaDeTexto 8">
            <a:extLst>
              <a:ext uri="{FF2B5EF4-FFF2-40B4-BE49-F238E27FC236}">
                <a16:creationId xmlns:a16="http://schemas.microsoft.com/office/drawing/2014/main" id="{AA43352C-F8A1-45B0-B45A-EA09F948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06" y="2852936"/>
            <a:ext cx="73451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600" dirty="0">
                <a:solidFill>
                  <a:srgbClr val="FF0000"/>
                </a:solidFill>
                <a:latin typeface="Arial" panose="020B0604020202020204" pitchFamily="34" charset="0"/>
              </a:rPr>
              <a:t>Onde </a:t>
            </a:r>
            <a:r>
              <a:rPr lang="pt-BR" altLang="pt-BR" sz="2600" b="1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pt-BR" altLang="pt-BR" sz="2600" dirty="0">
                <a:solidFill>
                  <a:srgbClr val="FF0000"/>
                </a:solidFill>
                <a:latin typeface="Arial" panose="020B0604020202020204" pitchFamily="34" charset="0"/>
              </a:rPr>
              <a:t> é o número quântico principal relacionado com  a órbita do elétron.</a:t>
            </a:r>
          </a:p>
        </p:txBody>
      </p:sp>
      <p:sp>
        <p:nvSpPr>
          <p:cNvPr id="27" name="CaixaDeTexto 9">
            <a:extLst>
              <a:ext uri="{FF2B5EF4-FFF2-40B4-BE49-F238E27FC236}">
                <a16:creationId xmlns:a16="http://schemas.microsoft.com/office/drawing/2014/main" id="{5462E862-4D84-4AE0-AFFE-9067A57C0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856" y="4318065"/>
            <a:ext cx="4679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B050"/>
                </a:solidFill>
                <a:latin typeface="Arial" panose="020B0604020202020204" pitchFamily="34" charset="0"/>
              </a:rPr>
              <a:t>Lembre-se que </a:t>
            </a:r>
            <a:r>
              <a:rPr lang="pt-BR" altLang="pt-BR" sz="2400" b="1" dirty="0" err="1">
                <a:solidFill>
                  <a:srgbClr val="00B050"/>
                </a:solidFill>
                <a:latin typeface="Arial" panose="020B0604020202020204" pitchFamily="34" charset="0"/>
              </a:rPr>
              <a:t>eV</a:t>
            </a:r>
            <a:r>
              <a:rPr lang="pt-BR" altLang="pt-BR" sz="2400" dirty="0">
                <a:solidFill>
                  <a:srgbClr val="00B050"/>
                </a:solidFill>
                <a:latin typeface="Arial" panose="020B0604020202020204" pitchFamily="34" charset="0"/>
              </a:rPr>
              <a:t> é elétron-Volt</a:t>
            </a: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2263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4">
            <a:extLst>
              <a:ext uri="{FF2B5EF4-FFF2-40B4-BE49-F238E27FC236}">
                <a16:creationId xmlns:a16="http://schemas.microsoft.com/office/drawing/2014/main" id="{F7BADD76-69C9-4E75-A052-C029CF5D4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144" y="548680"/>
            <a:ext cx="6335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FF0000"/>
                </a:solidFill>
              </a:rPr>
              <a:t>Por que os fogos de artifícios são coloridos?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5798946-3D7D-4204-83D4-58E0C50C6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37" y="1268760"/>
            <a:ext cx="4289663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</a:rPr>
              <a:t>Quando ocorre a explosão da pólvora, a energia gerada vai fazer com que os elétrons que estão mais próximos do núcleo (que são aqueles de menor energia), dirijam-se a níveis de maior energia, mais afastados no núcleo. Ao retornarem aos níveis iniciais, com menor energia, a energia que foi absorvida será liberada, emitindo luz colorida.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</p:txBody>
      </p:sp>
      <p:pic>
        <p:nvPicPr>
          <p:cNvPr id="8" name="Picture 7" descr="File:Feuerwerks-gif.gif">
            <a:extLst>
              <a:ext uri="{FF2B5EF4-FFF2-40B4-BE49-F238E27FC236}">
                <a16:creationId xmlns:a16="http://schemas.microsoft.com/office/drawing/2014/main" id="{78413058-750A-4950-9A73-FBB5565E4B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16412"/>
            <a:ext cx="3816350" cy="50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731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3">
            <a:extLst>
              <a:ext uri="{FF2B5EF4-FFF2-40B4-BE49-F238E27FC236}">
                <a16:creationId xmlns:a16="http://schemas.microsoft.com/office/drawing/2014/main" id="{1E8A5EE4-C8CB-45D3-9B22-A2153B87D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620688"/>
            <a:ext cx="80645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Para a mistura funcionar, sais provenientes de diferentes metais são adicionados à pólvora, de modo que no momento da explosão uma cor seja produzida. A tonalidade varia de acordo com o componente.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960293-C709-4A62-BD99-5836971A85B9}"/>
              </a:ext>
            </a:extLst>
          </p:cNvPr>
          <p:cNvSpPr txBox="1"/>
          <p:nvPr/>
        </p:nvSpPr>
        <p:spPr>
          <a:xfrm>
            <a:off x="4284143" y="2057149"/>
            <a:ext cx="4391917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sz="2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Sódio e Cálcio dão a coloração amarelada dos fogos. </a:t>
            </a:r>
          </a:p>
          <a:p>
            <a:pPr algn="just" eaLnBrk="1" hangingPunct="1">
              <a:defRPr/>
            </a:pPr>
            <a:endParaRPr lang="pt-BR" sz="2400" b="1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pt-BR" sz="2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Lítio e Estrôncio – cor avermelhada </a:t>
            </a:r>
          </a:p>
          <a:p>
            <a:pPr algn="just" eaLnBrk="1" hangingPunct="1">
              <a:defRPr/>
            </a:pPr>
            <a:r>
              <a:rPr lang="pt-BR" sz="2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Bário e Cobre – cor esverdeada </a:t>
            </a:r>
          </a:p>
          <a:p>
            <a:pPr algn="just" eaLnBrk="1" hangingPunct="1">
              <a:defRPr/>
            </a:pPr>
            <a:r>
              <a:rPr lang="pt-BR" sz="2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Ferro – cor dourada </a:t>
            </a:r>
          </a:p>
          <a:p>
            <a:pPr algn="just" eaLnBrk="1" hangingPunct="1">
              <a:defRPr/>
            </a:pPr>
            <a:r>
              <a:rPr lang="pt-BR" sz="2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Potássio – cor azulada ou púrpura </a:t>
            </a:r>
          </a:p>
          <a:p>
            <a:pPr algn="just" eaLnBrk="1" hangingPunct="1">
              <a:defRPr/>
            </a:pPr>
            <a:r>
              <a:rPr lang="pt-BR" sz="2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Magnésio – cor branca ou prateada </a:t>
            </a:r>
          </a:p>
          <a:p>
            <a:pPr eaLnBrk="1" hangingPunct="1">
              <a:defRPr/>
            </a:pPr>
            <a:endParaRPr lang="pt-BR" dirty="0">
              <a:latin typeface="Arial" charset="0"/>
              <a:cs typeface="Arial" charset="0"/>
            </a:endParaRPr>
          </a:p>
        </p:txBody>
      </p:sp>
      <p:pic>
        <p:nvPicPr>
          <p:cNvPr id="10" name="Picture 7" descr="File:Feuerwerks-gif.gif">
            <a:extLst>
              <a:ext uri="{FF2B5EF4-FFF2-40B4-BE49-F238E27FC236}">
                <a16:creationId xmlns:a16="http://schemas.microsoft.com/office/drawing/2014/main" id="{7B78D8DA-C03E-4837-AF6E-C43B209D63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14" y="2276872"/>
            <a:ext cx="2851150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6">
            <a:extLst>
              <a:ext uri="{FF2B5EF4-FFF2-40B4-BE49-F238E27FC236}">
                <a16:creationId xmlns:a16="http://schemas.microsoft.com/office/drawing/2014/main" id="{DBEA51ED-58AE-444B-9B95-B0FD7B7A961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922042" y="3981847"/>
            <a:ext cx="381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dirty="0">
                <a:latin typeface="Arial" panose="020B0604020202020204" pitchFamily="34" charset="0"/>
              </a:rPr>
              <a:t>Imagem: LZ6387 / </a:t>
            </a:r>
            <a:r>
              <a:rPr lang="en-US" altLang="pt-BR" sz="1000" dirty="0">
                <a:latin typeface="Arial" panose="020B0604020202020204" pitchFamily="34" charset="0"/>
              </a:rPr>
              <a:t> </a:t>
            </a:r>
            <a:r>
              <a:rPr lang="en-US" altLang="pt-BR" sz="1000" i="1" dirty="0">
                <a:latin typeface="Arial" panose="020B0604020202020204" pitchFamily="34" charset="0"/>
              </a:rPr>
              <a:t>Creative Commons Attribution-Share Alike 3.0 </a:t>
            </a:r>
            <a:r>
              <a:rPr lang="en-US" altLang="pt-BR" sz="1000" i="1" dirty="0" err="1">
                <a:latin typeface="Arial" panose="020B0604020202020204" pitchFamily="34" charset="0"/>
              </a:rPr>
              <a:t>Unported</a:t>
            </a:r>
            <a:r>
              <a:rPr lang="en-US" altLang="pt-BR" sz="1000" i="1" dirty="0">
                <a:latin typeface="Arial" panose="020B0604020202020204" pitchFamily="34" charset="0"/>
              </a:rPr>
              <a:t>.</a:t>
            </a:r>
            <a:r>
              <a:rPr lang="pt-BR" altLang="pt-BR" sz="1000" i="1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9029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24B359F-949F-4A6D-A7B3-0821BFCF621A}"/>
              </a:ext>
            </a:extLst>
          </p:cNvPr>
          <p:cNvSpPr/>
          <p:nvPr/>
        </p:nvSpPr>
        <p:spPr>
          <a:xfrm>
            <a:off x="539551" y="1268760"/>
            <a:ext cx="80765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400" dirty="0">
                <a:latin typeface="Arial" panose="020B0604020202020204" pitchFamily="34" charset="0"/>
              </a:rPr>
              <a:t>EX1. (PUCRS):Um átomo excitado emite energia, muitas vezes em forma de luz visível, porque: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latin typeface="Arial" panose="020B0604020202020204" pitchFamily="34" charset="0"/>
              </a:rPr>
              <a:t>(A) um de seus elétrons foi arrancado do átomo.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latin typeface="Arial" panose="020B0604020202020204" pitchFamily="34" charset="0"/>
              </a:rPr>
              <a:t>(B) um dos elétrons desloca-se para níveis de energia mais baixos, aproximando-se do núcleo.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latin typeface="Arial" panose="020B0604020202020204" pitchFamily="34" charset="0"/>
              </a:rPr>
              <a:t>(C) um dos elétrons desloca-se para níveis de energia mais altos, afastando-se do núcleo.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latin typeface="Arial" panose="020B0604020202020204" pitchFamily="34" charset="0"/>
              </a:rPr>
              <a:t> (D) os elétrons permanecem estacionários em seus níveis de energia.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latin typeface="Arial" panose="020B0604020202020204" pitchFamily="34" charset="0"/>
              </a:rPr>
              <a:t>(E) os elétrons se transformam em luz, segundo Einstein.</a:t>
            </a:r>
          </a:p>
        </p:txBody>
      </p:sp>
    </p:spTree>
    <p:extLst>
      <p:ext uri="{BB962C8B-B14F-4D97-AF65-F5344CB8AC3E}">
        <p14:creationId xmlns:p14="http://schemas.microsoft.com/office/powerpoint/2010/main" val="2105700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>
            <a:extLst>
              <a:ext uri="{FF2B5EF4-FFF2-40B4-BE49-F238E27FC236}">
                <a16:creationId xmlns:a16="http://schemas.microsoft.com/office/drawing/2014/main" id="{9CD5D8BC-DC6B-4BC2-B705-62DE09B9A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83" y="1079843"/>
            <a:ext cx="8462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</a:rPr>
              <a:t>Resposta B</a:t>
            </a:r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67F23360-B64E-4A9B-BC9C-F9DE86A6CCBE}"/>
              </a:ext>
            </a:extLst>
          </p:cNvPr>
          <p:cNvGrpSpPr>
            <a:grpSpLocks/>
          </p:cNvGrpSpPr>
          <p:nvPr/>
        </p:nvGrpSpPr>
        <p:grpSpPr bwMode="auto">
          <a:xfrm>
            <a:off x="3153527" y="1988840"/>
            <a:ext cx="3311574" cy="3240806"/>
            <a:chOff x="7527" y="5534"/>
            <a:chExt cx="2340" cy="2340"/>
          </a:xfrm>
        </p:grpSpPr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564B9245-12F6-4292-8583-694C4531B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0" y="6614"/>
              <a:ext cx="180" cy="180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8132365C-4D59-4A33-A7BD-E083DA6B2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7" y="6074"/>
              <a:ext cx="1260" cy="126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F248F0F0-09DD-481F-8F4A-0CB9FEDE4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7" y="5534"/>
              <a:ext cx="2340" cy="234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A36C0A7B-51FB-4CB7-9F78-732E2A2DFAB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537" y="5894"/>
              <a:ext cx="180" cy="18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9201B08E-F882-4D14-8C77-62E7A7918C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" y="6926"/>
              <a:ext cx="177" cy="20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cxnSp>
          <p:nvCxnSpPr>
            <p:cNvPr id="10" name="AutoShape 15">
              <a:extLst>
                <a:ext uri="{FF2B5EF4-FFF2-40B4-BE49-F238E27FC236}">
                  <a16:creationId xmlns:a16="http://schemas.microsoft.com/office/drawing/2014/main" id="{81D489E6-AA8B-42C2-B8E7-924ED89C79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9119" y="6301"/>
              <a:ext cx="720" cy="117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4380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647564" y="2048073"/>
            <a:ext cx="78488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pt-BR" altLang="pt-BR" b="1" dirty="0">
              <a:latin typeface="Times New Roman" pitchFamily="16" charset="0"/>
            </a:endParaRPr>
          </a:p>
          <a:p>
            <a:pPr algn="just">
              <a:spcBef>
                <a:spcPct val="50000"/>
              </a:spcBef>
            </a:pPr>
            <a:endParaRPr lang="pt-BR" altLang="pt-BR" sz="2400" b="1" dirty="0">
              <a:latin typeface="Times New Roman" pitchFamily="16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052CE12-14FB-42B4-92EC-DBA6660C789A}"/>
              </a:ext>
            </a:extLst>
          </p:cNvPr>
          <p:cNvSpPr txBox="1"/>
          <p:nvPr/>
        </p:nvSpPr>
        <p:spPr>
          <a:xfrm>
            <a:off x="827584" y="5486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600" b="1" dirty="0"/>
              <a:t>MATÉRIA</a:t>
            </a:r>
            <a:endParaRPr lang="pt-BR" sz="36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E6EAF41-F5D0-4DD7-BF89-13B3BCF8A163}"/>
              </a:ext>
            </a:extLst>
          </p:cNvPr>
          <p:cNvSpPr txBox="1"/>
          <p:nvPr/>
        </p:nvSpPr>
        <p:spPr>
          <a:xfrm>
            <a:off x="539552" y="1268760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altLang="pt-BR" sz="3600" dirty="0"/>
              <a:t>Chamamos de matéria todos os materiais que formam o universo. A MATÉRIA possui massa e ocupa um lugar no espaço. Tudo que é sólido, líquido ou gasoso é uma forma de matéria.</a:t>
            </a:r>
            <a:endParaRPr lang="pt-BR" altLang="pt-BR" sz="3600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E80C69F-2B09-4C1D-8AA4-EEB9D85E2689}"/>
              </a:ext>
            </a:extLst>
          </p:cNvPr>
          <p:cNvSpPr/>
          <p:nvPr/>
        </p:nvSpPr>
        <p:spPr>
          <a:xfrm>
            <a:off x="1115616" y="4437112"/>
            <a:ext cx="73070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pt-BR" sz="3000" b="1" dirty="0">
                <a:solidFill>
                  <a:srgbClr val="FF0000"/>
                </a:solidFill>
              </a:rPr>
              <a:t>A MATÉRIA É FORMADA DE ÁTOMOS.</a:t>
            </a:r>
          </a:p>
        </p:txBody>
      </p:sp>
    </p:spTree>
    <p:extLst>
      <p:ext uri="{BB962C8B-B14F-4D97-AF65-F5344CB8AC3E}">
        <p14:creationId xmlns:p14="http://schemas.microsoft.com/office/powerpoint/2010/main" val="301152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A83248A3-2ADC-48D9-8F01-87C02ABF1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1" y="764713"/>
            <a:ext cx="7992881" cy="205767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pt-BR" altLang="pt-BR" sz="2800" dirty="0"/>
              <a:t>EX2.:Um átomo de hidrogênio, ao passar de um estado quântico para outro, emite ou absorve radiação eletromagnética de energias bem definidas.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pt-BR" altLang="pt-BR" sz="2800" dirty="0"/>
              <a:t>    	   No diagrama abaixo, estão esquematizados os três primeiros níveis de energia do átomo de hidrogênio.</a:t>
            </a:r>
          </a:p>
          <a:p>
            <a:pPr algn="just"/>
            <a:endParaRPr lang="pt-BR" altLang="pt-BR" sz="2000" dirty="0"/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BA393398-E6B1-4D19-A5AA-048FEBF84049}"/>
              </a:ext>
            </a:extLst>
          </p:cNvPr>
          <p:cNvGrpSpPr>
            <a:grpSpLocks/>
          </p:cNvGrpSpPr>
          <p:nvPr/>
        </p:nvGrpSpPr>
        <p:grpSpPr bwMode="auto">
          <a:xfrm>
            <a:off x="2627784" y="3202169"/>
            <a:ext cx="2303462" cy="2222500"/>
            <a:chOff x="3681" y="3397"/>
            <a:chExt cx="2700" cy="2700"/>
          </a:xfrm>
        </p:grpSpPr>
        <p:sp>
          <p:nvSpPr>
            <p:cNvPr id="21" name="Line 3">
              <a:extLst>
                <a:ext uri="{FF2B5EF4-FFF2-40B4-BE49-F238E27FC236}">
                  <a16:creationId xmlns:a16="http://schemas.microsoft.com/office/drawing/2014/main" id="{DAF85E5B-02AD-4834-81CB-508C9F18E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1" y="3397"/>
              <a:ext cx="0" cy="27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F5AA2ACA-B823-4261-ABE0-B87F060743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1" y="4117"/>
              <a:ext cx="2700" cy="0"/>
              <a:chOff x="3681" y="4117"/>
              <a:chExt cx="2700" cy="0"/>
            </a:xfrm>
          </p:grpSpPr>
          <p:sp>
            <p:nvSpPr>
              <p:cNvPr id="29" name="Line 5">
                <a:extLst>
                  <a:ext uri="{FF2B5EF4-FFF2-40B4-BE49-F238E27FC236}">
                    <a16:creationId xmlns:a16="http://schemas.microsoft.com/office/drawing/2014/main" id="{F7F7DA31-2854-46D2-9977-196CE4BEF6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1" y="4117"/>
                <a:ext cx="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Line 6">
                <a:extLst>
                  <a:ext uri="{FF2B5EF4-FFF2-40B4-BE49-F238E27FC236}">
                    <a16:creationId xmlns:a16="http://schemas.microsoft.com/office/drawing/2014/main" id="{3B432E81-919B-49ED-905B-98B144ACD3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1" y="4117"/>
                <a:ext cx="18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" name="Group 7">
              <a:extLst>
                <a:ext uri="{FF2B5EF4-FFF2-40B4-BE49-F238E27FC236}">
                  <a16:creationId xmlns:a16="http://schemas.microsoft.com/office/drawing/2014/main" id="{A577DE27-10F1-47F2-9211-100364A3D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1" y="4657"/>
              <a:ext cx="2700" cy="0"/>
              <a:chOff x="3681" y="4117"/>
              <a:chExt cx="2700" cy="0"/>
            </a:xfrm>
          </p:grpSpPr>
          <p:sp>
            <p:nvSpPr>
              <p:cNvPr id="27" name="Line 8">
                <a:extLst>
                  <a:ext uri="{FF2B5EF4-FFF2-40B4-BE49-F238E27FC236}">
                    <a16:creationId xmlns:a16="http://schemas.microsoft.com/office/drawing/2014/main" id="{683BAEC0-D25D-42C0-9F1A-B59593E2C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1" y="4117"/>
                <a:ext cx="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Line 9">
                <a:extLst>
                  <a:ext uri="{FF2B5EF4-FFF2-40B4-BE49-F238E27FC236}">
                    <a16:creationId xmlns:a16="http://schemas.microsoft.com/office/drawing/2014/main" id="{6D6566B6-A58C-4684-B6BD-16B412564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1" y="4117"/>
                <a:ext cx="18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4" name="Group 10">
              <a:extLst>
                <a:ext uri="{FF2B5EF4-FFF2-40B4-BE49-F238E27FC236}">
                  <a16:creationId xmlns:a16="http://schemas.microsoft.com/office/drawing/2014/main" id="{483FEAAC-4142-41EE-B3EB-D85FA8B3AD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1" y="5737"/>
              <a:ext cx="2700" cy="0"/>
              <a:chOff x="3681" y="4117"/>
              <a:chExt cx="2700" cy="0"/>
            </a:xfrm>
          </p:grpSpPr>
          <p:sp>
            <p:nvSpPr>
              <p:cNvPr id="25" name="Line 11">
                <a:extLst>
                  <a:ext uri="{FF2B5EF4-FFF2-40B4-BE49-F238E27FC236}">
                    <a16:creationId xmlns:a16="http://schemas.microsoft.com/office/drawing/2014/main" id="{A15A4EA9-7E7F-4EBB-B383-EDBB70BCF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1" y="4117"/>
                <a:ext cx="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Line 12">
                <a:extLst>
                  <a:ext uri="{FF2B5EF4-FFF2-40B4-BE49-F238E27FC236}">
                    <a16:creationId xmlns:a16="http://schemas.microsoft.com/office/drawing/2014/main" id="{80E5E87D-4E94-4BBB-9310-DBD176561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1" y="4117"/>
                <a:ext cx="18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1" name="CaixaDeTexto 15">
            <a:extLst>
              <a:ext uri="{FF2B5EF4-FFF2-40B4-BE49-F238E27FC236}">
                <a16:creationId xmlns:a16="http://schemas.microsoft.com/office/drawing/2014/main" id="{34CC941B-6FAE-4E1C-9B4A-5600F2A38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2930707"/>
            <a:ext cx="7191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E(eV)</a:t>
            </a:r>
          </a:p>
        </p:txBody>
      </p:sp>
      <p:sp>
        <p:nvSpPr>
          <p:cNvPr id="32" name="CaixaDeTexto 16">
            <a:extLst>
              <a:ext uri="{FF2B5EF4-FFF2-40B4-BE49-F238E27FC236}">
                <a16:creationId xmlns:a16="http://schemas.microsoft.com/office/drawing/2014/main" id="{B9CD9F6B-41C4-4E33-A2A5-38BBCC94B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521" y="3614919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-1,5</a:t>
            </a:r>
          </a:p>
        </p:txBody>
      </p:sp>
      <p:sp>
        <p:nvSpPr>
          <p:cNvPr id="33" name="CaixaDeTexto 17">
            <a:extLst>
              <a:ext uri="{FF2B5EF4-FFF2-40B4-BE49-F238E27FC236}">
                <a16:creationId xmlns:a16="http://schemas.microsoft.com/office/drawing/2014/main" id="{53ADF8BD-4A61-4301-A6BB-C266EB963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959" y="4076882"/>
            <a:ext cx="431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-3,4</a:t>
            </a:r>
          </a:p>
        </p:txBody>
      </p:sp>
      <p:sp>
        <p:nvSpPr>
          <p:cNvPr id="34" name="CaixaDeTexto 18">
            <a:extLst>
              <a:ext uri="{FF2B5EF4-FFF2-40B4-BE49-F238E27FC236}">
                <a16:creationId xmlns:a16="http://schemas.microsoft.com/office/drawing/2014/main" id="{B9E7E9AB-1802-4B65-B2CB-AA026368A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059" y="4997632"/>
            <a:ext cx="5762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-13,6</a:t>
            </a:r>
          </a:p>
        </p:txBody>
      </p:sp>
      <p:sp>
        <p:nvSpPr>
          <p:cNvPr id="35" name="CaixaDeTexto 19">
            <a:extLst>
              <a:ext uri="{FF2B5EF4-FFF2-40B4-BE49-F238E27FC236}">
                <a16:creationId xmlns:a16="http://schemas.microsoft.com/office/drawing/2014/main" id="{4F900288-5136-43EB-8CAA-1645A9408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484" y="3514907"/>
            <a:ext cx="16557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2º estado excitado </a:t>
            </a:r>
          </a:p>
        </p:txBody>
      </p:sp>
      <p:sp>
        <p:nvSpPr>
          <p:cNvPr id="36" name="CaixaDeTexto 20">
            <a:extLst>
              <a:ext uri="{FF2B5EF4-FFF2-40B4-BE49-F238E27FC236}">
                <a16:creationId xmlns:a16="http://schemas.microsoft.com/office/drawing/2014/main" id="{4E99423F-C798-4F61-A6A3-4F9CACF8D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4121" y="4035607"/>
            <a:ext cx="2232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1º estado excitado </a:t>
            </a:r>
          </a:p>
        </p:txBody>
      </p:sp>
      <p:sp>
        <p:nvSpPr>
          <p:cNvPr id="37" name="CaixaDeTexto 21">
            <a:extLst>
              <a:ext uri="{FF2B5EF4-FFF2-40B4-BE49-F238E27FC236}">
                <a16:creationId xmlns:a16="http://schemas.microsoft.com/office/drawing/2014/main" id="{E5942247-DC5A-40D4-9E49-769E6A66C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683" y="4756332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 </a:t>
            </a:r>
            <a:r>
              <a:rPr lang="pt-BR" altLang="pt-BR" sz="1200">
                <a:latin typeface="Arial" panose="020B0604020202020204" pitchFamily="34" charset="0"/>
              </a:rPr>
              <a:t>estado fundamental </a:t>
            </a:r>
          </a:p>
        </p:txBody>
      </p:sp>
    </p:spTree>
    <p:extLst>
      <p:ext uri="{BB962C8B-B14F-4D97-AF65-F5344CB8AC3E}">
        <p14:creationId xmlns:p14="http://schemas.microsoft.com/office/powerpoint/2010/main" val="1557478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ixaDeTexto 3">
            <a:extLst>
              <a:ext uri="{FF2B5EF4-FFF2-40B4-BE49-F238E27FC236}">
                <a16:creationId xmlns:a16="http://schemas.microsoft.com/office/drawing/2014/main" id="{A9B60A5C-FE0D-4348-81D7-2017F7608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124744"/>
            <a:ext cx="7632848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Considere dois fótons, f</a:t>
            </a:r>
            <a:r>
              <a:rPr lang="pt-BR" altLang="pt-BR" sz="2400" baseline="-25000" dirty="0"/>
              <a:t>1</a:t>
            </a:r>
            <a:r>
              <a:rPr lang="pt-BR" altLang="pt-BR" sz="2400" dirty="0"/>
              <a:t> e f</a:t>
            </a:r>
            <a:r>
              <a:rPr lang="pt-BR" altLang="pt-BR" sz="2400" baseline="-25000" dirty="0"/>
              <a:t>2</a:t>
            </a:r>
            <a:r>
              <a:rPr lang="pt-BR" altLang="pt-BR" sz="2400" dirty="0"/>
              <a:t>, com energias iguais a 10,2 </a:t>
            </a:r>
            <a:r>
              <a:rPr lang="pt-BR" altLang="pt-BR" sz="2400" dirty="0" err="1"/>
              <a:t>eV</a:t>
            </a:r>
            <a:r>
              <a:rPr lang="pt-BR" altLang="pt-BR" sz="2400" dirty="0"/>
              <a:t> e 8,7 </a:t>
            </a:r>
            <a:r>
              <a:rPr lang="pt-BR" altLang="pt-BR" sz="2400" dirty="0" err="1"/>
              <a:t>eV</a:t>
            </a:r>
            <a:r>
              <a:rPr lang="pt-BR" altLang="pt-BR" sz="2400" dirty="0"/>
              <a:t>, respectivamente, e um átomo de hidrogênio no estado fundamental.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Esse átomo de hidrogênio poderá absorver: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(A)Apenas o fóton f</a:t>
            </a:r>
            <a:r>
              <a:rPr lang="pt-BR" altLang="pt-BR" sz="2400" baseline="-25000" dirty="0"/>
              <a:t>2</a:t>
            </a: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(B)Apenas o fóton f</a:t>
            </a:r>
            <a:r>
              <a:rPr lang="pt-BR" altLang="pt-BR" sz="2400" baseline="-25000" dirty="0"/>
              <a:t>1</a:t>
            </a: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(C)Ambos os fótons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(D)Nenhum dos dois fótons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26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9CA2FF-DF77-48CA-8982-4BD1B29A3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56213"/>
          </a:xfrm>
        </p:spPr>
        <p:txBody>
          <a:bodyPr/>
          <a:lstStyle/>
          <a:p>
            <a:r>
              <a:rPr lang="el-GR" altLang="pt-BR" sz="2000" dirty="0"/>
              <a:t>Δ</a:t>
            </a:r>
            <a:r>
              <a:rPr lang="pt-BR" altLang="pt-BR" sz="2000" dirty="0"/>
              <a:t>E = </a:t>
            </a:r>
            <a:r>
              <a:rPr lang="pt-BR" altLang="pt-BR" sz="2000" dirty="0" err="1"/>
              <a:t>Ef</a:t>
            </a:r>
            <a:r>
              <a:rPr lang="pt-BR" altLang="pt-BR" sz="2000" dirty="0"/>
              <a:t>- Ei</a:t>
            </a:r>
          </a:p>
          <a:p>
            <a:pPr algn="just"/>
            <a:r>
              <a:rPr lang="pt-BR" altLang="pt-BR" sz="2000" dirty="0"/>
              <a:t> O texto diz que o átomo encontra-se no estado fundamental, logo  a energia inicial é -13,6 </a:t>
            </a:r>
            <a:r>
              <a:rPr lang="pt-BR" altLang="pt-BR" sz="2000" dirty="0" err="1"/>
              <a:t>eV.</a:t>
            </a:r>
            <a:endParaRPr lang="pt-BR" altLang="pt-BR" sz="2000" dirty="0"/>
          </a:p>
          <a:p>
            <a:pPr algn="just"/>
            <a:r>
              <a:rPr lang="pt-BR" altLang="pt-BR" sz="2000" dirty="0"/>
              <a:t>Como vai passar de um estágio quântico para outro,  a energia final será de -3,4 </a:t>
            </a:r>
            <a:r>
              <a:rPr lang="pt-BR" altLang="pt-BR" sz="2000" dirty="0" err="1"/>
              <a:t>eV.</a:t>
            </a:r>
            <a:endParaRPr lang="pt-BR" altLang="pt-BR" sz="2000" dirty="0"/>
          </a:p>
          <a:p>
            <a:pPr algn="just">
              <a:buFont typeface="Arial" panose="020B0604020202020204" pitchFamily="34" charset="0"/>
              <a:buNone/>
            </a:pPr>
            <a:endParaRPr lang="pt-BR" altLang="pt-BR" sz="2000" dirty="0"/>
          </a:p>
          <a:p>
            <a:pPr algn="just"/>
            <a:r>
              <a:rPr lang="pt-BR" altLang="pt-BR" sz="2000" dirty="0"/>
              <a:t>Temos: </a:t>
            </a:r>
          </a:p>
          <a:p>
            <a:pPr algn="just"/>
            <a:r>
              <a:rPr lang="el-GR" altLang="pt-BR" sz="2000" dirty="0"/>
              <a:t>Δ</a:t>
            </a:r>
            <a:r>
              <a:rPr lang="pt-BR" altLang="pt-BR" sz="2000" dirty="0"/>
              <a:t>E = -3,4 - (-13,6)</a:t>
            </a:r>
          </a:p>
          <a:p>
            <a:pPr algn="just"/>
            <a:r>
              <a:rPr lang="el-GR" altLang="pt-BR" sz="2000" dirty="0"/>
              <a:t>Δ</a:t>
            </a:r>
            <a:r>
              <a:rPr lang="pt-BR" altLang="pt-BR" sz="2000" dirty="0"/>
              <a:t>E = -3,4+ 13,6</a:t>
            </a:r>
          </a:p>
          <a:p>
            <a:pPr algn="just"/>
            <a:r>
              <a:rPr lang="el-GR" altLang="pt-BR" sz="2000" dirty="0"/>
              <a:t>Δ</a:t>
            </a:r>
            <a:r>
              <a:rPr lang="pt-BR" altLang="pt-BR" sz="2000" dirty="0"/>
              <a:t>E = 10,2 </a:t>
            </a:r>
            <a:r>
              <a:rPr lang="pt-BR" altLang="pt-BR" sz="2000" dirty="0" err="1"/>
              <a:t>eV</a:t>
            </a:r>
            <a:r>
              <a:rPr lang="pt-BR" altLang="pt-BR" sz="2000" dirty="0"/>
              <a:t>       </a:t>
            </a:r>
          </a:p>
          <a:p>
            <a:endParaRPr lang="pt-BR" altLang="pt-BR" sz="1600" dirty="0"/>
          </a:p>
          <a:p>
            <a:r>
              <a:rPr lang="pt-BR" altLang="pt-BR" sz="2400" b="1" dirty="0">
                <a:solidFill>
                  <a:srgbClr val="FF0000"/>
                </a:solidFill>
              </a:rPr>
              <a:t>Resposta apenas o  fóton f</a:t>
            </a:r>
            <a:r>
              <a:rPr lang="pt-BR" altLang="pt-BR" sz="2400" b="1" baseline="-25000" dirty="0">
                <a:solidFill>
                  <a:srgbClr val="FF0000"/>
                </a:solidFill>
              </a:rPr>
              <a:t>1</a:t>
            </a:r>
          </a:p>
          <a:p>
            <a:r>
              <a:rPr lang="pt-BR" altLang="pt-BR" sz="2400" b="1" baseline="-25000" dirty="0">
                <a:solidFill>
                  <a:srgbClr val="FF0000"/>
                </a:solidFill>
              </a:rPr>
              <a:t>Letra  B</a:t>
            </a:r>
            <a:endParaRPr lang="pt-BR" alt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31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F716661-D1AB-46FA-9578-EAA66FA3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367240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pt-BR" altLang="pt-BR" sz="2800" b="1" dirty="0"/>
              <a:t>5- Modelo de </a:t>
            </a:r>
            <a:r>
              <a:rPr lang="pt-BR" altLang="pt-BR" sz="2800" b="1" dirty="0" err="1"/>
              <a:t>Sommerfeld</a:t>
            </a:r>
            <a:endParaRPr lang="pt-BR" altLang="pt-BR" sz="2800" b="1" dirty="0"/>
          </a:p>
          <a:p>
            <a:pPr algn="just">
              <a:buFont typeface="Arial" panose="020B0604020202020204" pitchFamily="34" charset="0"/>
              <a:buNone/>
            </a:pPr>
            <a:r>
              <a:rPr lang="pt-BR" altLang="pt-BR" sz="2800" dirty="0"/>
              <a:t>		A partir do modelo de Bohr, </a:t>
            </a:r>
            <a:r>
              <a:rPr lang="pt-BR" altLang="pt-BR" sz="2800" dirty="0" err="1"/>
              <a:t>Sommerfel</a:t>
            </a:r>
            <a:r>
              <a:rPr lang="pt-BR" altLang="pt-BR" sz="2800" dirty="0"/>
              <a:t>  propôs não só a existência de órbitas circulares, mas também a existência de órbitas elípticas. 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pt-BR" altLang="pt-BR" sz="2800" dirty="0"/>
              <a:t>		“Para </a:t>
            </a:r>
            <a:r>
              <a:rPr lang="pt-BR" altLang="pt-BR" sz="2800" dirty="0" err="1"/>
              <a:t>Sommerfeld</a:t>
            </a:r>
            <a:r>
              <a:rPr lang="pt-BR" altLang="pt-BR" sz="2800" dirty="0"/>
              <a:t>, num nível de energia n, havia uma órbita circular e (n-1) órbitas elípticas de diferentes excentricidades. </a:t>
            </a:r>
            <a:br>
              <a:rPr lang="pt-BR" altLang="pt-BR" sz="2800" dirty="0"/>
            </a:br>
            <a:r>
              <a:rPr lang="pt-BR" altLang="pt-BR" sz="2800" dirty="0"/>
              <a:t>Por exemplo, no nível de energia n = 4 (camada N), havia uma órbita circular e três órbitas elípticas. Cada uma das órbitas elípticas constitui um subnível, cada um com sua energia” </a:t>
            </a:r>
            <a:r>
              <a:rPr lang="pt-BR" altLang="pt-BR" sz="2800" dirty="0">
                <a:hlinkClick r:id="rId2"/>
              </a:rPr>
              <a:t>(2)</a:t>
            </a:r>
            <a:r>
              <a:rPr lang="pt-BR" altLang="pt-BR" sz="2800" dirty="0"/>
              <a:t>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pt-BR" altLang="pt-BR" sz="2000" dirty="0"/>
              <a:t> </a:t>
            </a:r>
          </a:p>
        </p:txBody>
      </p:sp>
      <p:pic>
        <p:nvPicPr>
          <p:cNvPr id="6" name="Picture 7" descr="Ficheiro:Rutherford atom.svg">
            <a:extLst>
              <a:ext uri="{FF2B5EF4-FFF2-40B4-BE49-F238E27FC236}">
                <a16:creationId xmlns:a16="http://schemas.microsoft.com/office/drawing/2014/main" id="{F5690E77-2200-4DCF-9D67-A44E50311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4005064"/>
            <a:ext cx="2246333" cy="224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356BCBF-6827-4DCE-9EBD-A7D3CCF8A0B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754166" y="4756102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dirty="0">
                <a:latin typeface="Arial" panose="020B0604020202020204" pitchFamily="34" charset="0"/>
              </a:rPr>
              <a:t>Imagem: </a:t>
            </a:r>
            <a:r>
              <a:rPr lang="pt-BR" altLang="pt-BR" sz="1000" dirty="0" err="1">
                <a:latin typeface="Arial" panose="020B0604020202020204" pitchFamily="34" charset="0"/>
              </a:rPr>
              <a:t>burnett</a:t>
            </a:r>
            <a:r>
              <a:rPr lang="pt-BR" altLang="pt-BR" sz="1000" dirty="0">
                <a:latin typeface="Arial" panose="020B0604020202020204" pitchFamily="34" charset="0"/>
              </a:rPr>
              <a:t> / </a:t>
            </a:r>
            <a:r>
              <a:rPr lang="pt-BR" altLang="pt-BR" sz="1000" i="1" dirty="0">
                <a:latin typeface="Arial" panose="020B0604020202020204" pitchFamily="34" charset="0"/>
              </a:rPr>
              <a:t>GNU </a:t>
            </a:r>
            <a:r>
              <a:rPr lang="pt-BR" altLang="pt-BR" sz="1000" i="1" dirty="0" err="1">
                <a:latin typeface="Arial" panose="020B0604020202020204" pitchFamily="34" charset="0"/>
              </a:rPr>
              <a:t>Free</a:t>
            </a:r>
            <a:r>
              <a:rPr lang="pt-BR" altLang="pt-BR" sz="1000" i="1" dirty="0">
                <a:latin typeface="Arial" panose="020B0604020202020204" pitchFamily="34" charset="0"/>
              </a:rPr>
              <a:t> </a:t>
            </a:r>
            <a:r>
              <a:rPr lang="pt-BR" altLang="pt-BR" sz="1000" i="1" dirty="0" err="1">
                <a:latin typeface="Arial" panose="020B0604020202020204" pitchFamily="34" charset="0"/>
              </a:rPr>
              <a:t>Documentation</a:t>
            </a:r>
            <a:r>
              <a:rPr lang="pt-BR" altLang="pt-BR" sz="1000" i="1" dirty="0">
                <a:latin typeface="Arial" panose="020B0604020202020204" pitchFamily="34" charset="0"/>
              </a:rPr>
              <a:t> </a:t>
            </a:r>
            <a:r>
              <a:rPr lang="pt-BR" altLang="pt-BR" sz="1000" i="1" dirty="0" err="1">
                <a:latin typeface="Arial" panose="020B0604020202020204" pitchFamily="34" charset="0"/>
              </a:rPr>
              <a:t>License</a:t>
            </a:r>
            <a:r>
              <a:rPr lang="pt-BR" altLang="pt-BR" sz="1000" i="1" dirty="0">
                <a:latin typeface="Arial" panose="020B0604020202020204" pitchFamily="34" charset="0"/>
              </a:rPr>
              <a:t>.</a:t>
            </a:r>
            <a:endParaRPr lang="pt-BR" altLang="pt-BR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4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647564" y="2048073"/>
            <a:ext cx="78488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pt-BR" altLang="pt-BR" b="1" dirty="0">
              <a:latin typeface="Times New Roman" pitchFamily="16" charset="0"/>
            </a:endParaRPr>
          </a:p>
          <a:p>
            <a:pPr algn="just">
              <a:spcBef>
                <a:spcPct val="50000"/>
              </a:spcBef>
            </a:pPr>
            <a:endParaRPr lang="pt-BR" altLang="pt-BR" sz="2400" b="1" dirty="0">
              <a:latin typeface="Times New Roman" pitchFamily="16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E80C69F-2B09-4C1D-8AA4-EEB9D85E2689}"/>
              </a:ext>
            </a:extLst>
          </p:cNvPr>
          <p:cNvSpPr/>
          <p:nvPr/>
        </p:nvSpPr>
        <p:spPr>
          <a:xfrm>
            <a:off x="1068509" y="1254982"/>
            <a:ext cx="2839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pt-BR" sz="4000" b="1" dirty="0"/>
              <a:t>ÁTOMOS ?</a:t>
            </a:r>
          </a:p>
        </p:txBody>
      </p:sp>
      <p:pic>
        <p:nvPicPr>
          <p:cNvPr id="7" name="Picture 4" descr="Resultado de imagem para duvida png">
            <a:extLst>
              <a:ext uri="{FF2B5EF4-FFF2-40B4-BE49-F238E27FC236}">
                <a16:creationId xmlns:a16="http://schemas.microsoft.com/office/drawing/2014/main" id="{050AEFC7-F865-4ACA-AB07-50995E888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18" b="90000" l="10000" r="90000">
                        <a14:foregroundMark x1="43111" y1="9545" x2="43111" y2="9545"/>
                        <a14:foregroundMark x1="53333" y1="10455" x2="53333" y2="10455"/>
                        <a14:foregroundMark x1="55889" y1="18182" x2="55889" y2="18182"/>
                        <a14:foregroundMark x1="53111" y1="22727" x2="53111" y2="22727"/>
                        <a14:foregroundMark x1="51889" y1="23409" x2="51889" y2="23409"/>
                        <a14:foregroundMark x1="39111" y1="31136" x2="39111" y2="31136"/>
                        <a14:foregroundMark x1="37333" y1="20227" x2="37333" y2="20227"/>
                        <a14:foregroundMark x1="44000" y1="22727" x2="44000" y2="22727"/>
                        <a14:foregroundMark x1="44444" y1="23636" x2="44444" y2="23636"/>
                        <a14:foregroundMark x1="45444" y1="23182" x2="45444" y2="23182"/>
                        <a14:foregroundMark x1="45778" y1="19318" x2="45778" y2="19318"/>
                        <a14:foregroundMark x1="43222" y1="15227" x2="43222" y2="15227"/>
                        <a14:foregroundMark x1="41889" y1="8409" x2="41889" y2="8409"/>
                        <a14:foregroundMark x1="40333" y1="11136" x2="40333" y2="11136"/>
                        <a14:foregroundMark x1="43778" y1="22955" x2="43778" y2="22955"/>
                        <a14:foregroundMark x1="44111" y1="23864" x2="44111" y2="23864"/>
                        <a14:foregroundMark x1="43778" y1="23636" x2="43778" y2="23636"/>
                        <a14:foregroundMark x1="45111" y1="27273" x2="45111" y2="27273"/>
                        <a14:foregroundMark x1="45222" y1="27273" x2="45222" y2="27273"/>
                        <a14:foregroundMark x1="37000" y1="21364" x2="37000" y2="21364"/>
                        <a14:foregroundMark x1="40889" y1="27045" x2="40889" y2="27045"/>
                        <a14:foregroundMark x1="53000" y1="15682" x2="53000" y2="15682"/>
                        <a14:foregroundMark x1="56111" y1="10909" x2="56222" y2="8409"/>
                        <a14:foregroundMark x1="56000" y1="8182" x2="56000" y2="8182"/>
                        <a14:foregroundMark x1="54778" y1="15455" x2="54778" y2="15455"/>
                        <a14:foregroundMark x1="54778" y1="16364" x2="54778" y2="16364"/>
                        <a14:foregroundMark x1="54444" y1="16818" x2="54444" y2="16818"/>
                        <a14:foregroundMark x1="53000" y1="20455" x2="53000" y2="21591"/>
                        <a14:foregroundMark x1="53000" y1="21591" x2="53000" y2="21591"/>
                        <a14:foregroundMark x1="53000" y1="21591" x2="53000" y2="21591"/>
                        <a14:foregroundMark x1="53111" y1="30909" x2="53111" y2="30909"/>
                        <a14:foregroundMark x1="51889" y1="34773" x2="51889" y2="34773"/>
                        <a14:foregroundMark x1="50889" y1="37727" x2="50889" y2="37727"/>
                        <a14:foregroundMark x1="49222" y1="41136" x2="49222" y2="41136"/>
                        <a14:foregroundMark x1="48556" y1="43864" x2="48556" y2="43864"/>
                        <a14:foregroundMark x1="61667" y1="41591" x2="61667" y2="41591"/>
                        <a14:foregroundMark x1="62667" y1="37727" x2="62667" y2="37727"/>
                        <a14:foregroundMark x1="62444" y1="32955" x2="62444" y2="32955"/>
                        <a14:foregroundMark x1="57778" y1="31364" x2="57778" y2="31364"/>
                        <a14:foregroundMark x1="54778" y1="30455" x2="54778" y2="30455"/>
                        <a14:foregroundMark x1="50889" y1="35909" x2="50889" y2="35909"/>
                        <a14:foregroundMark x1="50222" y1="28182" x2="50222" y2="28182"/>
                        <a14:foregroundMark x1="48667" y1="25455" x2="48667" y2="25455"/>
                        <a14:foregroundMark x1="49000" y1="20000" x2="49000" y2="20000"/>
                        <a14:foregroundMark x1="50333" y1="15682" x2="50333" y2="15682"/>
                        <a14:foregroundMark x1="49667" y1="12045" x2="49667" y2="12045"/>
                        <a14:foregroundMark x1="46333" y1="9091" x2="46333" y2="9091"/>
                        <a14:foregroundMark x1="48444" y1="16136" x2="48444" y2="16136"/>
                        <a14:foregroundMark x1="46778" y1="17500" x2="46778" y2="17500"/>
                        <a14:foregroundMark x1="41667" y1="12500" x2="41667" y2="12500"/>
                        <a14:foregroundMark x1="41333" y1="8864" x2="41333" y2="8864"/>
                        <a14:foregroundMark x1="52556" y1="4318" x2="52556" y2="4318"/>
                        <a14:foregroundMark x1="54222" y1="4773" x2="54222" y2="4773"/>
                        <a14:foregroundMark x1="55111" y1="6591" x2="55667" y2="8864"/>
                        <a14:foregroundMark x1="54889" y1="17727" x2="54889" y2="17727"/>
                        <a14:foregroundMark x1="55333" y1="12045" x2="56111" y2="17273"/>
                        <a14:foregroundMark x1="55222" y1="9545" x2="55222" y2="9545"/>
                        <a14:foregroundMark x1="55222" y1="9545" x2="55222" y2="9545"/>
                        <a14:foregroundMark x1="55222" y1="9545" x2="55222" y2="9545"/>
                        <a14:foregroundMark x1="55667" y1="14773" x2="55667" y2="14773"/>
                        <a14:foregroundMark x1="56222" y1="20455" x2="56222" y2="20455"/>
                        <a14:foregroundMark x1="54333" y1="22045" x2="54333" y2="22045"/>
                        <a14:foregroundMark x1="52556" y1="22727" x2="52556" y2="22727"/>
                        <a14:foregroundMark x1="51444" y1="25909" x2="51444" y2="25909"/>
                        <a14:foregroundMark x1="50667" y1="30455" x2="50667" y2="30455"/>
                        <a14:foregroundMark x1="51222" y1="32727" x2="51222" y2="32727"/>
                        <a14:foregroundMark x1="51111" y1="36136" x2="51111" y2="36136"/>
                        <a14:foregroundMark x1="46889" y1="30000" x2="46889" y2="30000"/>
                        <a14:foregroundMark x1="46889" y1="22500" x2="46889" y2="22500"/>
                        <a14:foregroundMark x1="46111" y1="15909" x2="46111" y2="15909"/>
                        <a14:foregroundMark x1="43556" y1="11591" x2="43556" y2="11591"/>
                        <a14:foregroundMark x1="42333" y1="8864" x2="42333" y2="8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69" r="27382"/>
          <a:stretch/>
        </p:blipFill>
        <p:spPr bwMode="auto">
          <a:xfrm>
            <a:off x="4644008" y="1638031"/>
            <a:ext cx="4211960" cy="431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ABD8882E-5AAF-48C0-A4FC-D553116B9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4" y="2596195"/>
            <a:ext cx="3681451" cy="239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32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E80C69F-2B09-4C1D-8AA4-EEB9D85E2689}"/>
              </a:ext>
            </a:extLst>
          </p:cNvPr>
          <p:cNvSpPr/>
          <p:nvPr/>
        </p:nvSpPr>
        <p:spPr>
          <a:xfrm>
            <a:off x="755576" y="417149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pt-BR" sz="4000" b="1" dirty="0"/>
              <a:t>ÁTOMOS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0C4163F-36B7-472C-A8AF-A7DCF831AB47}"/>
              </a:ext>
            </a:extLst>
          </p:cNvPr>
          <p:cNvSpPr/>
          <p:nvPr/>
        </p:nvSpPr>
        <p:spPr>
          <a:xfrm>
            <a:off x="755576" y="4077072"/>
            <a:ext cx="7956884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/>
              <a:t>Leucipo acreditava que o universo era constituído por elementos indivisíveis e pelo vazio, e que os movimentos desses elementos, gerando união ou separação, produziam ou destruíam os materiais. Leucipo não deixou registros sobre suas </a:t>
            </a:r>
            <a:r>
              <a:rPr lang="pt-BR" sz="2400" dirty="0" err="1"/>
              <a:t>reflexõesse</a:t>
            </a:r>
            <a:r>
              <a:rPr lang="pt-BR" sz="2400" dirty="0"/>
              <a:t> </a:t>
            </a:r>
          </a:p>
        </p:txBody>
      </p:sp>
      <p:pic>
        <p:nvPicPr>
          <p:cNvPr id="1026" name="Picture 2" descr="Resultado de imagem para Leucipo">
            <a:extLst>
              <a:ext uri="{FF2B5EF4-FFF2-40B4-BE49-F238E27FC236}">
                <a16:creationId xmlns:a16="http://schemas.microsoft.com/office/drawing/2014/main" id="{0CFECA73-25BB-40A9-B100-60AE2CE10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/>
          <a:stretch/>
        </p:blipFill>
        <p:spPr bwMode="auto">
          <a:xfrm>
            <a:off x="2402759" y="1125035"/>
            <a:ext cx="4446494" cy="261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ta: Curva para a Direita 8">
            <a:extLst>
              <a:ext uri="{FF2B5EF4-FFF2-40B4-BE49-F238E27FC236}">
                <a16:creationId xmlns:a16="http://schemas.microsoft.com/office/drawing/2014/main" id="{32D0CEF7-8491-48AD-82F2-D67D934F0858}"/>
              </a:ext>
            </a:extLst>
          </p:cNvPr>
          <p:cNvSpPr/>
          <p:nvPr/>
        </p:nvSpPr>
        <p:spPr>
          <a:xfrm rot="1114032">
            <a:off x="1337118" y="2280996"/>
            <a:ext cx="484101" cy="1764934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3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E80C69F-2B09-4C1D-8AA4-EEB9D85E2689}"/>
              </a:ext>
            </a:extLst>
          </p:cNvPr>
          <p:cNvSpPr/>
          <p:nvPr/>
        </p:nvSpPr>
        <p:spPr>
          <a:xfrm>
            <a:off x="755576" y="417149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pt-BR" sz="4000" b="1" dirty="0"/>
              <a:t>ÁTOMOS </a:t>
            </a:r>
          </a:p>
        </p:txBody>
      </p:sp>
      <p:pic>
        <p:nvPicPr>
          <p:cNvPr id="1026" name="Picture 2" descr="Resultado de imagem para Leucipo">
            <a:extLst>
              <a:ext uri="{FF2B5EF4-FFF2-40B4-BE49-F238E27FC236}">
                <a16:creationId xmlns:a16="http://schemas.microsoft.com/office/drawing/2014/main" id="{0CFECA73-25BB-40A9-B100-60AE2CE10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/>
          <a:stretch/>
        </p:blipFill>
        <p:spPr bwMode="auto">
          <a:xfrm>
            <a:off x="2312749" y="1291206"/>
            <a:ext cx="4446494" cy="261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FA0858D-E388-43B8-B2DF-BF5D15AF7562}"/>
              </a:ext>
            </a:extLst>
          </p:cNvPr>
          <p:cNvSpPr/>
          <p:nvPr/>
        </p:nvSpPr>
        <p:spPr>
          <a:xfrm>
            <a:off x="730146" y="4077072"/>
            <a:ext cx="7881991" cy="205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Demócrito, afirmava que a menor partícula constituinte de qualquer tipo de matéria não poderia ser fragmentada, pois se fosse divisível ao infinito, confundir-se-ia com o vazio. Por essa característica, denominou tal partícula de átomo, palavra grega que significa indivisível. </a:t>
            </a:r>
          </a:p>
        </p:txBody>
      </p:sp>
      <p:sp>
        <p:nvSpPr>
          <p:cNvPr id="9" name="Seta: Curva para a Direita 8">
            <a:extLst>
              <a:ext uri="{FF2B5EF4-FFF2-40B4-BE49-F238E27FC236}">
                <a16:creationId xmlns:a16="http://schemas.microsoft.com/office/drawing/2014/main" id="{32D0CEF7-8491-48AD-82F2-D67D934F0858}"/>
              </a:ext>
            </a:extLst>
          </p:cNvPr>
          <p:cNvSpPr/>
          <p:nvPr/>
        </p:nvSpPr>
        <p:spPr>
          <a:xfrm rot="20334760" flipH="1">
            <a:off x="7167284" y="2200736"/>
            <a:ext cx="790680" cy="1764934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0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E80C69F-2B09-4C1D-8AA4-EEB9D85E2689}"/>
              </a:ext>
            </a:extLst>
          </p:cNvPr>
          <p:cNvSpPr/>
          <p:nvPr/>
        </p:nvSpPr>
        <p:spPr>
          <a:xfrm>
            <a:off x="755576" y="417149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pt-BR" sz="4000" b="1" dirty="0"/>
              <a:t>ÁTOMOS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04A0B87-3D70-4CB5-B880-2C022102967B}"/>
              </a:ext>
            </a:extLst>
          </p:cNvPr>
          <p:cNvSpPr/>
          <p:nvPr/>
        </p:nvSpPr>
        <p:spPr>
          <a:xfrm>
            <a:off x="467544" y="1340768"/>
            <a:ext cx="81369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600" b="1" dirty="0"/>
              <a:t>Demócrito achava que toda a matéria existente era o resultado da combinação de átomos de quatro elementos:</a:t>
            </a:r>
          </a:p>
        </p:txBody>
      </p:sp>
      <p:pic>
        <p:nvPicPr>
          <p:cNvPr id="5122" name="Picture 2" descr="Resultado de imagem para terra, ar, fogo e água.">
            <a:extLst>
              <a:ext uri="{FF2B5EF4-FFF2-40B4-BE49-F238E27FC236}">
                <a16:creationId xmlns:a16="http://schemas.microsoft.com/office/drawing/2014/main" id="{B95E3CC5-02AA-4F0B-B35B-6B1188496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943437"/>
            <a:ext cx="6120680" cy="25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82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647564" y="2048073"/>
            <a:ext cx="78488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pt-BR" altLang="pt-BR" b="1" dirty="0">
              <a:latin typeface="Times New Roman" pitchFamily="16" charset="0"/>
            </a:endParaRPr>
          </a:p>
          <a:p>
            <a:pPr algn="just">
              <a:spcBef>
                <a:spcPct val="50000"/>
              </a:spcBef>
            </a:pPr>
            <a:endParaRPr lang="pt-BR" altLang="pt-BR" sz="2400" b="1" dirty="0">
              <a:latin typeface="Times New Roman" pitchFamily="16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E80C69F-2B09-4C1D-8AA4-EEB9D85E2689}"/>
              </a:ext>
            </a:extLst>
          </p:cNvPr>
          <p:cNvSpPr/>
          <p:nvPr/>
        </p:nvSpPr>
        <p:spPr>
          <a:xfrm>
            <a:off x="755576" y="417149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pt-BR" sz="4000" b="1" dirty="0"/>
              <a:t>ÁTOMOS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0C4163F-36B7-472C-A8AF-A7DCF831AB47}"/>
              </a:ext>
            </a:extLst>
          </p:cNvPr>
          <p:cNvSpPr/>
          <p:nvPr/>
        </p:nvSpPr>
        <p:spPr>
          <a:xfrm>
            <a:off x="677346" y="1247561"/>
            <a:ext cx="80288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800" dirty="0"/>
              <a:t>Antes do modelo de átomo que conhecemos hoje existiram vários modelos.</a:t>
            </a:r>
          </a:p>
          <a:p>
            <a:pPr algn="just"/>
            <a:endParaRPr lang="pt-BR" altLang="pt-BR" sz="2800" dirty="0"/>
          </a:p>
          <a:p>
            <a:pPr algn="just"/>
            <a:r>
              <a:rPr lang="pt-BR" altLang="pt-BR" sz="2800" dirty="0"/>
              <a:t>Nos tempos de </a:t>
            </a:r>
            <a:r>
              <a:rPr lang="pt-BR" altLang="pt-BR" sz="2800" b="1" dirty="0"/>
              <a:t>Isaac Newton</a:t>
            </a:r>
            <a:r>
              <a:rPr lang="pt-BR" altLang="pt-BR" sz="2800" dirty="0"/>
              <a:t>, o átomo era considerado uma esfera muito pequena, rígida, indivisível  e indestrutível. </a:t>
            </a: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B5AB6F3F-6A86-4084-86D0-289491BEC144}"/>
              </a:ext>
            </a:extLst>
          </p:cNvPr>
          <p:cNvGrpSpPr>
            <a:grpSpLocks/>
          </p:cNvGrpSpPr>
          <p:nvPr/>
        </p:nvGrpSpPr>
        <p:grpSpPr bwMode="auto">
          <a:xfrm>
            <a:off x="2699792" y="4340723"/>
            <a:ext cx="4104803" cy="1368053"/>
            <a:chOff x="3345" y="6131"/>
            <a:chExt cx="3409" cy="774"/>
          </a:xfrm>
        </p:grpSpPr>
        <p:cxnSp>
          <p:nvCxnSpPr>
            <p:cNvPr id="7" name="AutoShape 11">
              <a:extLst>
                <a:ext uri="{FF2B5EF4-FFF2-40B4-BE49-F238E27FC236}">
                  <a16:creationId xmlns:a16="http://schemas.microsoft.com/office/drawing/2014/main" id="{55E62BBF-934A-4811-AE52-F82A358445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45" y="6904"/>
              <a:ext cx="3409" cy="1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" name="Group 12">
              <a:extLst>
                <a:ext uri="{FF2B5EF4-FFF2-40B4-BE49-F238E27FC236}">
                  <a16:creationId xmlns:a16="http://schemas.microsoft.com/office/drawing/2014/main" id="{F9DC7E49-C7A4-4D0B-9E8E-4CE2BED5F1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5" y="6131"/>
              <a:ext cx="1280" cy="773"/>
              <a:chOff x="3975" y="6131"/>
              <a:chExt cx="1280" cy="773"/>
            </a:xfrm>
          </p:grpSpPr>
          <p:sp>
            <p:nvSpPr>
              <p:cNvPr id="9" name="Oval 13">
                <a:extLst>
                  <a:ext uri="{FF2B5EF4-FFF2-40B4-BE49-F238E27FC236}">
                    <a16:creationId xmlns:a16="http://schemas.microsoft.com/office/drawing/2014/main" id="{3E655181-AAB0-42F4-8976-C92527BE9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4" y="6761"/>
                <a:ext cx="71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10" name="Group 14">
                <a:extLst>
                  <a:ext uri="{FF2B5EF4-FFF2-40B4-BE49-F238E27FC236}">
                    <a16:creationId xmlns:a16="http://schemas.microsoft.com/office/drawing/2014/main" id="{11260BDF-233B-4904-9A57-F7240F4655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178634">
                <a:off x="4264" y="5842"/>
                <a:ext cx="630" cy="1208"/>
                <a:chOff x="4395" y="7597"/>
                <a:chExt cx="630" cy="1208"/>
              </a:xfrm>
            </p:grpSpPr>
            <p:sp>
              <p:nvSpPr>
                <p:cNvPr id="11" name="AutoShape 15">
                  <a:extLst>
                    <a:ext uri="{FF2B5EF4-FFF2-40B4-BE49-F238E27FC236}">
                      <a16:creationId xmlns:a16="http://schemas.microsoft.com/office/drawing/2014/main" id="{A8340B87-FA63-4089-9FB0-7433D48836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5" y="7635"/>
                  <a:ext cx="630" cy="165"/>
                </a:xfrm>
                <a:prstGeom prst="flowChartMagneticDisk">
                  <a:avLst/>
                </a:prstGeom>
                <a:solidFill>
                  <a:srgbClr val="40404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" name="AutoShape 16">
                  <a:extLst>
                    <a:ext uri="{FF2B5EF4-FFF2-40B4-BE49-F238E27FC236}">
                      <a16:creationId xmlns:a16="http://schemas.microsoft.com/office/drawing/2014/main" id="{6A29D378-6D6B-4561-BFD5-E45157CAF2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5" y="7597"/>
                  <a:ext cx="196" cy="143"/>
                </a:xfrm>
                <a:prstGeom prst="can">
                  <a:avLst>
                    <a:gd name="adj" fmla="val 25000"/>
                  </a:avLst>
                </a:prstGeom>
                <a:solidFill>
                  <a:srgbClr val="93895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26BD0520-071D-48F8-9F80-53FF6E9004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35" y="7800"/>
                  <a:ext cx="143" cy="1005"/>
                </a:xfrm>
                <a:prstGeom prst="rect">
                  <a:avLst/>
                </a:prstGeom>
                <a:solidFill>
                  <a:srgbClr val="93895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4354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647564" y="2048073"/>
            <a:ext cx="78488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pt-BR" altLang="pt-BR" b="1" dirty="0">
              <a:latin typeface="Times New Roman" pitchFamily="16" charset="0"/>
            </a:endParaRPr>
          </a:p>
          <a:p>
            <a:pPr algn="just">
              <a:spcBef>
                <a:spcPct val="50000"/>
              </a:spcBef>
            </a:pPr>
            <a:endParaRPr lang="pt-BR" altLang="pt-BR" sz="2400" b="1" dirty="0">
              <a:latin typeface="Times New Roman" pitchFamily="16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0C4163F-36B7-472C-A8AF-A7DCF831AB47}"/>
              </a:ext>
            </a:extLst>
          </p:cNvPr>
          <p:cNvSpPr/>
          <p:nvPr/>
        </p:nvSpPr>
        <p:spPr>
          <a:xfrm>
            <a:off x="647564" y="1484784"/>
            <a:ext cx="80288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3200" dirty="0"/>
              <a:t>Esse modelo foi a base para o desenvolvimento da teoria cinética dos gases. Outros modelos foram sendo criados à medida que determinados experimentos revelaram a natureza elétrica do átomo.</a:t>
            </a:r>
          </a:p>
        </p:txBody>
      </p:sp>
    </p:spTree>
    <p:extLst>
      <p:ext uri="{BB962C8B-B14F-4D97-AF65-F5344CB8AC3E}">
        <p14:creationId xmlns:p14="http://schemas.microsoft.com/office/powerpoint/2010/main" val="195576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929</TotalTime>
  <Words>1506</Words>
  <Application>Microsoft Office PowerPoint</Application>
  <PresentationFormat>Apresentação na tela (4:3)</PresentationFormat>
  <Paragraphs>119</Paragraphs>
  <Slides>33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Arial</vt:lpstr>
      <vt:lpstr>Calibri</vt:lpstr>
      <vt:lpstr>Impact</vt:lpstr>
      <vt:lpstr>Times New Roman</vt:lpstr>
      <vt:lpstr>NewsPrint</vt:lpstr>
      <vt:lpstr>Equação</vt:lpstr>
      <vt:lpstr>MODELOS ATÔMICOS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Evanio Barros</dc:creator>
  <cp:lastModifiedBy>PET C&amp;T</cp:lastModifiedBy>
  <cp:revision>72</cp:revision>
  <dcterms:created xsi:type="dcterms:W3CDTF">2017-05-26T19:36:06Z</dcterms:created>
  <dcterms:modified xsi:type="dcterms:W3CDTF">2020-01-30T16:27:42Z</dcterms:modified>
</cp:coreProperties>
</file>