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3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2014855"/>
          </a:xfrm>
          <a:custGeom>
            <a:avLst/>
            <a:gdLst/>
            <a:ahLst/>
            <a:cxnLst/>
            <a:rect l="l" t="t" r="r" b="b"/>
            <a:pathLst>
              <a:path w="18288000" h="2014855">
                <a:moveTo>
                  <a:pt x="0" y="0"/>
                </a:moveTo>
                <a:lnTo>
                  <a:pt x="18287998" y="0"/>
                </a:lnTo>
                <a:lnTo>
                  <a:pt x="18287998" y="2014572"/>
                </a:lnTo>
                <a:lnTo>
                  <a:pt x="0" y="2014572"/>
                </a:lnTo>
                <a:lnTo>
                  <a:pt x="0" y="0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39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205" y="2428042"/>
            <a:ext cx="16575588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2026285"/>
          </a:xfrm>
          <a:custGeom>
            <a:avLst/>
            <a:gdLst/>
            <a:ahLst/>
            <a:cxnLst/>
            <a:rect l="l" t="t" r="r" b="b"/>
            <a:pathLst>
              <a:path w="18288000" h="2026285">
                <a:moveTo>
                  <a:pt x="18288000" y="2025975"/>
                </a:moveTo>
                <a:lnTo>
                  <a:pt x="0" y="202597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025975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45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"/>
            <a:ext cx="18288000" cy="2014855"/>
          </a:xfrm>
          <a:custGeom>
            <a:avLst/>
            <a:gdLst/>
            <a:ahLst/>
            <a:cxnLst/>
            <a:rect l="l" t="t" r="r" b="b"/>
            <a:pathLst>
              <a:path w="18288000" h="2014855">
                <a:moveTo>
                  <a:pt x="0" y="0"/>
                </a:moveTo>
                <a:lnTo>
                  <a:pt x="18287998" y="0"/>
                </a:lnTo>
                <a:lnTo>
                  <a:pt x="18287998" y="2014572"/>
                </a:lnTo>
                <a:lnTo>
                  <a:pt x="0" y="2014572"/>
                </a:lnTo>
                <a:lnTo>
                  <a:pt x="0" y="0"/>
                </a:lnTo>
                <a:close/>
              </a:path>
            </a:pathLst>
          </a:custGeom>
          <a:solidFill>
            <a:srgbClr val="730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711555" y="168639"/>
            <a:ext cx="2143124" cy="1628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7295" y="5639687"/>
            <a:ext cx="6913408" cy="600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73001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796" y="2749693"/>
            <a:ext cx="16254406" cy="272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52231" y="5654274"/>
            <a:ext cx="9983537" cy="100219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680845" marR="5080" indent="-1668780" algn="ctr">
              <a:lnSpc>
                <a:spcPts val="7350"/>
              </a:lnSpc>
              <a:spcBef>
                <a:spcPts val="415"/>
              </a:spcBef>
              <a:tabLst>
                <a:tab pos="7691755" algn="l"/>
              </a:tabLst>
            </a:pPr>
            <a:r>
              <a:rPr lang="pt-BR" sz="6200" spc="-4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 A L A N C E A M E N T O </a:t>
            </a:r>
            <a:endParaRPr lang="pt-BR" sz="6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25851" y="339094"/>
            <a:ext cx="15265517" cy="9599766"/>
            <a:chOff x="2992801" y="318845"/>
            <a:chExt cx="15265517" cy="9599766"/>
          </a:xfrm>
        </p:grpSpPr>
        <p:sp>
          <p:nvSpPr>
            <p:cNvPr id="8" name="object 8"/>
            <p:cNvSpPr/>
            <p:nvPr/>
          </p:nvSpPr>
          <p:spPr>
            <a:xfrm>
              <a:off x="16345150" y="318845"/>
              <a:ext cx="1913168" cy="13455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2801" y="9204237"/>
              <a:ext cx="2438399" cy="714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1" y="8777470"/>
            <a:ext cx="2099424" cy="15903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200" y="2408550"/>
            <a:ext cx="17373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6501"/>
            <a:ext cx="15011399" cy="76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8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8550"/>
                <a:ext cx="17373600" cy="729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 smtClean="0"/>
                  <a:t>Faça o balanceamento das seguintes equações químicas:</a:t>
                </a:r>
              </a:p>
              <a:p>
                <a:endParaRPr lang="pt-BR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1.  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𝐿𝑖𝑂𝐻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 smtClean="0"/>
                  <a:t> ;</a:t>
                </a:r>
              </a:p>
              <a:p>
                <a:endParaRPr lang="pt-BR" sz="3600" dirty="0"/>
              </a:p>
              <a:p>
                <a:r>
                  <a:rPr lang="pt-BR" sz="3600" dirty="0" smtClean="0"/>
                  <a:t>2. </a:t>
                </a: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𝐾𝐵𝑟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𝐻𝐵𝑟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3600" b="0" i="1" dirty="0" smtClean="0">
                  <a:latin typeface="Cambria Math" panose="02040503050406030204" pitchFamily="18" charset="0"/>
                </a:endParaRPr>
              </a:p>
              <a:p>
                <a:endParaRPr lang="pt-BR" sz="3600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eriod" startAt="3"/>
                </a:pP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𝐴𝑙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𝑂𝐻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dirty="0" smtClean="0"/>
                  <a:t> </a:t>
                </a:r>
              </a:p>
              <a:p>
                <a:pPr marL="514350" indent="-514350">
                  <a:buAutoNum type="arabicPeriod" startAt="3"/>
                </a:pPr>
                <a:endParaRPr lang="pt-BR" sz="3600" dirty="0"/>
              </a:p>
              <a:p>
                <a:pPr marL="514350" indent="-514350">
                  <a:buAutoNum type="arabi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𝐶𝑙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𝐵𝑎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𝑂𝐻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𝐵𝑎𝐶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sz="3600" dirty="0" smtClean="0"/>
              </a:p>
              <a:p>
                <a:pPr marL="514350" indent="-514350">
                  <a:buAutoNum type="arabicPeriod" startAt="3"/>
                </a:pPr>
                <a:endParaRPr lang="pt-BR" sz="3600" dirty="0"/>
              </a:p>
              <a:p>
                <a:pPr marL="514350" indent="-514350">
                  <a:buAutoNum type="arabi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pt-BR" sz="3600" b="0" dirty="0" smtClean="0"/>
              </a:p>
              <a:p>
                <a:pPr marL="514350" indent="-514350">
                  <a:buAutoNum type="arabicPeriod" startAt="3"/>
                </a:pPr>
                <a:endParaRPr lang="pt-BR" sz="3600" dirty="0" smtClean="0"/>
              </a:p>
              <a:p>
                <a:pPr marL="514350" indent="-514350">
                  <a:buAutoNum type="arabicPeriod" startAt="3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32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8550"/>
                <a:ext cx="17373600" cy="7294305"/>
              </a:xfrm>
              <a:prstGeom prst="rect">
                <a:avLst/>
              </a:prstGeom>
              <a:blipFill rotWithShape="0">
                <a:blip r:embed="rId3"/>
                <a:stretch>
                  <a:fillRect l="-1053" t="-12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0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8550"/>
                <a:ext cx="17373600" cy="682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Tx/>
                  <a:buAutoNum type="arabicPeriod"/>
                </a:pPr>
                <a:r>
                  <a:rPr lang="pt-BR" sz="3600" dirty="0" smtClean="0"/>
                  <a:t>Determine os valores de </a:t>
                </a:r>
                <a:r>
                  <a:rPr lang="pt-BR" sz="3600" dirty="0" err="1"/>
                  <a:t>x,y</a:t>
                </a:r>
                <a:r>
                  <a:rPr lang="pt-BR" sz="3600" dirty="0"/>
                  <a:t> e z.</a:t>
                </a:r>
                <a:endParaRPr lang="pt-BR" sz="3600" dirty="0" smtClean="0"/>
              </a:p>
              <a:p>
                <a:pPr marL="514350" indent="-514350">
                  <a:buFontTx/>
                  <a:buAutoNum type="arabicPeriod"/>
                </a:pPr>
                <a:endParaRPr lang="pt-BR" sz="3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𝐶𝑟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1" i="1" smtClean="0">
                        <a:latin typeface="Cambria Math" panose="02040503050406030204" pitchFamily="18" charset="0"/>
                      </a:rPr>
                      <m:t>𝒛</m:t>
                    </m:r>
                    <m:sSub>
                      <m:sSubPr>
                        <m:ctrlPr>
                          <a:rPr lang="pt-BR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BR" sz="3600" b="1" dirty="0" smtClean="0"/>
                  <a:t> </a:t>
                </a:r>
              </a:p>
              <a:p>
                <a:endParaRPr lang="pt-BR" sz="3600" dirty="0" smtClean="0"/>
              </a:p>
              <a:p>
                <a:r>
                  <a:rPr lang="pt-BR" sz="3600" dirty="0" smtClean="0"/>
                  <a:t>2. Faça o balanceamento das seguintes equações químicas:</a:t>
                </a:r>
              </a:p>
              <a:p>
                <a:endParaRPr lang="pt-BR" sz="3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.   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3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3600" dirty="0" smtClean="0"/>
                  <a:t> </a:t>
                </a:r>
              </a:p>
              <a:p>
                <a:endParaRPr lang="pt-BR" sz="3600" dirty="0" smtClean="0"/>
              </a:p>
              <a:p>
                <a:pPr marL="514350" indent="-514350">
                  <a:buAutoNum type="alphaL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𝐵𝑎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𝑁𝑎𝑁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</m:sub>
                    </m:sSub>
                  </m:oMath>
                </a14:m>
                <a:endParaRPr lang="pt-BR" sz="3600" b="0" dirty="0" smtClean="0"/>
              </a:p>
              <a:p>
                <a:pPr marL="514350" indent="-514350">
                  <a:buAutoNum type="alphaLcPeriod" startAt="2"/>
                </a:pPr>
                <a:endParaRPr lang="pt-BR" sz="3600" b="0" dirty="0" smtClean="0"/>
              </a:p>
              <a:p>
                <a:pPr marL="514350" indent="-514350">
                  <a:buAutoNum type="alphaLcPeriod" startAt="2"/>
                </a:pPr>
                <a:r>
                  <a:rPr lang="pt-BR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pt-BR" sz="3600" b="0" i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pt-BR" sz="3600" b="0" dirty="0" smtClean="0"/>
              </a:p>
              <a:p>
                <a:endParaRPr lang="pt-BR" sz="3200" dirty="0" smtClean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8550"/>
                <a:ext cx="17373600" cy="6825586"/>
              </a:xfrm>
              <a:prstGeom prst="rect">
                <a:avLst/>
              </a:prstGeom>
              <a:blipFill rotWithShape="0">
                <a:blip r:embed="rId3"/>
                <a:stretch>
                  <a:fillRect l="-1088" t="-15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48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8550"/>
                <a:ext cx="17373600" cy="764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𝐾𝑀𝑛𝑂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𝐹𝑒𝐶𝑙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𝐻𝐶𝑙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groupChr>
                      <m:groupChrPr>
                        <m:chr m:val="→"/>
                        <m:pos m:val="top"/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𝑀𝑛𝐶𝑙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𝐹𝑒𝐶𝑙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𝐾𝐶𝑙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𝑀𝑔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𝑂𝐻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𝑀𝑔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</m:t>
                        </m:r>
                        <m:sSub>
                          <m:sSub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endParaRPr lang="pt-BR" sz="36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f. </a:t>
                </a: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𝐴𝑙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𝑂𝐻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g. </a:t>
                </a: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𝑀𝑔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(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𝑂𝐻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𝐻𝐶𝑙</m:t>
                    </m:r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𝑀𝑔𝐶𝑙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endParaRPr lang="pt-BR" sz="36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𝐶𝑟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7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𝐶𝑟</m:t>
                        </m:r>
                        <m:d>
                          <m:d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𝑂𝐻</m:t>
                            </m:r>
                          </m:e>
                        </m:d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pt-BR" sz="36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𝑃𝑏𝑆𝑂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𝑆</m:t>
                    </m:r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𝑃𝑏𝑆</m:t>
                    </m: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𝑁𝑎𝑆𝑂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pt-BR" sz="36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8550"/>
                <a:ext cx="17373600" cy="7645170"/>
              </a:xfrm>
              <a:prstGeom prst="rect">
                <a:avLst/>
              </a:prstGeom>
              <a:blipFill rotWithShape="0">
                <a:blip r:embed="rId3"/>
                <a:stretch>
                  <a:fillRect l="-1053" t="-13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261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8550"/>
                <a:ext cx="17373600" cy="135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𝐶𝑎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𝑂𝐻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groupChr>
                      <m:groupChrPr>
                        <m:chr m:val="→"/>
                        <m:pos m:val="top"/>
                        <m:ctrl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              </m:t>
                        </m:r>
                      </m:e>
                    </m:groupChr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𝐶𝑎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𝑃𝑂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+ </m:t>
                    </m:r>
                    <m:sSub>
                      <m:sSubPr>
                        <m:ctrlP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pt-BR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𝑂</m:t>
                    </m:r>
                  </m:oMath>
                </a14:m>
                <a:endParaRPr lang="pt-BR" sz="360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8550"/>
                <a:ext cx="17373600" cy="1351139"/>
              </a:xfrm>
              <a:prstGeom prst="rect">
                <a:avLst/>
              </a:prstGeom>
              <a:blipFill rotWithShape="0">
                <a:blip r:embed="rId3"/>
                <a:stretch>
                  <a:fillRect l="-1053" t="-76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42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0300"/>
                <a:ext cx="17373600" cy="674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 reações químicas são processos que envolvem a mudança ou transformação da matéria através do rearranjo dos átomos.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Nas reações, há dois tipos de substâncias principais:</a:t>
                </a: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Os </a:t>
                </a:r>
                <a:r>
                  <a:rPr lang="pt-BR" sz="3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reagentes</a:t>
                </a: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que são as substâncias iniciais que se misturam e reagem entre si;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Os </a:t>
                </a:r>
                <a:r>
                  <a:rPr lang="pt-BR" sz="305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produtos</a:t>
                </a: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que são os compostos formados a partir da reação química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 reações químicas podem ser representadas de forma concisa pelas equações químicas: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𝑅𝐸𝐴𝐺𝐸𝑁𝑇𝐸𝑆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                </m:t>
                          </m:r>
                        </m:e>
                      </m:groupCh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𝑃𝑅𝑂𝐷𝑈𝑇𝑂𝑆</m:t>
                      </m:r>
                    </m:oMath>
                  </m:oMathPara>
                </a14:m>
                <a:endParaRPr lang="pt-BR" sz="3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0300"/>
                <a:ext cx="17373600" cy="6748001"/>
              </a:xfrm>
              <a:prstGeom prst="rect">
                <a:avLst/>
              </a:prstGeom>
              <a:blipFill rotWithShape="0">
                <a:blip r:embed="rId3"/>
                <a:stretch>
                  <a:fillRect l="-842" t="-1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79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0300"/>
                <a:ext cx="17373600" cy="698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Exemplos de reações comuns: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queima de um dos hidrocarbonetos presentes na gasolina no motor do carro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8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18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𝑂</m:t>
                      </m:r>
                    </m:oMath>
                  </m:oMathPara>
                </a14:m>
                <a:endParaRPr lang="pt-BR" sz="3050" b="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Queima do etanol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5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𝑂𝐻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𝑂</m:t>
                      </m:r>
                    </m:oMath>
                  </m:oMathPara>
                </a14:m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ferrugem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𝐹𝑒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𝐹𝑒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(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𝑂𝐻</m:t>
                      </m:r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0300"/>
                <a:ext cx="17373600" cy="6984989"/>
              </a:xfrm>
              <a:prstGeom prst="rect">
                <a:avLst/>
              </a:prstGeom>
              <a:blipFill rotWithShape="0">
                <a:blip r:embed="rId3"/>
                <a:stretch>
                  <a:fillRect l="-842" t="-11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19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0300"/>
                <a:ext cx="17373600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Equação química simplificada: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 equações simplificadas mostram o essencial da reação em termos das fórmulas químicas dos reagentes e produtos.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Exemplos:</a:t>
                </a: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pt-BR" sz="3600" b="0" i="0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600" dirty="0" smtClean="0"/>
              </a:p>
              <a:p>
                <a:endParaRPr lang="pt-BR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pt-BR" sz="3600" b="0" i="0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groupCh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0300"/>
                <a:ext cx="17373600" cy="6432530"/>
              </a:xfrm>
              <a:prstGeom prst="rect">
                <a:avLst/>
              </a:prstGeom>
              <a:blipFill rotWithShape="0">
                <a:blip r:embed="rId3"/>
                <a:stretch>
                  <a:fillRect l="-842" t="-1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8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200" y="2400300"/>
            <a:ext cx="17373600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representar as quantidades relativas das espécies de reagentes e produtos formados em uma reação química, devemos realizar o balanceamento da equação química.</a:t>
            </a:r>
          </a:p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balanceamento é baseado no entendimento de massas atômicas e na lei de conservação da massa de Lavoisier: </a:t>
            </a:r>
            <a:r>
              <a:rPr lang="pt-BR" sz="305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 massa total de uma substância presente ao final de uma reação química é a mesma massa total do início da reação”;</a:t>
            </a:r>
          </a:p>
          <a:p>
            <a:endParaRPr lang="pt-BR" sz="305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05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lei de conservação da massa está baseada no fato de que os átomos não são nem criados e nem destruídos durante qualquer reação química;</a:t>
            </a:r>
          </a:p>
          <a:p>
            <a:endParaRPr lang="pt-BR" sz="305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7705779"/>
                <a:ext cx="17373600" cy="258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Reação envolvida:</a:t>
                </a:r>
              </a:p>
              <a:p>
                <a:endParaRPr lang="pt-BR" sz="305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05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𝐶𝑎𝐶𝑙</m:t>
                          </m:r>
                        </m:e>
                        <m:sub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𝑁𝑎</m:t>
                          </m:r>
                        </m:e>
                        <m:sub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𝑆</m:t>
                      </m:r>
                      <m:sSub>
                        <m:sSubPr>
                          <m:ctrlP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            </m:t>
                          </m:r>
                        </m:e>
                      </m:groupChr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𝑁𝑎𝐶𝑙</m:t>
                      </m:r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r>
                        <a:rPr lang="pt-BR" sz="305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𝐶𝑎𝑆</m:t>
                      </m:r>
                      <m:sSub>
                        <m:sSubPr>
                          <m:ctrlP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pt-BR" sz="305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sz="305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705779"/>
                <a:ext cx="17373600" cy="2589876"/>
              </a:xfrm>
              <a:prstGeom prst="rect">
                <a:avLst/>
              </a:prstGeom>
              <a:blipFill rotWithShape="0">
                <a:blip r:embed="rId3"/>
                <a:stretch>
                  <a:fillRect l="-8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3495729"/>
            <a:ext cx="9906000" cy="42100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57200" y="2476500"/>
            <a:ext cx="109728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Ilustrando a lei de conservação das massas, temos:</a:t>
            </a:r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7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57200" y="2408550"/>
                <a:ext cx="17373600" cy="792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Realizar o balanceamento de uma equação química é igualar a quantidade dos átomos dos elementos presentes nos reagentes com a quantidade desses mesmos átomos dos elementos presentes nos produtos;</a:t>
                </a: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As quantidades relativas são representadas por números que multiplicam as fórmulas químicas, chamados de coeficientes estequiométricos;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Portanto, uma reação pode ser representada de forma geral como:</a:t>
                </a:r>
              </a:p>
              <a:p>
                <a:endParaRPr lang="pt-BR" sz="3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𝑎𝐴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𝑏𝐵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             </m:t>
                          </m:r>
                        </m:e>
                      </m:groupChr>
                      <m:r>
                        <a:rPr lang="pt-BR" sz="3600" b="0" i="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cC</m:t>
                      </m:r>
                      <m:r>
                        <a:rPr lang="pt-BR" sz="3600" b="0" i="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dD</m:t>
                      </m:r>
                    </m:oMath>
                  </m:oMathPara>
                </a14:m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pt-BR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pt-BR" sz="305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Onde a, b, c, d são os coeficientes estequiométricos.</a:t>
                </a:r>
              </a:p>
              <a:p>
                <a:endParaRPr lang="pt-BR" sz="305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08550"/>
                <a:ext cx="17373600" cy="7922169"/>
              </a:xfrm>
              <a:prstGeom prst="rect">
                <a:avLst/>
              </a:prstGeom>
              <a:blipFill rotWithShape="0">
                <a:blip r:embed="rId3"/>
                <a:stretch>
                  <a:fillRect l="-842" r="-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200" y="2408550"/>
            <a:ext cx="17373600" cy="713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 das tentativas</a:t>
            </a:r>
          </a:p>
          <a:p>
            <a:endParaRPr lang="pt-BR" sz="3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balanceamento de equações químicas podemos utilizar o macete MACHO, balanceando os elementos na seguinte ordem:</a:t>
            </a:r>
          </a:p>
          <a:p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Metais;</a:t>
            </a:r>
          </a:p>
          <a:p>
            <a:pPr marL="514350" indent="-514350">
              <a:buAutoNum type="arabicPeriod"/>
            </a:pPr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Ametais;</a:t>
            </a:r>
          </a:p>
          <a:p>
            <a:pPr marL="514350" indent="-514350">
              <a:buAutoNum type="arabicPeriod"/>
            </a:pPr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Carbono;</a:t>
            </a:r>
          </a:p>
          <a:p>
            <a:pPr marL="514350" indent="-514350">
              <a:buAutoNum type="arabicPeriod"/>
            </a:pPr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Hidrogênio;</a:t>
            </a:r>
          </a:p>
          <a:p>
            <a:pPr marL="514350" indent="-514350">
              <a:buAutoNum type="arabicPeriod"/>
            </a:pPr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Oxigênio.</a:t>
            </a:r>
          </a:p>
          <a:p>
            <a:pPr marL="514350" indent="-514350">
              <a:buAutoNum type="arabicPeriod"/>
            </a:pPr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0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18288000" cy="2023745"/>
            </a:xfrm>
            <a:custGeom>
              <a:avLst/>
              <a:gdLst/>
              <a:ahLst/>
              <a:cxnLst/>
              <a:rect l="l" t="t" r="r" b="b"/>
              <a:pathLst>
                <a:path w="18288000" h="2023745">
                  <a:moveTo>
                    <a:pt x="0" y="0"/>
                  </a:moveTo>
                  <a:lnTo>
                    <a:pt x="18287998" y="0"/>
                  </a:lnTo>
                  <a:lnTo>
                    <a:pt x="18287998" y="2023373"/>
                  </a:lnTo>
                  <a:lnTo>
                    <a:pt x="0" y="2023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3450" y="0"/>
              <a:ext cx="14984730" cy="10287000"/>
            </a:xfrm>
            <a:custGeom>
              <a:avLst/>
              <a:gdLst/>
              <a:ahLst/>
              <a:cxnLst/>
              <a:rect l="l" t="t" r="r" b="b"/>
              <a:pathLst>
                <a:path w="14984730" h="10287000">
                  <a:moveTo>
                    <a:pt x="14984548" y="10286999"/>
                  </a:moveTo>
                  <a:lnTo>
                    <a:pt x="0" y="10286999"/>
                  </a:lnTo>
                  <a:lnTo>
                    <a:pt x="13330454" y="0"/>
                  </a:lnTo>
                  <a:lnTo>
                    <a:pt x="14588607" y="0"/>
                  </a:lnTo>
                  <a:lnTo>
                    <a:pt x="14984547" y="513081"/>
                  </a:lnTo>
                  <a:lnTo>
                    <a:pt x="14984548" y="10286999"/>
                  </a:lnTo>
                  <a:close/>
                </a:path>
              </a:pathLst>
            </a:custGeom>
            <a:solidFill>
              <a:schemeClr val="accent1">
                <a:lumMod val="50000"/>
                <a:alpha val="979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154400" y="339094"/>
            <a:ext cx="1913168" cy="134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457200" y="7239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Balanceamento Químico</a:t>
            </a:r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200" y="2408550"/>
            <a:ext cx="1737360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aplicação do macete, utilizamos a tabela periódica para identificar os metais e ametais.</a:t>
            </a:r>
          </a:p>
          <a:p>
            <a:endParaRPr lang="pt-BR" sz="3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3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90900"/>
            <a:ext cx="12344400" cy="66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6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396</Words>
  <Application>Microsoft Office PowerPoint</Application>
  <PresentationFormat>Personalizar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Verdana</vt:lpstr>
      <vt:lpstr>Office Theme</vt:lpstr>
      <vt:lpstr>B A L A N C E A M E N T 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A L A N C E A M E N T O</dc:title>
  <dc:creator>Wellington</dc:creator>
  <cp:lastModifiedBy>Conta da Microsoft</cp:lastModifiedBy>
  <cp:revision>17</cp:revision>
  <dcterms:created xsi:type="dcterms:W3CDTF">2020-03-02T00:29:29Z</dcterms:created>
  <dcterms:modified xsi:type="dcterms:W3CDTF">2020-03-05T04:37:29Z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2020-03-02T00:00:00Z</vt:filetime>
  </property>
</Properties>
</file>