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8288000" cy="10287000"/>
  <p:notesSz cx="18288000" cy="10287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354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5"/>
            <a:ext cx="18288000" cy="2014855"/>
          </a:xfrm>
          <a:custGeom>
            <a:avLst/>
            <a:gdLst/>
            <a:ahLst/>
            <a:cxnLst/>
            <a:rect l="l" t="t" r="r" b="b"/>
            <a:pathLst>
              <a:path w="18288000" h="2014855">
                <a:moveTo>
                  <a:pt x="0" y="0"/>
                </a:moveTo>
                <a:lnTo>
                  <a:pt x="18287998" y="0"/>
                </a:lnTo>
                <a:lnTo>
                  <a:pt x="18287998" y="2014572"/>
                </a:lnTo>
                <a:lnTo>
                  <a:pt x="0" y="2014572"/>
                </a:lnTo>
                <a:lnTo>
                  <a:pt x="0" y="0"/>
                </a:lnTo>
                <a:close/>
              </a:path>
            </a:pathLst>
          </a:custGeom>
          <a:solidFill>
            <a:srgbClr val="73001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5711555" y="168639"/>
            <a:ext cx="2143124" cy="16287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56205" y="2428042"/>
            <a:ext cx="16575588" cy="71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5"/>
            <a:ext cx="18288000" cy="2026285"/>
          </a:xfrm>
          <a:custGeom>
            <a:avLst/>
            <a:gdLst/>
            <a:ahLst/>
            <a:cxnLst/>
            <a:rect l="l" t="t" r="r" b="b"/>
            <a:pathLst>
              <a:path w="18288000" h="2026285">
                <a:moveTo>
                  <a:pt x="18288000" y="2025975"/>
                </a:moveTo>
                <a:lnTo>
                  <a:pt x="0" y="2025975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2025975"/>
                </a:lnTo>
                <a:close/>
              </a:path>
            </a:pathLst>
          </a:custGeom>
          <a:solidFill>
            <a:srgbClr val="73001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5711555" y="168645"/>
            <a:ext cx="2143124" cy="16287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750" b="0" i="0">
                <a:solidFill>
                  <a:srgbClr val="73001D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7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750" b="0" i="0">
                <a:solidFill>
                  <a:srgbClr val="73001D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4"/>
            <a:ext cx="18288000" cy="2014855"/>
          </a:xfrm>
          <a:custGeom>
            <a:avLst/>
            <a:gdLst/>
            <a:ahLst/>
            <a:cxnLst/>
            <a:rect l="l" t="t" r="r" b="b"/>
            <a:pathLst>
              <a:path w="18288000" h="2014855">
                <a:moveTo>
                  <a:pt x="0" y="0"/>
                </a:moveTo>
                <a:lnTo>
                  <a:pt x="18287998" y="0"/>
                </a:lnTo>
                <a:lnTo>
                  <a:pt x="18287998" y="2014572"/>
                </a:lnTo>
                <a:lnTo>
                  <a:pt x="0" y="2014572"/>
                </a:lnTo>
                <a:lnTo>
                  <a:pt x="0" y="0"/>
                </a:lnTo>
                <a:close/>
              </a:path>
            </a:pathLst>
          </a:custGeom>
          <a:solidFill>
            <a:srgbClr val="73001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5711555" y="168639"/>
            <a:ext cx="2143124" cy="16287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750" b="0" i="0">
                <a:solidFill>
                  <a:srgbClr val="73001D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87295" y="5639687"/>
            <a:ext cx="6913408" cy="600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750" b="0" i="0">
                <a:solidFill>
                  <a:srgbClr val="73001D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16796" y="2749693"/>
            <a:ext cx="16254406" cy="27228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7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1"/>
              <a:ext cx="18288000" cy="2023745"/>
            </a:xfrm>
            <a:custGeom>
              <a:avLst/>
              <a:gdLst/>
              <a:ahLst/>
              <a:cxnLst/>
              <a:rect l="l" t="t" r="r" b="b"/>
              <a:pathLst>
                <a:path w="18288000" h="2023745">
                  <a:moveTo>
                    <a:pt x="0" y="0"/>
                  </a:moveTo>
                  <a:lnTo>
                    <a:pt x="18287998" y="0"/>
                  </a:lnTo>
                  <a:lnTo>
                    <a:pt x="18287998" y="2023373"/>
                  </a:lnTo>
                  <a:lnTo>
                    <a:pt x="0" y="20233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303450" y="0"/>
              <a:ext cx="14984730" cy="10287000"/>
            </a:xfrm>
            <a:custGeom>
              <a:avLst/>
              <a:gdLst/>
              <a:ahLst/>
              <a:cxnLst/>
              <a:rect l="l" t="t" r="r" b="b"/>
              <a:pathLst>
                <a:path w="14984730" h="10287000">
                  <a:moveTo>
                    <a:pt x="14984548" y="10286999"/>
                  </a:moveTo>
                  <a:lnTo>
                    <a:pt x="0" y="10286999"/>
                  </a:lnTo>
                  <a:lnTo>
                    <a:pt x="13330454" y="0"/>
                  </a:lnTo>
                  <a:lnTo>
                    <a:pt x="14588607" y="0"/>
                  </a:lnTo>
                  <a:lnTo>
                    <a:pt x="14984547" y="513081"/>
                  </a:lnTo>
                  <a:lnTo>
                    <a:pt x="14984548" y="10286999"/>
                  </a:lnTo>
                  <a:close/>
                </a:path>
              </a:pathLst>
            </a:custGeom>
            <a:solidFill>
              <a:schemeClr val="accent1">
                <a:lumMod val="50000"/>
                <a:alpha val="9799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152231" y="5654274"/>
            <a:ext cx="9983537" cy="1002197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1680845" marR="5080" indent="-1668780" algn="ctr">
              <a:lnSpc>
                <a:spcPts val="7350"/>
              </a:lnSpc>
              <a:spcBef>
                <a:spcPts val="415"/>
              </a:spcBef>
              <a:tabLst>
                <a:tab pos="7691755" algn="l"/>
              </a:tabLst>
            </a:pPr>
            <a:r>
              <a:rPr lang="pt-BR" sz="6200" spc="-4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B A L A N C E A M E N T O </a:t>
            </a:r>
            <a:endParaRPr lang="pt-BR" sz="6200" dirty="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725851" y="339094"/>
            <a:ext cx="15265517" cy="9599766"/>
            <a:chOff x="2992801" y="318845"/>
            <a:chExt cx="15265517" cy="9599766"/>
          </a:xfrm>
        </p:grpSpPr>
        <p:sp>
          <p:nvSpPr>
            <p:cNvPr id="8" name="object 8"/>
            <p:cNvSpPr/>
            <p:nvPr/>
          </p:nvSpPr>
          <p:spPr>
            <a:xfrm>
              <a:off x="16345150" y="318845"/>
              <a:ext cx="1913168" cy="134555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992801" y="9204237"/>
              <a:ext cx="2438399" cy="71437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Imagem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51" y="8777470"/>
            <a:ext cx="2099424" cy="159031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1"/>
              <a:ext cx="18288000" cy="2023745"/>
            </a:xfrm>
            <a:custGeom>
              <a:avLst/>
              <a:gdLst/>
              <a:ahLst/>
              <a:cxnLst/>
              <a:rect l="l" t="t" r="r" b="b"/>
              <a:pathLst>
                <a:path w="18288000" h="2023745">
                  <a:moveTo>
                    <a:pt x="0" y="0"/>
                  </a:moveTo>
                  <a:lnTo>
                    <a:pt x="18287998" y="0"/>
                  </a:lnTo>
                  <a:lnTo>
                    <a:pt x="18287998" y="2023373"/>
                  </a:lnTo>
                  <a:lnTo>
                    <a:pt x="0" y="20233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303450" y="0"/>
              <a:ext cx="14984730" cy="10287000"/>
            </a:xfrm>
            <a:custGeom>
              <a:avLst/>
              <a:gdLst/>
              <a:ahLst/>
              <a:cxnLst/>
              <a:rect l="l" t="t" r="r" b="b"/>
              <a:pathLst>
                <a:path w="14984730" h="10287000">
                  <a:moveTo>
                    <a:pt x="14984548" y="10286999"/>
                  </a:moveTo>
                  <a:lnTo>
                    <a:pt x="0" y="10286999"/>
                  </a:lnTo>
                  <a:lnTo>
                    <a:pt x="13330454" y="0"/>
                  </a:lnTo>
                  <a:lnTo>
                    <a:pt x="14588607" y="0"/>
                  </a:lnTo>
                  <a:lnTo>
                    <a:pt x="14984547" y="513081"/>
                  </a:lnTo>
                  <a:lnTo>
                    <a:pt x="14984548" y="10286999"/>
                  </a:lnTo>
                  <a:close/>
                </a:path>
              </a:pathLst>
            </a:custGeom>
            <a:solidFill>
              <a:schemeClr val="accent1">
                <a:lumMod val="50000"/>
                <a:alpha val="9799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16154400" y="339094"/>
            <a:ext cx="1913168" cy="13455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CaixaDeTexto 8"/>
          <p:cNvSpPr txBox="1"/>
          <p:nvPr/>
        </p:nvSpPr>
        <p:spPr>
          <a:xfrm>
            <a:off x="457200" y="723900"/>
            <a:ext cx="1249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Balanceamento Químico</a:t>
            </a:r>
            <a:endParaRPr lang="pt-BR" sz="4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57200" y="2408550"/>
            <a:ext cx="17373600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305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pt-BR" sz="305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326501"/>
            <a:ext cx="15011399" cy="7657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9890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1"/>
              <a:ext cx="18288000" cy="2023745"/>
            </a:xfrm>
            <a:custGeom>
              <a:avLst/>
              <a:gdLst/>
              <a:ahLst/>
              <a:cxnLst/>
              <a:rect l="l" t="t" r="r" b="b"/>
              <a:pathLst>
                <a:path w="18288000" h="2023745">
                  <a:moveTo>
                    <a:pt x="0" y="0"/>
                  </a:moveTo>
                  <a:lnTo>
                    <a:pt x="18287998" y="0"/>
                  </a:lnTo>
                  <a:lnTo>
                    <a:pt x="18287998" y="2023373"/>
                  </a:lnTo>
                  <a:lnTo>
                    <a:pt x="0" y="20233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303450" y="0"/>
              <a:ext cx="14984730" cy="10287000"/>
            </a:xfrm>
            <a:custGeom>
              <a:avLst/>
              <a:gdLst/>
              <a:ahLst/>
              <a:cxnLst/>
              <a:rect l="l" t="t" r="r" b="b"/>
              <a:pathLst>
                <a:path w="14984730" h="10287000">
                  <a:moveTo>
                    <a:pt x="14984548" y="10286999"/>
                  </a:moveTo>
                  <a:lnTo>
                    <a:pt x="0" y="10286999"/>
                  </a:lnTo>
                  <a:lnTo>
                    <a:pt x="13330454" y="0"/>
                  </a:lnTo>
                  <a:lnTo>
                    <a:pt x="14588607" y="0"/>
                  </a:lnTo>
                  <a:lnTo>
                    <a:pt x="14984547" y="513081"/>
                  </a:lnTo>
                  <a:lnTo>
                    <a:pt x="14984548" y="10286999"/>
                  </a:lnTo>
                  <a:close/>
                </a:path>
              </a:pathLst>
            </a:custGeom>
            <a:solidFill>
              <a:schemeClr val="accent1">
                <a:lumMod val="50000"/>
                <a:alpha val="9799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16154400" y="339094"/>
            <a:ext cx="1913168" cy="13455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CaixaDeTexto 8"/>
          <p:cNvSpPr txBox="1"/>
          <p:nvPr/>
        </p:nvSpPr>
        <p:spPr>
          <a:xfrm>
            <a:off x="457200" y="723900"/>
            <a:ext cx="1249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Balanceamento Químico</a:t>
            </a:r>
            <a:endParaRPr lang="pt-BR" sz="4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aixaDeTexto 11"/>
              <p:cNvSpPr txBox="1"/>
              <p:nvPr/>
            </p:nvSpPr>
            <p:spPr>
              <a:xfrm>
                <a:off x="457200" y="2408550"/>
                <a:ext cx="17373600" cy="72943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3600" dirty="0" smtClean="0"/>
                  <a:t>Faça o balanceamento das seguintes equações químicas:</a:t>
                </a:r>
              </a:p>
              <a:p>
                <a:endParaRPr lang="pt-BR" sz="36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t-BR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1.  </m:t>
                        </m:r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𝐿𝑖𝑂𝐻</m:t>
                    </m:r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 </m:t>
                    </m:r>
                    <m:groupChr>
                      <m:groupChrPr>
                        <m:chr m:val="→"/>
                        <m:vertJc m:val="bot"/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nor/>
                          </m:rPr>
                          <a:rPr lang="pt-BR" sz="3600" b="0" i="0" smtClean="0">
                            <a:latin typeface="Cambria Math" panose="02040503050406030204" pitchFamily="18" charset="0"/>
                          </a:rPr>
                          <m:t>         </m:t>
                        </m:r>
                      </m:e>
                    </m:groupChr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𝐿𝑖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+ 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pt-BR" sz="3600" dirty="0" smtClean="0"/>
                  <a:t> ;</a:t>
                </a:r>
              </a:p>
              <a:p>
                <a:endParaRPr lang="pt-BR" sz="3600" dirty="0"/>
              </a:p>
              <a:p>
                <a:r>
                  <a:rPr lang="pt-BR" sz="3600" dirty="0" smtClean="0"/>
                  <a:t>2. </a:t>
                </a:r>
                <a14:m>
                  <m:oMath xmlns:m="http://schemas.openxmlformats.org/officeDocument/2006/math"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𝐾𝐵𝑟</m:t>
                    </m:r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+ 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𝑃𝑂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groupChr>
                      <m:groupChrPr>
                        <m:chr m:val="→"/>
                        <m:vertJc m:val="bot"/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nor/>
                          </m:rPr>
                          <a:rPr lang="pt-BR" sz="3600" b="0" i="0" smtClean="0">
                            <a:latin typeface="Cambria Math" panose="02040503050406030204" pitchFamily="18" charset="0"/>
                          </a:rPr>
                          <m:t>         </m:t>
                        </m:r>
                      </m:e>
                    </m:groupCh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𝑃𝑂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𝐻𝐵𝑟</m:t>
                    </m:r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pt-BR" sz="3600" b="0" i="1" dirty="0" smtClean="0">
                  <a:latin typeface="Cambria Math" panose="02040503050406030204" pitchFamily="18" charset="0"/>
                </a:endParaRPr>
              </a:p>
              <a:p>
                <a:endParaRPr lang="pt-BR" sz="3600" b="0" i="1" dirty="0" smtClean="0">
                  <a:latin typeface="Cambria Math" panose="02040503050406030204" pitchFamily="18" charset="0"/>
                </a:endParaRPr>
              </a:p>
              <a:p>
                <a:pPr marL="514350" indent="-514350">
                  <a:buAutoNum type="arabicPeriod" startAt="3"/>
                </a:pPr>
                <a14:m>
                  <m:oMath xmlns:m="http://schemas.openxmlformats.org/officeDocument/2006/math"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𝐴𝑙</m:t>
                    </m:r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𝑂𝐻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+ 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𝑆𝑂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 </m:t>
                    </m:r>
                    <m:groupChr>
                      <m:groupChrPr>
                        <m:chr m:val="→"/>
                        <m:vertJc m:val="bot"/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nor/>
                          </m:rPr>
                          <a:rPr lang="pt-BR" sz="3600" b="0" i="0" smtClean="0">
                            <a:latin typeface="Cambria Math" panose="02040503050406030204" pitchFamily="18" charset="0"/>
                          </a:rPr>
                          <m:t>         </m:t>
                        </m:r>
                      </m:e>
                    </m:groupChr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𝐴𝑙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𝑆𝑂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+ 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pt-BR" sz="3600" dirty="0" smtClean="0"/>
                  <a:t> </a:t>
                </a:r>
              </a:p>
              <a:p>
                <a:pPr marL="514350" indent="-514350">
                  <a:buAutoNum type="arabicPeriod" startAt="3"/>
                </a:pPr>
                <a:endParaRPr lang="pt-BR" sz="3600" dirty="0"/>
              </a:p>
              <a:p>
                <a:pPr marL="514350" indent="-514350">
                  <a:buAutoNum type="arabicPeriod" startAt="3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t-BR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𝑁𝐻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𝐶𝑙</m:t>
                    </m:r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𝐵𝑎</m:t>
                    </m:r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𝑂𝐻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 </m:t>
                    </m:r>
                    <m:groupChr>
                      <m:groupChrPr>
                        <m:chr m:val="→"/>
                        <m:vertJc m:val="bot"/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nor/>
                          </m:rPr>
                          <a:rPr lang="pt-BR" sz="3600" b="0" i="0" smtClean="0">
                            <a:latin typeface="Cambria Math" panose="02040503050406030204" pitchFamily="18" charset="0"/>
                          </a:rPr>
                          <m:t>         </m:t>
                        </m:r>
                      </m:e>
                    </m:groupChr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𝐵𝑎𝐶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𝑁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+ 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endParaRPr lang="pt-BR" sz="3600" dirty="0" smtClean="0"/>
              </a:p>
              <a:p>
                <a:pPr marL="514350" indent="-514350">
                  <a:buAutoNum type="arabicPeriod" startAt="3"/>
                </a:pPr>
                <a:endParaRPr lang="pt-BR" sz="3600" dirty="0"/>
              </a:p>
              <a:p>
                <a:pPr marL="514350" indent="-514350">
                  <a:buAutoNum type="arabicPeriod" startAt="3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t-BR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pt-BR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+ 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 </m:t>
                    </m:r>
                    <m:groupChr>
                      <m:groupChrPr>
                        <m:chr m:val="→"/>
                        <m:vertJc m:val="bot"/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nor/>
                          </m:rPr>
                          <a:rPr lang="pt-BR" sz="3600" b="0" i="0" smtClean="0">
                            <a:latin typeface="Cambria Math" panose="02040503050406030204" pitchFamily="18" charset="0"/>
                          </a:rPr>
                          <m:t>          </m:t>
                        </m:r>
                      </m:e>
                    </m:groupChr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𝐶𝑂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+ 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endParaRPr lang="pt-BR" sz="3600" b="0" dirty="0" smtClean="0"/>
              </a:p>
              <a:p>
                <a:pPr marL="514350" indent="-514350">
                  <a:buAutoNum type="arabicPeriod" startAt="3"/>
                </a:pPr>
                <a:endParaRPr lang="pt-BR" sz="3600" dirty="0" smtClean="0"/>
              </a:p>
              <a:p>
                <a:pPr marL="514350" indent="-514350">
                  <a:buAutoNum type="arabicPeriod" startAt="3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t-BR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𝐹𝑒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𝐶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+ 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𝑆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 </m:t>
                    </m:r>
                    <m:groupChr>
                      <m:groupChrPr>
                        <m:chr m:val="→"/>
                        <m:vertJc m:val="bot"/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nor/>
                          </m:rPr>
                          <a:rPr lang="pt-BR" sz="3600" b="0" i="0" smtClean="0">
                            <a:latin typeface="Cambria Math" panose="02040503050406030204" pitchFamily="18" charset="0"/>
                          </a:rPr>
                          <m:t>          </m:t>
                        </m:r>
                      </m:e>
                    </m:groupChr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𝐹𝑒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𝑆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+ 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𝐶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pt-BR" sz="3200" dirty="0" smtClean="0"/>
              </a:p>
            </p:txBody>
          </p:sp>
        </mc:Choice>
        <mc:Fallback xmlns="">
          <p:sp>
            <p:nvSpPr>
              <p:cNvPr id="12" name="CaixaDeTexto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408550"/>
                <a:ext cx="17373600" cy="7294305"/>
              </a:xfrm>
              <a:prstGeom prst="rect">
                <a:avLst/>
              </a:prstGeom>
              <a:blipFill rotWithShape="0">
                <a:blip r:embed="rId3"/>
                <a:stretch>
                  <a:fillRect l="-1053" t="-1253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16072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1"/>
              <a:ext cx="18288000" cy="2023745"/>
            </a:xfrm>
            <a:custGeom>
              <a:avLst/>
              <a:gdLst/>
              <a:ahLst/>
              <a:cxnLst/>
              <a:rect l="l" t="t" r="r" b="b"/>
              <a:pathLst>
                <a:path w="18288000" h="2023745">
                  <a:moveTo>
                    <a:pt x="0" y="0"/>
                  </a:moveTo>
                  <a:lnTo>
                    <a:pt x="18287998" y="0"/>
                  </a:lnTo>
                  <a:lnTo>
                    <a:pt x="18287998" y="2023373"/>
                  </a:lnTo>
                  <a:lnTo>
                    <a:pt x="0" y="20233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303450" y="0"/>
              <a:ext cx="14984730" cy="10287000"/>
            </a:xfrm>
            <a:custGeom>
              <a:avLst/>
              <a:gdLst/>
              <a:ahLst/>
              <a:cxnLst/>
              <a:rect l="l" t="t" r="r" b="b"/>
              <a:pathLst>
                <a:path w="14984730" h="10287000">
                  <a:moveTo>
                    <a:pt x="14984548" y="10286999"/>
                  </a:moveTo>
                  <a:lnTo>
                    <a:pt x="0" y="10286999"/>
                  </a:lnTo>
                  <a:lnTo>
                    <a:pt x="13330454" y="0"/>
                  </a:lnTo>
                  <a:lnTo>
                    <a:pt x="14588607" y="0"/>
                  </a:lnTo>
                  <a:lnTo>
                    <a:pt x="14984547" y="513081"/>
                  </a:lnTo>
                  <a:lnTo>
                    <a:pt x="14984548" y="10286999"/>
                  </a:lnTo>
                  <a:close/>
                </a:path>
              </a:pathLst>
            </a:custGeom>
            <a:solidFill>
              <a:schemeClr val="accent1">
                <a:lumMod val="50000"/>
                <a:alpha val="9799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16154400" y="339094"/>
            <a:ext cx="1913168" cy="13455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CaixaDeTexto 8"/>
          <p:cNvSpPr txBox="1"/>
          <p:nvPr/>
        </p:nvSpPr>
        <p:spPr>
          <a:xfrm>
            <a:off x="457200" y="723900"/>
            <a:ext cx="1249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Balanceamento Químico</a:t>
            </a:r>
            <a:endParaRPr lang="pt-BR" sz="4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aixaDeTexto 11"/>
              <p:cNvSpPr txBox="1"/>
              <p:nvPr/>
            </p:nvSpPr>
            <p:spPr>
              <a:xfrm>
                <a:off x="457200" y="2408550"/>
                <a:ext cx="17373600" cy="68255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14350" indent="-514350">
                  <a:buFontTx/>
                  <a:buAutoNum type="arabicPeriod"/>
                </a:pPr>
                <a:r>
                  <a:rPr lang="pt-BR" sz="3600" dirty="0" smtClean="0"/>
                  <a:t>Determine os valores de </a:t>
                </a:r>
                <a:r>
                  <a:rPr lang="pt-BR" sz="3600" dirty="0" err="1"/>
                  <a:t>x,y</a:t>
                </a:r>
                <a:r>
                  <a:rPr lang="pt-BR" sz="3600" dirty="0"/>
                  <a:t> e z.</a:t>
                </a:r>
                <a:endParaRPr lang="pt-BR" sz="3600" dirty="0" smtClean="0"/>
              </a:p>
              <a:p>
                <a:pPr marL="514350" indent="-514350">
                  <a:buFontTx/>
                  <a:buAutoNum type="arabicPeriod"/>
                </a:pPr>
                <a:endParaRPr lang="pt-BR" sz="3600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𝑁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𝐶𝑟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 </m:t>
                    </m:r>
                    <m:groupChr>
                      <m:groupChrPr>
                        <m:chr m:val="→"/>
                        <m:vertJc m:val="bot"/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nor/>
                          </m:rPr>
                          <a:rPr lang="pt-BR" sz="3600" b="0" i="0" smtClean="0">
                            <a:latin typeface="Cambria Math" panose="02040503050406030204" pitchFamily="18" charset="0"/>
                          </a:rPr>
                          <m:t>           </m:t>
                        </m:r>
                      </m:e>
                    </m:groupChr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𝐶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pt-BR" sz="36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sub>
                    </m:sSub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pt-BR" sz="360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pt-BR" sz="3600" b="1" i="1" smtClean="0">
                        <a:latin typeface="Cambria Math" panose="02040503050406030204" pitchFamily="18" charset="0"/>
                      </a:rPr>
                      <m:t>𝒛</m:t>
                    </m:r>
                    <m:sSub>
                      <m:sSubPr>
                        <m:ctrlPr>
                          <a:rPr lang="pt-BR" sz="3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pt-BR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pt-BR" sz="3600" b="1" dirty="0" smtClean="0"/>
                  <a:t> </a:t>
                </a:r>
              </a:p>
              <a:p>
                <a:endParaRPr lang="pt-BR" sz="3600" dirty="0" smtClean="0"/>
              </a:p>
              <a:p>
                <a:r>
                  <a:rPr lang="pt-BR" sz="3600" dirty="0" smtClean="0"/>
                  <a:t>2. Faça o balanceamento das seguintes equações químicas:</a:t>
                </a:r>
              </a:p>
              <a:p>
                <a:endParaRPr lang="pt-BR" sz="36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t-BR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.    </m:t>
                        </m:r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𝐶𝐻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𝑂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+ 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 </m:t>
                    </m:r>
                    <m:groupChr>
                      <m:groupChrPr>
                        <m:chr m:val="→"/>
                        <m:vertJc m:val="bot"/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nor/>
                          </m:rPr>
                          <a:rPr lang="pt-BR" sz="3600" b="0" i="0" smtClean="0">
                            <a:latin typeface="Cambria Math" panose="02040503050406030204" pitchFamily="18" charset="0"/>
                          </a:rPr>
                          <m:t>          </m:t>
                        </m:r>
                      </m:e>
                    </m:groupChr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𝐶𝑂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2(</m:t>
                        </m:r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+ 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  <m:r>
                      <a:rPr lang="pt-BR" sz="3600" b="0" i="0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pt-BR" sz="3600" dirty="0" smtClean="0"/>
                  <a:t> </a:t>
                </a:r>
              </a:p>
              <a:p>
                <a:endParaRPr lang="pt-BR" sz="3600" dirty="0" smtClean="0"/>
              </a:p>
              <a:p>
                <a:pPr marL="514350" indent="-514350">
                  <a:buAutoNum type="alphaLcPeriod" startAt="2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t-BR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𝑁𝑎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𝑃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d>
                          <m:dPr>
                            <m:ctrlPr>
                              <a:rPr lang="pt-BR" sz="3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pt-BR" sz="3600" b="0" i="1" smtClean="0">
                                <a:latin typeface="Cambria Math" panose="02040503050406030204" pitchFamily="18" charset="0"/>
                              </a:rPr>
                              <m:t>𝑎𝑞</m:t>
                            </m:r>
                          </m:e>
                        </m:d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+3</m:t>
                    </m:r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𝐵𝑎</m:t>
                    </m:r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𝑁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d>
                          <m:dPr>
                            <m:ctrlPr>
                              <a:rPr lang="pt-BR" sz="3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pt-BR" sz="3600" b="0" i="1" smtClean="0">
                                <a:latin typeface="Cambria Math" panose="02040503050406030204" pitchFamily="18" charset="0"/>
                              </a:rPr>
                              <m:t>𝑎𝑞</m:t>
                            </m:r>
                          </m:e>
                        </m:d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 </m:t>
                    </m:r>
                    <m:groupChr>
                      <m:groupChrPr>
                        <m:chr m:val="→"/>
                        <m:vertJc m:val="bot"/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nor/>
                          </m:rPr>
                          <a:rPr lang="pt-BR" sz="3600" b="0" i="0" smtClean="0">
                            <a:latin typeface="Cambria Math" panose="02040503050406030204" pitchFamily="18" charset="0"/>
                          </a:rPr>
                          <m:t>             </m:t>
                        </m:r>
                      </m:e>
                    </m:groupChr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𝐵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𝑃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d>
                          <m:dPr>
                            <m:ctrlPr>
                              <a:rPr lang="pt-BR" sz="3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pt-BR" sz="36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𝑁𝑎𝑁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d>
                          <m:dPr>
                            <m:ctrlPr>
                              <a:rPr lang="pt-BR" sz="3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pt-BR" sz="3600" b="0" i="1" smtClean="0">
                                <a:latin typeface="Cambria Math" panose="02040503050406030204" pitchFamily="18" charset="0"/>
                              </a:rPr>
                              <m:t>𝑎𝑞</m:t>
                            </m:r>
                          </m:e>
                        </m:d>
                      </m:sub>
                    </m:sSub>
                  </m:oMath>
                </a14:m>
                <a:endParaRPr lang="pt-BR" sz="3600" b="0" dirty="0" smtClean="0"/>
              </a:p>
              <a:p>
                <a:pPr marL="514350" indent="-514350">
                  <a:buAutoNum type="alphaLcPeriod" startAt="2"/>
                </a:pPr>
                <a:endParaRPr lang="pt-BR" sz="3600" b="0" dirty="0" smtClean="0"/>
              </a:p>
              <a:p>
                <a:pPr marL="514350" indent="-514350">
                  <a:buAutoNum type="alphaLcPeriod" startAt="2"/>
                </a:pPr>
                <a:r>
                  <a:rPr lang="pt-BR" sz="36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𝐴𝑙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sSub>
                      <m:sSubPr>
                        <m:ctrlPr>
                          <a:rPr lang="pt-BR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+ 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 </m:t>
                    </m:r>
                    <m:groupChr>
                      <m:groupChrPr>
                        <m:chr m:val="→"/>
                        <m:vertJc m:val="bot"/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nor/>
                          </m:rPr>
                          <a:rPr lang="pt-BR" sz="3600" b="0" i="0" smtClean="0">
                            <a:latin typeface="Cambria Math" panose="02040503050406030204" pitchFamily="18" charset="0"/>
                          </a:rPr>
                          <m:t>            </m:t>
                        </m:r>
                      </m:e>
                    </m:groupChr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𝐴𝑙</m:t>
                        </m:r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𝑂𝐻</m:t>
                        </m:r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+ 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𝐶𝐻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endParaRPr lang="pt-BR" sz="3600" b="0" dirty="0" smtClean="0"/>
              </a:p>
              <a:p>
                <a:endParaRPr lang="pt-BR" sz="3200" dirty="0" smtClean="0"/>
              </a:p>
            </p:txBody>
          </p:sp>
        </mc:Choice>
        <mc:Fallback xmlns="">
          <p:sp>
            <p:nvSpPr>
              <p:cNvPr id="12" name="CaixaDeTexto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408550"/>
                <a:ext cx="17373600" cy="6825586"/>
              </a:xfrm>
              <a:prstGeom prst="rect">
                <a:avLst/>
              </a:prstGeom>
              <a:blipFill rotWithShape="0">
                <a:blip r:embed="rId3"/>
                <a:stretch>
                  <a:fillRect l="-1088" t="-1518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7481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1"/>
              <a:ext cx="18288000" cy="2023745"/>
            </a:xfrm>
            <a:custGeom>
              <a:avLst/>
              <a:gdLst/>
              <a:ahLst/>
              <a:cxnLst/>
              <a:rect l="l" t="t" r="r" b="b"/>
              <a:pathLst>
                <a:path w="18288000" h="2023745">
                  <a:moveTo>
                    <a:pt x="0" y="0"/>
                  </a:moveTo>
                  <a:lnTo>
                    <a:pt x="18287998" y="0"/>
                  </a:lnTo>
                  <a:lnTo>
                    <a:pt x="18287998" y="2023373"/>
                  </a:lnTo>
                  <a:lnTo>
                    <a:pt x="0" y="20233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303450" y="0"/>
              <a:ext cx="14984730" cy="10287000"/>
            </a:xfrm>
            <a:custGeom>
              <a:avLst/>
              <a:gdLst/>
              <a:ahLst/>
              <a:cxnLst/>
              <a:rect l="l" t="t" r="r" b="b"/>
              <a:pathLst>
                <a:path w="14984730" h="10287000">
                  <a:moveTo>
                    <a:pt x="14984548" y="10286999"/>
                  </a:moveTo>
                  <a:lnTo>
                    <a:pt x="0" y="10286999"/>
                  </a:lnTo>
                  <a:lnTo>
                    <a:pt x="13330454" y="0"/>
                  </a:lnTo>
                  <a:lnTo>
                    <a:pt x="14588607" y="0"/>
                  </a:lnTo>
                  <a:lnTo>
                    <a:pt x="14984547" y="513081"/>
                  </a:lnTo>
                  <a:lnTo>
                    <a:pt x="14984548" y="10286999"/>
                  </a:lnTo>
                  <a:close/>
                </a:path>
              </a:pathLst>
            </a:custGeom>
            <a:solidFill>
              <a:schemeClr val="accent1">
                <a:lumMod val="50000"/>
                <a:alpha val="9799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16154400" y="339094"/>
            <a:ext cx="1913168" cy="13455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CaixaDeTexto 8"/>
          <p:cNvSpPr txBox="1"/>
          <p:nvPr/>
        </p:nvSpPr>
        <p:spPr>
          <a:xfrm>
            <a:off x="457200" y="723900"/>
            <a:ext cx="1249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Balanceamento Químico</a:t>
            </a:r>
            <a:endParaRPr lang="pt-BR" sz="4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CaixaDeTexto 11"/>
              <p:cNvSpPr txBox="1"/>
              <p:nvPr/>
            </p:nvSpPr>
            <p:spPr>
              <a:xfrm>
                <a:off x="457200" y="2408550"/>
                <a:ext cx="17373600" cy="76451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36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d.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360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𝐾𝑀𝑛𝑂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4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+ 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𝐹𝑒𝐶𝑙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2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+</m:t>
                    </m:r>
                    <m:r>
                      <a:rPr lang="pt-BR" sz="3600" b="0" i="1" smtClean="0"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𝐻𝐶𝑙</m:t>
                    </m:r>
                    <m:r>
                      <a:rPr lang="pt-BR" sz="3600" b="0" i="1" smtClean="0"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 </m:t>
                    </m:r>
                    <m:groupChr>
                      <m:groupChrPr>
                        <m:chr m:val="→"/>
                        <m:pos m:val="top"/>
                        <m:ctrlP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groupChrPr>
                      <m:e>
                        <m:r>
                          <m:rPr>
                            <m:brk m:alnAt="1"/>
                          </m:rP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                </m:t>
                        </m:r>
                      </m:e>
                    </m:groupChr>
                    <m:r>
                      <a:rPr lang="pt-BR" sz="3600" b="0" i="1" smtClean="0"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 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𝑀𝑛𝐶𝑙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2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+ 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𝐹𝑒𝐶𝑙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3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+</m:t>
                    </m:r>
                    <m:r>
                      <a:rPr lang="pt-BR" sz="3600" b="0" i="1" smtClean="0"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𝐾𝐶𝑙</m:t>
                    </m:r>
                    <m:r>
                      <a:rPr lang="pt-BR" sz="3600" b="0" i="1" smtClean="0"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+ 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𝐻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2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𝑂</m:t>
                    </m:r>
                  </m:oMath>
                </a14:m>
                <a:endParaRPr lang="pt-BR" sz="36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endParaRPr lang="pt-BR" sz="36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r>
                  <a:rPr lang="pt-BR" sz="36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e.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360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𝐻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pt-BR" sz="360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𝑃𝑂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4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+ 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𝑀𝑔</m:t>
                        </m:r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(</m:t>
                        </m:r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𝑂𝐻</m:t>
                        </m:r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)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2</m:t>
                        </m:r>
                      </m:sub>
                    </m:sSub>
                    <m:groupChr>
                      <m:groupChrPr>
                        <m:chr m:val="→"/>
                        <m:pos m:val="top"/>
                        <m:ctrlPr>
                          <a:rPr lang="pt-BR" sz="3600" i="1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groupChrPr>
                      <m:e>
                        <m:r>
                          <m:rPr>
                            <m:brk m:alnAt="1"/>
                          </m:rPr>
                          <a:rPr lang="pt-BR" sz="3600" i="1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 </m:t>
                        </m:r>
                        <m:r>
                          <a:rPr lang="pt-BR" sz="3600" i="1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               </m:t>
                        </m:r>
                      </m:e>
                    </m:groupChr>
                    <m:r>
                      <a:rPr lang="pt-BR" sz="3600" b="0" i="1"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 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𝑀𝑔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(</m:t>
                        </m:r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𝑃</m:t>
                        </m:r>
                        <m:sSub>
                          <m:sSubPr>
                            <m:ctrlPr>
                              <a:rPr lang="pt-BR" sz="3600" b="0" i="1" smtClean="0"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pt-BR" sz="3600" b="0" i="1" smtClean="0"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  <m:t>𝑂</m:t>
                            </m:r>
                          </m:e>
                          <m:sub>
                            <m:r>
                              <a:rPr lang="pt-BR" sz="3600" b="0" i="1" smtClean="0"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  <m:t>4</m:t>
                            </m:r>
                          </m:sub>
                        </m:sSub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)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2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+ 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𝐻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2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𝑂</m:t>
                    </m:r>
                  </m:oMath>
                </a14:m>
                <a:endParaRPr lang="pt-BR" sz="3600" b="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endParaRPr lang="pt-BR" sz="36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r>
                  <a:rPr lang="pt-BR" sz="36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f. </a:t>
                </a:r>
                <a14:m>
                  <m:oMath xmlns:m="http://schemas.openxmlformats.org/officeDocument/2006/math">
                    <m:r>
                      <a:rPr lang="pt-BR" sz="3600" b="0" i="1" smtClean="0"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𝐴𝑙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(</m:t>
                        </m:r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𝑂𝐻</m:t>
                        </m:r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)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3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+ 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𝐻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𝑆𝑂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4</m:t>
                        </m:r>
                      </m:sub>
                    </m:sSub>
                    <m:groupChr>
                      <m:groupChrPr>
                        <m:chr m:val="→"/>
                        <m:pos m:val="top"/>
                        <m:ctrlPr>
                          <a:rPr lang="pt-BR" sz="3600" i="1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groupChrPr>
                      <m:e>
                        <m:r>
                          <m:rPr>
                            <m:brk m:alnAt="1"/>
                          </m:rPr>
                          <a:rPr lang="pt-BR" sz="3600" i="1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 </m:t>
                        </m:r>
                        <m:r>
                          <a:rPr lang="pt-BR" sz="3600" i="1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               </m:t>
                        </m:r>
                      </m:e>
                    </m:groupChr>
                    <m:r>
                      <a:rPr lang="pt-BR" sz="3600" b="0" i="1"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 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𝐴𝑙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2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(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𝑆𝑂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4</m:t>
                        </m:r>
                      </m:sub>
                    </m:sSub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)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3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+ 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𝐻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2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𝑂</m:t>
                    </m:r>
                  </m:oMath>
                </a14:m>
                <a:endParaRPr lang="pt-BR" sz="36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endParaRPr lang="pt-BR" sz="36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r>
                  <a:rPr lang="pt-BR" sz="36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g. </a:t>
                </a:r>
                <a14:m>
                  <m:oMath xmlns:m="http://schemas.openxmlformats.org/officeDocument/2006/math">
                    <m:r>
                      <a:rPr lang="pt-BR" sz="3600" b="0" i="1" smtClean="0"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𝑀𝑔</m:t>
                    </m:r>
                    <m:r>
                      <a:rPr lang="pt-BR" sz="3600" b="0" i="1" smtClean="0"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(</m:t>
                    </m:r>
                    <m:r>
                      <a:rPr lang="pt-BR" sz="3600" b="0" i="1" smtClean="0"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𝑂𝐻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)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2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+</m:t>
                    </m:r>
                    <m:r>
                      <a:rPr lang="pt-BR" sz="3600" b="0" i="1" smtClean="0"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𝐻𝐶𝑙</m:t>
                    </m:r>
                    <m:groupChr>
                      <m:groupChrPr>
                        <m:chr m:val="→"/>
                        <m:pos m:val="top"/>
                        <m:ctrlPr>
                          <a:rPr lang="pt-BR" sz="3600" i="1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groupChrPr>
                      <m:e>
                        <m:r>
                          <m:rPr>
                            <m:brk m:alnAt="1"/>
                          </m:rPr>
                          <a:rPr lang="pt-BR" sz="3600" i="1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 </m:t>
                        </m:r>
                        <m:r>
                          <a:rPr lang="pt-BR" sz="3600" i="1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               </m:t>
                        </m:r>
                      </m:e>
                    </m:groupChr>
                    <m:r>
                      <a:rPr lang="pt-BR" sz="3600" b="0" i="1" smtClean="0"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 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𝑀𝑔𝐶𝑙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2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+ 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𝐻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2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𝑂</m:t>
                    </m:r>
                  </m:oMath>
                </a14:m>
                <a:endParaRPr lang="pt-BR" sz="3600" b="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endParaRPr lang="pt-BR" sz="36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r>
                  <a:rPr lang="pt-BR" sz="36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h.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360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𝑁𝑎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pt-BR" sz="360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𝐶𝑟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pt-BR" sz="360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𝑂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7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+ 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𝑆𝑂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2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+ 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𝐻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2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𝑂</m:t>
                    </m:r>
                    <m:groupChr>
                      <m:groupChrPr>
                        <m:chr m:val="→"/>
                        <m:pos m:val="top"/>
                        <m:ctrlPr>
                          <a:rPr lang="pt-BR" sz="3600" i="1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groupChrPr>
                      <m:e>
                        <m:r>
                          <m:rPr>
                            <m:brk m:alnAt="1"/>
                          </m:rPr>
                          <a:rPr lang="pt-BR" sz="3600" i="1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 </m:t>
                        </m:r>
                        <m:r>
                          <a:rPr lang="pt-BR" sz="3600" i="1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               </m:t>
                        </m:r>
                      </m:e>
                    </m:groupChr>
                    <m:r>
                      <a:rPr lang="pt-BR" sz="3600" b="0" i="1" smtClean="0"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 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𝐶𝑟</m:t>
                        </m:r>
                        <m:d>
                          <m:dPr>
                            <m:ctrlPr>
                              <a:rPr lang="pt-BR" sz="3600" b="0" i="1" smtClean="0"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pt-BR" sz="3600" b="0" i="1" smtClean="0"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  <m:t>𝑂𝐻</m:t>
                            </m:r>
                          </m:e>
                        </m:d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𝑆𝑂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4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+ 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𝑁𝑎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2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𝑂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4</m:t>
                        </m:r>
                      </m:sub>
                    </m:sSub>
                  </m:oMath>
                </a14:m>
                <a:endParaRPr lang="pt-BR" sz="3600" b="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endParaRPr lang="pt-BR" sz="36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r>
                  <a:rPr lang="pt-BR" sz="36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i.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360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𝑃𝑏𝑆𝑂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4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+ 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𝑁𝑎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2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</m:t>
                    </m:r>
                    <m:groupChr>
                      <m:groupChrPr>
                        <m:chr m:val="→"/>
                        <m:pos m:val="top"/>
                        <m:ctrlPr>
                          <a:rPr lang="pt-BR" sz="3600" i="1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groupChrPr>
                      <m:e>
                        <m:r>
                          <m:rPr>
                            <m:brk m:alnAt="1"/>
                          </m:rPr>
                          <a:rPr lang="pt-BR" sz="3600" i="1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 </m:t>
                        </m:r>
                        <m:r>
                          <a:rPr lang="pt-BR" sz="3600" i="1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               </m:t>
                        </m:r>
                      </m:e>
                    </m:groupChr>
                    <m:r>
                      <a:rPr lang="pt-BR" sz="3600" b="0" i="1" smtClean="0"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 </m:t>
                    </m:r>
                    <m:r>
                      <a:rPr lang="pt-BR" sz="3600" b="0" i="1" smtClean="0"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𝑃𝑏𝑆</m:t>
                    </m:r>
                    <m:r>
                      <a:rPr lang="pt-BR" sz="3600" b="0" i="1" smtClean="0"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+ 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𝑁𝑎𝑆𝑂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4</m:t>
                        </m:r>
                      </m:sub>
                    </m:sSub>
                  </m:oMath>
                </a14:m>
                <a:endParaRPr lang="pt-BR" sz="3600" b="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endParaRPr lang="pt-BR" sz="36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>
          <p:sp>
            <p:nvSpPr>
              <p:cNvPr id="12" name="CaixaDeTexto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408550"/>
                <a:ext cx="17373600" cy="7645170"/>
              </a:xfrm>
              <a:prstGeom prst="rect">
                <a:avLst/>
              </a:prstGeom>
              <a:blipFill rotWithShape="0">
                <a:blip r:embed="rId3"/>
                <a:stretch>
                  <a:fillRect l="-1053" t="-1356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02614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1"/>
              <a:ext cx="18288000" cy="2023745"/>
            </a:xfrm>
            <a:custGeom>
              <a:avLst/>
              <a:gdLst/>
              <a:ahLst/>
              <a:cxnLst/>
              <a:rect l="l" t="t" r="r" b="b"/>
              <a:pathLst>
                <a:path w="18288000" h="2023745">
                  <a:moveTo>
                    <a:pt x="0" y="0"/>
                  </a:moveTo>
                  <a:lnTo>
                    <a:pt x="18287998" y="0"/>
                  </a:lnTo>
                  <a:lnTo>
                    <a:pt x="18287998" y="2023373"/>
                  </a:lnTo>
                  <a:lnTo>
                    <a:pt x="0" y="20233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303450" y="0"/>
              <a:ext cx="14984730" cy="10287000"/>
            </a:xfrm>
            <a:custGeom>
              <a:avLst/>
              <a:gdLst/>
              <a:ahLst/>
              <a:cxnLst/>
              <a:rect l="l" t="t" r="r" b="b"/>
              <a:pathLst>
                <a:path w="14984730" h="10287000">
                  <a:moveTo>
                    <a:pt x="14984548" y="10286999"/>
                  </a:moveTo>
                  <a:lnTo>
                    <a:pt x="0" y="10286999"/>
                  </a:lnTo>
                  <a:lnTo>
                    <a:pt x="13330454" y="0"/>
                  </a:lnTo>
                  <a:lnTo>
                    <a:pt x="14588607" y="0"/>
                  </a:lnTo>
                  <a:lnTo>
                    <a:pt x="14984547" y="513081"/>
                  </a:lnTo>
                  <a:lnTo>
                    <a:pt x="14984548" y="10286999"/>
                  </a:lnTo>
                  <a:close/>
                </a:path>
              </a:pathLst>
            </a:custGeom>
            <a:solidFill>
              <a:schemeClr val="accent1">
                <a:lumMod val="50000"/>
                <a:alpha val="9799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16154400" y="339094"/>
            <a:ext cx="1913168" cy="13455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CaixaDeTexto 8"/>
          <p:cNvSpPr txBox="1"/>
          <p:nvPr/>
        </p:nvSpPr>
        <p:spPr>
          <a:xfrm>
            <a:off x="457200" y="723900"/>
            <a:ext cx="1249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Balanceamento Químico</a:t>
            </a:r>
            <a:endParaRPr lang="pt-BR" sz="4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CaixaDeTexto 11"/>
              <p:cNvSpPr txBox="1"/>
              <p:nvPr/>
            </p:nvSpPr>
            <p:spPr>
              <a:xfrm>
                <a:off x="457200" y="2408550"/>
                <a:ext cx="17373600" cy="13511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36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J.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360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𝐶𝑎</m:t>
                        </m:r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(</m:t>
                        </m:r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𝑂𝐻</m:t>
                        </m:r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)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2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+ 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𝐻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𝑃𝑂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4</m:t>
                        </m:r>
                      </m:sub>
                    </m:sSub>
                    <m:groupChr>
                      <m:groupChrPr>
                        <m:chr m:val="→"/>
                        <m:pos m:val="top"/>
                        <m:ctrlPr>
                          <a:rPr lang="pt-BR" sz="3600" i="1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groupChrPr>
                      <m:e>
                        <m:r>
                          <m:rPr>
                            <m:brk m:alnAt="1"/>
                          </m:rPr>
                          <a:rPr lang="pt-BR" sz="3600" i="1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 </m:t>
                        </m:r>
                        <m:r>
                          <a:rPr lang="pt-BR" sz="3600" i="1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               </m:t>
                        </m:r>
                      </m:e>
                    </m:groupChr>
                    <m:r>
                      <a:rPr lang="pt-BR" sz="3600" b="0" i="1" smtClean="0"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 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𝐶𝑎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(</m:t>
                        </m:r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𝑃𝑂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4</m:t>
                        </m:r>
                      </m:sub>
                    </m:sSub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)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2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+ </m:t>
                    </m:r>
                    <m:sSub>
                      <m:sSubPr>
                        <m:ctrlP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𝐻</m:t>
                        </m:r>
                      </m:e>
                      <m:sub>
                        <m:r>
                          <a:rPr lang="pt-BR" sz="36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2</m:t>
                        </m:r>
                      </m:sub>
                    </m:sSub>
                    <m:r>
                      <a:rPr lang="pt-BR" sz="3600" b="0" i="1" smtClean="0"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𝑂</m:t>
                    </m:r>
                  </m:oMath>
                </a14:m>
                <a:endParaRPr lang="pt-BR" sz="3600" b="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endParaRPr lang="pt-BR" sz="36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>
          <p:sp>
            <p:nvSpPr>
              <p:cNvPr id="12" name="CaixaDeTexto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408550"/>
                <a:ext cx="17373600" cy="1351139"/>
              </a:xfrm>
              <a:prstGeom prst="rect">
                <a:avLst/>
              </a:prstGeom>
              <a:blipFill rotWithShape="0">
                <a:blip r:embed="rId3"/>
                <a:stretch>
                  <a:fillRect l="-1053" t="-7658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9429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1"/>
              <a:ext cx="18288000" cy="2023745"/>
            </a:xfrm>
            <a:custGeom>
              <a:avLst/>
              <a:gdLst/>
              <a:ahLst/>
              <a:cxnLst/>
              <a:rect l="l" t="t" r="r" b="b"/>
              <a:pathLst>
                <a:path w="18288000" h="2023745">
                  <a:moveTo>
                    <a:pt x="0" y="0"/>
                  </a:moveTo>
                  <a:lnTo>
                    <a:pt x="18287998" y="0"/>
                  </a:lnTo>
                  <a:lnTo>
                    <a:pt x="18287998" y="2023373"/>
                  </a:lnTo>
                  <a:lnTo>
                    <a:pt x="0" y="20233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303450" y="0"/>
              <a:ext cx="14984730" cy="10287000"/>
            </a:xfrm>
            <a:custGeom>
              <a:avLst/>
              <a:gdLst/>
              <a:ahLst/>
              <a:cxnLst/>
              <a:rect l="l" t="t" r="r" b="b"/>
              <a:pathLst>
                <a:path w="14984730" h="10287000">
                  <a:moveTo>
                    <a:pt x="14984548" y="10286999"/>
                  </a:moveTo>
                  <a:lnTo>
                    <a:pt x="0" y="10286999"/>
                  </a:lnTo>
                  <a:lnTo>
                    <a:pt x="13330454" y="0"/>
                  </a:lnTo>
                  <a:lnTo>
                    <a:pt x="14588607" y="0"/>
                  </a:lnTo>
                  <a:lnTo>
                    <a:pt x="14984547" y="513081"/>
                  </a:lnTo>
                  <a:lnTo>
                    <a:pt x="14984548" y="10286999"/>
                  </a:lnTo>
                  <a:close/>
                </a:path>
              </a:pathLst>
            </a:custGeom>
            <a:solidFill>
              <a:schemeClr val="accent1">
                <a:lumMod val="50000"/>
                <a:alpha val="9799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16154400" y="339094"/>
            <a:ext cx="1913168" cy="13455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CaixaDeTexto 8"/>
          <p:cNvSpPr txBox="1"/>
          <p:nvPr/>
        </p:nvSpPr>
        <p:spPr>
          <a:xfrm>
            <a:off x="457200" y="723900"/>
            <a:ext cx="1249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REAÇÕES QUÍMICAS</a:t>
            </a:r>
            <a:endParaRPr lang="pt-BR" sz="4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aixaDeTexto 11"/>
              <p:cNvSpPr txBox="1"/>
              <p:nvPr/>
            </p:nvSpPr>
            <p:spPr>
              <a:xfrm>
                <a:off x="457200" y="2400300"/>
                <a:ext cx="17373600" cy="67480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305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As reações químicas são processos que envolvem a mudança ou transformação da matéria através do rearranjo dos átomos.</a:t>
                </a:r>
              </a:p>
              <a:p>
                <a:endParaRPr lang="pt-BR" sz="305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r>
                  <a:rPr lang="pt-BR" sz="305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Nas reações, há dois tipos de substâncias principais:</a:t>
                </a:r>
              </a:p>
              <a:p>
                <a:endParaRPr lang="pt-BR" sz="305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pt-BR" sz="305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Os </a:t>
                </a:r>
                <a:r>
                  <a:rPr lang="pt-BR" sz="3050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reagentes</a:t>
                </a:r>
                <a:r>
                  <a:rPr lang="pt-BR" sz="305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que são as substâncias iniciais que se misturam e reagem entre si;</a:t>
                </a:r>
              </a:p>
              <a:p>
                <a:endParaRPr lang="pt-BR" sz="305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pt-BR" sz="305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Os </a:t>
                </a:r>
                <a:r>
                  <a:rPr lang="pt-BR" sz="3050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produtos</a:t>
                </a:r>
                <a:r>
                  <a:rPr lang="pt-BR" sz="305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que são os compostos formados a partir da reação química</a:t>
                </a:r>
              </a:p>
              <a:p>
                <a:endParaRPr lang="pt-BR" sz="305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endParaRPr lang="pt-BR" sz="305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r>
                  <a:rPr lang="pt-BR" sz="305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As reações químicas podem ser representadas de forma concisa pelas equações químicas:</a:t>
                </a:r>
              </a:p>
              <a:p>
                <a:endParaRPr lang="pt-BR" sz="305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3600" b="0" i="1" smtClean="0">
                          <a:latin typeface="Cambria Math" panose="02040503050406030204" pitchFamily="18" charset="0"/>
                        </a:rPr>
                        <m:t>𝑅𝐸𝐴𝐺𝐸𝑁𝑇𝐸𝑆</m:t>
                      </m:r>
                      <m:r>
                        <a:rPr lang="pt-BR" sz="3600" b="0" i="1" smtClean="0">
                          <a:latin typeface="Cambria Math" panose="02040503050406030204" pitchFamily="18" charset="0"/>
                        </a:rPr>
                        <m:t> 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pt-BR" sz="3600" b="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a:rPr lang="pt-BR" sz="3600" b="0" i="1" smtClean="0">
                              <a:latin typeface="Cambria Math" panose="02040503050406030204" pitchFamily="18" charset="0"/>
                            </a:rPr>
                            <m:t>                </m:t>
                          </m:r>
                        </m:e>
                      </m:groupChr>
                      <m:r>
                        <a:rPr lang="pt-BR" sz="3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t-BR" sz="3600" b="0" i="1" smtClean="0">
                          <a:latin typeface="Cambria Math" panose="02040503050406030204" pitchFamily="18" charset="0"/>
                        </a:rPr>
                        <m:t>𝑃𝑅𝑂𝐷𝑈𝑇𝑂𝑆</m:t>
                      </m:r>
                    </m:oMath>
                  </m:oMathPara>
                </a14:m>
                <a:endParaRPr lang="pt-BR" sz="32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CaixaDeTexto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400300"/>
                <a:ext cx="17373600" cy="6748001"/>
              </a:xfrm>
              <a:prstGeom prst="rect">
                <a:avLst/>
              </a:prstGeom>
              <a:blipFill rotWithShape="0">
                <a:blip r:embed="rId3"/>
                <a:stretch>
                  <a:fillRect l="-842" t="-1174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8790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1"/>
              <a:ext cx="18288000" cy="2023745"/>
            </a:xfrm>
            <a:custGeom>
              <a:avLst/>
              <a:gdLst/>
              <a:ahLst/>
              <a:cxnLst/>
              <a:rect l="l" t="t" r="r" b="b"/>
              <a:pathLst>
                <a:path w="18288000" h="2023745">
                  <a:moveTo>
                    <a:pt x="0" y="0"/>
                  </a:moveTo>
                  <a:lnTo>
                    <a:pt x="18287998" y="0"/>
                  </a:lnTo>
                  <a:lnTo>
                    <a:pt x="18287998" y="2023373"/>
                  </a:lnTo>
                  <a:lnTo>
                    <a:pt x="0" y="20233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303450" y="0"/>
              <a:ext cx="14984730" cy="10287000"/>
            </a:xfrm>
            <a:custGeom>
              <a:avLst/>
              <a:gdLst/>
              <a:ahLst/>
              <a:cxnLst/>
              <a:rect l="l" t="t" r="r" b="b"/>
              <a:pathLst>
                <a:path w="14984730" h="10287000">
                  <a:moveTo>
                    <a:pt x="14984548" y="10286999"/>
                  </a:moveTo>
                  <a:lnTo>
                    <a:pt x="0" y="10286999"/>
                  </a:lnTo>
                  <a:lnTo>
                    <a:pt x="13330454" y="0"/>
                  </a:lnTo>
                  <a:lnTo>
                    <a:pt x="14588607" y="0"/>
                  </a:lnTo>
                  <a:lnTo>
                    <a:pt x="14984547" y="513081"/>
                  </a:lnTo>
                  <a:lnTo>
                    <a:pt x="14984548" y="10286999"/>
                  </a:lnTo>
                  <a:close/>
                </a:path>
              </a:pathLst>
            </a:custGeom>
            <a:solidFill>
              <a:schemeClr val="accent1">
                <a:lumMod val="50000"/>
                <a:alpha val="9799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16154400" y="339094"/>
            <a:ext cx="1913168" cy="13455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CaixaDeTexto 8"/>
          <p:cNvSpPr txBox="1"/>
          <p:nvPr/>
        </p:nvSpPr>
        <p:spPr>
          <a:xfrm>
            <a:off x="457200" y="723900"/>
            <a:ext cx="1249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REAÇÕES QUÍMICAS</a:t>
            </a:r>
            <a:endParaRPr lang="pt-BR" sz="4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aixaDeTexto 11"/>
              <p:cNvSpPr txBox="1"/>
              <p:nvPr/>
            </p:nvSpPr>
            <p:spPr>
              <a:xfrm>
                <a:off x="457200" y="2400300"/>
                <a:ext cx="17373600" cy="69849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305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Exemplos de reações comuns:</a:t>
                </a:r>
              </a:p>
              <a:p>
                <a:endParaRPr lang="pt-BR" sz="305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pt-BR" sz="305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A queima de um dos hidrocarbonetos presentes na gasolina no motor do carro</a:t>
                </a:r>
              </a:p>
              <a:p>
                <a:endParaRPr lang="pt-BR" sz="305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360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pt-BR" sz="36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𝐶</m:t>
                          </m:r>
                        </m:e>
                        <m:sub>
                          <m:r>
                            <a:rPr lang="pt-BR" sz="36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8</m:t>
                          </m:r>
                        </m:sub>
                      </m:sSub>
                      <m:sSub>
                        <m:sSubPr>
                          <m:ctrlPr>
                            <a:rPr lang="pt-BR" sz="360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pt-BR" sz="36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𝐻</m:t>
                          </m:r>
                        </m:e>
                        <m:sub>
                          <m:r>
                            <a:rPr lang="pt-BR" sz="36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18</m:t>
                          </m:r>
                        </m:sub>
                      </m:sSub>
                      <m:r>
                        <a:rPr lang="pt-BR" sz="3600" b="0" i="1" smtClean="0"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+ </m:t>
                      </m:r>
                      <m:sSub>
                        <m:sSubPr>
                          <m:ctrlPr>
                            <a:rPr lang="pt-BR" sz="36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pt-BR" sz="36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𝑂</m:t>
                          </m:r>
                        </m:e>
                        <m:sub>
                          <m:r>
                            <a:rPr lang="pt-BR" sz="36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2</m:t>
                          </m:r>
                        </m:sub>
                      </m:sSub>
                      <m:r>
                        <a:rPr lang="pt-BR" sz="3600" b="0" i="1" smtClean="0"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  </m:t>
                      </m:r>
                      <m:groupChr>
                        <m:groupChrPr>
                          <m:chr m:val="→"/>
                          <m:pos m:val="top"/>
                          <m:ctrlPr>
                            <a:rPr lang="pt-BR" sz="36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groupChrPr>
                        <m:e>
                          <m:r>
                            <m:rPr>
                              <m:brk m:alnAt="1"/>
                            </m:rPr>
                            <a:rPr lang="pt-BR" sz="36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 </m:t>
                          </m:r>
                          <m:r>
                            <a:rPr lang="pt-BR" sz="36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                  </m:t>
                          </m:r>
                        </m:e>
                      </m:groupChr>
                      <m:r>
                        <a:rPr lang="pt-BR" sz="3600" b="0" i="1" smtClean="0"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 </m:t>
                      </m:r>
                      <m:sSub>
                        <m:sSubPr>
                          <m:ctrlPr>
                            <a:rPr lang="pt-BR" sz="36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pt-BR" sz="36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𝐶𝑂</m:t>
                          </m:r>
                        </m:e>
                        <m:sub>
                          <m:r>
                            <a:rPr lang="pt-BR" sz="36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2</m:t>
                          </m:r>
                        </m:sub>
                      </m:sSub>
                      <m:r>
                        <a:rPr lang="pt-BR" sz="3600" b="0" i="1" smtClean="0"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+ </m:t>
                      </m:r>
                      <m:sSub>
                        <m:sSubPr>
                          <m:ctrlPr>
                            <a:rPr lang="pt-BR" sz="36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pt-BR" sz="36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𝐻</m:t>
                          </m:r>
                        </m:e>
                        <m:sub>
                          <m:r>
                            <a:rPr lang="pt-BR" sz="36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2</m:t>
                          </m:r>
                        </m:sub>
                      </m:sSub>
                      <m:r>
                        <a:rPr lang="pt-BR" sz="3600" b="0" i="1" smtClean="0"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𝑂</m:t>
                      </m:r>
                    </m:oMath>
                  </m:oMathPara>
                </a14:m>
                <a:endParaRPr lang="pt-BR" sz="3050" b="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pt-BR" sz="305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Queima do etanol</a:t>
                </a:r>
              </a:p>
              <a:p>
                <a:endParaRPr lang="pt-BR" sz="305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360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pt-BR" sz="36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𝐶</m:t>
                          </m:r>
                        </m:e>
                        <m:sub>
                          <m:r>
                            <a:rPr lang="pt-BR" sz="36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pt-BR" sz="360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pt-BR" sz="36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𝐻</m:t>
                          </m:r>
                        </m:e>
                        <m:sub>
                          <m:r>
                            <a:rPr lang="pt-BR" sz="36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5</m:t>
                          </m:r>
                        </m:sub>
                      </m:sSub>
                      <m:r>
                        <a:rPr lang="pt-BR" sz="3600" b="0" i="1" smtClean="0"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𝑂𝐻</m:t>
                      </m:r>
                      <m:r>
                        <a:rPr lang="pt-BR" sz="3600" b="0" i="1" smtClean="0"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+ </m:t>
                      </m:r>
                      <m:sSub>
                        <m:sSubPr>
                          <m:ctrlPr>
                            <a:rPr lang="pt-BR" sz="36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pt-BR" sz="36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𝑂</m:t>
                          </m:r>
                        </m:e>
                        <m:sub>
                          <m:r>
                            <a:rPr lang="pt-BR" sz="36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2</m:t>
                          </m:r>
                        </m:sub>
                      </m:sSub>
                      <m:r>
                        <a:rPr lang="pt-BR" sz="3600" b="0" i="1" smtClean="0"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 </m:t>
                      </m:r>
                      <m:groupChr>
                        <m:groupChrPr>
                          <m:chr m:val="→"/>
                          <m:pos m:val="top"/>
                          <m:ctrlPr>
                            <a:rPr lang="pt-BR" sz="40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groupChrPr>
                        <m:e>
                          <m:r>
                            <m:rPr>
                              <m:brk m:alnAt="1"/>
                            </m:rPr>
                            <a:rPr lang="pt-BR" sz="40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 </m:t>
                          </m:r>
                          <m:r>
                            <a:rPr lang="pt-BR" sz="40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                  </m:t>
                          </m:r>
                        </m:e>
                      </m:groupChr>
                      <m:r>
                        <a:rPr lang="pt-BR" sz="4000" b="0" i="1" smtClean="0"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 </m:t>
                      </m:r>
                      <m:sSub>
                        <m:sSubPr>
                          <m:ctrlPr>
                            <a:rPr lang="pt-BR" sz="40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pt-BR" sz="40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𝐶𝑂</m:t>
                          </m:r>
                        </m:e>
                        <m:sub>
                          <m:r>
                            <a:rPr lang="pt-BR" sz="40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2</m:t>
                          </m:r>
                        </m:sub>
                      </m:sSub>
                      <m:r>
                        <a:rPr lang="pt-BR" sz="4000" b="0" i="1" smtClean="0"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+ </m:t>
                      </m:r>
                      <m:sSub>
                        <m:sSubPr>
                          <m:ctrlPr>
                            <a:rPr lang="pt-BR" sz="40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pt-BR" sz="40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𝐻</m:t>
                          </m:r>
                        </m:e>
                        <m:sub>
                          <m:r>
                            <a:rPr lang="pt-BR" sz="40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2</m:t>
                          </m:r>
                        </m:sub>
                      </m:sSub>
                      <m:r>
                        <a:rPr lang="pt-BR" sz="4000" b="0" i="1" smtClean="0"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𝑂</m:t>
                      </m:r>
                    </m:oMath>
                  </m:oMathPara>
                </a14:m>
                <a:endParaRPr lang="pt-BR" sz="36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endParaRPr lang="pt-BR" sz="36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pt-BR" sz="305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A ferrugem 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pt-BR" sz="305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3600" b="0" i="1" smtClean="0"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𝐹𝑒</m:t>
                      </m:r>
                      <m:r>
                        <a:rPr lang="pt-BR" sz="3600" b="0" i="1" smtClean="0"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+ </m:t>
                      </m:r>
                      <m:sSub>
                        <m:sSubPr>
                          <m:ctrlPr>
                            <a:rPr lang="pt-BR" sz="36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pt-BR" sz="36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𝑂</m:t>
                          </m:r>
                        </m:e>
                        <m:sub>
                          <m:r>
                            <a:rPr lang="pt-BR" sz="36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2</m:t>
                          </m:r>
                        </m:sub>
                      </m:sSub>
                      <m:r>
                        <a:rPr lang="pt-BR" sz="3600" b="0" i="1" smtClean="0"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+ </m:t>
                      </m:r>
                      <m:sSub>
                        <m:sSubPr>
                          <m:ctrlPr>
                            <a:rPr lang="pt-BR" sz="36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pt-BR" sz="36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𝐻</m:t>
                          </m:r>
                        </m:e>
                        <m:sub>
                          <m:r>
                            <a:rPr lang="pt-BR" sz="36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2</m:t>
                          </m:r>
                        </m:sub>
                      </m:sSub>
                      <m:r>
                        <a:rPr lang="pt-BR" sz="3600" b="0" i="1" smtClean="0"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𝑂</m:t>
                      </m:r>
                      <m:r>
                        <a:rPr lang="pt-BR" sz="3600" b="0" i="1" smtClean="0"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 </m:t>
                      </m:r>
                      <m:groupChr>
                        <m:groupChrPr>
                          <m:chr m:val="→"/>
                          <m:pos m:val="top"/>
                          <m:ctrlPr>
                            <a:rPr lang="pt-BR" sz="40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groupChrPr>
                        <m:e>
                          <m:r>
                            <m:rPr>
                              <m:brk m:alnAt="1"/>
                            </m:rPr>
                            <a:rPr lang="pt-BR" sz="40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 </m:t>
                          </m:r>
                          <m:r>
                            <a:rPr lang="pt-BR" sz="40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                  </m:t>
                          </m:r>
                        </m:e>
                      </m:groupChr>
                      <m:r>
                        <a:rPr lang="pt-BR" sz="4000" b="0" i="1" smtClean="0"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 </m:t>
                      </m:r>
                      <m:r>
                        <a:rPr lang="pt-BR" sz="4000" b="0" i="1" smtClean="0"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𝐹𝑒</m:t>
                      </m:r>
                      <m:r>
                        <a:rPr lang="pt-BR" sz="4000" b="0" i="1" smtClean="0"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(</m:t>
                      </m:r>
                      <m:r>
                        <a:rPr lang="pt-BR" sz="4000" b="0" i="1" smtClean="0"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𝑂𝐻</m:t>
                      </m:r>
                      <m:sSub>
                        <m:sSubPr>
                          <m:ctrlPr>
                            <a:rPr lang="pt-BR" sz="40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pt-BR" sz="40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)</m:t>
                          </m:r>
                        </m:e>
                        <m:sub>
                          <m:r>
                            <a:rPr lang="pt-BR" sz="40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pt-BR" sz="305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endParaRPr lang="pt-BR" sz="305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CaixaDeTexto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400300"/>
                <a:ext cx="17373600" cy="6984989"/>
              </a:xfrm>
              <a:prstGeom prst="rect">
                <a:avLst/>
              </a:prstGeom>
              <a:blipFill rotWithShape="0">
                <a:blip r:embed="rId3"/>
                <a:stretch>
                  <a:fillRect l="-842" t="-1134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2199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1"/>
              <a:ext cx="18288000" cy="2023745"/>
            </a:xfrm>
            <a:custGeom>
              <a:avLst/>
              <a:gdLst/>
              <a:ahLst/>
              <a:cxnLst/>
              <a:rect l="l" t="t" r="r" b="b"/>
              <a:pathLst>
                <a:path w="18288000" h="2023745">
                  <a:moveTo>
                    <a:pt x="0" y="0"/>
                  </a:moveTo>
                  <a:lnTo>
                    <a:pt x="18287998" y="0"/>
                  </a:lnTo>
                  <a:lnTo>
                    <a:pt x="18287998" y="2023373"/>
                  </a:lnTo>
                  <a:lnTo>
                    <a:pt x="0" y="20233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303450" y="0"/>
              <a:ext cx="14984730" cy="10287000"/>
            </a:xfrm>
            <a:custGeom>
              <a:avLst/>
              <a:gdLst/>
              <a:ahLst/>
              <a:cxnLst/>
              <a:rect l="l" t="t" r="r" b="b"/>
              <a:pathLst>
                <a:path w="14984730" h="10287000">
                  <a:moveTo>
                    <a:pt x="14984548" y="10286999"/>
                  </a:moveTo>
                  <a:lnTo>
                    <a:pt x="0" y="10286999"/>
                  </a:lnTo>
                  <a:lnTo>
                    <a:pt x="13330454" y="0"/>
                  </a:lnTo>
                  <a:lnTo>
                    <a:pt x="14588607" y="0"/>
                  </a:lnTo>
                  <a:lnTo>
                    <a:pt x="14984547" y="513081"/>
                  </a:lnTo>
                  <a:lnTo>
                    <a:pt x="14984548" y="10286999"/>
                  </a:lnTo>
                  <a:close/>
                </a:path>
              </a:pathLst>
            </a:custGeom>
            <a:solidFill>
              <a:schemeClr val="accent1">
                <a:lumMod val="50000"/>
                <a:alpha val="9799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16154400" y="339094"/>
            <a:ext cx="1913168" cy="13455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CaixaDeTexto 8"/>
          <p:cNvSpPr txBox="1"/>
          <p:nvPr/>
        </p:nvSpPr>
        <p:spPr>
          <a:xfrm>
            <a:off x="457200" y="723900"/>
            <a:ext cx="1249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REAÇÕES QUÍMICAS</a:t>
            </a:r>
            <a:endParaRPr lang="pt-BR" sz="4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aixaDeTexto 11"/>
              <p:cNvSpPr txBox="1"/>
              <p:nvPr/>
            </p:nvSpPr>
            <p:spPr>
              <a:xfrm>
                <a:off x="457200" y="2400300"/>
                <a:ext cx="17373600" cy="64325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305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Equação química simplificada:</a:t>
                </a:r>
              </a:p>
              <a:p>
                <a:endParaRPr lang="pt-BR" sz="305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r>
                  <a:rPr lang="pt-BR" sz="305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As equações simplificadas mostram o essencial da reação em termos das fórmulas químicas dos reagentes e produtos.</a:t>
                </a:r>
              </a:p>
              <a:p>
                <a:endParaRPr lang="pt-BR" sz="305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r>
                  <a:rPr lang="pt-BR" sz="305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Exemplos:</a:t>
                </a:r>
              </a:p>
              <a:p>
                <a:endParaRPr lang="pt-BR" sz="305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endParaRPr lang="pt-BR" sz="305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3600" b="0" i="1" smtClean="0">
                          <a:latin typeface="Cambria Math" panose="02040503050406030204" pitchFamily="18" charset="0"/>
                        </a:rPr>
                        <m:t>𝑁𝑎</m:t>
                      </m:r>
                      <m:r>
                        <a:rPr lang="pt-BR" sz="36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t-BR" sz="3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36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pt-BR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pt-BR" sz="3600" b="0" i="1" smtClean="0"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pt-BR" sz="3600" b="0" i="1" smtClean="0">
                          <a:latin typeface="Cambria Math" panose="02040503050406030204" pitchFamily="18" charset="0"/>
                        </a:rPr>
                        <m:t> 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pt-BR" sz="3600" b="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nor/>
                            </m:rPr>
                            <a:rPr lang="pt-BR" sz="3600" b="0" i="0" smtClean="0">
                              <a:latin typeface="Cambria Math" panose="02040503050406030204" pitchFamily="18" charset="0"/>
                            </a:rPr>
                            <m:t>         </m:t>
                          </m:r>
                        </m:e>
                      </m:groupChr>
                      <m:r>
                        <a:rPr lang="pt-BR" sz="3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t-BR" sz="3600" b="0" i="1" smtClean="0">
                          <a:latin typeface="Cambria Math" panose="02040503050406030204" pitchFamily="18" charset="0"/>
                        </a:rPr>
                        <m:t>𝑁𝑎𝑂𝐻</m:t>
                      </m:r>
                      <m:r>
                        <a:rPr lang="pt-BR" sz="3600" b="0" i="1" smtClean="0"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pt-BR" sz="3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36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pt-BR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pt-BR" sz="36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pt-BR" sz="3600" dirty="0" smtClean="0"/>
              </a:p>
              <a:p>
                <a:endParaRPr lang="pt-BR" sz="32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endParaRPr lang="pt-BR" sz="32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endParaRPr lang="pt-BR" sz="32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3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36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pt-BR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pt-BR" sz="36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t-BR" sz="3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36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pt-BR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pt-BR" sz="3600" b="0" i="1" smtClean="0">
                          <a:latin typeface="Cambria Math" panose="02040503050406030204" pitchFamily="18" charset="0"/>
                        </a:rPr>
                        <m:t> 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pt-BR" sz="3600" b="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nor/>
                            </m:rPr>
                            <a:rPr lang="pt-BR" sz="3600" b="0" i="0" smtClean="0">
                              <a:latin typeface="Cambria Math" panose="02040503050406030204" pitchFamily="18" charset="0"/>
                            </a:rPr>
                            <m:t>          </m:t>
                          </m:r>
                        </m:e>
                      </m:groupChr>
                      <m:r>
                        <a:rPr lang="pt-BR" sz="3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t-BR" sz="3600" b="0" i="1" smtClean="0">
                          <a:latin typeface="Cambria Math" panose="02040503050406030204" pitchFamily="18" charset="0"/>
                        </a:rPr>
                        <m:t>𝑁</m:t>
                      </m:r>
                      <m:sSub>
                        <m:sSubPr>
                          <m:ctrlPr>
                            <a:rPr lang="pt-BR" sz="3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36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pt-BR" sz="3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pt-BR" sz="32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CaixaDeTexto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400300"/>
                <a:ext cx="17373600" cy="6432530"/>
              </a:xfrm>
              <a:prstGeom prst="rect">
                <a:avLst/>
              </a:prstGeom>
              <a:blipFill rotWithShape="0">
                <a:blip r:embed="rId3"/>
                <a:stretch>
                  <a:fillRect l="-842" t="-1232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3180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1"/>
              <a:ext cx="18288000" cy="2023745"/>
            </a:xfrm>
            <a:custGeom>
              <a:avLst/>
              <a:gdLst/>
              <a:ahLst/>
              <a:cxnLst/>
              <a:rect l="l" t="t" r="r" b="b"/>
              <a:pathLst>
                <a:path w="18288000" h="2023745">
                  <a:moveTo>
                    <a:pt x="0" y="0"/>
                  </a:moveTo>
                  <a:lnTo>
                    <a:pt x="18287998" y="0"/>
                  </a:lnTo>
                  <a:lnTo>
                    <a:pt x="18287998" y="2023373"/>
                  </a:lnTo>
                  <a:lnTo>
                    <a:pt x="0" y="20233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303450" y="0"/>
              <a:ext cx="14984730" cy="10287000"/>
            </a:xfrm>
            <a:custGeom>
              <a:avLst/>
              <a:gdLst/>
              <a:ahLst/>
              <a:cxnLst/>
              <a:rect l="l" t="t" r="r" b="b"/>
              <a:pathLst>
                <a:path w="14984730" h="10287000">
                  <a:moveTo>
                    <a:pt x="14984548" y="10286999"/>
                  </a:moveTo>
                  <a:lnTo>
                    <a:pt x="0" y="10286999"/>
                  </a:lnTo>
                  <a:lnTo>
                    <a:pt x="13330454" y="0"/>
                  </a:lnTo>
                  <a:lnTo>
                    <a:pt x="14588607" y="0"/>
                  </a:lnTo>
                  <a:lnTo>
                    <a:pt x="14984547" y="513081"/>
                  </a:lnTo>
                  <a:lnTo>
                    <a:pt x="14984548" y="10286999"/>
                  </a:lnTo>
                  <a:close/>
                </a:path>
              </a:pathLst>
            </a:custGeom>
            <a:solidFill>
              <a:schemeClr val="accent1">
                <a:lumMod val="50000"/>
                <a:alpha val="9799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16154400" y="339094"/>
            <a:ext cx="1913168" cy="13455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CaixaDeTexto 8"/>
          <p:cNvSpPr txBox="1"/>
          <p:nvPr/>
        </p:nvSpPr>
        <p:spPr>
          <a:xfrm>
            <a:off x="457200" y="723900"/>
            <a:ext cx="1249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REAÇÕES QUÍMICAS</a:t>
            </a:r>
            <a:endParaRPr lang="pt-BR" sz="4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57200" y="2400300"/>
            <a:ext cx="17373600" cy="7155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305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t-BR" sz="305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Para representar as quantidades relativas das espécies de reagentes e produtos formados em uma reação química, devemos realizar o balanceamento da equação química.</a:t>
            </a:r>
          </a:p>
          <a:p>
            <a:endParaRPr lang="pt-BR" sz="305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pt-BR" sz="305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t-BR" sz="305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 balanceamento é baseado no entendimento de massas atômicas e na lei de conservação da massa de Lavoisier: </a:t>
            </a:r>
            <a:r>
              <a:rPr lang="pt-BR" sz="305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“a massa total de uma substância presente ao final de uma reação química é a mesma massa total do início da reação”;</a:t>
            </a:r>
          </a:p>
          <a:p>
            <a:endParaRPr lang="pt-BR" sz="3050" i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pt-BR" sz="3050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t-BR" sz="305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lei de conservação da massa está baseada no fato de que os átomos não são nem criados e nem destruídos durante qualquer reação química;</a:t>
            </a:r>
          </a:p>
          <a:p>
            <a:endParaRPr lang="pt-BR" sz="3050" i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pt-BR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68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1"/>
              <a:ext cx="18288000" cy="2023745"/>
            </a:xfrm>
            <a:custGeom>
              <a:avLst/>
              <a:gdLst/>
              <a:ahLst/>
              <a:cxnLst/>
              <a:rect l="l" t="t" r="r" b="b"/>
              <a:pathLst>
                <a:path w="18288000" h="2023745">
                  <a:moveTo>
                    <a:pt x="0" y="0"/>
                  </a:moveTo>
                  <a:lnTo>
                    <a:pt x="18287998" y="0"/>
                  </a:lnTo>
                  <a:lnTo>
                    <a:pt x="18287998" y="2023373"/>
                  </a:lnTo>
                  <a:lnTo>
                    <a:pt x="0" y="20233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303450" y="0"/>
              <a:ext cx="14984730" cy="10287000"/>
            </a:xfrm>
            <a:custGeom>
              <a:avLst/>
              <a:gdLst/>
              <a:ahLst/>
              <a:cxnLst/>
              <a:rect l="l" t="t" r="r" b="b"/>
              <a:pathLst>
                <a:path w="14984730" h="10287000">
                  <a:moveTo>
                    <a:pt x="14984548" y="10286999"/>
                  </a:moveTo>
                  <a:lnTo>
                    <a:pt x="0" y="10286999"/>
                  </a:lnTo>
                  <a:lnTo>
                    <a:pt x="13330454" y="0"/>
                  </a:lnTo>
                  <a:lnTo>
                    <a:pt x="14588607" y="0"/>
                  </a:lnTo>
                  <a:lnTo>
                    <a:pt x="14984547" y="513081"/>
                  </a:lnTo>
                  <a:lnTo>
                    <a:pt x="14984548" y="10286999"/>
                  </a:lnTo>
                  <a:close/>
                </a:path>
              </a:pathLst>
            </a:custGeom>
            <a:solidFill>
              <a:schemeClr val="accent1">
                <a:lumMod val="50000"/>
                <a:alpha val="9799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16154400" y="339094"/>
            <a:ext cx="1913168" cy="13455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CaixaDeTexto 8"/>
          <p:cNvSpPr txBox="1"/>
          <p:nvPr/>
        </p:nvSpPr>
        <p:spPr>
          <a:xfrm>
            <a:off x="457200" y="723900"/>
            <a:ext cx="1249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REAÇÕES QUÍMICAS</a:t>
            </a:r>
            <a:endParaRPr lang="pt-BR" sz="4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aixaDeTexto 11"/>
              <p:cNvSpPr txBox="1"/>
              <p:nvPr/>
            </p:nvSpPr>
            <p:spPr>
              <a:xfrm>
                <a:off x="457200" y="7705779"/>
                <a:ext cx="17373600" cy="25898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pt-BR" sz="305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r>
                  <a:rPr lang="pt-BR" sz="305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Reação envolvida:</a:t>
                </a:r>
              </a:p>
              <a:p>
                <a:endParaRPr lang="pt-BR" sz="3050" i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305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pt-BR" sz="305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𝐶𝑎𝐶𝑙</m:t>
                          </m:r>
                        </m:e>
                        <m:sub>
                          <m:r>
                            <a:rPr lang="pt-BR" sz="305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2</m:t>
                          </m:r>
                        </m:sub>
                      </m:sSub>
                      <m:r>
                        <a:rPr lang="pt-BR" sz="3050" b="0" i="1" smtClean="0"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+ </m:t>
                      </m:r>
                      <m:sSub>
                        <m:sSubPr>
                          <m:ctrlPr>
                            <a:rPr lang="pt-BR" sz="305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pt-BR" sz="305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𝑁𝑎</m:t>
                          </m:r>
                        </m:e>
                        <m:sub>
                          <m:r>
                            <a:rPr lang="pt-BR" sz="305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2</m:t>
                          </m:r>
                        </m:sub>
                      </m:sSub>
                      <m:r>
                        <a:rPr lang="pt-BR" sz="3050" b="0" i="1" smtClean="0"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𝑆</m:t>
                      </m:r>
                      <m:sSub>
                        <m:sSubPr>
                          <m:ctrlPr>
                            <a:rPr lang="pt-BR" sz="305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pt-BR" sz="305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𝑂</m:t>
                          </m:r>
                        </m:e>
                        <m:sub>
                          <m:r>
                            <a:rPr lang="pt-BR" sz="305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4</m:t>
                          </m:r>
                        </m:sub>
                      </m:sSub>
                      <m:r>
                        <a:rPr lang="pt-BR" sz="3050" b="0" i="1" smtClean="0"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 </m:t>
                      </m:r>
                      <m:groupChr>
                        <m:groupChrPr>
                          <m:chr m:val="→"/>
                          <m:pos m:val="top"/>
                          <m:ctrlPr>
                            <a:rPr lang="pt-BR" sz="305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groupChrPr>
                        <m:e>
                          <m:r>
                            <m:rPr>
                              <m:brk m:alnAt="1"/>
                            </m:rPr>
                            <a:rPr lang="pt-BR" sz="305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 </m:t>
                          </m:r>
                          <m:r>
                            <a:rPr lang="pt-BR" sz="305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             </m:t>
                          </m:r>
                        </m:e>
                      </m:groupChr>
                      <m:r>
                        <a:rPr lang="pt-BR" sz="3050" b="0" i="1" smtClean="0"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 </m:t>
                      </m:r>
                      <m:r>
                        <a:rPr lang="pt-BR" sz="3050" b="0" i="1" smtClean="0"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𝑁𝑎𝐶𝑙</m:t>
                      </m:r>
                      <m:r>
                        <a:rPr lang="pt-BR" sz="3050" b="0" i="1" smtClean="0"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+</m:t>
                      </m:r>
                      <m:r>
                        <a:rPr lang="pt-BR" sz="3050" b="0" i="1" smtClean="0"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𝐶𝑎𝑆</m:t>
                      </m:r>
                      <m:sSub>
                        <m:sSubPr>
                          <m:ctrlPr>
                            <a:rPr lang="pt-BR" sz="305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pt-BR" sz="305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𝑂</m:t>
                          </m:r>
                        </m:e>
                        <m:sub>
                          <m:r>
                            <a:rPr lang="pt-BR" sz="305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pt-BR" sz="3050" i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endParaRPr lang="pt-BR" sz="32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CaixaDeTexto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7705779"/>
                <a:ext cx="17373600" cy="2589876"/>
              </a:xfrm>
              <a:prstGeom prst="rect">
                <a:avLst/>
              </a:prstGeom>
              <a:blipFill rotWithShape="0">
                <a:blip r:embed="rId3"/>
                <a:stretch>
                  <a:fillRect l="-842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950" y="3495729"/>
            <a:ext cx="9906000" cy="4210050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457200" y="2476500"/>
            <a:ext cx="10972800" cy="5616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5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Ilustrando a lei de conservação das massas, temos:</a:t>
            </a:r>
            <a:endParaRPr lang="pt-BR" sz="305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070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1"/>
              <a:ext cx="18288000" cy="2023745"/>
            </a:xfrm>
            <a:custGeom>
              <a:avLst/>
              <a:gdLst/>
              <a:ahLst/>
              <a:cxnLst/>
              <a:rect l="l" t="t" r="r" b="b"/>
              <a:pathLst>
                <a:path w="18288000" h="2023745">
                  <a:moveTo>
                    <a:pt x="0" y="0"/>
                  </a:moveTo>
                  <a:lnTo>
                    <a:pt x="18287998" y="0"/>
                  </a:lnTo>
                  <a:lnTo>
                    <a:pt x="18287998" y="2023373"/>
                  </a:lnTo>
                  <a:lnTo>
                    <a:pt x="0" y="20233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303450" y="0"/>
              <a:ext cx="14984730" cy="10287000"/>
            </a:xfrm>
            <a:custGeom>
              <a:avLst/>
              <a:gdLst/>
              <a:ahLst/>
              <a:cxnLst/>
              <a:rect l="l" t="t" r="r" b="b"/>
              <a:pathLst>
                <a:path w="14984730" h="10287000">
                  <a:moveTo>
                    <a:pt x="14984548" y="10286999"/>
                  </a:moveTo>
                  <a:lnTo>
                    <a:pt x="0" y="10286999"/>
                  </a:lnTo>
                  <a:lnTo>
                    <a:pt x="13330454" y="0"/>
                  </a:lnTo>
                  <a:lnTo>
                    <a:pt x="14588607" y="0"/>
                  </a:lnTo>
                  <a:lnTo>
                    <a:pt x="14984547" y="513081"/>
                  </a:lnTo>
                  <a:lnTo>
                    <a:pt x="14984548" y="10286999"/>
                  </a:lnTo>
                  <a:close/>
                </a:path>
              </a:pathLst>
            </a:custGeom>
            <a:solidFill>
              <a:schemeClr val="accent1">
                <a:lumMod val="50000"/>
                <a:alpha val="9799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16154400" y="339094"/>
            <a:ext cx="1913168" cy="13455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CaixaDeTexto 8"/>
          <p:cNvSpPr txBox="1"/>
          <p:nvPr/>
        </p:nvSpPr>
        <p:spPr>
          <a:xfrm>
            <a:off x="457200" y="723900"/>
            <a:ext cx="1249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Balanceamento Químico</a:t>
            </a:r>
            <a:endParaRPr lang="pt-BR" sz="4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aixaDeTexto 11"/>
              <p:cNvSpPr txBox="1"/>
              <p:nvPr/>
            </p:nvSpPr>
            <p:spPr>
              <a:xfrm>
                <a:off x="457200" y="2408550"/>
                <a:ext cx="17373600" cy="79221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pt-BR" sz="305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r>
                  <a:rPr lang="pt-BR" sz="305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Realizar o balanceamento de uma equação química é igualar a quantidade dos átomos dos elementos presentes nos reagentes com a quantidade desses mesmos átomos dos elementos presentes nos produtos;</a:t>
                </a:r>
              </a:p>
              <a:p>
                <a:endParaRPr lang="pt-BR" sz="305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endParaRPr lang="pt-BR" sz="305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r>
                  <a:rPr lang="pt-BR" sz="305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As quantidades relativas são representadas por números que multiplicam as fórmulas químicas, chamados de coeficientes estequiométricos;</a:t>
                </a:r>
              </a:p>
              <a:p>
                <a:endParaRPr lang="pt-BR" sz="305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endParaRPr lang="pt-BR" sz="305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r>
                  <a:rPr lang="pt-BR" sz="305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Portanto, uma reação pode ser representada de forma geral como:</a:t>
                </a:r>
              </a:p>
              <a:p>
                <a:endParaRPr lang="pt-BR" sz="305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3600" b="0" i="1" smtClean="0"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𝑎𝐴</m:t>
                      </m:r>
                      <m:r>
                        <a:rPr lang="pt-BR" sz="3600" b="0" i="1" smtClean="0"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+</m:t>
                      </m:r>
                      <m:r>
                        <a:rPr lang="pt-BR" sz="3600" b="0" i="1" smtClean="0"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𝑏𝐵</m:t>
                      </m:r>
                      <m:groupChr>
                        <m:groupChrPr>
                          <m:chr m:val="→"/>
                          <m:pos m:val="top"/>
                          <m:ctrlPr>
                            <a:rPr lang="pt-BR" sz="36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groupChrPr>
                        <m:e>
                          <m:r>
                            <m:rPr>
                              <m:brk m:alnAt="1"/>
                            </m:rPr>
                            <a:rPr lang="pt-BR" sz="36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 </m:t>
                          </m:r>
                          <m:r>
                            <a:rPr lang="pt-BR" sz="3600" b="0" i="1" smtClean="0"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             </m:t>
                          </m:r>
                        </m:e>
                      </m:groupChr>
                      <m:r>
                        <a:rPr lang="pt-BR" sz="3600" b="0" i="0" smtClean="0"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pt-BR" sz="3600" b="0" i="0" smtClean="0"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cC</m:t>
                      </m:r>
                      <m:r>
                        <a:rPr lang="pt-BR" sz="3600" b="0" i="0" smtClean="0"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pt-BR" sz="3600" b="0" i="0" smtClean="0"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dD</m:t>
                      </m:r>
                    </m:oMath>
                  </m:oMathPara>
                </a14:m>
                <a:endParaRPr lang="pt-BR" sz="36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endParaRPr lang="pt-BR" sz="36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r>
                  <a:rPr lang="pt-BR" sz="305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Onde a, b, c, d são os coeficientes estequiométricos.</a:t>
                </a:r>
              </a:p>
              <a:p>
                <a:endParaRPr lang="pt-BR" sz="305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CaixaDeTexto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408550"/>
                <a:ext cx="17373600" cy="7922169"/>
              </a:xfrm>
              <a:prstGeom prst="rect">
                <a:avLst/>
              </a:prstGeom>
              <a:blipFill rotWithShape="0">
                <a:blip r:embed="rId3"/>
                <a:stretch>
                  <a:fillRect l="-842" r="-21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382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1"/>
              <a:ext cx="18288000" cy="2023745"/>
            </a:xfrm>
            <a:custGeom>
              <a:avLst/>
              <a:gdLst/>
              <a:ahLst/>
              <a:cxnLst/>
              <a:rect l="l" t="t" r="r" b="b"/>
              <a:pathLst>
                <a:path w="18288000" h="2023745">
                  <a:moveTo>
                    <a:pt x="0" y="0"/>
                  </a:moveTo>
                  <a:lnTo>
                    <a:pt x="18287998" y="0"/>
                  </a:lnTo>
                  <a:lnTo>
                    <a:pt x="18287998" y="2023373"/>
                  </a:lnTo>
                  <a:lnTo>
                    <a:pt x="0" y="20233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303450" y="0"/>
              <a:ext cx="14984730" cy="10287000"/>
            </a:xfrm>
            <a:custGeom>
              <a:avLst/>
              <a:gdLst/>
              <a:ahLst/>
              <a:cxnLst/>
              <a:rect l="l" t="t" r="r" b="b"/>
              <a:pathLst>
                <a:path w="14984730" h="10287000">
                  <a:moveTo>
                    <a:pt x="14984548" y="10286999"/>
                  </a:moveTo>
                  <a:lnTo>
                    <a:pt x="0" y="10286999"/>
                  </a:lnTo>
                  <a:lnTo>
                    <a:pt x="13330454" y="0"/>
                  </a:lnTo>
                  <a:lnTo>
                    <a:pt x="14588607" y="0"/>
                  </a:lnTo>
                  <a:lnTo>
                    <a:pt x="14984547" y="513081"/>
                  </a:lnTo>
                  <a:lnTo>
                    <a:pt x="14984548" y="10286999"/>
                  </a:lnTo>
                  <a:close/>
                </a:path>
              </a:pathLst>
            </a:custGeom>
            <a:solidFill>
              <a:schemeClr val="accent1">
                <a:lumMod val="50000"/>
                <a:alpha val="9799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16154400" y="339094"/>
            <a:ext cx="1913168" cy="13455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CaixaDeTexto 8"/>
          <p:cNvSpPr txBox="1"/>
          <p:nvPr/>
        </p:nvSpPr>
        <p:spPr>
          <a:xfrm>
            <a:off x="457200" y="723900"/>
            <a:ext cx="1249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Balanceamento Químico</a:t>
            </a:r>
            <a:endParaRPr lang="pt-BR" sz="4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57200" y="2408550"/>
            <a:ext cx="17373600" cy="7132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5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Método das tentativas</a:t>
            </a:r>
          </a:p>
          <a:p>
            <a:endParaRPr lang="pt-BR" sz="305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t-BR" sz="305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 balanceamento de equações químicas podemos utilizar o macete MACHO, balanceando os elementos na seguinte ordem:</a:t>
            </a:r>
          </a:p>
          <a:p>
            <a:endParaRPr lang="pt-BR" sz="305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>
              <a:buAutoNum type="arabicPeriod"/>
            </a:pPr>
            <a:r>
              <a:rPr lang="pt-BR" sz="305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Metais;</a:t>
            </a:r>
          </a:p>
          <a:p>
            <a:pPr marL="514350" indent="-514350">
              <a:buAutoNum type="arabicPeriod"/>
            </a:pPr>
            <a:endParaRPr lang="pt-BR" sz="305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>
              <a:buAutoNum type="arabicPeriod"/>
            </a:pPr>
            <a:r>
              <a:rPr lang="pt-BR" sz="305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Ametais;</a:t>
            </a:r>
          </a:p>
          <a:p>
            <a:pPr marL="514350" indent="-514350">
              <a:buAutoNum type="arabicPeriod"/>
            </a:pPr>
            <a:endParaRPr lang="pt-BR" sz="305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>
              <a:buAutoNum type="arabicPeriod"/>
            </a:pPr>
            <a:r>
              <a:rPr lang="pt-BR" sz="305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Carbono;</a:t>
            </a:r>
          </a:p>
          <a:p>
            <a:pPr marL="514350" indent="-514350">
              <a:buAutoNum type="arabicPeriod"/>
            </a:pPr>
            <a:endParaRPr lang="pt-BR" sz="305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>
              <a:buAutoNum type="arabicPeriod"/>
            </a:pPr>
            <a:r>
              <a:rPr lang="pt-BR" sz="305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Hidrogênio;</a:t>
            </a:r>
          </a:p>
          <a:p>
            <a:pPr marL="514350" indent="-514350">
              <a:buAutoNum type="arabicPeriod"/>
            </a:pPr>
            <a:endParaRPr lang="pt-BR" sz="305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>
              <a:buAutoNum type="arabicPeriod"/>
            </a:pPr>
            <a:r>
              <a:rPr lang="pt-BR" sz="305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Oxigênio.</a:t>
            </a:r>
          </a:p>
          <a:p>
            <a:pPr marL="514350" indent="-514350">
              <a:buAutoNum type="arabicPeriod"/>
            </a:pPr>
            <a:endParaRPr lang="pt-BR" sz="305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3058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1"/>
              <a:ext cx="18288000" cy="2023745"/>
            </a:xfrm>
            <a:custGeom>
              <a:avLst/>
              <a:gdLst/>
              <a:ahLst/>
              <a:cxnLst/>
              <a:rect l="l" t="t" r="r" b="b"/>
              <a:pathLst>
                <a:path w="18288000" h="2023745">
                  <a:moveTo>
                    <a:pt x="0" y="0"/>
                  </a:moveTo>
                  <a:lnTo>
                    <a:pt x="18287998" y="0"/>
                  </a:lnTo>
                  <a:lnTo>
                    <a:pt x="18287998" y="2023373"/>
                  </a:lnTo>
                  <a:lnTo>
                    <a:pt x="0" y="20233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303450" y="0"/>
              <a:ext cx="14984730" cy="10287000"/>
            </a:xfrm>
            <a:custGeom>
              <a:avLst/>
              <a:gdLst/>
              <a:ahLst/>
              <a:cxnLst/>
              <a:rect l="l" t="t" r="r" b="b"/>
              <a:pathLst>
                <a:path w="14984730" h="10287000">
                  <a:moveTo>
                    <a:pt x="14984548" y="10286999"/>
                  </a:moveTo>
                  <a:lnTo>
                    <a:pt x="0" y="10286999"/>
                  </a:lnTo>
                  <a:lnTo>
                    <a:pt x="13330454" y="0"/>
                  </a:lnTo>
                  <a:lnTo>
                    <a:pt x="14588607" y="0"/>
                  </a:lnTo>
                  <a:lnTo>
                    <a:pt x="14984547" y="513081"/>
                  </a:lnTo>
                  <a:lnTo>
                    <a:pt x="14984548" y="10286999"/>
                  </a:lnTo>
                  <a:close/>
                </a:path>
              </a:pathLst>
            </a:custGeom>
            <a:solidFill>
              <a:schemeClr val="accent1">
                <a:lumMod val="50000"/>
                <a:alpha val="9799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16154400" y="339094"/>
            <a:ext cx="1913168" cy="13455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CaixaDeTexto 8"/>
          <p:cNvSpPr txBox="1"/>
          <p:nvPr/>
        </p:nvSpPr>
        <p:spPr>
          <a:xfrm>
            <a:off x="457200" y="723900"/>
            <a:ext cx="1249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Balanceamento Químico</a:t>
            </a:r>
            <a:endParaRPr lang="pt-BR" sz="4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57200" y="2408550"/>
            <a:ext cx="17373600" cy="2439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5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aplicação do macete, utilizamos a tabela periódica para identificar os metais e ametais.</a:t>
            </a:r>
          </a:p>
          <a:p>
            <a:endParaRPr lang="pt-BR" sz="305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pt-BR" sz="305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pt-BR" sz="305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3390900"/>
            <a:ext cx="12344400" cy="6632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463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240</TotalTime>
  <Words>396</Words>
  <Application>Microsoft Office PowerPoint</Application>
  <PresentationFormat>Personalizar</PresentationFormat>
  <Paragraphs>126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0" baseType="lpstr">
      <vt:lpstr>Arial</vt:lpstr>
      <vt:lpstr>Arial Black</vt:lpstr>
      <vt:lpstr>Calibri</vt:lpstr>
      <vt:lpstr>Cambria Math</vt:lpstr>
      <vt:lpstr>Verdana</vt:lpstr>
      <vt:lpstr>Office Theme</vt:lpstr>
      <vt:lpstr>B A L A N C E A M E N T O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 A L A N C E A M E N T O</dc:title>
  <dc:creator>Wellington</dc:creator>
  <cp:lastModifiedBy>Conta da Microsoft</cp:lastModifiedBy>
  <cp:revision>17</cp:revision>
  <dcterms:created xsi:type="dcterms:W3CDTF">2020-03-02T00:29:29Z</dcterms:created>
  <dcterms:modified xsi:type="dcterms:W3CDTF">2020-03-05T04:37:29Z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2020-03-02T00:00:00Z</vt:filetime>
  </property>
</Properties>
</file>