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6" r:id="rId4"/>
    <p:sldId id="258" r:id="rId5"/>
    <p:sldId id="264" r:id="rId6"/>
    <p:sldId id="263" r:id="rId7"/>
    <p:sldId id="271" r:id="rId8"/>
    <p:sldId id="272" r:id="rId9"/>
    <p:sldId id="259" r:id="rId10"/>
    <p:sldId id="273" r:id="rId11"/>
    <p:sldId id="274" r:id="rId12"/>
    <p:sldId id="265" r:id="rId13"/>
    <p:sldId id="275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 snapToGrid="0">
      <p:cViewPr varScale="1">
        <p:scale>
          <a:sx n="70" d="100"/>
          <a:sy n="70" d="100"/>
        </p:scale>
        <p:origin x="7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4301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2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310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4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6062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49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6610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0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558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07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05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7CA87DF-E17D-4C61-B6A2-F5CD8BD1D357}" type="datetimeFigureOut">
              <a:rPr lang="pt-BR" smtClean="0"/>
              <a:t>22/11/2019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9F14B73-85E0-4727-B767-8AB082A2C4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01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51559" y="1432223"/>
            <a:ext cx="11140441" cy="3035808"/>
          </a:xfrm>
        </p:spPr>
        <p:txBody>
          <a:bodyPr/>
          <a:lstStyle/>
          <a:p>
            <a:r>
              <a:rPr lang="pt-BR" sz="8800" dirty="0" smtClean="0"/>
              <a:t>Funções</a:t>
            </a:r>
            <a:endParaRPr lang="pt-BR" sz="8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9283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numCol="1">
            <a:normAutofit fontScale="92500" lnSpcReduction="10000"/>
          </a:bodyPr>
          <a:lstStyle/>
          <a:p>
            <a:r>
              <a:rPr lang="pt-BR" dirty="0"/>
              <a:t>Norma matemática que relaciona as variáveis de uma equação</a:t>
            </a:r>
          </a:p>
          <a:p>
            <a:pPr marL="1671400" lvl="6" indent="0">
              <a:buNone/>
            </a:pPr>
            <a:r>
              <a:rPr lang="fr-FR" b="1" dirty="0"/>
              <a:t>y = </a:t>
            </a:r>
            <a:r>
              <a:rPr lang="fr-FR" b="1" dirty="0" smtClean="0"/>
              <a:t>ax² </a:t>
            </a:r>
            <a:r>
              <a:rPr lang="fr-FR" b="1" dirty="0"/>
              <a:t>+ </a:t>
            </a:r>
            <a:r>
              <a:rPr lang="fr-FR" b="1" dirty="0" smtClean="0"/>
              <a:t>bx + c</a:t>
            </a:r>
            <a:r>
              <a:rPr lang="fr-FR" dirty="0"/>
              <a:t> ou </a:t>
            </a:r>
            <a:r>
              <a:rPr lang="fr-FR" b="1" dirty="0"/>
              <a:t>f(x) = </a:t>
            </a:r>
            <a:r>
              <a:rPr lang="fr-FR" b="1" dirty="0" smtClean="0"/>
              <a:t>ax² </a:t>
            </a:r>
            <a:r>
              <a:rPr lang="fr-FR" b="1" dirty="0"/>
              <a:t>+</a:t>
            </a:r>
            <a:r>
              <a:rPr lang="fr-FR" b="1" dirty="0" smtClean="0"/>
              <a:t>bx + c </a:t>
            </a:r>
            <a:r>
              <a:rPr lang="fr-FR" b="1" dirty="0"/>
              <a:t>, com a </a:t>
            </a:r>
            <a:r>
              <a:rPr lang="pt-BR" b="1" dirty="0"/>
              <a:t>≠ 0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Há formação de pares ordenados do tipo  (</a:t>
            </a:r>
            <a:r>
              <a:rPr lang="pt-BR" dirty="0" err="1" smtClean="0"/>
              <a:t>x,y</a:t>
            </a:r>
            <a:r>
              <a:rPr lang="pt-BR" dirty="0" smtClean="0"/>
              <a:t>)</a:t>
            </a:r>
          </a:p>
          <a:p>
            <a:endParaRPr lang="fr-FR" b="1" dirty="0"/>
          </a:p>
          <a:p>
            <a:pPr marL="457200" indent="-457200">
              <a:buFont typeface="+mj-lt"/>
              <a:buAutoNum type="arabicPeriod"/>
            </a:pPr>
            <a:r>
              <a:rPr lang="fr-FR" dirty="0" smtClean="0"/>
              <a:t>A concavidade</a:t>
            </a:r>
            <a:r>
              <a:rPr lang="fr-FR" b="1" dirty="0" smtClean="0"/>
              <a:t> </a:t>
            </a:r>
            <a:r>
              <a:rPr lang="fr-FR" dirty="0" smtClean="0"/>
              <a:t>é dada por </a:t>
            </a:r>
            <a:r>
              <a:rPr lang="fr-FR" b="1" u="sng" dirty="0" smtClean="0"/>
              <a:t>a</a:t>
            </a:r>
            <a:r>
              <a:rPr lang="fr-FR" b="1" dirty="0" smtClean="0"/>
              <a:t>.</a:t>
            </a:r>
          </a:p>
          <a:p>
            <a:pPr marL="731520" lvl="1" indent="-457200">
              <a:buFont typeface="+mj-lt"/>
              <a:buAutoNum type="romanLcPeriod"/>
            </a:pPr>
            <a:r>
              <a:rPr lang="fr-FR" dirty="0" smtClean="0"/>
              <a:t>A concavidade é virada para cima quando a &gt; 0.</a:t>
            </a:r>
          </a:p>
          <a:p>
            <a:pPr marL="731520" lvl="1" indent="-457200">
              <a:buFont typeface="+mj-lt"/>
              <a:buAutoNum type="romanLcPeriod"/>
            </a:pPr>
            <a:r>
              <a:rPr lang="fr-FR" dirty="0" smtClean="0"/>
              <a:t>A concavidade é virada para baixo quando a &lt; 0.</a:t>
            </a:r>
            <a:endParaRPr lang="fr-FR" dirty="0"/>
          </a:p>
          <a:p>
            <a:pPr marL="457200" indent="-457200">
              <a:buFont typeface="+mj-lt"/>
              <a:buAutoNum type="arabicPeriod"/>
            </a:pPr>
            <a:endParaRPr lang="fr-FR" dirty="0" smtClean="0"/>
          </a:p>
          <a:p>
            <a:pPr marL="457200" indent="-457200">
              <a:buFont typeface="+mj-lt"/>
              <a:buAutoNum type="arabicPeriod"/>
            </a:pPr>
            <a:r>
              <a:rPr lang="fr-FR" dirty="0" smtClean="0"/>
              <a:t>O termo independente é representado por </a:t>
            </a:r>
            <a:r>
              <a:rPr lang="fr-FR" b="1" u="sng" dirty="0"/>
              <a:t>c</a:t>
            </a:r>
            <a:r>
              <a:rPr lang="fr-FR" dirty="0" smtClean="0"/>
              <a:t>. </a:t>
            </a:r>
          </a:p>
          <a:p>
            <a:pPr marL="731520" lvl="1" indent="-457200">
              <a:buFont typeface="+mj-lt"/>
              <a:buAutoNum type="romanLcPeriod"/>
            </a:pPr>
            <a:r>
              <a:rPr lang="fr-FR" dirty="0"/>
              <a:t>O</a:t>
            </a:r>
            <a:r>
              <a:rPr lang="fr-FR" dirty="0" smtClean="0"/>
              <a:t>nde a parábola intercepta o eixo da ordenadas.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 smtClean="0"/>
              <a:t>O </a:t>
            </a:r>
            <a:r>
              <a:rPr lang="fr-FR" b="1" u="sng" dirty="0" smtClean="0"/>
              <a:t>b</a:t>
            </a:r>
            <a:r>
              <a:rPr lang="fr-FR" dirty="0" smtClean="0"/>
              <a:t> determina o quão aberta ou fechada é a concavidade.</a:t>
            </a:r>
          </a:p>
          <a:p>
            <a:pPr marL="457200" indent="-457200">
              <a:buFont typeface="+mj-lt"/>
              <a:buAutoNum type="arabicPeriod"/>
            </a:pPr>
            <a:endParaRPr lang="fr-FR" b="1" u="sng" dirty="0" smtClean="0"/>
          </a:p>
          <a:p>
            <a:endParaRPr lang="fr-FR" b="1" u="sng" dirty="0" smtClean="0"/>
          </a:p>
          <a:p>
            <a:endParaRPr lang="fr-FR" b="1" u="sng" dirty="0" smtClean="0"/>
          </a:p>
          <a:p>
            <a:pPr marL="0" indent="0">
              <a:buNone/>
            </a:pPr>
            <a:endParaRPr lang="fr-FR" b="1" u="sng" dirty="0" smtClean="0"/>
          </a:p>
          <a:p>
            <a:endParaRPr lang="fr-FR" b="1" u="sng" dirty="0" smtClean="0"/>
          </a:p>
          <a:p>
            <a:pPr marL="457200" indent="-457200">
              <a:buFont typeface="+mj-lt"/>
              <a:buAutoNum type="arabicPeriod"/>
            </a:pPr>
            <a:endParaRPr lang="pt-BR" b="1" u="sng" dirty="0"/>
          </a:p>
        </p:txBody>
      </p:sp>
    </p:spTree>
    <p:extLst>
      <p:ext uri="{BB962C8B-B14F-4D97-AF65-F5344CB8AC3E}">
        <p14:creationId xmlns:p14="http://schemas.microsoft.com/office/powerpoint/2010/main" val="178629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Zeros da função e Vértices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7" y="2121408"/>
            <a:ext cx="10544397" cy="3064741"/>
          </a:xfrm>
        </p:spPr>
        <p:txBody>
          <a:bodyPr numCol="2">
            <a:normAutofit fontScale="85000" lnSpcReduction="20000"/>
          </a:bodyPr>
          <a:lstStyle/>
          <a:p>
            <a:r>
              <a:rPr lang="pt-BR" dirty="0" smtClean="0"/>
              <a:t>Intepretação geométrica</a:t>
            </a:r>
          </a:p>
          <a:p>
            <a:pPr marL="0" indent="0">
              <a:buNone/>
            </a:pPr>
            <a:r>
              <a:rPr lang="pt-BR" dirty="0" smtClean="0"/>
              <a:t>	Interseção da reta com o eixo x</a:t>
            </a:r>
          </a:p>
          <a:p>
            <a:r>
              <a:rPr lang="pt-BR" dirty="0" smtClean="0"/>
              <a:t>Interpretação algébrica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A raiz de um função é o valor de x que torna y </a:t>
            </a:r>
            <a:r>
              <a:rPr lang="pt-BR" b="1" dirty="0" smtClean="0"/>
              <a:t>= </a:t>
            </a:r>
            <a:r>
              <a:rPr lang="pt-BR" dirty="0" smtClean="0"/>
              <a:t>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O ponto de máximo, caso a concavidade esteja virada para cima, é o vértice da função.</a:t>
            </a:r>
          </a:p>
          <a:p>
            <a:r>
              <a:rPr lang="pt-BR" dirty="0"/>
              <a:t>O ponto de </a:t>
            </a:r>
            <a:r>
              <a:rPr lang="pt-BR" dirty="0" smtClean="0"/>
              <a:t>mínimo, </a:t>
            </a:r>
            <a:r>
              <a:rPr lang="pt-BR" dirty="0"/>
              <a:t>caso a concavidade esteja virada para </a:t>
            </a:r>
            <a:r>
              <a:rPr lang="pt-BR" dirty="0" smtClean="0"/>
              <a:t>baixo, </a:t>
            </a:r>
            <a:r>
              <a:rPr lang="pt-BR" dirty="0"/>
              <a:t>é o vértice da </a:t>
            </a:r>
            <a:r>
              <a:rPr lang="pt-BR" dirty="0" smtClean="0"/>
              <a:t>função.</a:t>
            </a:r>
            <a:endParaRPr lang="pt-BR" dirty="0"/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ixaDeTexto 4"/>
              <p:cNvSpPr txBox="1"/>
              <p:nvPr/>
            </p:nvSpPr>
            <p:spPr>
              <a:xfrm>
                <a:off x="9401380" y="3756993"/>
                <a:ext cx="1072851" cy="1415644"/>
              </a:xfrm>
              <a:prstGeom prst="rect">
                <a:avLst/>
              </a:prstGeom>
              <a:noFill/>
            </p:spPr>
            <p:txBody>
              <a:bodyPr wrap="square" numCol="2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pt-BR" b="0" dirty="0" smtClean="0"/>
              </a:p>
              <a:p>
                <a:endParaRPr lang="pt-BR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1380" y="3756993"/>
                <a:ext cx="1072851" cy="14156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aixaDeTexto 5"/>
              <p:cNvSpPr txBox="1"/>
              <p:nvPr/>
            </p:nvSpPr>
            <p:spPr>
              <a:xfrm>
                <a:off x="1430685" y="3899179"/>
                <a:ext cx="1641090" cy="11312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 ± √∆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pt-BR" dirty="0" smtClean="0"/>
              </a:p>
              <a:p>
                <a:endParaRPr lang="pt-BR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=−4</m:t>
                      </m:r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𝑎𝑐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0685" y="3899179"/>
                <a:ext cx="1641090" cy="1131272"/>
              </a:xfrm>
              <a:prstGeom prst="rect">
                <a:avLst/>
              </a:prstGeom>
              <a:blipFill rotWithShape="0">
                <a:blip r:embed="rId3"/>
                <a:stretch>
                  <a:fillRect b="-162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764452" y="4028085"/>
            <a:ext cx="4496915" cy="195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06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f(x) = x² + 3x + 2</a:t>
            </a:r>
          </a:p>
          <a:p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Determinar a concavidade.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Quais os zeros da função?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Quais os vértices da função?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Esboce o gráfico da função.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Trace o gráfico da função.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758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f(x) = -x² + 5x + 6</a:t>
            </a:r>
          </a:p>
          <a:p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Determinar a concavidade.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Quais os zeros da função?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Quais os vértices da função?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Esboce o gráfico da função.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Trace o gráfico da função.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648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75" y="170733"/>
            <a:ext cx="2915298" cy="5885261"/>
          </a:xfrm>
        </p:spPr>
      </p:pic>
      <p:sp>
        <p:nvSpPr>
          <p:cNvPr id="5" name="CaixaDeTexto 4"/>
          <p:cNvSpPr txBox="1"/>
          <p:nvPr/>
        </p:nvSpPr>
        <p:spPr>
          <a:xfrm>
            <a:off x="796891" y="6028698"/>
            <a:ext cx="3420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Raio X do Enem: SAS analisou provas do Enem desde 2009 para descobrir o que mais cai — Foto: Arte/G1</a:t>
            </a:r>
          </a:p>
        </p:txBody>
      </p:sp>
    </p:spTree>
    <p:extLst>
      <p:ext uri="{BB962C8B-B14F-4D97-AF65-F5344CB8AC3E}">
        <p14:creationId xmlns:p14="http://schemas.microsoft.com/office/powerpoint/2010/main" val="3179531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51559" y="1432223"/>
            <a:ext cx="11140441" cy="3035808"/>
          </a:xfrm>
        </p:spPr>
        <p:txBody>
          <a:bodyPr/>
          <a:lstStyle/>
          <a:p>
            <a:r>
              <a:rPr lang="pt-BR" sz="8800" dirty="0" smtClean="0"/>
              <a:t>Funções do 1º Grau</a:t>
            </a:r>
            <a:endParaRPr lang="pt-BR" sz="8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69848" y="4389119"/>
            <a:ext cx="7891272" cy="152036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Definição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Raiz</a:t>
            </a:r>
          </a:p>
        </p:txBody>
      </p:sp>
    </p:spTree>
    <p:extLst>
      <p:ext uri="{BB962C8B-B14F-4D97-AF65-F5344CB8AC3E}">
        <p14:creationId xmlns:p14="http://schemas.microsoft.com/office/powerpoint/2010/main" val="43662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r>
              <a:rPr lang="pt-BR" dirty="0"/>
              <a:t>Norma matemática que relaciona as variáveis de uma equação</a:t>
            </a:r>
          </a:p>
          <a:p>
            <a:pPr marL="1671400" lvl="6" indent="0">
              <a:buNone/>
            </a:pPr>
            <a:r>
              <a:rPr lang="fr-FR" b="1" dirty="0"/>
              <a:t>y = ax + b</a:t>
            </a:r>
            <a:r>
              <a:rPr lang="fr-FR" dirty="0"/>
              <a:t> ou </a:t>
            </a:r>
            <a:r>
              <a:rPr lang="fr-FR" b="1" dirty="0"/>
              <a:t>f(x) = ax +b , com a </a:t>
            </a:r>
            <a:r>
              <a:rPr lang="pt-BR" b="1" dirty="0"/>
              <a:t>≠ 0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Há formação de pares ordenados do tipo  (</a:t>
            </a:r>
            <a:r>
              <a:rPr lang="pt-BR" dirty="0" err="1" smtClean="0"/>
              <a:t>x,y</a:t>
            </a:r>
            <a:r>
              <a:rPr lang="pt-BR" dirty="0" smtClean="0"/>
              <a:t>)</a:t>
            </a:r>
          </a:p>
          <a:p>
            <a:endParaRPr lang="fr-FR" b="1" dirty="0"/>
          </a:p>
          <a:p>
            <a:pPr marL="457200" indent="-457200">
              <a:buFont typeface="+mj-lt"/>
              <a:buAutoNum type="arabicPeriod"/>
            </a:pPr>
            <a:r>
              <a:rPr lang="fr-FR" dirty="0" smtClean="0"/>
              <a:t>A taxa de variação de </a:t>
            </a:r>
            <a:r>
              <a:rPr lang="fr-FR" b="1" u="sng" dirty="0" smtClean="0"/>
              <a:t>y</a:t>
            </a:r>
            <a:r>
              <a:rPr lang="fr-FR" b="1" dirty="0" smtClean="0"/>
              <a:t> </a:t>
            </a:r>
            <a:r>
              <a:rPr lang="fr-FR" dirty="0" smtClean="0"/>
              <a:t>em relação a </a:t>
            </a:r>
            <a:r>
              <a:rPr lang="fr-FR" b="1" u="sng" dirty="0" smtClean="0"/>
              <a:t>x</a:t>
            </a:r>
            <a:r>
              <a:rPr lang="fr-FR" b="1" dirty="0" smtClean="0"/>
              <a:t> </a:t>
            </a:r>
            <a:r>
              <a:rPr lang="fr-FR" dirty="0" smtClean="0"/>
              <a:t>é dada por </a:t>
            </a:r>
            <a:r>
              <a:rPr lang="fr-FR" b="1" u="sng" dirty="0" smtClean="0"/>
              <a:t>a</a:t>
            </a:r>
            <a:r>
              <a:rPr lang="fr-FR" b="1" dirty="0" smtClean="0"/>
              <a:t>.</a:t>
            </a:r>
          </a:p>
          <a:p>
            <a:pPr marL="731520" lvl="1" indent="-457200">
              <a:buFont typeface="+mj-lt"/>
              <a:buAutoNum type="romanLcPeriod"/>
            </a:pPr>
            <a:r>
              <a:rPr lang="fr-FR" dirty="0" smtClean="0"/>
              <a:t>A função é crescente quando a &gt; 0.</a:t>
            </a:r>
          </a:p>
          <a:p>
            <a:pPr marL="731520" lvl="1" indent="-457200">
              <a:buFont typeface="+mj-lt"/>
              <a:buAutoNum type="romanLcPeriod"/>
            </a:pPr>
            <a:r>
              <a:rPr lang="fr-FR" dirty="0" smtClean="0"/>
              <a:t>A função é decrescente quando a &lt; 0.</a:t>
            </a:r>
            <a:endParaRPr lang="fr-FR" dirty="0"/>
          </a:p>
          <a:p>
            <a:pPr marL="457200" indent="-457200">
              <a:buFont typeface="+mj-lt"/>
              <a:buAutoNum type="arabicPeriod"/>
            </a:pPr>
            <a:endParaRPr lang="fr-FR" dirty="0" smtClean="0"/>
          </a:p>
          <a:p>
            <a:pPr marL="457200" indent="-457200">
              <a:buFont typeface="+mj-lt"/>
              <a:buAutoNum type="arabicPeriod"/>
            </a:pPr>
            <a:r>
              <a:rPr lang="fr-FR" dirty="0" smtClean="0"/>
              <a:t>O coeficiente linear é representado por </a:t>
            </a:r>
            <a:r>
              <a:rPr lang="fr-FR" b="1" u="sng" dirty="0" smtClean="0"/>
              <a:t>b</a:t>
            </a:r>
            <a:r>
              <a:rPr lang="fr-FR" dirty="0" smtClean="0"/>
              <a:t>.</a:t>
            </a:r>
          </a:p>
          <a:p>
            <a:pPr marL="731520" lvl="1" indent="-457200">
              <a:buFont typeface="+mj-lt"/>
              <a:buAutoNum type="romanLcPeriod"/>
            </a:pPr>
            <a:r>
              <a:rPr lang="fr-FR" dirty="0" smtClean="0"/>
              <a:t>Onde a reta intercepta o eixo das ordenadas.</a:t>
            </a:r>
          </a:p>
          <a:p>
            <a:pPr marL="457200" indent="-457200">
              <a:buFont typeface="+mj-lt"/>
              <a:buAutoNum type="arabicPeriod"/>
            </a:pPr>
            <a:endParaRPr lang="fr-FR" b="1" u="sng" dirty="0" smtClean="0"/>
          </a:p>
          <a:p>
            <a:endParaRPr lang="fr-FR" b="1" u="sng" dirty="0" smtClean="0"/>
          </a:p>
          <a:p>
            <a:endParaRPr lang="fr-FR" b="1" u="sng" dirty="0" smtClean="0"/>
          </a:p>
          <a:p>
            <a:pPr marL="0" indent="0">
              <a:buNone/>
            </a:pPr>
            <a:endParaRPr lang="fr-FR" b="1" u="sng" dirty="0" smtClean="0"/>
          </a:p>
          <a:p>
            <a:endParaRPr lang="fr-FR" b="1" u="sng" dirty="0" smtClean="0"/>
          </a:p>
          <a:p>
            <a:pPr marL="457200" indent="-457200">
              <a:buFont typeface="+mj-lt"/>
              <a:buAutoNum type="arabicPeriod"/>
            </a:pPr>
            <a:endParaRPr lang="pt-BR" b="1" u="sng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3268" y="4491321"/>
            <a:ext cx="4789873" cy="168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87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Zero da função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Intepretação geométrica</a:t>
            </a:r>
          </a:p>
          <a:p>
            <a:pPr marL="0" indent="0">
              <a:buNone/>
            </a:pPr>
            <a:r>
              <a:rPr lang="pt-BR" dirty="0" smtClean="0"/>
              <a:t>	Interseção da reta com o eixo x</a:t>
            </a:r>
          </a:p>
          <a:p>
            <a:r>
              <a:rPr lang="pt-BR" dirty="0" smtClean="0"/>
              <a:t>Interpretação algébrica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A raiz de um função é o valor de x que torna y </a:t>
            </a:r>
            <a:r>
              <a:rPr lang="pt-BR" b="1" dirty="0" smtClean="0"/>
              <a:t>= </a:t>
            </a:r>
            <a:r>
              <a:rPr lang="pt-BR" dirty="0" smtClean="0"/>
              <a:t>0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32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f(x) = 2x + 8</a:t>
            </a:r>
          </a:p>
          <a:p>
            <a:pPr marL="457200" indent="-457200">
              <a:buFont typeface="+mj-lt"/>
              <a:buAutoNum type="arabicPeriod"/>
            </a:pP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A função é crescente ou decrescente?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Qual é o zero da função?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Qual o valor de y quando x = 0?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Esboce o gráfico da função.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Trace o gráfico da função.</a:t>
            </a:r>
          </a:p>
        </p:txBody>
      </p:sp>
    </p:spTree>
    <p:extLst>
      <p:ext uri="{BB962C8B-B14F-4D97-AF65-F5344CB8AC3E}">
        <p14:creationId xmlns:p14="http://schemas.microsoft.com/office/powerpoint/2010/main" val="172974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f(x) = -2x + 8</a:t>
            </a:r>
          </a:p>
          <a:p>
            <a:pPr marL="457200" indent="-457200">
              <a:buFont typeface="+mj-lt"/>
              <a:buAutoNum type="arabicPeriod"/>
            </a:pP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A função é crescente ou decrescente?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Qual é o zero da função?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Qual o valor de y quando x = 0?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Esboce o gráfico da função.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Trace o gráfico da função.</a:t>
            </a:r>
          </a:p>
        </p:txBody>
      </p:sp>
    </p:spTree>
    <p:extLst>
      <p:ext uri="{BB962C8B-B14F-4D97-AF65-F5344CB8AC3E}">
        <p14:creationId xmlns:p14="http://schemas.microsoft.com/office/powerpoint/2010/main" val="130518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Interpretação do gráfico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Dado o seguinte gráfico, estabeleça a norma matemática que relaciona as variáveis.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967" y="2754501"/>
            <a:ext cx="3788755" cy="360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01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51559" y="1432223"/>
            <a:ext cx="11140441" cy="3035808"/>
          </a:xfrm>
        </p:spPr>
        <p:txBody>
          <a:bodyPr/>
          <a:lstStyle/>
          <a:p>
            <a:r>
              <a:rPr lang="pt-BR" sz="8800" dirty="0" smtClean="0"/>
              <a:t>Funções do 2º Grau</a:t>
            </a:r>
            <a:endParaRPr lang="pt-BR" sz="8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69848" y="4389119"/>
            <a:ext cx="7891272" cy="180696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Definição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Raízes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Vértices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063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Tipo de Madei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po de Madei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i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283</TotalTime>
  <Words>268</Words>
  <Application>Microsoft Office PowerPoint</Application>
  <PresentationFormat>Widescreen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Cambria Math</vt:lpstr>
      <vt:lpstr>Rockwell</vt:lpstr>
      <vt:lpstr>Rockwell Condensed</vt:lpstr>
      <vt:lpstr>Wingdings</vt:lpstr>
      <vt:lpstr>Tipo de Madeira</vt:lpstr>
      <vt:lpstr>Funções</vt:lpstr>
      <vt:lpstr>Apresentação do PowerPoint</vt:lpstr>
      <vt:lpstr>Funções do 1º Grau</vt:lpstr>
      <vt:lpstr>Definição</vt:lpstr>
      <vt:lpstr>Zero da função</vt:lpstr>
      <vt:lpstr>Exemplo</vt:lpstr>
      <vt:lpstr>Exemplo</vt:lpstr>
      <vt:lpstr>Interpretação do gráfico</vt:lpstr>
      <vt:lpstr>Funções do 2º Grau</vt:lpstr>
      <vt:lpstr>Definição</vt:lpstr>
      <vt:lpstr>Zeros da função e Vértices</vt:lpstr>
      <vt:lpstr>Exemplo</vt:lpstr>
      <vt:lpstr>Exemplo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Funções</dc:title>
  <dc:creator>Aluno</dc:creator>
  <cp:lastModifiedBy>Aluno</cp:lastModifiedBy>
  <cp:revision>12</cp:revision>
  <dcterms:created xsi:type="dcterms:W3CDTF">2019-11-22T12:40:50Z</dcterms:created>
  <dcterms:modified xsi:type="dcterms:W3CDTF">2019-11-22T17:24:40Z</dcterms:modified>
</cp:coreProperties>
</file>