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2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5" r:id="rId12"/>
    <p:sldId id="278" r:id="rId13"/>
    <p:sldId id="274" r:id="rId14"/>
    <p:sldId id="279" r:id="rId15"/>
    <p:sldId id="276" r:id="rId16"/>
    <p:sldId id="277" r:id="rId17"/>
    <p:sldId id="272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5" r:id="rId30"/>
    <p:sldId id="292" r:id="rId31"/>
    <p:sldId id="293" r:id="rId32"/>
    <p:sldId id="294" r:id="rId33"/>
    <p:sldId id="296" r:id="rId34"/>
    <p:sldId id="297" r:id="rId35"/>
    <p:sldId id="298" r:id="rId36"/>
    <p:sldId id="299" r:id="rId3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4F"/>
    <a:srgbClr val="17A810"/>
    <a:srgbClr val="E82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15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114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501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10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2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92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85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803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94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78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075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D8A8A-4D55-4939-A3FA-597696A640C0}" type="datetimeFigureOut">
              <a:rPr lang="pt-BR" smtClean="0"/>
              <a:t>03/12/2019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00E4-A712-40B8-8DCA-046B80C9EF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60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Língua Portuguesa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468987" y="3289761"/>
            <a:ext cx="3832300" cy="22226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933338" y="3594490"/>
            <a:ext cx="2903597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Profs. Flávia, </a:t>
            </a:r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Natália, Rafael e Larissa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6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O Ponto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Utilizado para marcar frases declarativas ou quando encerra o texto escrito.</a:t>
            </a:r>
          </a:p>
        </p:txBody>
      </p:sp>
    </p:spTree>
    <p:extLst>
      <p:ext uri="{BB962C8B-B14F-4D97-AF65-F5344CB8AC3E}">
        <p14:creationId xmlns:p14="http://schemas.microsoft.com/office/powerpoint/2010/main" val="150654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de Interrogação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1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de Interrogação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Utilizado para marcar frases declarativas ou quando encerra o texto escrito.</a:t>
            </a:r>
          </a:p>
        </p:txBody>
      </p:sp>
    </p:spTree>
    <p:extLst>
      <p:ext uri="{BB962C8B-B14F-4D97-AF65-F5344CB8AC3E}">
        <p14:creationId xmlns:p14="http://schemas.microsoft.com/office/powerpoint/2010/main" val="220422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de Exclamação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3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de Exclamação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Utilizado para marcar frases declarativas ou quando encerra o texto escrito.</a:t>
            </a:r>
          </a:p>
        </p:txBody>
      </p:sp>
    </p:spTree>
    <p:extLst>
      <p:ext uri="{BB962C8B-B14F-4D97-AF65-F5344CB8AC3E}">
        <p14:creationId xmlns:p14="http://schemas.microsoft.com/office/powerpoint/2010/main" val="417928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e Virgula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58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Ponto e Vírgula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Utilizado para marcar frases declarativas ou quando encerra o texto escrito.</a:t>
            </a:r>
          </a:p>
        </p:txBody>
      </p:sp>
    </p:spTree>
    <p:extLst>
      <p:ext uri="{BB962C8B-B14F-4D97-AF65-F5344CB8AC3E}">
        <p14:creationId xmlns:p14="http://schemas.microsoft.com/office/powerpoint/2010/main" val="18680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Dois pontos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2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Dois Pontos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Utilizado para marcar frases declarativas ou quando encerra o texto escrito.</a:t>
            </a:r>
          </a:p>
        </p:txBody>
      </p:sp>
    </p:spTree>
    <p:extLst>
      <p:ext uri="{BB962C8B-B14F-4D97-AF65-F5344CB8AC3E}">
        <p14:creationId xmlns:p14="http://schemas.microsoft.com/office/powerpoint/2010/main" val="363219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Aspas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Pontuação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87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Aspas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As servem para: isolar citação textual colhida externamente; isolar palavras e expressões estranhas à </a:t>
            </a:r>
            <a:r>
              <a:rPr lang="pt-BR" sz="2800" dirty="0" err="1" smtClean="0">
                <a:solidFill>
                  <a:prstClr val="black"/>
                </a:solidFill>
                <a:latin typeface="Franklin Gothic Book" pitchFamily="34" charset="0"/>
              </a:rPr>
              <a:t>lingua</a:t>
            </a: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 culta, como gírias e expressões populares</a:t>
            </a:r>
            <a:r>
              <a:rPr lang="pt-BR" sz="2800" smtClean="0">
                <a:solidFill>
                  <a:prstClr val="black"/>
                </a:solidFill>
                <a:latin typeface="Franklin Gothic Book" pitchFamily="34" charset="0"/>
              </a:rPr>
              <a:t>, estrangeirismos</a:t>
            </a:r>
            <a:endParaRPr lang="pt-BR" sz="2800" dirty="0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1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Travessão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Travessão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755301" y="2528151"/>
            <a:ext cx="60102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O travessão simples serve para indicar que alguém esta falando de viva voz (discurso direto). Emprega-se, pois, o travessão para marcar a mudança de interlocutor nos diálogos</a:t>
            </a:r>
          </a:p>
        </p:txBody>
      </p:sp>
    </p:spTree>
    <p:extLst>
      <p:ext uri="{BB962C8B-B14F-4D97-AF65-F5344CB8AC3E}">
        <p14:creationId xmlns:p14="http://schemas.microsoft.com/office/powerpoint/2010/main" val="286696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Reticências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2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Reticências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549563" y="2528151"/>
            <a:ext cx="62160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As reticências marcam uma interrupção da sequência lógica da frase.</a:t>
            </a:r>
          </a:p>
        </p:txBody>
      </p:sp>
    </p:spTree>
    <p:extLst>
      <p:ext uri="{BB962C8B-B14F-4D97-AF65-F5344CB8AC3E}">
        <p14:creationId xmlns:p14="http://schemas.microsoft.com/office/powerpoint/2010/main" val="413062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Parênteses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52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566864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Parênteses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307555" y="2510801"/>
            <a:ext cx="65288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Os parênteses servem para isolar </a:t>
            </a: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explicações, indicações </a:t>
            </a: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ou comentários acessórios.</a:t>
            </a:r>
          </a:p>
        </p:txBody>
      </p:sp>
    </p:spTree>
    <p:extLst>
      <p:ext uri="{BB962C8B-B14F-4D97-AF65-F5344CB8AC3E}">
        <p14:creationId xmlns:p14="http://schemas.microsoft.com/office/powerpoint/2010/main" val="29302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Vírgula</a:t>
            </a:r>
            <a:endParaRPr lang="pt-BR" sz="6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4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566864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Vírgula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412545" y="2545114"/>
            <a:ext cx="63189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A vírgula é o sinal de pontuação que divide as frases sem quebrar sua sequencia lógica do enunciado.</a:t>
            </a:r>
          </a:p>
        </p:txBody>
      </p:sp>
    </p:spTree>
    <p:extLst>
      <p:ext uri="{BB962C8B-B14F-4D97-AF65-F5344CB8AC3E}">
        <p14:creationId xmlns:p14="http://schemas.microsoft.com/office/powerpoint/2010/main" val="110122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566864" y="790338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Uso da vírgula</a:t>
            </a:r>
            <a:endParaRPr lang="pt-BR" sz="48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1412545" y="2545114"/>
            <a:ext cx="63189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Enumeração;</a:t>
            </a:r>
          </a:p>
          <a:p>
            <a:pPr marL="514350" lvl="0" indent="-51435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Termos Explicativos;</a:t>
            </a:r>
          </a:p>
          <a:p>
            <a:pPr marL="514350" lvl="0" indent="-514350" algn="just">
              <a:spcBef>
                <a:spcPct val="0"/>
              </a:spcBef>
              <a:buFont typeface="+mj-lt"/>
              <a:buAutoNum type="arabicPeriod"/>
              <a:defRPr/>
            </a:pPr>
            <a:r>
              <a:rPr lang="pt-BR" sz="2800" dirty="0" smtClean="0">
                <a:solidFill>
                  <a:prstClr val="black"/>
                </a:solidFill>
                <a:latin typeface="Franklin Gothic Book" pitchFamily="34" charset="0"/>
              </a:rPr>
              <a:t>Ruptura do sistema.</a:t>
            </a:r>
          </a:p>
        </p:txBody>
      </p:sp>
    </p:spTree>
    <p:extLst>
      <p:ext uri="{BB962C8B-B14F-4D97-AF65-F5344CB8AC3E}">
        <p14:creationId xmlns:p14="http://schemas.microsoft.com/office/powerpoint/2010/main" val="137952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393157" y="1159962"/>
            <a:ext cx="8357686" cy="24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QUAIS </a:t>
            </a:r>
            <a:r>
              <a:rPr lang="pt-BR" sz="4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SÃO? O QUE FAZEM? COMO VIVEM? O QUE COMEM</a:t>
            </a: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? </a:t>
            </a:r>
          </a:p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endParaRPr lang="pt-BR" sz="4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Hoje no </a:t>
            </a:r>
            <a:r>
              <a:rPr lang="pt-BR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PET</a:t>
            </a: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 </a:t>
            </a:r>
            <a:r>
              <a:rPr lang="pt-BR" sz="48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Letras</a:t>
            </a:r>
            <a:r>
              <a:rPr lang="pt-BR" sz="4800" dirty="0" smtClean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 </a:t>
            </a:r>
            <a:r>
              <a:rPr lang="pt-BR" sz="4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repórter </a:t>
            </a: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!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1275" y="4462816"/>
            <a:ext cx="2381450" cy="202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6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552734" y="1020332"/>
            <a:ext cx="8229600" cy="54340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pt-BR" dirty="0" smtClean="0"/>
              <a:t>O Testamento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 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Um homem rico, sentindo-se morrer, pediu papel e pena e escreveu assim: </a:t>
            </a:r>
          </a:p>
          <a:p>
            <a:pPr marL="0" indent="0" algn="just">
              <a:buFont typeface="Arial" charset="0"/>
              <a:buNone/>
            </a:pPr>
            <a:endParaRPr lang="pt-BR" dirty="0"/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“Deixo os meus bens à minha irmã não a meu sobrinho jamais será paga a conta do alfaiate nada aos pobres”.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 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Não teve tempo de pontuar – e morreu.</a:t>
            </a:r>
          </a:p>
          <a:p>
            <a:pPr marL="0" indent="0" algn="just">
              <a:buFont typeface="Arial" charset="0"/>
              <a:buNone/>
            </a:pPr>
            <a:r>
              <a:rPr lang="pt-BR" dirty="0"/>
              <a:t>	</a:t>
            </a:r>
            <a:r>
              <a:rPr lang="pt-BR" dirty="0" smtClean="0"/>
              <a:t>Eram quatro os concorrentes. 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Irmã, sobrinho, alfaiate e os pobres.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753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7200" y="981075"/>
            <a:ext cx="8229600" cy="51450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pt-BR" dirty="0"/>
              <a:t>Chegou o sobrinho e fez estas pontuações numa cópia do bilhete:</a:t>
            </a:r>
          </a:p>
          <a:p>
            <a:pPr marL="0" indent="0" algn="just">
              <a:buFont typeface="Arial" charset="0"/>
              <a:buNone/>
              <a:defRPr/>
            </a:pPr>
            <a:endParaRPr lang="pt-BR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pt-BR" dirty="0" smtClean="0"/>
              <a:t>	“Deixo os meus bens à minha irmã? Não! A meu sobrinho. Jamais será paga a conta do alfaiate. Nada aos pobres”.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t-BR" dirty="0" smtClean="0"/>
              <a:t> 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t-BR" dirty="0" smtClean="0"/>
              <a:t>	A irmã do morto chegou em seguida com outra cópia do escrito e pontuou deste modo: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t-BR" dirty="0" smtClean="0"/>
              <a:t>	“Deixo os meus bens à minha irmã. Não a meu sobrinho. Jamais será paga a conta do alfaiate. Nada aos pobres.”</a:t>
            </a:r>
          </a:p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42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457200" y="729842"/>
            <a:ext cx="8229600" cy="59055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pt-BR" smtClean="0"/>
              <a:t>	</a:t>
            </a:r>
          </a:p>
          <a:p>
            <a:pPr marL="0" indent="0" algn="just">
              <a:buFont typeface="Arial" charset="0"/>
              <a:buNone/>
            </a:pPr>
            <a:r>
              <a:rPr lang="pt-BR" smtClean="0"/>
              <a:t>Surgiu </a:t>
            </a:r>
            <a:r>
              <a:rPr lang="pt-BR" dirty="0" smtClean="0"/>
              <a:t>o alfaiate, que, pedindo a cópia do original, fez estas pontuações: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“Deixo os meus bens à minha irmã? Não! A meu sobrinho? Jamais! Será paga a conta do alfaiate. Nada aos pobres.”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 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O juiz estudava o caso, quando chegaram os pobres da cidade, e um deles, mais sabido, tomando outra cópia, pontuou assim: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	“Deixo os meus bens à minha irmã? Não! A meu sobrinho? Jamais! Será paga a conta do alfaiate? Nada! Aos pobres!”</a:t>
            </a:r>
          </a:p>
          <a:p>
            <a:pPr marL="0" indent="0" algn="just">
              <a:buFont typeface="Arial" charset="0"/>
              <a:buNone/>
            </a:pPr>
            <a:r>
              <a:rPr lang="pt-BR" dirty="0" smtClean="0"/>
              <a:t> </a:t>
            </a:r>
          </a:p>
          <a:p>
            <a:pPr marL="0" indent="0" algn="just">
              <a:buFont typeface="Arial" charset="0"/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1938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026" name="Picture 2" descr="https://img.buzzfeed.com/buzzfeed-static/static/2016-08/2/9/asset/buzzfeed-prod-web14/sub-buzz-24085-1470144924-1.jpg?downsize=800:*&amp;output-format=auto&amp;output-quality=au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732" y="176732"/>
            <a:ext cx="6504533" cy="650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2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122" name="Picture 2" descr="https://img.buzzfeed.com/buzzfeed-static/static/2016-08/2/9/asset/buzzfeed-prod-web13/sub-buzz-9216-1470143610-3.jpg?downsize=800:*&amp;output-format=auto&amp;output-quality=au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8950"/>
            <a:ext cx="7620000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46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6146" name="Picture 2" descr="https://img.buzzfeed.com/buzzfeed-static/static/2016-08/2/9/asset/buzzfeed-prod-web03/sub-buzz-21379-1470145059-1.jpg?downsize=800:*&amp;output-format=auto&amp;output-quality=au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499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5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4592"/>
            <a:ext cx="9144000" cy="6857999"/>
          </a:xfrm>
          <a:prstGeom prst="rect">
            <a:avLst/>
          </a:prstGeom>
        </p:spPr>
      </p:pic>
      <p:pic>
        <p:nvPicPr>
          <p:cNvPr id="7170" name="Picture 2" descr="https://img.ibxk.com.br/2015/08/03/03154840343725.jpg?w=10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708" y="-1"/>
            <a:ext cx="5610581" cy="631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405717" y="0"/>
            <a:ext cx="6332561" cy="3606845"/>
          </a:xfrm>
          <a:prstGeom prst="rect">
            <a:avLst/>
          </a:prstGeom>
          <a:solidFill>
            <a:srgbClr val="FFFF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75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81597" y="521719"/>
            <a:ext cx="8357686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Como a pontuação surgiu?</a:t>
            </a:r>
          </a:p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endParaRPr lang="pt-BR" sz="4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28048" y="1760559"/>
            <a:ext cx="728790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Franklin Gothic Book" pitchFamily="34" charset="0"/>
              </a:rPr>
              <a:t>A pontuação nasceu das práticas sociais de leitura. Ler apenas com os olhos é uma característica </a:t>
            </a:r>
            <a:r>
              <a:rPr lang="pt-BR" sz="2800" dirty="0" smtClean="0">
                <a:latin typeface="Franklin Gothic Book" pitchFamily="34" charset="0"/>
              </a:rPr>
              <a:t>moderna, </a:t>
            </a:r>
            <a:r>
              <a:rPr lang="pt-BR" sz="2800" dirty="0">
                <a:latin typeface="Franklin Gothic Book" pitchFamily="34" charset="0"/>
              </a:rPr>
              <a:t>o que gerou algumas funções básicas para que se fosse possível processar a leitura, suas sequencias de ideias, conexões visuais e discursivas. Nada disso tem a ver com pausa pra respirar, como dizem nas escolas.</a:t>
            </a:r>
          </a:p>
          <a:p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3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928048" y="2920614"/>
            <a:ext cx="72879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Franklin Gothic Book" pitchFamily="34" charset="0"/>
              </a:rPr>
              <a:t>O texto não é uma soma de frases, é um fluxo contínuo de ideias e precisa ser divido em partes-frases</a:t>
            </a:r>
            <a:r>
              <a:rPr lang="pt-BR" sz="2800" dirty="0" smtClean="0">
                <a:latin typeface="Franklin Gothic Book" pitchFamily="34" charset="0"/>
              </a:rPr>
              <a:t>.</a:t>
            </a:r>
          </a:p>
          <a:p>
            <a:pPr algn="just"/>
            <a:endParaRPr lang="pt-BR" sz="2800" dirty="0">
              <a:latin typeface="Franklin Gothic Book" pitchFamily="34" charset="0"/>
            </a:endParaRPr>
          </a:p>
          <a:p>
            <a:pPr algn="just"/>
            <a:r>
              <a:rPr lang="pt-BR" sz="2800" dirty="0" smtClean="0">
                <a:latin typeface="Franklin Gothic Book" pitchFamily="34" charset="0"/>
              </a:rPr>
              <a:t>A virgula é colocada quando existe uma quebra na sequencia lógica da frase.</a:t>
            </a:r>
            <a:endParaRPr lang="pt-BR" sz="2800" dirty="0">
              <a:latin typeface="Franklin Gothic Book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438" y="1024217"/>
            <a:ext cx="1713124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81597" y="521719"/>
            <a:ext cx="835768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Por que devemos aprender a pontuar?</a:t>
            </a:r>
          </a:p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endParaRPr lang="pt-BR" sz="4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16488" y="1924332"/>
            <a:ext cx="7287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Franklin Gothic Book" pitchFamily="34" charset="0"/>
              </a:rPr>
              <a:t>Aprender a pontuar é aprender a partir e a reagrupar o fluxo do texto de forma a indicar ao leitor os sentidos propostos pelo autor, obtendo assim efeitos estilísticos. O escritor indica as separações (pontuando) e a sua natureza (escolhendo o sinal) e com isso estabelece uma articulação entre as partes para possibilitar sentido.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4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4" y="401993"/>
            <a:ext cx="601027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Mas afinal, o que é pontuação?</a:t>
            </a:r>
          </a:p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endParaRPr lang="pt-BR" sz="4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16488" y="1924332"/>
            <a:ext cx="7287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Franklin Gothic Book" pitchFamily="34" charset="0"/>
              </a:rPr>
              <a:t>É</a:t>
            </a:r>
            <a:r>
              <a:rPr lang="pt-BR" sz="2800" dirty="0" smtClean="0">
                <a:latin typeface="Franklin Gothic Book" pitchFamily="34" charset="0"/>
              </a:rPr>
              <a:t> a arte de dividir, por meio de sinais gráficos, as partes do discurso que não tem entre si ligação íntima, e de mostrar do modo mais claro as relações que existem entre essas partes.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33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1755303" y="879664"/>
            <a:ext cx="6010271" cy="682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600"/>
              </a:lnSpc>
              <a:spcBef>
                <a:spcPct val="0"/>
              </a:spcBef>
              <a:defRPr/>
            </a:pPr>
            <a:r>
              <a:rPr lang="pt-BR" sz="4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Sinais de Pontuação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535855" y="1924332"/>
            <a:ext cx="555726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Ponto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Ponto de interrogação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Ponto de exclamação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Vírgula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Ponto e </a:t>
            </a:r>
            <a:r>
              <a:rPr lang="pt-BR" sz="2800" dirty="0" smtClean="0">
                <a:latin typeface="Franklin Gothic Book" pitchFamily="34" charset="0"/>
              </a:rPr>
              <a:t>Vírgula</a:t>
            </a:r>
            <a:endParaRPr lang="pt-BR" sz="2800" dirty="0">
              <a:latin typeface="Franklin Gothic Book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Dois-Pontos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Aspas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Travessão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Reticências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2800" dirty="0">
                <a:latin typeface="Franklin Gothic Book" pitchFamily="34" charset="0"/>
              </a:rPr>
              <a:t>Parênteses 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3562" y="0"/>
            <a:ext cx="1713124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3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007" y="1435968"/>
            <a:ext cx="5706351" cy="354818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8669" y="4042510"/>
            <a:ext cx="4797968" cy="3761558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201781" y="2424620"/>
            <a:ext cx="4425938" cy="86154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/>
              </a:rPr>
              <a:t>O ponto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3159C764-110D-449C-835A-9B4201EB9CB9}"/>
              </a:ext>
            </a:extLst>
          </p:cNvPr>
          <p:cNvSpPr txBox="1">
            <a:spLocks/>
          </p:cNvSpPr>
          <p:nvPr/>
        </p:nvSpPr>
        <p:spPr>
          <a:xfrm>
            <a:off x="2528213" y="3341169"/>
            <a:ext cx="3773074" cy="4480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dist="63500" dir="2700000" algn="tl" rotWithShape="0">
                    <a:prstClr val="black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4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Demi Cond"/>
              <a:ea typeface="+mj-ea"/>
              <a:cs typeface="+mj-cs"/>
            </a:endParaRP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66" y="331788"/>
            <a:ext cx="123149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1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488</Words>
  <Application>Microsoft Office PowerPoint</Application>
  <PresentationFormat>Apresentação na tela (4:3)</PresentationFormat>
  <Paragraphs>85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3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Clara</dc:creator>
  <cp:lastModifiedBy>Rafael Lobo</cp:lastModifiedBy>
  <cp:revision>38</cp:revision>
  <dcterms:created xsi:type="dcterms:W3CDTF">2019-09-26T02:37:21Z</dcterms:created>
  <dcterms:modified xsi:type="dcterms:W3CDTF">2019-12-03T21:37:12Z</dcterms:modified>
</cp:coreProperties>
</file>