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9" r:id="rId10"/>
    <p:sldId id="267" r:id="rId11"/>
    <p:sldId id="270" r:id="rId12"/>
    <p:sldId id="25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2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341F-1DC4-4587-9474-42F59DD3AFA8}" type="datetimeFigureOut">
              <a:rPr lang="pt-BR" smtClean="0"/>
              <a:t>28/11/2019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6613-F1CB-47E7-99E0-AB83874AC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09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341F-1DC4-4587-9474-42F59DD3AFA8}" type="datetimeFigureOut">
              <a:rPr lang="pt-BR" smtClean="0"/>
              <a:t>28/11/2019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6613-F1CB-47E7-99E0-AB83874AC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89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341F-1DC4-4587-9474-42F59DD3AFA8}" type="datetimeFigureOut">
              <a:rPr lang="pt-BR" smtClean="0"/>
              <a:t>28/11/2019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6613-F1CB-47E7-99E0-AB83874AC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4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341F-1DC4-4587-9474-42F59DD3AFA8}" type="datetimeFigureOut">
              <a:rPr lang="pt-BR" smtClean="0"/>
              <a:t>28/11/2019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6613-F1CB-47E7-99E0-AB83874AC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6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341F-1DC4-4587-9474-42F59DD3AFA8}" type="datetimeFigureOut">
              <a:rPr lang="pt-BR" smtClean="0"/>
              <a:t>28/11/2019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6613-F1CB-47E7-99E0-AB83874AC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74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341F-1DC4-4587-9474-42F59DD3AFA8}" type="datetimeFigureOut">
              <a:rPr lang="pt-BR" smtClean="0"/>
              <a:t>28/11/2019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6613-F1CB-47E7-99E0-AB83874AC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41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341F-1DC4-4587-9474-42F59DD3AFA8}" type="datetimeFigureOut">
              <a:rPr lang="pt-BR" smtClean="0"/>
              <a:t>28/11/2019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6613-F1CB-47E7-99E0-AB83874AC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12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341F-1DC4-4587-9474-42F59DD3AFA8}" type="datetimeFigureOut">
              <a:rPr lang="pt-BR" smtClean="0"/>
              <a:t>28/11/2019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6613-F1CB-47E7-99E0-AB83874AC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6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341F-1DC4-4587-9474-42F59DD3AFA8}" type="datetimeFigureOut">
              <a:rPr lang="pt-BR" smtClean="0"/>
              <a:t>28/11/2019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6613-F1CB-47E7-99E0-AB83874AC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28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341F-1DC4-4587-9474-42F59DD3AFA8}" type="datetimeFigureOut">
              <a:rPr lang="pt-BR" smtClean="0"/>
              <a:t>28/11/2019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6613-F1CB-47E7-99E0-AB83874AC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74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341F-1DC4-4587-9474-42F59DD3AFA8}" type="datetimeFigureOut">
              <a:rPr lang="pt-BR" smtClean="0"/>
              <a:t>28/11/2019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46613-F1CB-47E7-99E0-AB83874AC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60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1341F-1DC4-4587-9474-42F59DD3AFA8}" type="datetimeFigureOut">
              <a:rPr lang="pt-BR" smtClean="0"/>
              <a:t>28/11/2019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46613-F1CB-47E7-99E0-AB83874AC5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80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722463"/>
            <a:ext cx="1231499" cy="104860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909" y="-223264"/>
            <a:ext cx="3353091" cy="271905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5739" y="4085359"/>
            <a:ext cx="4797968" cy="376155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043645" y="1596911"/>
            <a:ext cx="6400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latin typeface="Shafeer demo" panose="02000500000000000000" pitchFamily="2" charset="0"/>
              </a:rPr>
              <a:t>As dimensões do texto literário</a:t>
            </a:r>
            <a:endParaRPr lang="pt-BR" sz="8000" dirty="0">
              <a:latin typeface="Shafeer demo" panose="02000500000000000000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683725" y="4315963"/>
            <a:ext cx="53949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Trevor" panose="02000800000000000000" pitchFamily="2" charset="0"/>
              </a:rPr>
              <a:t>Nivelamento </a:t>
            </a:r>
            <a:r>
              <a:rPr lang="pt-BR" sz="2400" dirty="0" err="1" smtClean="0">
                <a:latin typeface="Trevor" panose="02000800000000000000" pitchFamily="2" charset="0"/>
              </a:rPr>
              <a:t>Paespe</a:t>
            </a:r>
            <a:r>
              <a:rPr lang="pt-BR" sz="2400" dirty="0" smtClean="0">
                <a:latin typeface="Trevor" panose="02000800000000000000" pitchFamily="2" charset="0"/>
              </a:rPr>
              <a:t> 2020</a:t>
            </a:r>
          </a:p>
          <a:p>
            <a:pPr algn="ctr"/>
            <a:endParaRPr lang="pt-BR" sz="2400" dirty="0">
              <a:latin typeface="Trevor" panose="02000800000000000000" pitchFamily="2" charset="0"/>
            </a:endParaRPr>
          </a:p>
          <a:p>
            <a:pPr algn="ctr"/>
            <a:r>
              <a:rPr lang="pt-BR" sz="1600" dirty="0" smtClean="0">
                <a:latin typeface="Trevor" panose="02000800000000000000" pitchFamily="2" charset="0"/>
              </a:rPr>
              <a:t>Maria Clara</a:t>
            </a:r>
          </a:p>
          <a:p>
            <a:pPr algn="ctr"/>
            <a:r>
              <a:rPr lang="pt-BR" sz="1600" dirty="0" err="1" smtClean="0">
                <a:latin typeface="Trevor" panose="02000800000000000000" pitchFamily="2" charset="0"/>
              </a:rPr>
              <a:t>Lays</a:t>
            </a:r>
            <a:endParaRPr lang="pt-BR" sz="1600" dirty="0" smtClean="0">
              <a:latin typeface="Trevor" panose="02000800000000000000" pitchFamily="2" charset="0"/>
            </a:endParaRPr>
          </a:p>
          <a:p>
            <a:pPr algn="ctr"/>
            <a:r>
              <a:rPr lang="pt-BR" sz="1600" dirty="0" smtClean="0">
                <a:latin typeface="Trevor" panose="02000800000000000000" pitchFamily="2" charset="0"/>
              </a:rPr>
              <a:t>Larissa</a:t>
            </a:r>
          </a:p>
          <a:p>
            <a:pPr algn="ctr"/>
            <a:r>
              <a:rPr lang="pt-BR" sz="1600" dirty="0" err="1" smtClean="0">
                <a:latin typeface="Trevor" panose="02000800000000000000" pitchFamily="2" charset="0"/>
              </a:rPr>
              <a:t>Thalyta</a:t>
            </a:r>
            <a:endParaRPr lang="pt-BR" sz="1100" dirty="0">
              <a:latin typeface="Trevor" panose="02000800000000000000" pitchFamily="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73" y="201325"/>
            <a:ext cx="1493048" cy="111232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"/>
            <a:ext cx="12292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901"/>
            <a:ext cx="2820772" cy="233595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45029" y="1651913"/>
            <a:ext cx="101629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Uma vida inteira pela frente</a:t>
            </a:r>
            <a:endParaRPr lang="pt-B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6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901"/>
            <a:ext cx="2820772" cy="233595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45029" y="1651913"/>
            <a:ext cx="1016290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Uma vida inteira pela frente</a:t>
            </a:r>
          </a:p>
          <a:p>
            <a:pPr algn="ctr"/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 tiro veio por trás</a:t>
            </a:r>
          </a:p>
          <a:p>
            <a:pPr algn="ctr"/>
            <a:r>
              <a:rPr lang="pt-BR" sz="2000" b="1" dirty="0">
                <a:latin typeface="Franklin Gothic Book" panose="020B0503020102020204" pitchFamily="34" charset="0"/>
              </a:rPr>
              <a:t>(Cíntia </a:t>
            </a:r>
            <a:r>
              <a:rPr lang="pt-BR" sz="2000" b="1" dirty="0" err="1">
                <a:latin typeface="Franklin Gothic Book" panose="020B0503020102020204" pitchFamily="34" charset="0"/>
              </a:rPr>
              <a:t>Moscovich</a:t>
            </a:r>
            <a:r>
              <a:rPr lang="pt-BR" sz="2000" b="1" dirty="0">
                <a:latin typeface="Franklin Gothic Book" panose="020B0503020102020204" pitchFamily="34" charset="0"/>
              </a:rPr>
              <a:t>)</a:t>
            </a:r>
          </a:p>
          <a:p>
            <a:pPr algn="ctr"/>
            <a:endParaRPr lang="pt-B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355" y="26682"/>
            <a:ext cx="7199289" cy="6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277" y="753586"/>
            <a:ext cx="6134539" cy="518567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189146" y="1766378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Qual é a importância da leitura?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278" y="753587"/>
            <a:ext cx="6134539" cy="518567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91621" y="2090057"/>
            <a:ext cx="3709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 que é literatura?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278" y="753587"/>
            <a:ext cx="6134539" cy="51856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310743" y="1920240"/>
            <a:ext cx="384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Existe diferença entre um texto jornalístico e um texto literário?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r="5301"/>
          <a:stretch/>
        </p:blipFill>
        <p:spPr>
          <a:xfrm>
            <a:off x="2721313" y="0"/>
            <a:ext cx="681033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81051" y="1348800"/>
            <a:ext cx="876517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latin typeface="Franklin Gothic Book" panose="020B0503020102020204" pitchFamily="34" charset="0"/>
              </a:rPr>
              <a:t>           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  </a:t>
            </a:r>
            <a:r>
              <a:rPr lang="pt-BR" sz="2000" b="1" dirty="0" smtClean="0">
                <a:latin typeface="Franklin Gothic Book" panose="020B0503020102020204" pitchFamily="34" charset="0"/>
              </a:rPr>
              <a:t>Acordei </a:t>
            </a:r>
            <a:r>
              <a:rPr lang="pt-BR" sz="2000" b="1" dirty="0" err="1">
                <a:latin typeface="Franklin Gothic Book" panose="020B0503020102020204" pitchFamily="34" charset="0"/>
              </a:rPr>
              <a:t>tava</a:t>
            </a:r>
            <a:r>
              <a:rPr lang="pt-BR" sz="2000" b="1" dirty="0">
                <a:latin typeface="Franklin Gothic Book" panose="020B0503020102020204" pitchFamily="34" charset="0"/>
              </a:rPr>
              <a:t> ligado o maçarico! Sem neurose, não era nem nove da manhã e a minha </a:t>
            </a:r>
            <a:r>
              <a:rPr lang="pt-BR" sz="2000" b="1" dirty="0" err="1">
                <a:latin typeface="Franklin Gothic Book" panose="020B0503020102020204" pitchFamily="34" charset="0"/>
              </a:rPr>
              <a:t>caxanga</a:t>
            </a:r>
            <a:r>
              <a:rPr lang="pt-BR" sz="2000" b="1" dirty="0">
                <a:latin typeface="Franklin Gothic Book" panose="020B0503020102020204" pitchFamily="34" charset="0"/>
              </a:rPr>
              <a:t> parecia que </a:t>
            </a:r>
            <a:r>
              <a:rPr lang="pt-BR" sz="2000" b="1" dirty="0" err="1">
                <a:latin typeface="Franklin Gothic Book" panose="020B0503020102020204" pitchFamily="34" charset="0"/>
              </a:rPr>
              <a:t>tava</a:t>
            </a:r>
            <a:r>
              <a:rPr lang="pt-BR" sz="2000" b="1" dirty="0">
                <a:latin typeface="Franklin Gothic Book" panose="020B0503020102020204" pitchFamily="34" charset="0"/>
              </a:rPr>
              <a:t> derretendo. Não dava nem mais pra ver as infiltração na sala, </a:t>
            </a:r>
            <a:r>
              <a:rPr lang="pt-BR" sz="2000" b="1" dirty="0" err="1">
                <a:latin typeface="Franklin Gothic Book" panose="020B0503020102020204" pitchFamily="34" charset="0"/>
              </a:rPr>
              <a:t>tava</a:t>
            </a:r>
            <a:r>
              <a:rPr lang="pt-BR" sz="2000" b="1" dirty="0">
                <a:latin typeface="Franklin Gothic Book" panose="020B0503020102020204" pitchFamily="34" charset="0"/>
              </a:rPr>
              <a:t> tudo seco. Só ficou as mancha: a santa, a pistola e o dinossauro. Já </a:t>
            </a:r>
            <a:r>
              <a:rPr lang="pt-BR" sz="2000" b="1" dirty="0" err="1">
                <a:latin typeface="Franklin Gothic Book" panose="020B0503020102020204" pitchFamily="34" charset="0"/>
              </a:rPr>
              <a:t>tava</a:t>
            </a:r>
            <a:r>
              <a:rPr lang="pt-BR" sz="2000" b="1" dirty="0">
                <a:latin typeface="Franklin Gothic Book" panose="020B0503020102020204" pitchFamily="34" charset="0"/>
              </a:rPr>
              <a:t> dado que o dia ia ser daqueles que tu anda na rua e vê o céu todo embaçado, tudo se mexendo que nem alucinação. Pra tu ter uma ideia, até o vento que vinha do ventilador era quente, que nem o bafo do capeta.</a:t>
            </a:r>
          </a:p>
          <a:p>
            <a:pPr algn="just"/>
            <a:r>
              <a:rPr lang="pt-BR" sz="2000" b="1" dirty="0">
                <a:latin typeface="Franklin Gothic Book" panose="020B0503020102020204" pitchFamily="34" charset="0"/>
              </a:rPr>
              <a:t>	Tinha dois conto em cima da mesa, que minha coroa deixou pro pão. Arrumasse mais um e oitenta, já garantia pelo menos uma passagem, só precisava meter o calote na ida, que é mais tranquilo. Foda é que já tinha revirado a casa toda antes de dormir, catando moeda pra comprar um varejo. Bagulho era investir os dois conto no pão, divulgar um café e partir pra praia de barriga forrada. O que não dava era pra ficar fritando dentro de casa. Calote pra nós é lixo, tu tá ligado, o desenrolo é forte</a:t>
            </a:r>
            <a:r>
              <a:rPr lang="pt-BR" sz="2000" b="1" dirty="0" smtClean="0">
                <a:latin typeface="Franklin Gothic Book" panose="020B0503020102020204" pitchFamily="34" charset="0"/>
              </a:rPr>
              <a:t>.</a:t>
            </a:r>
          </a:p>
          <a:p>
            <a:pPr algn="just"/>
            <a:endParaRPr lang="pt-BR" b="1" dirty="0">
              <a:latin typeface="Franklin Gothic Book" panose="020B0503020102020204" pitchFamily="34" charset="0"/>
            </a:endParaRPr>
          </a:p>
          <a:p>
            <a:pPr algn="ctr"/>
            <a:r>
              <a:rPr lang="pt-BR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(Geovani Martins, </a:t>
            </a:r>
            <a:r>
              <a:rPr lang="pt-BR" b="1" i="1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Rolézim</a:t>
            </a:r>
            <a:r>
              <a:rPr lang="pt-BR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, 2018)</a:t>
            </a:r>
          </a:p>
          <a:p>
            <a:pPr algn="just"/>
            <a:endParaRPr lang="pt-BR" b="1" dirty="0">
              <a:latin typeface="Franklin Gothic Book" panose="020B0503020102020204" pitchFamily="34" charset="0"/>
            </a:endParaRPr>
          </a:p>
          <a:p>
            <a:pPr algn="ct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407" y="286385"/>
            <a:ext cx="2544294" cy="21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278" y="753587"/>
            <a:ext cx="6134539" cy="518567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404684" y="2053761"/>
            <a:ext cx="36837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atin typeface="Franklin Gothic Book" panose="020B0503020102020204" pitchFamily="34" charset="0"/>
              </a:rPr>
              <a:t>O que torna um texto literário?</a:t>
            </a:r>
            <a:endParaRPr lang="pt-BR" b="1" dirty="0">
              <a:latin typeface="Franklin Gothic Book" panose="020B05030201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330" y="252763"/>
            <a:ext cx="3254251" cy="32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40526" y="718457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Franklin Gothic Book" panose="020B0503020102020204" pitchFamily="34" charset="0"/>
              </a:rPr>
              <a:t>Um menino descobre a vida, em ciclos alternados de alegria (viagem de avião, deslumbramento pela flora, e fauna) e tristeza (morte do peru e derrubada de uma árvore).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720" y="2112050"/>
            <a:ext cx="1694012" cy="173024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214846" y="4035561"/>
            <a:ext cx="9784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Franklin Gothic Book" panose="020B0503020102020204" pitchFamily="34" charset="0"/>
              </a:rPr>
              <a:t>Esta é a estória. Ia um menino, com os tios, passar dias no lugar onde se construía a grande cidade. [...] O voo ia ser pouco mais de duas horas. O menino fremia no acorçoo, alegre de se rir para si, </a:t>
            </a:r>
            <a:r>
              <a:rPr lang="pt-BR" sz="2400" b="1" dirty="0" err="1">
                <a:latin typeface="Franklin Gothic Book" panose="020B0503020102020204" pitchFamily="34" charset="0"/>
              </a:rPr>
              <a:t>confortavelzinho</a:t>
            </a:r>
            <a:r>
              <a:rPr lang="pt-BR" sz="2400" b="1" dirty="0">
                <a:latin typeface="Franklin Gothic Book" panose="020B0503020102020204" pitchFamily="34" charset="0"/>
              </a:rPr>
              <a:t>, com um jeito de folha a cair. A vida podia às vezes raiar numa verdade extraordinária. Mesmo o </a:t>
            </a:r>
            <a:r>
              <a:rPr lang="pt-BR" sz="2400" b="1" dirty="0" err="1">
                <a:latin typeface="Franklin Gothic Book" panose="020B0503020102020204" pitchFamily="34" charset="0"/>
              </a:rPr>
              <a:t>afivelarem-lhe</a:t>
            </a:r>
            <a:r>
              <a:rPr lang="pt-BR" sz="2400" b="1" dirty="0">
                <a:latin typeface="Franklin Gothic Book" panose="020B0503020102020204" pitchFamily="34" charset="0"/>
              </a:rPr>
              <a:t> o cinto de segurança virava forte afago, de proteção.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809A208E-4F57-4497-A783-5A3571013BA4}"/>
              </a:ext>
            </a:extLst>
          </p:cNvPr>
          <p:cNvSpPr txBox="1">
            <a:spLocks/>
          </p:cNvSpPr>
          <p:nvPr/>
        </p:nvSpPr>
        <p:spPr>
          <a:xfrm>
            <a:off x="1214846" y="404948"/>
            <a:ext cx="9614263" cy="1667914"/>
          </a:xfrm>
          <a:prstGeom prst="rect">
            <a:avLst/>
          </a:prstGeom>
          <a:noFill/>
          <a:ln w="3175">
            <a:solidFill>
              <a:srgbClr val="FF01B6"/>
            </a:solidFill>
            <a:prstDash val="dash"/>
          </a:ln>
        </p:spPr>
        <p:txBody>
          <a:bodyPr vert="horz" lIns="108000" tIns="108000" rIns="108000" bIns="0" rtlCol="0">
            <a:noAutofit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Franklin Gothic Book" panose="020B0503020102020204" pitchFamily="34" charset="0"/>
              <a:buChar char="►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388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Franklin Gothic Book" panose="020B0503020102020204" pitchFamily="34" charset="0"/>
              <a:buChar char="■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69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699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3513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0" indent="-3603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1B6"/>
              </a:buClr>
              <a:buSzPct val="80000"/>
              <a:buFont typeface="Franklin Gothic Book" panose="020B0503020102020204" pitchFamily="34" charset="0"/>
              <a:buChar char="►"/>
              <a:tabLst/>
              <a:defRPr/>
            </a:pPr>
            <a:endParaRPr kumimoji="0" lang="pt-BR" sz="1800" b="0" i="0" u="none" strike="noStrike" kern="1200" cap="none" spc="0" normalizeH="0" baseline="0" noProof="1">
              <a:ln>
                <a:noFill/>
              </a:ln>
              <a:solidFill>
                <a:srgbClr val="080808">
                  <a:lumMod val="75000"/>
                  <a:lumOff val="2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xmlns="" id="{CAE505B7-F125-4397-88AA-2884A1D11381}"/>
              </a:ext>
            </a:extLst>
          </p:cNvPr>
          <p:cNvSpPr txBox="1">
            <a:spLocks/>
          </p:cNvSpPr>
          <p:nvPr/>
        </p:nvSpPr>
        <p:spPr>
          <a:xfrm>
            <a:off x="1214846" y="4035561"/>
            <a:ext cx="9731829" cy="2501588"/>
          </a:xfrm>
          <a:prstGeom prst="rect">
            <a:avLst/>
          </a:prstGeom>
          <a:noFill/>
          <a:ln w="3175">
            <a:solidFill>
              <a:srgbClr val="00B0F0"/>
            </a:solidFill>
            <a:prstDash val="dash"/>
          </a:ln>
        </p:spPr>
        <p:txBody>
          <a:bodyPr vert="horz" lIns="108000" tIns="108000" rIns="108000" bIns="0" rtlCol="0">
            <a:noAutofit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Franklin Gothic Book" panose="020B0503020102020204" pitchFamily="34" charset="0"/>
              <a:buChar char="►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388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Franklin Gothic Book" panose="020B0503020102020204" pitchFamily="34" charset="0"/>
              <a:buChar char="■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69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699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3513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0" indent="-3603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1B6"/>
              </a:buClr>
              <a:buSzPct val="80000"/>
              <a:buFont typeface="Franklin Gothic Book" panose="020B0503020102020204" pitchFamily="34" charset="0"/>
              <a:buChar char="►"/>
              <a:tabLst/>
              <a:defRPr/>
            </a:pP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srgbClr val="080808">
                  <a:lumMod val="75000"/>
                  <a:lumOff val="25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0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35" y="4005920"/>
            <a:ext cx="3347386" cy="271442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325189" y="1606731"/>
            <a:ext cx="7798526" cy="2830263"/>
          </a:xfrm>
          <a:prstGeom prst="rect">
            <a:avLst/>
          </a:prstGeom>
          <a:solidFill>
            <a:srgbClr val="FD21CE"/>
          </a:solidFill>
          <a:ln>
            <a:solidFill>
              <a:srgbClr val="FD2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508069" y="2421697"/>
            <a:ext cx="7432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Os leitores preenchem as lacunas que o texto literário oferece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57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295</Words>
  <Application>Microsoft Office PowerPoint</Application>
  <PresentationFormat>Personalizar</PresentationFormat>
  <Paragraphs>22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Clara</dc:creator>
  <cp:lastModifiedBy>Roberaldo</cp:lastModifiedBy>
  <cp:revision>16</cp:revision>
  <dcterms:created xsi:type="dcterms:W3CDTF">2019-11-23T22:39:33Z</dcterms:created>
  <dcterms:modified xsi:type="dcterms:W3CDTF">2019-11-28T23:48:46Z</dcterms:modified>
</cp:coreProperties>
</file>