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313" r:id="rId3"/>
    <p:sldId id="315" r:id="rId4"/>
    <p:sldId id="341" r:id="rId5"/>
    <p:sldId id="328" r:id="rId6"/>
    <p:sldId id="330" r:id="rId7"/>
    <p:sldId id="331" r:id="rId8"/>
    <p:sldId id="332" r:id="rId9"/>
    <p:sldId id="335" r:id="rId10"/>
    <p:sldId id="323" r:id="rId11"/>
    <p:sldId id="336" r:id="rId12"/>
    <p:sldId id="337" r:id="rId13"/>
    <p:sldId id="338" r:id="rId14"/>
    <p:sldId id="339" r:id="rId15"/>
    <p:sldId id="340" r:id="rId16"/>
    <p:sldId id="343" r:id="rId17"/>
    <p:sldId id="344" r:id="rId18"/>
    <p:sldId id="34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D00"/>
    <a:srgbClr val="546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C6DD8F-3958-4A20-8AD8-73CEBF17C106}">
  <a:tblStyle styleId="{94C6DD8F-3958-4A20-8AD8-73CEBF17C1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7384" autoAdjust="0"/>
  </p:normalViewPr>
  <p:slideViewPr>
    <p:cSldViewPr snapToGrid="0">
      <p:cViewPr varScale="1">
        <p:scale>
          <a:sx n="83" d="100"/>
          <a:sy n="83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666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68850" y="1991825"/>
            <a:ext cx="5006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×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BD1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3000"/>
              <a:buFont typeface="Varela Round"/>
              <a:buChar char="×"/>
              <a:defRPr sz="30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●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○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■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ctrTitle"/>
          </p:nvPr>
        </p:nvSpPr>
        <p:spPr>
          <a:xfrm>
            <a:off x="1109293" y="1841990"/>
            <a:ext cx="6925414" cy="14595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/>
              <a:t>RELAÇÕES TRIGONOMÉTRICAS</a:t>
            </a:r>
            <a:endParaRPr sz="4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51A4CF-7B09-460E-915C-4478587B0DAC}"/>
              </a:ext>
            </a:extLst>
          </p:cNvPr>
          <p:cNvSpPr txBox="1"/>
          <p:nvPr/>
        </p:nvSpPr>
        <p:spPr>
          <a:xfrm>
            <a:off x="6562839" y="402758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Marllus e </a:t>
            </a:r>
            <a:r>
              <a:rPr lang="en-US" b="1" dirty="0" err="1">
                <a:solidFill>
                  <a:schemeClr val="bg1"/>
                </a:solidFill>
              </a:rPr>
              <a:t>Nathalia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6FC09-7465-4A70-8160-95577B248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EXERCÍCIOS PROPOSTOS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5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353B3917-746F-45C7-BE61-3E963A5DB52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BR" dirty="0"/>
                  <a:t>Em um triângulo ABC, retângulo em A, sabendo-se que sen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= 0,6. Determine o valor da tangente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353B3917-746F-45C7-BE61-3E963A5DB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6F0FEE-C275-4FFA-90BC-1651281645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42F3B4-376D-49D1-A17C-B1F418BE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</p:spPr>
        <p:txBody>
          <a:bodyPr/>
          <a:lstStyle/>
          <a:p>
            <a:r>
              <a:rPr lang="pt-BR" dirty="0"/>
              <a:t>Questão 1</a:t>
            </a:r>
          </a:p>
        </p:txBody>
      </p:sp>
    </p:spTree>
    <p:extLst>
      <p:ext uri="{BB962C8B-B14F-4D97-AF65-F5344CB8AC3E}">
        <p14:creationId xmlns:p14="http://schemas.microsoft.com/office/powerpoint/2010/main" val="100085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3E8EA-B16A-402B-A80C-080F2891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2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6E6668-7BA1-442D-BDEE-244D866C0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419" y="1289419"/>
            <a:ext cx="2716861" cy="3514500"/>
          </a:xfrm>
        </p:spPr>
        <p:txBody>
          <a:bodyPr/>
          <a:lstStyle/>
          <a:p>
            <a:r>
              <a:rPr lang="pt-BR" dirty="0"/>
              <a:t>A ilustração a seguir mostra a estrutura do balanço de um parque. Determine a altura h.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CDC483-E7CE-4A0D-8CE6-10499747B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13FE59-F1DE-496D-ADF2-26DA494E3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5" t="31638" r="32875" b="20875"/>
          <a:stretch/>
        </p:blipFill>
        <p:spPr>
          <a:xfrm>
            <a:off x="3996860" y="1071223"/>
            <a:ext cx="4846351" cy="3950892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8478B43-6D91-4300-914B-A0365805F61B}"/>
              </a:ext>
            </a:extLst>
          </p:cNvPr>
          <p:cNvCxnSpPr>
            <a:cxnSpLocks/>
          </p:cNvCxnSpPr>
          <p:nvPr/>
        </p:nvCxnSpPr>
        <p:spPr>
          <a:xfrm>
            <a:off x="4903838" y="1489586"/>
            <a:ext cx="72000" cy="18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B390DD13-2369-4725-B753-DC1B19AE6F92}"/>
              </a:ext>
            </a:extLst>
          </p:cNvPr>
          <p:cNvSpPr/>
          <p:nvPr/>
        </p:nvSpPr>
        <p:spPr>
          <a:xfrm>
            <a:off x="4494170" y="3010221"/>
            <a:ext cx="5341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60°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38693D7-FEC5-45C7-9C2F-83EF373F1512}"/>
              </a:ext>
            </a:extLst>
          </p:cNvPr>
          <p:cNvSpPr/>
          <p:nvPr/>
        </p:nvSpPr>
        <p:spPr>
          <a:xfrm>
            <a:off x="4908460" y="2240920"/>
            <a:ext cx="31290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D1DEA5D5-FE0A-4EA5-B49B-59A2D0A7CD35}"/>
              </a:ext>
            </a:extLst>
          </p:cNvPr>
          <p:cNvSpPr/>
          <p:nvPr/>
        </p:nvSpPr>
        <p:spPr>
          <a:xfrm>
            <a:off x="4273336" y="3274142"/>
            <a:ext cx="409668" cy="4572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CCD554B-527D-4B90-88A4-870DF3665362}"/>
              </a:ext>
            </a:extLst>
          </p:cNvPr>
          <p:cNvCxnSpPr>
            <a:cxnSpLocks/>
          </p:cNvCxnSpPr>
          <p:nvPr/>
        </p:nvCxnSpPr>
        <p:spPr>
          <a:xfrm flipV="1">
            <a:off x="4975838" y="3010221"/>
            <a:ext cx="208906" cy="807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A93CDACE-053D-4484-88BC-E68DA3759FFB}"/>
              </a:ext>
            </a:extLst>
          </p:cNvPr>
          <p:cNvCxnSpPr/>
          <p:nvPr/>
        </p:nvCxnSpPr>
        <p:spPr>
          <a:xfrm>
            <a:off x="5184744" y="3010221"/>
            <a:ext cx="0" cy="2639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5F084A7C-8709-405C-ADCB-A00F665E3CE8}"/>
              </a:ext>
            </a:extLst>
          </p:cNvPr>
          <p:cNvSpPr/>
          <p:nvPr/>
        </p:nvSpPr>
        <p:spPr>
          <a:xfrm>
            <a:off x="5060292" y="316971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7669EF7-4BCC-4E3C-AE02-4DC8BBE2C21B}"/>
              </a:ext>
            </a:extLst>
          </p:cNvPr>
          <p:cNvSpPr/>
          <p:nvPr/>
        </p:nvSpPr>
        <p:spPr>
          <a:xfrm>
            <a:off x="4066732" y="2082009"/>
            <a:ext cx="5052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2m</a:t>
            </a:r>
            <a:endParaRPr lang="pt-BR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16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BC2F9C2-11C5-421D-8389-28330142A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07" y="1746325"/>
            <a:ext cx="5191850" cy="26006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3E8EA-B16A-402B-A80C-080F2891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3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6E6668-7BA1-442D-BDEE-244D866C0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991" y="1319245"/>
            <a:ext cx="3461621" cy="3514500"/>
          </a:xfrm>
        </p:spPr>
        <p:txBody>
          <a:bodyPr/>
          <a:lstStyle/>
          <a:p>
            <a:r>
              <a:rPr lang="pt-BR" dirty="0"/>
              <a:t>Determine os valores de a, b e c.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CDC483-E7CE-4A0D-8CE6-10499747B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D1DEA5D5-FE0A-4EA5-B49B-59A2D0A7CD35}"/>
              </a:ext>
            </a:extLst>
          </p:cNvPr>
          <p:cNvSpPr/>
          <p:nvPr/>
        </p:nvSpPr>
        <p:spPr>
          <a:xfrm rot="15393394">
            <a:off x="4899441" y="3974420"/>
            <a:ext cx="409668" cy="4572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390DD13-2369-4725-B753-DC1B19AE6F92}"/>
              </a:ext>
            </a:extLst>
          </p:cNvPr>
          <p:cNvSpPr/>
          <p:nvPr/>
        </p:nvSpPr>
        <p:spPr>
          <a:xfrm>
            <a:off x="4469147" y="3847893"/>
            <a:ext cx="5341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60°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C1EA25F-E284-4C5D-80D1-5D8A71B9A9A0}"/>
              </a:ext>
            </a:extLst>
          </p:cNvPr>
          <p:cNvSpPr/>
          <p:nvPr/>
        </p:nvSpPr>
        <p:spPr>
          <a:xfrm>
            <a:off x="7260294" y="3899178"/>
            <a:ext cx="5341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pt-BR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0°</a:t>
            </a:r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66115FF5-1937-499B-8E09-8099241B1044}"/>
              </a:ext>
            </a:extLst>
          </p:cNvPr>
          <p:cNvSpPr/>
          <p:nvPr/>
        </p:nvSpPr>
        <p:spPr>
          <a:xfrm rot="15393394">
            <a:off x="7735292" y="3974188"/>
            <a:ext cx="409668" cy="4572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3577C70-7640-4C49-9199-6B8D7BD7E8F8}"/>
              </a:ext>
            </a:extLst>
          </p:cNvPr>
          <p:cNvSpPr/>
          <p:nvPr/>
        </p:nvSpPr>
        <p:spPr>
          <a:xfrm>
            <a:off x="4277708" y="2891829"/>
            <a:ext cx="3446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pt-BR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2E10A3B-74B1-4946-9923-2E07188EA432}"/>
              </a:ext>
            </a:extLst>
          </p:cNvPr>
          <p:cNvSpPr/>
          <p:nvPr/>
        </p:nvSpPr>
        <p:spPr>
          <a:xfrm>
            <a:off x="5718132" y="2387084"/>
            <a:ext cx="3446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pt-BR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FF8B508-9C2D-42F1-8AFB-590E66EC12CF}"/>
              </a:ext>
            </a:extLst>
          </p:cNvPr>
          <p:cNvSpPr/>
          <p:nvPr/>
        </p:nvSpPr>
        <p:spPr>
          <a:xfrm>
            <a:off x="5718132" y="4270722"/>
            <a:ext cx="3446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0ED6F1E-09AC-4B0F-A27D-73848B93F0EC}"/>
              </a:ext>
            </a:extLst>
          </p:cNvPr>
          <p:cNvSpPr/>
          <p:nvPr/>
        </p:nvSpPr>
        <p:spPr>
          <a:xfrm>
            <a:off x="3436053" y="2891829"/>
            <a:ext cx="62297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pt-BR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02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3B3917-746F-45C7-BE61-3E963A5DB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379" y="1245529"/>
            <a:ext cx="4788568" cy="3514500"/>
          </a:xfrm>
        </p:spPr>
        <p:txBody>
          <a:bodyPr/>
          <a:lstStyle/>
          <a:p>
            <a:r>
              <a:rPr lang="pt-BR" dirty="0"/>
              <a:t>Para um topógrafo medir a largura de um rio, ele pediu para ser estagiário utilizar a estação total e medir a distância entre os dois, e o ângulo indicado na figura. Explique como você calcularia a largura do rio.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6F0FEE-C275-4FFA-90BC-1651281645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42F3B4-376D-49D1-A17C-B1F418BE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</p:spPr>
        <p:txBody>
          <a:bodyPr/>
          <a:lstStyle/>
          <a:p>
            <a:r>
              <a:rPr lang="pt-BR" dirty="0"/>
              <a:t>Questão 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94C451-65D7-4A84-A785-B290B4DB0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2111" y="1779655"/>
            <a:ext cx="4217510" cy="298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20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3B3917-746F-45C7-BE61-3E963A5DB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Determine a medida dos lados de um retângulo, sabendo que sua diagonal mede 10cm e forma um ângulo de 30° com um dos lados.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6F0FEE-C275-4FFA-90BC-1651281645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42F3B4-376D-49D1-A17C-B1F418BE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</p:spPr>
        <p:txBody>
          <a:bodyPr/>
          <a:lstStyle/>
          <a:p>
            <a:r>
              <a:rPr lang="pt-BR" dirty="0"/>
              <a:t>Questão 5</a:t>
            </a:r>
          </a:p>
        </p:txBody>
      </p:sp>
    </p:spTree>
    <p:extLst>
      <p:ext uri="{BB962C8B-B14F-4D97-AF65-F5344CB8AC3E}">
        <p14:creationId xmlns:p14="http://schemas.microsoft.com/office/powerpoint/2010/main" val="414505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47463-0D18-4EF7-9E95-6D290374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6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0CBE5A-99F5-4104-98A9-058E47C04A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5C27CC9-0A0C-4DE1-949B-3CC58B1C8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1" t="19931" r="18996" b="47649"/>
          <a:stretch/>
        </p:blipFill>
        <p:spPr>
          <a:xfrm>
            <a:off x="0" y="861251"/>
            <a:ext cx="6863787" cy="19889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A9B95CE-B4DA-4F1D-A81E-943797F64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1" t="51136" r="18996" b="10194"/>
          <a:stretch/>
        </p:blipFill>
        <p:spPr>
          <a:xfrm>
            <a:off x="2628377" y="2836912"/>
            <a:ext cx="6361947" cy="219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5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47463-0D18-4EF7-9E95-6D290374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6 (cont.)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0CBE5A-99F5-4104-98A9-058E47C04A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F232ACB-3B96-4F75-8E3C-FE1B35C6F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96" t="13484" r="18987" b="52113"/>
          <a:stretch/>
        </p:blipFill>
        <p:spPr>
          <a:xfrm>
            <a:off x="27715" y="729409"/>
            <a:ext cx="7016690" cy="21400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A9B95CE-B4DA-4F1D-A81E-943797F64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1" t="51136" r="18996" b="10194"/>
          <a:stretch/>
        </p:blipFill>
        <p:spPr>
          <a:xfrm>
            <a:off x="2104903" y="1976997"/>
            <a:ext cx="6998142" cy="241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0745F21-027F-496F-B316-9A5229296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7" t="84778" r="62739" b="8032"/>
          <a:stretch/>
        </p:blipFill>
        <p:spPr>
          <a:xfrm>
            <a:off x="126635" y="4580367"/>
            <a:ext cx="2377388" cy="4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23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6F0FEE-C275-4FFA-90BC-1651281645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42F3B4-376D-49D1-A17C-B1F418BE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</p:spPr>
        <p:txBody>
          <a:bodyPr/>
          <a:lstStyle/>
          <a:p>
            <a:r>
              <a:rPr lang="pt-BR" dirty="0"/>
              <a:t>Questão 7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6EE635-EB9C-45B9-AED7-5B6B003A8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34" t="16537" r="9499" b="40445"/>
          <a:stretch/>
        </p:blipFill>
        <p:spPr>
          <a:xfrm>
            <a:off x="0" y="277791"/>
            <a:ext cx="3819197" cy="22115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4CE0D5C-C3A8-433B-9D87-B39D3D9D3D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90" t="62590" r="16898" b="9291"/>
          <a:stretch/>
        </p:blipFill>
        <p:spPr>
          <a:xfrm>
            <a:off x="5567871" y="1145893"/>
            <a:ext cx="3576129" cy="211648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A642CF5-C324-43B0-880E-DC8651C6FE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115" t="39602" r="9118" b="9290"/>
          <a:stretch/>
        </p:blipFill>
        <p:spPr>
          <a:xfrm>
            <a:off x="2503797" y="2489357"/>
            <a:ext cx="3819198" cy="26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0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A0A5D4-BF42-4A2A-8DCA-695D35912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00" y="1309628"/>
            <a:ext cx="3981450" cy="23717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6FD9E4-6C8E-449F-AEB7-FBBAF92E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REVISANDO...</a:t>
            </a: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13066A-224A-4766-980F-8EA08B854C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58D56D6-9134-422A-9E9A-3EF3924EDC9E}"/>
              </a:ext>
            </a:extLst>
          </p:cNvPr>
          <p:cNvSpPr/>
          <p:nvPr/>
        </p:nvSpPr>
        <p:spPr>
          <a:xfrm>
            <a:off x="4040187" y="1168327"/>
            <a:ext cx="1612323" cy="858844"/>
          </a:xfrm>
          <a:prstGeom prst="rect">
            <a:avLst/>
          </a:prstGeom>
          <a:solidFill>
            <a:srgbClr val="6FBD00"/>
          </a:solidFill>
          <a:ln>
            <a:solidFill>
              <a:srgbClr val="6F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Varela Round"/>
              </a:rPr>
              <a:t>Tendo </a:t>
            </a:r>
            <a:r>
              <a:rPr lang="el-GR" dirty="0">
                <a:latin typeface="Varela Round"/>
              </a:rPr>
              <a:t>α</a:t>
            </a:r>
            <a:r>
              <a:rPr lang="pt-BR" dirty="0">
                <a:latin typeface="Varela Round"/>
              </a:rPr>
              <a:t> como referência:</a:t>
            </a:r>
            <a:endParaRPr lang="en-US" dirty="0">
              <a:latin typeface="Varela Round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81E36A7-B693-493D-9644-921C96873691}"/>
              </a:ext>
            </a:extLst>
          </p:cNvPr>
          <p:cNvSpPr/>
          <p:nvPr/>
        </p:nvSpPr>
        <p:spPr>
          <a:xfrm>
            <a:off x="4040187" y="3271636"/>
            <a:ext cx="1612323" cy="858844"/>
          </a:xfrm>
          <a:prstGeom prst="rect">
            <a:avLst/>
          </a:prstGeom>
          <a:solidFill>
            <a:srgbClr val="6FBD00"/>
          </a:solidFill>
          <a:ln>
            <a:solidFill>
              <a:srgbClr val="6F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Varela Round"/>
              </a:rPr>
              <a:t>Tendo </a:t>
            </a:r>
            <a:r>
              <a:rPr lang="el-GR" dirty="0">
                <a:latin typeface="Varela Round"/>
              </a:rPr>
              <a:t>β</a:t>
            </a:r>
            <a:r>
              <a:rPr lang="pt-BR" dirty="0">
                <a:latin typeface="Varela Round"/>
              </a:rPr>
              <a:t> como referência:</a:t>
            </a:r>
            <a:endParaRPr lang="en-US" dirty="0">
              <a:latin typeface="Varela Roun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5433C5D-1D7E-4C88-9CFA-338FEF66F687}"/>
              </a:ext>
            </a:extLst>
          </p:cNvPr>
          <p:cNvSpPr txBox="1"/>
          <p:nvPr/>
        </p:nvSpPr>
        <p:spPr>
          <a:xfrm>
            <a:off x="5811253" y="3207151"/>
            <a:ext cx="3016547" cy="1846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/>
              <a:t>Seno:</a:t>
            </a:r>
          </a:p>
          <a:p>
            <a:endParaRPr lang="pt-BR" sz="2000" dirty="0"/>
          </a:p>
          <a:p>
            <a:r>
              <a:rPr lang="pt-BR" sz="2000" dirty="0"/>
              <a:t>Cosseno:</a:t>
            </a:r>
          </a:p>
          <a:p>
            <a:endParaRPr lang="pt-BR" sz="2000" dirty="0"/>
          </a:p>
          <a:p>
            <a:r>
              <a:rPr lang="pt-BR" sz="2000" dirty="0"/>
              <a:t>Tangente</a:t>
            </a:r>
            <a:r>
              <a:rPr lang="pt-BR" dirty="0"/>
              <a:t>:</a:t>
            </a:r>
          </a:p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DE217D4-481E-42DF-B4C9-452D4B1C81C1}"/>
              </a:ext>
            </a:extLst>
          </p:cNvPr>
          <p:cNvSpPr txBox="1"/>
          <p:nvPr/>
        </p:nvSpPr>
        <p:spPr>
          <a:xfrm>
            <a:off x="5811253" y="1168327"/>
            <a:ext cx="3016547" cy="1846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/>
              <a:t>Seno:</a:t>
            </a:r>
          </a:p>
          <a:p>
            <a:endParaRPr lang="pt-BR" sz="2000" dirty="0"/>
          </a:p>
          <a:p>
            <a:r>
              <a:rPr lang="pt-BR" sz="2000" dirty="0"/>
              <a:t>Cosseno:</a:t>
            </a:r>
          </a:p>
          <a:p>
            <a:endParaRPr lang="pt-BR" sz="2000" dirty="0"/>
          </a:p>
          <a:p>
            <a:r>
              <a:rPr lang="pt-BR" sz="2000" dirty="0"/>
              <a:t>Tangente</a:t>
            </a:r>
            <a:r>
              <a:rPr lang="pt-BR" dirty="0"/>
              <a:t>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832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457CB-743F-4381-A4C9-F689439CF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1ª Relação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9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6E2B-C349-494F-90A5-38855E95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</p:spPr>
        <p:txBody>
          <a:bodyPr/>
          <a:lstStyle/>
          <a:p>
            <a:r>
              <a:rPr lang="pt-BR" dirty="0"/>
              <a:t>1° Relação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C08FAC35-7B20-4A5A-AE6E-4D5AAFD50D9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</m:e>
                            <m:sup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)=1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C08FAC35-7B20-4A5A-AE6E-4D5AAFD50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2DD06A-9529-49F5-8B3D-1BBF419FB6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04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457CB-743F-4381-A4C9-F689439CF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2ª Relação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2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6E2B-C349-494F-90A5-38855E95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0" y="-31374"/>
            <a:ext cx="7407000" cy="1063500"/>
          </a:xfrm>
        </p:spPr>
        <p:txBody>
          <a:bodyPr/>
          <a:lstStyle/>
          <a:p>
            <a:r>
              <a:rPr lang="pt-BR" dirty="0"/>
              <a:t>2° Relação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C08FAC35-7B20-4A5A-AE6E-4D5AAFD50D9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𝑇𝑔</m:t>
                      </m:r>
                      <m:d>
                        <m:d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C08FAC35-7B20-4A5A-AE6E-4D5AAFD50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2DD06A-9529-49F5-8B3D-1BBF419FB6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2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A9D0-2527-408D-85F0-61E5F3B7CA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Ângulos notáveis</a:t>
            </a:r>
          </a:p>
        </p:txBody>
      </p:sp>
    </p:spTree>
    <p:extLst>
      <p:ext uri="{BB962C8B-B14F-4D97-AF65-F5344CB8AC3E}">
        <p14:creationId xmlns:p14="http://schemas.microsoft.com/office/powerpoint/2010/main" val="415196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7E822-6443-4B3E-8EAD-C193E045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Ângulos de 30°, 45°, 60°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6D8A70-6280-4141-B86A-1172AF9676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040368D-9F08-4363-8DB5-7C7C8F900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823" t="3827" r="4951" b="8988"/>
          <a:stretch/>
        </p:blipFill>
        <p:spPr>
          <a:xfrm>
            <a:off x="115748" y="1152525"/>
            <a:ext cx="3936883" cy="359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34228C1-0F8D-4999-8A04-38034EB02EB9}"/>
              </a:ext>
            </a:extLst>
          </p:cNvPr>
          <p:cNvGrpSpPr/>
          <p:nvPr/>
        </p:nvGrpSpPr>
        <p:grpSpPr>
          <a:xfrm>
            <a:off x="2074664" y="1280438"/>
            <a:ext cx="6871995" cy="1705834"/>
            <a:chOff x="2074664" y="1280438"/>
            <a:chExt cx="6871995" cy="170583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6208255-F45C-49B3-A039-A54CB8E0C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650" y="1280438"/>
              <a:ext cx="4649009" cy="1063499"/>
            </a:xfrm>
            <a:prstGeom prst="rect">
              <a:avLst/>
            </a:prstGeom>
          </p:spPr>
        </p:pic>
        <p:sp>
          <p:nvSpPr>
            <p:cNvPr id="10" name="Triângulo Retângulo 9">
              <a:extLst>
                <a:ext uri="{FF2B5EF4-FFF2-40B4-BE49-F238E27FC236}">
                  <a16:creationId xmlns:a16="http://schemas.microsoft.com/office/drawing/2014/main" id="{C5EEE7B6-C4E1-4971-8383-3E6466C589E4}"/>
                </a:ext>
              </a:extLst>
            </p:cNvPr>
            <p:cNvSpPr/>
            <p:nvPr/>
          </p:nvSpPr>
          <p:spPr>
            <a:xfrm flipH="1">
              <a:off x="2074664" y="2226672"/>
              <a:ext cx="1317600" cy="759600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BA28CB29-8657-43C4-AEF6-8E08EAD8D35A}"/>
              </a:ext>
            </a:extLst>
          </p:cNvPr>
          <p:cNvGrpSpPr/>
          <p:nvPr/>
        </p:nvGrpSpPr>
        <p:grpSpPr>
          <a:xfrm>
            <a:off x="2074664" y="1928308"/>
            <a:ext cx="6780444" cy="1096063"/>
            <a:chOff x="2074664" y="1928308"/>
            <a:chExt cx="6780444" cy="109606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AD05432-BB2C-4F49-89C1-7EEBB8DC7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3185"/>
            <a:stretch/>
          </p:blipFill>
          <p:spPr>
            <a:xfrm>
              <a:off x="4352523" y="2327788"/>
              <a:ext cx="4502585" cy="696583"/>
            </a:xfrm>
            <a:prstGeom prst="rect">
              <a:avLst/>
            </a:prstGeom>
          </p:spPr>
        </p:pic>
        <p:sp>
          <p:nvSpPr>
            <p:cNvPr id="17" name="Triângulo Retângulo 16">
              <a:extLst>
                <a:ext uri="{FF2B5EF4-FFF2-40B4-BE49-F238E27FC236}">
                  <a16:creationId xmlns:a16="http://schemas.microsoft.com/office/drawing/2014/main" id="{3C4C11D0-20D3-4B0F-9C36-8F80684890A8}"/>
                </a:ext>
              </a:extLst>
            </p:cNvPr>
            <p:cNvSpPr/>
            <p:nvPr/>
          </p:nvSpPr>
          <p:spPr>
            <a:xfrm flipH="1">
              <a:off x="2074664" y="1928308"/>
              <a:ext cx="1062178" cy="1062178"/>
            </a:xfrm>
            <a:prstGeom prst="rtTriangl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5F448360-DC30-493C-88DB-539D19A1D5BC}"/>
              </a:ext>
            </a:extLst>
          </p:cNvPr>
          <p:cNvGrpSpPr/>
          <p:nvPr/>
        </p:nvGrpSpPr>
        <p:grpSpPr>
          <a:xfrm>
            <a:off x="2074664" y="1685036"/>
            <a:ext cx="6768869" cy="2005954"/>
            <a:chOff x="2074664" y="1685036"/>
            <a:chExt cx="6768869" cy="2005954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47EE839-D76E-452F-A6EC-F810BD316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3184" r="2964"/>
            <a:stretch/>
          </p:blipFill>
          <p:spPr>
            <a:xfrm>
              <a:off x="4366222" y="3008133"/>
              <a:ext cx="4477311" cy="682857"/>
            </a:xfrm>
            <a:prstGeom prst="rect">
              <a:avLst/>
            </a:prstGeom>
          </p:spPr>
        </p:pic>
        <p:sp>
          <p:nvSpPr>
            <p:cNvPr id="18" name="Triângulo Retângulo 17">
              <a:extLst>
                <a:ext uri="{FF2B5EF4-FFF2-40B4-BE49-F238E27FC236}">
                  <a16:creationId xmlns:a16="http://schemas.microsoft.com/office/drawing/2014/main" id="{FC28FDA5-1DB0-48A4-B34C-ABC2C28915A9}"/>
                </a:ext>
              </a:extLst>
            </p:cNvPr>
            <p:cNvSpPr/>
            <p:nvPr/>
          </p:nvSpPr>
          <p:spPr>
            <a:xfrm flipH="1">
              <a:off x="2074664" y="1685036"/>
              <a:ext cx="759600" cy="1304554"/>
            </a:xfrm>
            <a:prstGeom prst="rtTriangle">
              <a:avLst/>
            </a:prstGeom>
            <a:solidFill>
              <a:srgbClr val="FFFF00">
                <a:alpha val="32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6767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E55CC-B10F-43E1-B838-6FC4B2E7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Ângulos notáveis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42FE63-B511-442F-A851-DE8E492FFE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C9A5AEC0-8909-40B3-8A82-D11D787EF7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92524"/>
                  </p:ext>
                </p:extLst>
              </p:nvPr>
            </p:nvGraphicFramePr>
            <p:xfrm>
              <a:off x="1350590" y="1190067"/>
              <a:ext cx="5894120" cy="3559784"/>
            </p:xfrm>
            <a:graphic>
              <a:graphicData uri="http://schemas.openxmlformats.org/drawingml/2006/table">
                <a:tbl>
                  <a:tblPr firstRow="1" bandRow="1">
                    <a:tableStyleId>{69C7853C-536D-4A76-A0AE-DD22124D55A5}</a:tableStyleId>
                  </a:tblPr>
                  <a:tblGrid>
                    <a:gridCol w="1473530">
                      <a:extLst>
                        <a:ext uri="{9D8B030D-6E8A-4147-A177-3AD203B41FA5}">
                          <a16:colId xmlns:a16="http://schemas.microsoft.com/office/drawing/2014/main" val="1371199804"/>
                        </a:ext>
                      </a:extLst>
                    </a:gridCol>
                    <a:gridCol w="1473530">
                      <a:extLst>
                        <a:ext uri="{9D8B030D-6E8A-4147-A177-3AD203B41FA5}">
                          <a16:colId xmlns:a16="http://schemas.microsoft.com/office/drawing/2014/main" val="1850248487"/>
                        </a:ext>
                      </a:extLst>
                    </a:gridCol>
                    <a:gridCol w="1473530">
                      <a:extLst>
                        <a:ext uri="{9D8B030D-6E8A-4147-A177-3AD203B41FA5}">
                          <a16:colId xmlns:a16="http://schemas.microsoft.com/office/drawing/2014/main" val="1353899026"/>
                        </a:ext>
                      </a:extLst>
                    </a:gridCol>
                    <a:gridCol w="1473530">
                      <a:extLst>
                        <a:ext uri="{9D8B030D-6E8A-4147-A177-3AD203B41FA5}">
                          <a16:colId xmlns:a16="http://schemas.microsoft.com/office/drawing/2014/main" val="722362237"/>
                        </a:ext>
                      </a:extLst>
                    </a:gridCol>
                  </a:tblGrid>
                  <a:tr h="670685">
                    <a:tc>
                      <a:txBody>
                        <a:bodyPr/>
                        <a:lstStyle/>
                        <a:p>
                          <a:pPr algn="ctr"/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30°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45°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60°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1823334"/>
                      </a:ext>
                    </a:extLst>
                  </a:tr>
                  <a:tr h="962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Seno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4268894"/>
                      </a:ext>
                    </a:extLst>
                  </a:tr>
                  <a:tr h="962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Cosseno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8921025"/>
                      </a:ext>
                    </a:extLst>
                  </a:tr>
                  <a:tr h="963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Tangente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413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C9A5AEC0-8909-40B3-8A82-D11D787EF7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92524"/>
                  </p:ext>
                </p:extLst>
              </p:nvPr>
            </p:nvGraphicFramePr>
            <p:xfrm>
              <a:off x="1350590" y="1190067"/>
              <a:ext cx="5894120" cy="3559784"/>
            </p:xfrm>
            <a:graphic>
              <a:graphicData uri="http://schemas.openxmlformats.org/drawingml/2006/table">
                <a:tbl>
                  <a:tblPr firstRow="1" bandRow="1">
                    <a:tableStyleId>{69C7853C-536D-4A76-A0AE-DD22124D55A5}</a:tableStyleId>
                  </a:tblPr>
                  <a:tblGrid>
                    <a:gridCol w="1473530">
                      <a:extLst>
                        <a:ext uri="{9D8B030D-6E8A-4147-A177-3AD203B41FA5}">
                          <a16:colId xmlns:a16="http://schemas.microsoft.com/office/drawing/2014/main" val="1371199804"/>
                        </a:ext>
                      </a:extLst>
                    </a:gridCol>
                    <a:gridCol w="1473530">
                      <a:extLst>
                        <a:ext uri="{9D8B030D-6E8A-4147-A177-3AD203B41FA5}">
                          <a16:colId xmlns:a16="http://schemas.microsoft.com/office/drawing/2014/main" val="1850248487"/>
                        </a:ext>
                      </a:extLst>
                    </a:gridCol>
                    <a:gridCol w="1473530">
                      <a:extLst>
                        <a:ext uri="{9D8B030D-6E8A-4147-A177-3AD203B41FA5}">
                          <a16:colId xmlns:a16="http://schemas.microsoft.com/office/drawing/2014/main" val="1353899026"/>
                        </a:ext>
                      </a:extLst>
                    </a:gridCol>
                    <a:gridCol w="1473530">
                      <a:extLst>
                        <a:ext uri="{9D8B030D-6E8A-4147-A177-3AD203B41FA5}">
                          <a16:colId xmlns:a16="http://schemas.microsoft.com/office/drawing/2014/main" val="722362237"/>
                        </a:ext>
                      </a:extLst>
                    </a:gridCol>
                  </a:tblGrid>
                  <a:tr h="670685">
                    <a:tc>
                      <a:txBody>
                        <a:bodyPr/>
                        <a:lstStyle/>
                        <a:p>
                          <a:pPr algn="ctr"/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30°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45°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60°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1823334"/>
                      </a:ext>
                    </a:extLst>
                  </a:tr>
                  <a:tr h="962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Seno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2893" t="-74051" r="-203719" b="-2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2893" t="-74051" r="-103719" b="-2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2893" t="-74051" r="-3719" b="-207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4268894"/>
                      </a:ext>
                    </a:extLst>
                  </a:tr>
                  <a:tr h="962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Cosseno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2893" t="-172956" r="-203719" b="-106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2893" t="-172956" r="-103719" b="-106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2893" t="-172956" r="-3719" b="-1062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8921025"/>
                      </a:ext>
                    </a:extLst>
                  </a:tr>
                  <a:tr h="963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Tangente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2893" t="-274684" r="-203719" b="-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2893" t="-274684" r="-3719" b="-6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94138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7672068"/>
      </p:ext>
    </p:extLst>
  </p:cSld>
  <p:clrMapOvr>
    <a:masterClrMapping/>
  </p:clrMapOvr>
</p:sld>
</file>

<file path=ppt/theme/theme1.xml><?xml version="1.0" encoding="utf-8"?>
<a:theme xmlns:a="http://schemas.openxmlformats.org/drawingml/2006/main" name="I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244</Words>
  <Application>Microsoft Office PowerPoint</Application>
  <PresentationFormat>Apresentação na tela (16:9)</PresentationFormat>
  <Paragraphs>75</Paragraphs>
  <Slides>18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Varela Round</vt:lpstr>
      <vt:lpstr>Iras template</vt:lpstr>
      <vt:lpstr>RELAÇÕES TRIGONOMÉTRICAS</vt:lpstr>
      <vt:lpstr>REVISANDO...</vt:lpstr>
      <vt:lpstr>1ª Relação</vt:lpstr>
      <vt:lpstr>1° Relação</vt:lpstr>
      <vt:lpstr>2ª Relação</vt:lpstr>
      <vt:lpstr>2° Relação</vt:lpstr>
      <vt:lpstr>Ângulos notáveis</vt:lpstr>
      <vt:lpstr>Ângulos de 30°, 45°, 60°</vt:lpstr>
      <vt:lpstr>Ângulos notáveis</vt:lpstr>
      <vt:lpstr>EXERCÍCIOS PROPOSTOS</vt:lpstr>
      <vt:lpstr>Questão 1</vt:lpstr>
      <vt:lpstr>Questão 2</vt:lpstr>
      <vt:lpstr>Questão 3</vt:lpstr>
      <vt:lpstr>Questão 4</vt:lpstr>
      <vt:lpstr>Questão 5</vt:lpstr>
      <vt:lpstr>Questão 6</vt:lpstr>
      <vt:lpstr>Questão 6 (cont.)</vt:lpstr>
      <vt:lpstr>Questão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RELAÇÕES MÉTRICAS EM UM TRIÂNGULO RETÂNGULO</dc:title>
  <dc:creator>Anita Gaia</dc:creator>
  <cp:lastModifiedBy>Marllus Neves</cp:lastModifiedBy>
  <cp:revision>50</cp:revision>
  <dcterms:modified xsi:type="dcterms:W3CDTF">2020-02-05T01:00:07Z</dcterms:modified>
</cp:coreProperties>
</file>