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8" r:id="rId1"/>
  </p:sldMasterIdLst>
  <p:notesMasterIdLst>
    <p:notesMasterId r:id="rId20"/>
  </p:notesMasterIdLst>
  <p:sldIdLst>
    <p:sldId id="256" r:id="rId2"/>
    <p:sldId id="313" r:id="rId3"/>
    <p:sldId id="315" r:id="rId4"/>
    <p:sldId id="341" r:id="rId5"/>
    <p:sldId id="328" r:id="rId6"/>
    <p:sldId id="330" r:id="rId7"/>
    <p:sldId id="331" r:id="rId8"/>
    <p:sldId id="332" r:id="rId9"/>
    <p:sldId id="335" r:id="rId10"/>
    <p:sldId id="323" r:id="rId11"/>
    <p:sldId id="336" r:id="rId12"/>
    <p:sldId id="337" r:id="rId13"/>
    <p:sldId id="338" r:id="rId14"/>
    <p:sldId id="339" r:id="rId15"/>
    <p:sldId id="340" r:id="rId16"/>
    <p:sldId id="343" r:id="rId17"/>
    <p:sldId id="344" r:id="rId18"/>
    <p:sldId id="342" r:id="rId1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BD00"/>
    <a:srgbClr val="5469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4C6DD8F-3958-4A20-8AD8-73CEBF17C106}">
  <a:tblStyle styleId="{94C6DD8F-3958-4A20-8AD8-73CEBF17C10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06799F8-075E-4A3A-A7F6-7FBC6576F1A4}" styleName="Estilo com Tema 2 - Ênfase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2DE63D5-997A-4646-A377-4702673A728D}" styleName="Estilo Claro 2 - Ênfas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87384" autoAdjust="0"/>
  </p:normalViewPr>
  <p:slideViewPr>
    <p:cSldViewPr snapToGrid="0">
      <p:cViewPr varScale="1">
        <p:scale>
          <a:sx n="83" d="100"/>
          <a:sy n="83" d="100"/>
        </p:scale>
        <p:origin x="100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4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63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7571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46668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25" y="0"/>
            <a:ext cx="9144000" cy="514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80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2068850" y="1991825"/>
            <a:ext cx="50064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7613863" y="4623011"/>
            <a:ext cx="559200" cy="559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rot="2700000">
            <a:off x="24133" y="2719061"/>
            <a:ext cx="542634" cy="542634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rot="2700000">
            <a:off x="8500119" y="1033337"/>
            <a:ext cx="805677" cy="805677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544450" y="1432591"/>
            <a:ext cx="625800" cy="6258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 rot="-1799860">
            <a:off x="8472675" y="3105703"/>
            <a:ext cx="607243" cy="607243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 rot="-1527899">
            <a:off x="453203" y="3864921"/>
            <a:ext cx="901480" cy="90148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1775778" y="3374078"/>
            <a:ext cx="450000" cy="4500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7505617" y="831025"/>
            <a:ext cx="436800" cy="4368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 rot="-722907">
            <a:off x="1483696" y="647226"/>
            <a:ext cx="648178" cy="648178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6772950" y="-36363"/>
            <a:ext cx="398100" cy="398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 rot="1498435">
            <a:off x="553712" y="273510"/>
            <a:ext cx="386542" cy="386542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7040268" y="3312272"/>
            <a:ext cx="573600" cy="5736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2893300" y="20997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2423393" y="4259284"/>
            <a:ext cx="260100" cy="2601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4029015" y="425479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7701275" y="2148500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3415225" y="4449550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1479240" y="2220579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5371265" y="4390604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 rot="-2700000">
            <a:off x="6337338" y="4348472"/>
            <a:ext cx="260074" cy="260074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5567943" y="263309"/>
            <a:ext cx="260100" cy="2601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"/>
          <p:cNvSpPr/>
          <p:nvPr/>
        </p:nvSpPr>
        <p:spPr>
          <a:xfrm>
            <a:off x="-25" y="0"/>
            <a:ext cx="9144000" cy="106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80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5"/>
          <p:cNvSpPr/>
          <p:nvPr/>
        </p:nvSpPr>
        <p:spPr>
          <a:xfrm>
            <a:off x="0" y="1063500"/>
            <a:ext cx="9144000" cy="408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5"/>
          <p:cNvSpPr txBox="1"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"/>
          <p:cNvSpPr txBox="1">
            <a:spLocks noGrp="1"/>
          </p:cNvSpPr>
          <p:nvPr>
            <p:ph type="body" idx="1"/>
          </p:nvPr>
        </p:nvSpPr>
        <p:spPr>
          <a:xfrm>
            <a:off x="868550" y="1411400"/>
            <a:ext cx="7407000" cy="3514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×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90" name="Google Shape;90;p5"/>
          <p:cNvSpPr/>
          <p:nvPr/>
        </p:nvSpPr>
        <p:spPr>
          <a:xfrm>
            <a:off x="600350" y="31917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5"/>
          <p:cNvSpPr/>
          <p:nvPr/>
        </p:nvSpPr>
        <p:spPr>
          <a:xfrm>
            <a:off x="1771440" y="586479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5"/>
          <p:cNvSpPr/>
          <p:nvPr/>
        </p:nvSpPr>
        <p:spPr>
          <a:xfrm rot="-1295565">
            <a:off x="1719773" y="-14241"/>
            <a:ext cx="260049" cy="260049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5"/>
          <p:cNvSpPr/>
          <p:nvPr/>
        </p:nvSpPr>
        <p:spPr>
          <a:xfrm>
            <a:off x="7099000" y="-1832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5"/>
          <p:cNvSpPr/>
          <p:nvPr/>
        </p:nvSpPr>
        <p:spPr>
          <a:xfrm rot="1050327">
            <a:off x="7064662" y="770637"/>
            <a:ext cx="385975" cy="385975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"/>
          <p:cNvSpPr/>
          <p:nvPr/>
        </p:nvSpPr>
        <p:spPr>
          <a:xfrm rot="1498139">
            <a:off x="8048547" y="796761"/>
            <a:ext cx="260111" cy="260111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5"/>
          <p:cNvSpPr/>
          <p:nvPr/>
        </p:nvSpPr>
        <p:spPr>
          <a:xfrm>
            <a:off x="272750" y="914514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"/>
          <p:cNvSpPr/>
          <p:nvPr/>
        </p:nvSpPr>
        <p:spPr>
          <a:xfrm rot="1222482">
            <a:off x="108247" y="115143"/>
            <a:ext cx="266258" cy="266258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5"/>
          <p:cNvSpPr/>
          <p:nvPr/>
        </p:nvSpPr>
        <p:spPr>
          <a:xfrm rot="2700000">
            <a:off x="1130105" y="721484"/>
            <a:ext cx="179464" cy="179464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5"/>
          <p:cNvSpPr/>
          <p:nvPr/>
        </p:nvSpPr>
        <p:spPr>
          <a:xfrm>
            <a:off x="8797925" y="686964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5"/>
          <p:cNvSpPr/>
          <p:nvPr/>
        </p:nvSpPr>
        <p:spPr>
          <a:xfrm>
            <a:off x="8434357" y="190568"/>
            <a:ext cx="266400" cy="2664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5"/>
          <p:cNvSpPr/>
          <p:nvPr/>
        </p:nvSpPr>
        <p:spPr>
          <a:xfrm>
            <a:off x="7656287" y="319171"/>
            <a:ext cx="179400" cy="1794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5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7BD100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68550" y="1411400"/>
            <a:ext cx="7407000" cy="3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7BD100"/>
              </a:buClr>
              <a:buSzPts val="3000"/>
              <a:buFont typeface="Varela Round"/>
              <a:buChar char="×"/>
              <a:defRPr sz="30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400"/>
              <a:buFont typeface="Varela Round"/>
              <a:buChar char="×"/>
              <a:defRPr sz="24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400"/>
              <a:buFont typeface="Varela Round"/>
              <a:buChar char="×"/>
              <a:defRPr sz="24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1800"/>
              <a:buFont typeface="Varela Round"/>
              <a:buChar char="×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1800"/>
              <a:buFont typeface="Varela Round"/>
              <a:buChar char="×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1800"/>
              <a:buFont typeface="Varela Round"/>
              <a:buChar char="×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1800"/>
              <a:buFont typeface="Varela Round"/>
              <a:buChar char="●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1800"/>
              <a:buFont typeface="Varela Round"/>
              <a:buChar char="○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1800"/>
              <a:buFont typeface="Varela Round"/>
              <a:buChar char="■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lvl="1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lvl="2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lvl="3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lvl="4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lvl="5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lvl="6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lvl="7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lvl="8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2"/>
          <p:cNvSpPr txBox="1">
            <a:spLocks noGrp="1"/>
          </p:cNvSpPr>
          <p:nvPr>
            <p:ph type="ctrTitle"/>
          </p:nvPr>
        </p:nvSpPr>
        <p:spPr>
          <a:xfrm>
            <a:off x="1109293" y="1841990"/>
            <a:ext cx="6925414" cy="145951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dirty="0"/>
              <a:t>RELAÇÕES TRIGONOMÉTRICAS</a:t>
            </a:r>
            <a:endParaRPr sz="4000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151A4CF-7B09-460E-915C-4478587B0DAC}"/>
              </a:ext>
            </a:extLst>
          </p:cNvPr>
          <p:cNvSpPr txBox="1"/>
          <p:nvPr/>
        </p:nvSpPr>
        <p:spPr>
          <a:xfrm>
            <a:off x="6562839" y="4027586"/>
            <a:ext cx="17059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Marllus e </a:t>
            </a:r>
            <a:r>
              <a:rPr lang="en-US" b="1" dirty="0" err="1">
                <a:solidFill>
                  <a:schemeClr val="bg1"/>
                </a:solidFill>
              </a:rPr>
              <a:t>Nathalia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E6FC09-7465-4A70-8160-95577B248F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EXERCÍCIOS PROPOSTOS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657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Texto 2">
                <a:extLst>
                  <a:ext uri="{FF2B5EF4-FFF2-40B4-BE49-F238E27FC236}">
                    <a16:creationId xmlns:a16="http://schemas.microsoft.com/office/drawing/2014/main" id="{353B3917-746F-45C7-BE61-3E963A5DB521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pt-BR" dirty="0"/>
                  <a:t>Em um triângulo ABC, retângulo em A, sabendo-se que sen</a:t>
                </a:r>
                <a14:m>
                  <m:oMath xmlns:m="http://schemas.openxmlformats.org/officeDocument/2006/math">
                    <m:r>
                      <a:rPr lang="pt-BR" b="0" i="0" smtClean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̂"/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pt-B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pt-BR" dirty="0"/>
                  <a:t> = 0,6. Determine o valor da tangente de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pt-BR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acc>
                  </m:oMath>
                </a14:m>
                <a:r>
                  <a:rPr lang="pt-BR" dirty="0"/>
                  <a:t>.</a:t>
                </a:r>
              </a:p>
            </p:txBody>
          </p:sp>
        </mc:Choice>
        <mc:Fallback xmlns="">
          <p:sp>
            <p:nvSpPr>
              <p:cNvPr id="3" name="Espaço Reservado para Texto 2">
                <a:extLst>
                  <a:ext uri="{FF2B5EF4-FFF2-40B4-BE49-F238E27FC236}">
                    <a16:creationId xmlns:a16="http://schemas.microsoft.com/office/drawing/2014/main" id="{353B3917-746F-45C7-BE61-3E963A5DB5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2"/>
                <a:stretch>
                  <a:fillRect l="-1069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6F0FEE-C275-4FFA-90BC-16512816450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11</a:t>
            </a:fld>
            <a:endParaRPr lang="pt-BR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4E42F3B4-376D-49D1-A17C-B1F418BE9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</p:spPr>
        <p:txBody>
          <a:bodyPr/>
          <a:lstStyle/>
          <a:p>
            <a:r>
              <a:rPr lang="pt-BR" dirty="0"/>
              <a:t>Questão 1</a:t>
            </a:r>
          </a:p>
        </p:txBody>
      </p:sp>
    </p:spTree>
    <p:extLst>
      <p:ext uri="{BB962C8B-B14F-4D97-AF65-F5344CB8AC3E}">
        <p14:creationId xmlns:p14="http://schemas.microsoft.com/office/powerpoint/2010/main" val="1000855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33E8EA-B16A-402B-A80C-080F2891B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Questão 2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66E6668-7BA1-442D-BDEE-244D866C09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0419" y="1289419"/>
            <a:ext cx="2716861" cy="3514500"/>
          </a:xfrm>
        </p:spPr>
        <p:txBody>
          <a:bodyPr/>
          <a:lstStyle/>
          <a:p>
            <a:r>
              <a:rPr lang="pt-BR" dirty="0"/>
              <a:t>A ilustração a seguir mostra a estrutura do balanço de um parque. Determine a altura h.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5CDC483-E7CE-4A0D-8CE6-10499747B77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12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513FE59-F1DE-496D-ADF2-26DA494E32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375" t="31638" r="32875" b="20875"/>
          <a:stretch/>
        </p:blipFill>
        <p:spPr>
          <a:xfrm>
            <a:off x="3996860" y="1071223"/>
            <a:ext cx="4846351" cy="3950892"/>
          </a:xfrm>
          <a:prstGeom prst="rect">
            <a:avLst/>
          </a:prstGeom>
        </p:spPr>
      </p:pic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38478B43-6D91-4300-914B-A0365805F61B}"/>
              </a:ext>
            </a:extLst>
          </p:cNvPr>
          <p:cNvCxnSpPr>
            <a:cxnSpLocks/>
          </p:cNvCxnSpPr>
          <p:nvPr/>
        </p:nvCxnSpPr>
        <p:spPr>
          <a:xfrm>
            <a:off x="4903838" y="1489586"/>
            <a:ext cx="72000" cy="18720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Retângulo 11">
            <a:extLst>
              <a:ext uri="{FF2B5EF4-FFF2-40B4-BE49-F238E27FC236}">
                <a16:creationId xmlns:a16="http://schemas.microsoft.com/office/drawing/2014/main" id="{B390DD13-2369-4725-B753-DC1B19AE6F92}"/>
              </a:ext>
            </a:extLst>
          </p:cNvPr>
          <p:cNvSpPr/>
          <p:nvPr/>
        </p:nvSpPr>
        <p:spPr>
          <a:xfrm>
            <a:off x="4494170" y="3010221"/>
            <a:ext cx="53412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60°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538693D7-FEC5-45C7-9C2F-83EF373F1512}"/>
              </a:ext>
            </a:extLst>
          </p:cNvPr>
          <p:cNvSpPr/>
          <p:nvPr/>
        </p:nvSpPr>
        <p:spPr>
          <a:xfrm>
            <a:off x="4908460" y="2240920"/>
            <a:ext cx="31290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</a:t>
            </a:r>
          </a:p>
        </p:txBody>
      </p:sp>
      <p:sp>
        <p:nvSpPr>
          <p:cNvPr id="15" name="Arco 14">
            <a:extLst>
              <a:ext uri="{FF2B5EF4-FFF2-40B4-BE49-F238E27FC236}">
                <a16:creationId xmlns:a16="http://schemas.microsoft.com/office/drawing/2014/main" id="{D1DEA5D5-FE0A-4EA5-B49B-59A2D0A7CD35}"/>
              </a:ext>
            </a:extLst>
          </p:cNvPr>
          <p:cNvSpPr/>
          <p:nvPr/>
        </p:nvSpPr>
        <p:spPr>
          <a:xfrm>
            <a:off x="4273336" y="3274142"/>
            <a:ext cx="409668" cy="457200"/>
          </a:xfrm>
          <a:prstGeom prst="arc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7CCD554B-527D-4B90-88A4-870DF3665362}"/>
              </a:ext>
            </a:extLst>
          </p:cNvPr>
          <p:cNvCxnSpPr>
            <a:cxnSpLocks/>
          </p:cNvCxnSpPr>
          <p:nvPr/>
        </p:nvCxnSpPr>
        <p:spPr>
          <a:xfrm flipV="1">
            <a:off x="4975838" y="3010221"/>
            <a:ext cx="208906" cy="807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A93CDACE-053D-4484-88BC-E68DA3759FFB}"/>
              </a:ext>
            </a:extLst>
          </p:cNvPr>
          <p:cNvCxnSpPr/>
          <p:nvPr/>
        </p:nvCxnSpPr>
        <p:spPr>
          <a:xfrm>
            <a:off x="5184744" y="3010221"/>
            <a:ext cx="0" cy="26392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Elipse 20">
            <a:extLst>
              <a:ext uri="{FF2B5EF4-FFF2-40B4-BE49-F238E27FC236}">
                <a16:creationId xmlns:a16="http://schemas.microsoft.com/office/drawing/2014/main" id="{5F084A7C-8709-405C-ADCB-A00F665E3CE8}"/>
              </a:ext>
            </a:extLst>
          </p:cNvPr>
          <p:cNvSpPr/>
          <p:nvPr/>
        </p:nvSpPr>
        <p:spPr>
          <a:xfrm>
            <a:off x="5060292" y="3169711"/>
            <a:ext cx="45719" cy="45719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97669EF7-4BCC-4E3C-AE02-4DC8BBE2C21B}"/>
              </a:ext>
            </a:extLst>
          </p:cNvPr>
          <p:cNvSpPr/>
          <p:nvPr/>
        </p:nvSpPr>
        <p:spPr>
          <a:xfrm>
            <a:off x="4066732" y="2082009"/>
            <a:ext cx="505268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2m</a:t>
            </a:r>
            <a:endParaRPr lang="pt-BR" sz="1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821639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6BC2F9C2-11C5-421D-8389-28330142A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2907" y="1746325"/>
            <a:ext cx="5191850" cy="260068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F33E8EA-B16A-402B-A80C-080F2891B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Questão 3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66E6668-7BA1-442D-BDEE-244D866C09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0991" y="1319245"/>
            <a:ext cx="3461621" cy="3514500"/>
          </a:xfrm>
        </p:spPr>
        <p:txBody>
          <a:bodyPr/>
          <a:lstStyle/>
          <a:p>
            <a:r>
              <a:rPr lang="pt-BR" dirty="0"/>
              <a:t>Determine os valores de a, b e c.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5CDC483-E7CE-4A0D-8CE6-10499747B77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13</a:t>
            </a:fld>
            <a:endParaRPr lang="pt-BR"/>
          </a:p>
        </p:txBody>
      </p:sp>
      <p:sp>
        <p:nvSpPr>
          <p:cNvPr id="15" name="Arco 14">
            <a:extLst>
              <a:ext uri="{FF2B5EF4-FFF2-40B4-BE49-F238E27FC236}">
                <a16:creationId xmlns:a16="http://schemas.microsoft.com/office/drawing/2014/main" id="{D1DEA5D5-FE0A-4EA5-B49B-59A2D0A7CD35}"/>
              </a:ext>
            </a:extLst>
          </p:cNvPr>
          <p:cNvSpPr/>
          <p:nvPr/>
        </p:nvSpPr>
        <p:spPr>
          <a:xfrm rot="15393394">
            <a:off x="4899441" y="3974420"/>
            <a:ext cx="409668" cy="457200"/>
          </a:xfrm>
          <a:prstGeom prst="arc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B390DD13-2369-4725-B753-DC1B19AE6F92}"/>
              </a:ext>
            </a:extLst>
          </p:cNvPr>
          <p:cNvSpPr/>
          <p:nvPr/>
        </p:nvSpPr>
        <p:spPr>
          <a:xfrm>
            <a:off x="4469147" y="3847893"/>
            <a:ext cx="53412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60°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AC1EA25F-E284-4C5D-80D1-5D8A71B9A9A0}"/>
              </a:ext>
            </a:extLst>
          </p:cNvPr>
          <p:cNvSpPr/>
          <p:nvPr/>
        </p:nvSpPr>
        <p:spPr>
          <a:xfrm>
            <a:off x="7260294" y="3899178"/>
            <a:ext cx="53412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r>
              <a:rPr lang="pt-BR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0°</a:t>
            </a:r>
          </a:p>
        </p:txBody>
      </p:sp>
      <p:sp>
        <p:nvSpPr>
          <p:cNvPr id="16" name="Arco 15">
            <a:extLst>
              <a:ext uri="{FF2B5EF4-FFF2-40B4-BE49-F238E27FC236}">
                <a16:creationId xmlns:a16="http://schemas.microsoft.com/office/drawing/2014/main" id="{66115FF5-1937-499B-8E09-8099241B1044}"/>
              </a:ext>
            </a:extLst>
          </p:cNvPr>
          <p:cNvSpPr/>
          <p:nvPr/>
        </p:nvSpPr>
        <p:spPr>
          <a:xfrm rot="15393394">
            <a:off x="7735292" y="3974188"/>
            <a:ext cx="409668" cy="457200"/>
          </a:xfrm>
          <a:prstGeom prst="arc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03577C70-7640-4C49-9199-6B8D7BD7E8F8}"/>
              </a:ext>
            </a:extLst>
          </p:cNvPr>
          <p:cNvSpPr/>
          <p:nvPr/>
        </p:nvSpPr>
        <p:spPr>
          <a:xfrm>
            <a:off x="4277708" y="2891829"/>
            <a:ext cx="34468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  <a:endParaRPr lang="pt-BR" sz="1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A2E10A3B-74B1-4946-9923-2E07188EA432}"/>
              </a:ext>
            </a:extLst>
          </p:cNvPr>
          <p:cNvSpPr/>
          <p:nvPr/>
        </p:nvSpPr>
        <p:spPr>
          <a:xfrm>
            <a:off x="5718132" y="2387084"/>
            <a:ext cx="34468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  <a:endParaRPr lang="pt-BR" sz="1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8FF8B508-9C2D-42F1-8AFB-590E66EC12CF}"/>
              </a:ext>
            </a:extLst>
          </p:cNvPr>
          <p:cNvSpPr/>
          <p:nvPr/>
        </p:nvSpPr>
        <p:spPr>
          <a:xfrm>
            <a:off x="5718132" y="4270722"/>
            <a:ext cx="34468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D0ED6F1E-09AC-4B0F-A27D-73848B93F0EC}"/>
              </a:ext>
            </a:extLst>
          </p:cNvPr>
          <p:cNvSpPr/>
          <p:nvPr/>
        </p:nvSpPr>
        <p:spPr>
          <a:xfrm>
            <a:off x="3436053" y="2891829"/>
            <a:ext cx="622975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1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</a:t>
            </a:r>
            <a:endParaRPr lang="pt-BR" sz="1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70201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53B3917-746F-45C7-BE61-3E963A5DB5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379" y="1245529"/>
            <a:ext cx="4788568" cy="3514500"/>
          </a:xfrm>
        </p:spPr>
        <p:txBody>
          <a:bodyPr/>
          <a:lstStyle/>
          <a:p>
            <a:r>
              <a:rPr lang="pt-BR" dirty="0"/>
              <a:t>Para um topógrafo medir a largura de um rio, ele pediu para ser estagiário utilizar a estação total e medir a distância entre os dois, e o ângulo indicado na figura. Explique como você calcularia a largura do rio.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6F0FEE-C275-4FFA-90BC-16512816450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14</a:t>
            </a:fld>
            <a:endParaRPr lang="pt-BR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4E42F3B4-376D-49D1-A17C-B1F418BE9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</p:spPr>
        <p:txBody>
          <a:bodyPr/>
          <a:lstStyle/>
          <a:p>
            <a:r>
              <a:rPr lang="pt-BR" dirty="0"/>
              <a:t>Questão 4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C94C451-65D7-4A84-A785-B290B4DB04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82111" y="1779655"/>
            <a:ext cx="4217510" cy="298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520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53B3917-746F-45C7-BE61-3E963A5DB5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Determine a medida dos lados de um retângulo, sabendo que sua diagonal mede 10cm e forma um ângulo de 30° com um dos lados.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6F0FEE-C275-4FFA-90BC-16512816450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15</a:t>
            </a:fld>
            <a:endParaRPr lang="pt-BR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4E42F3B4-376D-49D1-A17C-B1F418BE9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</p:spPr>
        <p:txBody>
          <a:bodyPr/>
          <a:lstStyle/>
          <a:p>
            <a:r>
              <a:rPr lang="pt-BR" dirty="0"/>
              <a:t>Questão 5</a:t>
            </a:r>
          </a:p>
        </p:txBody>
      </p:sp>
    </p:spTree>
    <p:extLst>
      <p:ext uri="{BB962C8B-B14F-4D97-AF65-F5344CB8AC3E}">
        <p14:creationId xmlns:p14="http://schemas.microsoft.com/office/powerpoint/2010/main" val="4145055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E47463-0D18-4EF7-9E95-6D290374D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Questão 6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F0CBE5A-99F5-4104-98A9-058E47C04AA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16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5C27CC9-0A0C-4DE1-949B-3CC58B1C87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101" t="19931" r="18996" b="47649"/>
          <a:stretch/>
        </p:blipFill>
        <p:spPr>
          <a:xfrm>
            <a:off x="0" y="861251"/>
            <a:ext cx="6863787" cy="198898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A9B95CE-B4DA-4F1D-A81E-943797F644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101" t="51136" r="18996" b="10194"/>
          <a:stretch/>
        </p:blipFill>
        <p:spPr>
          <a:xfrm>
            <a:off x="2628377" y="2836912"/>
            <a:ext cx="6361947" cy="2198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06517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E47463-0D18-4EF7-9E95-6D290374D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Questão 6 (cont.)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F0CBE5A-99F5-4104-98A9-058E47C04AA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17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F232ACB-3B96-4F75-8E3C-FE1B35C6F3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96" t="13484" r="18987" b="52113"/>
          <a:stretch/>
        </p:blipFill>
        <p:spPr>
          <a:xfrm>
            <a:off x="27715" y="729409"/>
            <a:ext cx="7016690" cy="214002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A9B95CE-B4DA-4F1D-A81E-943797F644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101" t="51136" r="18996" b="10194"/>
          <a:stretch/>
        </p:blipFill>
        <p:spPr>
          <a:xfrm>
            <a:off x="2104903" y="1976997"/>
            <a:ext cx="6998142" cy="2418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A0745F21-027F-496F-B316-9A5229296B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27" t="84778" r="62739" b="8032"/>
          <a:stretch/>
        </p:blipFill>
        <p:spPr>
          <a:xfrm>
            <a:off x="126635" y="4580367"/>
            <a:ext cx="2377388" cy="49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0239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6F0FEE-C275-4FFA-90BC-16512816450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18</a:t>
            </a:fld>
            <a:endParaRPr lang="pt-BR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4E42F3B4-376D-49D1-A17C-B1F418BE9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</p:spPr>
        <p:txBody>
          <a:bodyPr/>
          <a:lstStyle/>
          <a:p>
            <a:r>
              <a:rPr lang="pt-BR" dirty="0"/>
              <a:t>Questão 7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C06EE635-EB9C-45B9-AED7-5B6B003A88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734" t="16537" r="9499" b="40445"/>
          <a:stretch/>
        </p:blipFill>
        <p:spPr>
          <a:xfrm>
            <a:off x="0" y="277791"/>
            <a:ext cx="3819197" cy="221156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4CE0D5C-C3A8-433B-9D87-B39D3D9D3D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390" t="62590" r="16898" b="9291"/>
          <a:stretch/>
        </p:blipFill>
        <p:spPr>
          <a:xfrm>
            <a:off x="5567871" y="1145893"/>
            <a:ext cx="3576129" cy="2116489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7A642CF5-C324-43B0-880E-DC8651C6FE2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9115" t="39602" r="9118" b="9290"/>
          <a:stretch/>
        </p:blipFill>
        <p:spPr>
          <a:xfrm>
            <a:off x="2503797" y="2489357"/>
            <a:ext cx="3819198" cy="262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500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4A0A5D4-BF42-4A2A-8DCA-695D35912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200" y="1309628"/>
            <a:ext cx="3981450" cy="237172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06FD9E4-6C8E-449F-AEB7-FBBAF92E2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REVISANDO...</a:t>
            </a:r>
            <a:endParaRPr lang="en-US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413066A-224A-4766-980F-8EA08B854CC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</a:t>
            </a:fld>
            <a:endParaRPr lang="en-US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58D56D6-9134-422A-9E9A-3EF3924EDC9E}"/>
              </a:ext>
            </a:extLst>
          </p:cNvPr>
          <p:cNvSpPr/>
          <p:nvPr/>
        </p:nvSpPr>
        <p:spPr>
          <a:xfrm>
            <a:off x="4040187" y="1168327"/>
            <a:ext cx="1612323" cy="858844"/>
          </a:xfrm>
          <a:prstGeom prst="rect">
            <a:avLst/>
          </a:prstGeom>
          <a:solidFill>
            <a:srgbClr val="6FBD00"/>
          </a:solidFill>
          <a:ln>
            <a:solidFill>
              <a:srgbClr val="6FB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atin typeface="Varela Round"/>
              </a:rPr>
              <a:t>Tendo </a:t>
            </a:r>
            <a:r>
              <a:rPr lang="el-GR" dirty="0">
                <a:latin typeface="Varela Round"/>
              </a:rPr>
              <a:t>α</a:t>
            </a:r>
            <a:r>
              <a:rPr lang="pt-BR" dirty="0">
                <a:latin typeface="Varela Round"/>
              </a:rPr>
              <a:t> como referência:</a:t>
            </a:r>
            <a:endParaRPr lang="en-US" dirty="0">
              <a:latin typeface="Varela Round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381E36A7-B693-493D-9644-921C96873691}"/>
              </a:ext>
            </a:extLst>
          </p:cNvPr>
          <p:cNvSpPr/>
          <p:nvPr/>
        </p:nvSpPr>
        <p:spPr>
          <a:xfrm>
            <a:off x="4040187" y="3271636"/>
            <a:ext cx="1612323" cy="858844"/>
          </a:xfrm>
          <a:prstGeom prst="rect">
            <a:avLst/>
          </a:prstGeom>
          <a:solidFill>
            <a:srgbClr val="6FBD00"/>
          </a:solidFill>
          <a:ln>
            <a:solidFill>
              <a:srgbClr val="6FB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atin typeface="Varela Round"/>
              </a:rPr>
              <a:t>Tendo </a:t>
            </a:r>
            <a:r>
              <a:rPr lang="el-GR" dirty="0">
                <a:latin typeface="Varela Round"/>
              </a:rPr>
              <a:t>β</a:t>
            </a:r>
            <a:r>
              <a:rPr lang="pt-BR" dirty="0">
                <a:latin typeface="Varela Round"/>
              </a:rPr>
              <a:t> como referência:</a:t>
            </a:r>
            <a:endParaRPr lang="en-US" dirty="0">
              <a:latin typeface="Varela Round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A5433C5D-1D7E-4C88-9CFA-338FEF66F687}"/>
              </a:ext>
            </a:extLst>
          </p:cNvPr>
          <p:cNvSpPr txBox="1"/>
          <p:nvPr/>
        </p:nvSpPr>
        <p:spPr>
          <a:xfrm>
            <a:off x="5811253" y="3207151"/>
            <a:ext cx="3016547" cy="18466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2000" dirty="0"/>
              <a:t>Seno:</a:t>
            </a:r>
          </a:p>
          <a:p>
            <a:endParaRPr lang="pt-BR" sz="2000" dirty="0"/>
          </a:p>
          <a:p>
            <a:r>
              <a:rPr lang="pt-BR" sz="2000" dirty="0"/>
              <a:t>Cosseno:</a:t>
            </a:r>
          </a:p>
          <a:p>
            <a:endParaRPr lang="pt-BR" sz="2000" dirty="0"/>
          </a:p>
          <a:p>
            <a:r>
              <a:rPr lang="pt-BR" sz="2000" dirty="0"/>
              <a:t>Tangente</a:t>
            </a:r>
            <a:r>
              <a:rPr lang="pt-BR" dirty="0"/>
              <a:t>:</a:t>
            </a:r>
          </a:p>
          <a:p>
            <a:endParaRPr lang="pt-BR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DE217D4-481E-42DF-B4C9-452D4B1C81C1}"/>
              </a:ext>
            </a:extLst>
          </p:cNvPr>
          <p:cNvSpPr txBox="1"/>
          <p:nvPr/>
        </p:nvSpPr>
        <p:spPr>
          <a:xfrm>
            <a:off x="5811253" y="1168327"/>
            <a:ext cx="3016547" cy="18466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2000" dirty="0"/>
              <a:t>Seno:</a:t>
            </a:r>
          </a:p>
          <a:p>
            <a:endParaRPr lang="pt-BR" sz="2000" dirty="0"/>
          </a:p>
          <a:p>
            <a:r>
              <a:rPr lang="pt-BR" sz="2000" dirty="0"/>
              <a:t>Cosseno:</a:t>
            </a:r>
          </a:p>
          <a:p>
            <a:endParaRPr lang="pt-BR" sz="2000" dirty="0"/>
          </a:p>
          <a:p>
            <a:r>
              <a:rPr lang="pt-BR" sz="2000" dirty="0"/>
              <a:t>Tangente</a:t>
            </a:r>
            <a:r>
              <a:rPr lang="pt-BR" dirty="0"/>
              <a:t>: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08320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0457CB-743F-4381-A4C9-F689439CFF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1ª Relação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793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EF6E2B-C349-494F-90A5-38855E956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</p:spPr>
        <p:txBody>
          <a:bodyPr/>
          <a:lstStyle/>
          <a:p>
            <a:r>
              <a:rPr lang="pt-BR" dirty="0"/>
              <a:t>1° Relação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Texto 2">
                <a:extLst>
                  <a:ext uri="{FF2B5EF4-FFF2-40B4-BE49-F238E27FC236}">
                    <a16:creationId xmlns:a16="http://schemas.microsoft.com/office/drawing/2014/main" id="{C08FAC35-7B20-4A5A-AE6E-4D5AAFD50D9A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508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sz="36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pt-BR" sz="36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sz="3600" b="0" i="1" smtClean="0">
                                  <a:latin typeface="Cambria Math" panose="02040503050406030204" pitchFamily="18" charset="0"/>
                                </a:rPr>
                                <m:t>𝑠𝑒𝑛</m:t>
                              </m:r>
                            </m:e>
                            <m:sup>
                              <m:r>
                                <a:rPr lang="pt-BR" sz="3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pt-BR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  <m:r>
                            <a:rPr lang="pt-BR" sz="3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pt-BR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sz="3600" b="0" i="1" smtClean="0"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pt-BR" sz="3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t-BR" sz="3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pt-B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  <m:r>
                            <a:rPr lang="pt-BR" sz="3600" b="0" i="1" smtClean="0">
                              <a:latin typeface="Cambria Math" panose="02040503050406030204" pitchFamily="18" charset="0"/>
                            </a:rPr>
                            <m:t>)=1</m:t>
                          </m:r>
                        </m:e>
                      </m:func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3" name="Espaço Reservado para Texto 2">
                <a:extLst>
                  <a:ext uri="{FF2B5EF4-FFF2-40B4-BE49-F238E27FC236}">
                    <a16:creationId xmlns:a16="http://schemas.microsoft.com/office/drawing/2014/main" id="{C08FAC35-7B20-4A5A-AE6E-4D5AAFD50D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B2DD06A-9529-49F5-8B3D-1BBF419FB61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6046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0457CB-743F-4381-A4C9-F689439CFF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2ª Relação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427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EF6E2B-C349-494F-90A5-38855E956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550" y="-31374"/>
            <a:ext cx="7407000" cy="1063500"/>
          </a:xfrm>
        </p:spPr>
        <p:txBody>
          <a:bodyPr/>
          <a:lstStyle/>
          <a:p>
            <a:r>
              <a:rPr lang="pt-BR" dirty="0"/>
              <a:t>2° Relação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Texto 2">
                <a:extLst>
                  <a:ext uri="{FF2B5EF4-FFF2-40B4-BE49-F238E27FC236}">
                    <a16:creationId xmlns:a16="http://schemas.microsoft.com/office/drawing/2014/main" id="{C08FAC35-7B20-4A5A-AE6E-4D5AAFD50D9A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508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3600" b="0" i="1" smtClean="0">
                          <a:latin typeface="Cambria Math" panose="02040503050406030204" pitchFamily="18" charset="0"/>
                        </a:rPr>
                        <m:t>𝑇𝑔</m:t>
                      </m:r>
                      <m:d>
                        <m:dPr>
                          <m:ctrlPr>
                            <a:rPr lang="pt-BR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pt-BR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pt-BR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pt-BR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pt-BR" sz="3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sen</m:t>
                              </m:r>
                            </m:fName>
                            <m:e>
                              <m:r>
                                <a:rPr lang="pt-BR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pt-BR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pt-BR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pt-BR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pt-BR" sz="3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pt-BR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pt-BR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pt-BR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pt-BR" sz="3600" dirty="0"/>
              </a:p>
            </p:txBody>
          </p:sp>
        </mc:Choice>
        <mc:Fallback xmlns="">
          <p:sp>
            <p:nvSpPr>
              <p:cNvPr id="3" name="Espaço Reservado para Texto 2">
                <a:extLst>
                  <a:ext uri="{FF2B5EF4-FFF2-40B4-BE49-F238E27FC236}">
                    <a16:creationId xmlns:a16="http://schemas.microsoft.com/office/drawing/2014/main" id="{C08FAC35-7B20-4A5A-AE6E-4D5AAFD50D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B2DD06A-9529-49F5-8B3D-1BBF419FB61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525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44A9D0-2527-408D-85F0-61E5F3B7CA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Ângulos notáveis</a:t>
            </a:r>
          </a:p>
        </p:txBody>
      </p:sp>
    </p:spTree>
    <p:extLst>
      <p:ext uri="{BB962C8B-B14F-4D97-AF65-F5344CB8AC3E}">
        <p14:creationId xmlns:p14="http://schemas.microsoft.com/office/powerpoint/2010/main" val="4151960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E7E822-6443-4B3E-8EAD-C193E0456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Ângulos de 30°, 45°, 60°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16D8A70-6280-4141-B86A-1172AF96768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8</a:t>
            </a:fld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040368D-9F08-4363-8DB5-7C7C8F900C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5823" t="3827" r="4951" b="8988"/>
          <a:stretch/>
        </p:blipFill>
        <p:spPr>
          <a:xfrm>
            <a:off x="115748" y="1152525"/>
            <a:ext cx="3936883" cy="359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9" name="Agrupar 18">
            <a:extLst>
              <a:ext uri="{FF2B5EF4-FFF2-40B4-BE49-F238E27FC236}">
                <a16:creationId xmlns:a16="http://schemas.microsoft.com/office/drawing/2014/main" id="{D34228C1-0F8D-4999-8A04-38034EB02EB9}"/>
              </a:ext>
            </a:extLst>
          </p:cNvPr>
          <p:cNvGrpSpPr/>
          <p:nvPr/>
        </p:nvGrpSpPr>
        <p:grpSpPr>
          <a:xfrm>
            <a:off x="2074664" y="1280438"/>
            <a:ext cx="6871995" cy="1705834"/>
            <a:chOff x="2074664" y="1280438"/>
            <a:chExt cx="6871995" cy="1705834"/>
          </a:xfrm>
        </p:grpSpPr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66208255-F45C-49B3-A039-A54CB8E0C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97650" y="1280438"/>
              <a:ext cx="4649009" cy="1063499"/>
            </a:xfrm>
            <a:prstGeom prst="rect">
              <a:avLst/>
            </a:prstGeom>
          </p:spPr>
        </p:pic>
        <p:sp>
          <p:nvSpPr>
            <p:cNvPr id="10" name="Triângulo Retângulo 9">
              <a:extLst>
                <a:ext uri="{FF2B5EF4-FFF2-40B4-BE49-F238E27FC236}">
                  <a16:creationId xmlns:a16="http://schemas.microsoft.com/office/drawing/2014/main" id="{C5EEE7B6-C4E1-4971-8383-3E6466C589E4}"/>
                </a:ext>
              </a:extLst>
            </p:cNvPr>
            <p:cNvSpPr/>
            <p:nvPr/>
          </p:nvSpPr>
          <p:spPr>
            <a:xfrm flipH="1">
              <a:off x="2074664" y="2226672"/>
              <a:ext cx="1317600" cy="759600"/>
            </a:xfrm>
            <a:prstGeom prst="rtTriangle">
              <a:avLst/>
            </a:prstGeom>
            <a:solidFill>
              <a:srgbClr val="FFFF00"/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BA28CB29-8657-43C4-AEF6-8E08EAD8D35A}"/>
              </a:ext>
            </a:extLst>
          </p:cNvPr>
          <p:cNvGrpSpPr/>
          <p:nvPr/>
        </p:nvGrpSpPr>
        <p:grpSpPr>
          <a:xfrm>
            <a:off x="2074664" y="1928308"/>
            <a:ext cx="6780444" cy="1096063"/>
            <a:chOff x="2074664" y="1928308"/>
            <a:chExt cx="6780444" cy="1096063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9AD05432-BB2C-4F49-89C1-7EEBB8DC71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33185"/>
            <a:stretch/>
          </p:blipFill>
          <p:spPr>
            <a:xfrm>
              <a:off x="4352523" y="2327788"/>
              <a:ext cx="4502585" cy="696583"/>
            </a:xfrm>
            <a:prstGeom prst="rect">
              <a:avLst/>
            </a:prstGeom>
          </p:spPr>
        </p:pic>
        <p:sp>
          <p:nvSpPr>
            <p:cNvPr id="17" name="Triângulo Retângulo 16">
              <a:extLst>
                <a:ext uri="{FF2B5EF4-FFF2-40B4-BE49-F238E27FC236}">
                  <a16:creationId xmlns:a16="http://schemas.microsoft.com/office/drawing/2014/main" id="{3C4C11D0-20D3-4B0F-9C36-8F80684890A8}"/>
                </a:ext>
              </a:extLst>
            </p:cNvPr>
            <p:cNvSpPr/>
            <p:nvPr/>
          </p:nvSpPr>
          <p:spPr>
            <a:xfrm flipH="1">
              <a:off x="2074664" y="1928308"/>
              <a:ext cx="1062178" cy="1062178"/>
            </a:xfrm>
            <a:prstGeom prst="rtTriangle">
              <a:avLst/>
            </a:prstGeom>
            <a:solidFill>
              <a:srgbClr val="FFFF00">
                <a:alpha val="50000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5F448360-DC30-493C-88DB-539D19A1D5BC}"/>
              </a:ext>
            </a:extLst>
          </p:cNvPr>
          <p:cNvGrpSpPr/>
          <p:nvPr/>
        </p:nvGrpSpPr>
        <p:grpSpPr>
          <a:xfrm>
            <a:off x="2074664" y="1685036"/>
            <a:ext cx="6768869" cy="2005954"/>
            <a:chOff x="2074664" y="1685036"/>
            <a:chExt cx="6768869" cy="2005954"/>
          </a:xfrm>
        </p:grpSpPr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D47EE839-D76E-452F-A6EC-F810BD3167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33184" r="2964"/>
            <a:stretch/>
          </p:blipFill>
          <p:spPr>
            <a:xfrm>
              <a:off x="4366222" y="3008133"/>
              <a:ext cx="4477311" cy="682857"/>
            </a:xfrm>
            <a:prstGeom prst="rect">
              <a:avLst/>
            </a:prstGeom>
          </p:spPr>
        </p:pic>
        <p:sp>
          <p:nvSpPr>
            <p:cNvPr id="18" name="Triângulo Retângulo 17">
              <a:extLst>
                <a:ext uri="{FF2B5EF4-FFF2-40B4-BE49-F238E27FC236}">
                  <a16:creationId xmlns:a16="http://schemas.microsoft.com/office/drawing/2014/main" id="{FC28FDA5-1DB0-48A4-B34C-ABC2C28915A9}"/>
                </a:ext>
              </a:extLst>
            </p:cNvPr>
            <p:cNvSpPr/>
            <p:nvPr/>
          </p:nvSpPr>
          <p:spPr>
            <a:xfrm flipH="1">
              <a:off x="2074664" y="1685036"/>
              <a:ext cx="759600" cy="1304554"/>
            </a:xfrm>
            <a:prstGeom prst="rtTriangle">
              <a:avLst/>
            </a:prstGeom>
            <a:solidFill>
              <a:srgbClr val="FFFF00">
                <a:alpha val="32000"/>
              </a:srgb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2676772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8E55CC-B10F-43E1-B838-6FC4B2E7F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Ângulos notáveis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D42FE63-B511-442F-A851-DE8E492FFE8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9</a:t>
            </a:fld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ela 6">
                <a:extLst>
                  <a:ext uri="{FF2B5EF4-FFF2-40B4-BE49-F238E27FC236}">
                    <a16:creationId xmlns:a16="http://schemas.microsoft.com/office/drawing/2014/main" id="{C9A5AEC0-8909-40B3-8A82-D11D787EF7D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5192524"/>
                  </p:ext>
                </p:extLst>
              </p:nvPr>
            </p:nvGraphicFramePr>
            <p:xfrm>
              <a:off x="1350590" y="1190067"/>
              <a:ext cx="5894120" cy="3559784"/>
            </p:xfrm>
            <a:graphic>
              <a:graphicData uri="http://schemas.openxmlformats.org/drawingml/2006/table">
                <a:tbl>
                  <a:tblPr firstRow="1" bandRow="1">
                    <a:tableStyleId>{69C7853C-536D-4A76-A0AE-DD22124D55A5}</a:tableStyleId>
                  </a:tblPr>
                  <a:tblGrid>
                    <a:gridCol w="1473530">
                      <a:extLst>
                        <a:ext uri="{9D8B030D-6E8A-4147-A177-3AD203B41FA5}">
                          <a16:colId xmlns:a16="http://schemas.microsoft.com/office/drawing/2014/main" val="1371199804"/>
                        </a:ext>
                      </a:extLst>
                    </a:gridCol>
                    <a:gridCol w="1473530">
                      <a:extLst>
                        <a:ext uri="{9D8B030D-6E8A-4147-A177-3AD203B41FA5}">
                          <a16:colId xmlns:a16="http://schemas.microsoft.com/office/drawing/2014/main" val="1850248487"/>
                        </a:ext>
                      </a:extLst>
                    </a:gridCol>
                    <a:gridCol w="1473530">
                      <a:extLst>
                        <a:ext uri="{9D8B030D-6E8A-4147-A177-3AD203B41FA5}">
                          <a16:colId xmlns:a16="http://schemas.microsoft.com/office/drawing/2014/main" val="1353899026"/>
                        </a:ext>
                      </a:extLst>
                    </a:gridCol>
                    <a:gridCol w="1473530">
                      <a:extLst>
                        <a:ext uri="{9D8B030D-6E8A-4147-A177-3AD203B41FA5}">
                          <a16:colId xmlns:a16="http://schemas.microsoft.com/office/drawing/2014/main" val="722362237"/>
                        </a:ext>
                      </a:extLst>
                    </a:gridCol>
                  </a:tblGrid>
                  <a:tr h="670685">
                    <a:tc>
                      <a:txBody>
                        <a:bodyPr/>
                        <a:lstStyle/>
                        <a:p>
                          <a:pPr algn="ctr"/>
                          <a:endParaRPr lang="pt-B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2400" dirty="0"/>
                            <a:t>30°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2400" dirty="0"/>
                            <a:t>45°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2400" dirty="0"/>
                            <a:t>60°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31823334"/>
                      </a:ext>
                    </a:extLst>
                  </a:tr>
                  <a:tr h="96258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2400" dirty="0"/>
                            <a:t>Seno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pt-BR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pt-BR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pt-BR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pt-B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pt-BR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pt-BR" sz="24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pt-BR" sz="24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pt-BR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pt-B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pt-BR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pt-BR" sz="24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pt-BR" sz="24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pt-BR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pt-BR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614268894"/>
                      </a:ext>
                    </a:extLst>
                  </a:tr>
                  <a:tr h="96258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2400" dirty="0"/>
                            <a:t>Cosseno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pt-BR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pt-BR" sz="24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pt-BR" sz="24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pt-BR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pt-B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pt-BR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pt-BR" sz="24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pt-BR" sz="24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pt-BR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pt-B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pt-BR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pt-BR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pt-BR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pt-BR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98921025"/>
                      </a:ext>
                    </a:extLst>
                  </a:tr>
                  <a:tr h="96393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2400" dirty="0"/>
                            <a:t>Tangente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pt-BR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ad>
                                      <m:radPr>
                                        <m:degHide m:val="on"/>
                                        <m:ctrlPr>
                                          <a:rPr lang="pt-BR" sz="24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pt-BR" sz="24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rad>
                                  </m:num>
                                  <m:den>
                                    <m:r>
                                      <a:rPr lang="pt-BR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pt-B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2400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pt-BR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pt-BR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pt-BR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23941386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ela 6">
                <a:extLst>
                  <a:ext uri="{FF2B5EF4-FFF2-40B4-BE49-F238E27FC236}">
                    <a16:creationId xmlns:a16="http://schemas.microsoft.com/office/drawing/2014/main" id="{C9A5AEC0-8909-40B3-8A82-D11D787EF7DD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5192524"/>
                  </p:ext>
                </p:extLst>
              </p:nvPr>
            </p:nvGraphicFramePr>
            <p:xfrm>
              <a:off x="1350590" y="1190067"/>
              <a:ext cx="5894120" cy="3559784"/>
            </p:xfrm>
            <a:graphic>
              <a:graphicData uri="http://schemas.openxmlformats.org/drawingml/2006/table">
                <a:tbl>
                  <a:tblPr firstRow="1" bandRow="1">
                    <a:tableStyleId>{69C7853C-536D-4A76-A0AE-DD22124D55A5}</a:tableStyleId>
                  </a:tblPr>
                  <a:tblGrid>
                    <a:gridCol w="1473530">
                      <a:extLst>
                        <a:ext uri="{9D8B030D-6E8A-4147-A177-3AD203B41FA5}">
                          <a16:colId xmlns:a16="http://schemas.microsoft.com/office/drawing/2014/main" val="1371199804"/>
                        </a:ext>
                      </a:extLst>
                    </a:gridCol>
                    <a:gridCol w="1473530">
                      <a:extLst>
                        <a:ext uri="{9D8B030D-6E8A-4147-A177-3AD203B41FA5}">
                          <a16:colId xmlns:a16="http://schemas.microsoft.com/office/drawing/2014/main" val="1850248487"/>
                        </a:ext>
                      </a:extLst>
                    </a:gridCol>
                    <a:gridCol w="1473530">
                      <a:extLst>
                        <a:ext uri="{9D8B030D-6E8A-4147-A177-3AD203B41FA5}">
                          <a16:colId xmlns:a16="http://schemas.microsoft.com/office/drawing/2014/main" val="1353899026"/>
                        </a:ext>
                      </a:extLst>
                    </a:gridCol>
                    <a:gridCol w="1473530">
                      <a:extLst>
                        <a:ext uri="{9D8B030D-6E8A-4147-A177-3AD203B41FA5}">
                          <a16:colId xmlns:a16="http://schemas.microsoft.com/office/drawing/2014/main" val="722362237"/>
                        </a:ext>
                      </a:extLst>
                    </a:gridCol>
                  </a:tblGrid>
                  <a:tr h="670685">
                    <a:tc>
                      <a:txBody>
                        <a:bodyPr/>
                        <a:lstStyle/>
                        <a:p>
                          <a:pPr algn="ctr"/>
                          <a:endParaRPr lang="pt-BR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2400" dirty="0"/>
                            <a:t>30°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2400" dirty="0"/>
                            <a:t>45°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2400" dirty="0"/>
                            <a:t>60°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431823334"/>
                      </a:ext>
                    </a:extLst>
                  </a:tr>
                  <a:tr h="96258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2400" dirty="0"/>
                            <a:t>Seno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>
                        <a:blipFill>
                          <a:blip r:embed="rId2"/>
                          <a:stretch>
                            <a:fillRect l="-102893" t="-74051" r="-203719" b="-2075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>
                        <a:blipFill>
                          <a:blip r:embed="rId2"/>
                          <a:stretch>
                            <a:fillRect l="-202893" t="-74051" r="-103719" b="-2075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>
                        <a:blipFill>
                          <a:blip r:embed="rId2"/>
                          <a:stretch>
                            <a:fillRect l="-302893" t="-74051" r="-3719" b="-20759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14268894"/>
                      </a:ext>
                    </a:extLst>
                  </a:tr>
                  <a:tr h="96258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2400" dirty="0"/>
                            <a:t>Cosseno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>
                        <a:blipFill>
                          <a:blip r:embed="rId2"/>
                          <a:stretch>
                            <a:fillRect l="-102893" t="-172956" r="-203719" b="-1062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>
                        <a:blipFill>
                          <a:blip r:embed="rId2"/>
                          <a:stretch>
                            <a:fillRect l="-202893" t="-172956" r="-103719" b="-1062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>
                        <a:blipFill>
                          <a:blip r:embed="rId2"/>
                          <a:stretch>
                            <a:fillRect l="-302893" t="-172956" r="-3719" b="-1062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98921025"/>
                      </a:ext>
                    </a:extLst>
                  </a:tr>
                  <a:tr h="96393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2400" dirty="0"/>
                            <a:t>Tangente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>
                        <a:blipFill>
                          <a:blip r:embed="rId2"/>
                          <a:stretch>
                            <a:fillRect l="-102893" t="-274684" r="-203719" b="-69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pt-BR" sz="2400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pt-BR"/>
                        </a:p>
                      </a:txBody>
                      <a:tcPr>
                        <a:blipFill>
                          <a:blip r:embed="rId2"/>
                          <a:stretch>
                            <a:fillRect l="-302893" t="-274684" r="-3719" b="-69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3941386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197672068"/>
      </p:ext>
    </p:extLst>
  </p:cSld>
  <p:clrMapOvr>
    <a:masterClrMapping/>
  </p:clrMapOvr>
</p:sld>
</file>

<file path=ppt/theme/theme1.xml><?xml version="1.0" encoding="utf-8"?>
<a:theme xmlns:a="http://schemas.openxmlformats.org/drawingml/2006/main" name="Ira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244</Words>
  <Application>Microsoft Office PowerPoint</Application>
  <PresentationFormat>Apresentação na tela (16:9)</PresentationFormat>
  <Paragraphs>75</Paragraphs>
  <Slides>18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Cambria Math</vt:lpstr>
      <vt:lpstr>Varela Round</vt:lpstr>
      <vt:lpstr>Iras template</vt:lpstr>
      <vt:lpstr>RELAÇÕES TRIGONOMÉTRICAS</vt:lpstr>
      <vt:lpstr>REVISANDO...</vt:lpstr>
      <vt:lpstr>1ª Relação</vt:lpstr>
      <vt:lpstr>1° Relação</vt:lpstr>
      <vt:lpstr>2ª Relação</vt:lpstr>
      <vt:lpstr>2° Relação</vt:lpstr>
      <vt:lpstr>Ângulos notáveis</vt:lpstr>
      <vt:lpstr>Ângulos de 30°, 45°, 60°</vt:lpstr>
      <vt:lpstr>Ângulos notáveis</vt:lpstr>
      <vt:lpstr>EXERCÍCIOS PROPOSTOS</vt:lpstr>
      <vt:lpstr>Questão 1</vt:lpstr>
      <vt:lpstr>Questão 2</vt:lpstr>
      <vt:lpstr>Questão 3</vt:lpstr>
      <vt:lpstr>Questão 4</vt:lpstr>
      <vt:lpstr>Questão 5</vt:lpstr>
      <vt:lpstr>Questão 6</vt:lpstr>
      <vt:lpstr>Questão 6 (cont.)</vt:lpstr>
      <vt:lpstr>Questão 7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RELAÇÕES MÉTRICAS EM UM TRIÂNGULO RETÂNGULO</dc:title>
  <dc:creator>Anita Gaia</dc:creator>
  <cp:lastModifiedBy>Marllus Neves</cp:lastModifiedBy>
  <cp:revision>50</cp:revision>
  <dcterms:modified xsi:type="dcterms:W3CDTF">2020-02-05T01:00:07Z</dcterms:modified>
</cp:coreProperties>
</file>