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20"/>
  </p:notesMasterIdLst>
  <p:sldIdLst>
    <p:sldId id="256" r:id="rId2"/>
    <p:sldId id="312" r:id="rId3"/>
    <p:sldId id="329" r:id="rId4"/>
    <p:sldId id="313" r:id="rId5"/>
    <p:sldId id="314" r:id="rId6"/>
    <p:sldId id="315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BD00"/>
    <a:srgbClr val="54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4C6DD8F-3958-4A20-8AD8-73CEBF17C106}">
  <a:tblStyle styleId="{94C6DD8F-3958-4A20-8AD8-73CEBF17C1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87384" autoAdjust="0"/>
  </p:normalViewPr>
  <p:slideViewPr>
    <p:cSldViewPr snapToGrid="0">
      <p:cViewPr varScale="1">
        <p:scale>
          <a:sx n="127" d="100"/>
          <a:sy n="127" d="100"/>
        </p:scale>
        <p:origin x="10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87D598-1745-49EA-A80F-F37C567B4BA7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D2F67FF-8873-4D0C-967D-01D1DD799A48}">
      <dgm:prSet phldrT="[Texto]"/>
      <dgm:spPr/>
      <dgm:t>
        <a:bodyPr/>
        <a:lstStyle/>
        <a:p>
          <a:r>
            <a:rPr lang="pt-BR" dirty="0"/>
            <a:t>Trigonometria</a:t>
          </a:r>
          <a:endParaRPr lang="en-US" dirty="0"/>
        </a:p>
      </dgm:t>
    </dgm:pt>
    <dgm:pt modelId="{18A63BD2-D1B9-486B-B149-13218BEC5ADF}" type="parTrans" cxnId="{1861C7F4-BFBD-4208-BA43-6B1D38381023}">
      <dgm:prSet/>
      <dgm:spPr/>
      <dgm:t>
        <a:bodyPr/>
        <a:lstStyle/>
        <a:p>
          <a:endParaRPr lang="en-US"/>
        </a:p>
      </dgm:t>
    </dgm:pt>
    <dgm:pt modelId="{D285F397-160F-4E9F-8013-CD22F5A8186A}" type="sibTrans" cxnId="{1861C7F4-BFBD-4208-BA43-6B1D38381023}">
      <dgm:prSet/>
      <dgm:spPr/>
      <dgm:t>
        <a:bodyPr/>
        <a:lstStyle/>
        <a:p>
          <a:endParaRPr lang="en-US"/>
        </a:p>
      </dgm:t>
    </dgm:pt>
    <dgm:pt modelId="{7AE84FE4-B6A9-42FE-B19C-95299D1D8225}">
      <dgm:prSet phldrT="[Texto]"/>
      <dgm:spPr/>
      <dgm:t>
        <a:bodyPr/>
        <a:lstStyle/>
        <a:p>
          <a:r>
            <a:rPr lang="pt-BR" i="1" dirty="0"/>
            <a:t>tri</a:t>
          </a:r>
          <a:r>
            <a:rPr lang="pt-BR" dirty="0"/>
            <a:t> = três</a:t>
          </a:r>
          <a:endParaRPr lang="en-US" dirty="0"/>
        </a:p>
      </dgm:t>
    </dgm:pt>
    <dgm:pt modelId="{4B9AD74C-F95F-4E60-BCDA-50EC9E125791}" type="parTrans" cxnId="{6C72F051-AA99-400F-86FF-A5D6D3BA5C73}">
      <dgm:prSet/>
      <dgm:spPr/>
      <dgm:t>
        <a:bodyPr/>
        <a:lstStyle/>
        <a:p>
          <a:endParaRPr lang="en-US"/>
        </a:p>
      </dgm:t>
    </dgm:pt>
    <dgm:pt modelId="{3A3C67A0-2EF2-48A2-8901-60618EF1E373}" type="sibTrans" cxnId="{6C72F051-AA99-400F-86FF-A5D6D3BA5C73}">
      <dgm:prSet/>
      <dgm:spPr/>
      <dgm:t>
        <a:bodyPr/>
        <a:lstStyle/>
        <a:p>
          <a:endParaRPr lang="en-US"/>
        </a:p>
      </dgm:t>
    </dgm:pt>
    <dgm:pt modelId="{ADE1A861-7840-49F5-8CE5-06B8FD20593B}">
      <dgm:prSet phldrT="[Texto]"/>
      <dgm:spPr/>
      <dgm:t>
        <a:bodyPr/>
        <a:lstStyle/>
        <a:p>
          <a:r>
            <a:rPr lang="pt-BR" i="1" dirty="0" err="1"/>
            <a:t>gono</a:t>
          </a:r>
          <a:r>
            <a:rPr lang="pt-BR" dirty="0"/>
            <a:t> = ângulo</a:t>
          </a:r>
          <a:endParaRPr lang="en-US" dirty="0"/>
        </a:p>
      </dgm:t>
    </dgm:pt>
    <dgm:pt modelId="{D0A1DD80-41C5-46B5-A645-6C7827E524A6}" type="parTrans" cxnId="{C9C7ED95-E12B-4777-9DBA-F6E0A9FD476A}">
      <dgm:prSet/>
      <dgm:spPr/>
      <dgm:t>
        <a:bodyPr/>
        <a:lstStyle/>
        <a:p>
          <a:endParaRPr lang="en-US"/>
        </a:p>
      </dgm:t>
    </dgm:pt>
    <dgm:pt modelId="{12CF24AD-22D8-4F08-A784-7FED6EC9AA7F}" type="sibTrans" cxnId="{C9C7ED95-E12B-4777-9DBA-F6E0A9FD476A}">
      <dgm:prSet/>
      <dgm:spPr/>
      <dgm:t>
        <a:bodyPr/>
        <a:lstStyle/>
        <a:p>
          <a:endParaRPr lang="en-US"/>
        </a:p>
      </dgm:t>
    </dgm:pt>
    <dgm:pt modelId="{2E196B8E-DD3E-4C42-AE7D-9D8A37E55716}">
      <dgm:prSet phldrT="[Texto]"/>
      <dgm:spPr/>
      <dgm:t>
        <a:bodyPr/>
        <a:lstStyle/>
        <a:p>
          <a:r>
            <a:rPr lang="pt-BR" i="1" dirty="0" err="1"/>
            <a:t>metria</a:t>
          </a:r>
          <a:r>
            <a:rPr lang="pt-BR" dirty="0"/>
            <a:t> = medir</a:t>
          </a:r>
          <a:endParaRPr lang="en-US" dirty="0"/>
        </a:p>
      </dgm:t>
    </dgm:pt>
    <dgm:pt modelId="{87F97F7B-07C1-49B9-96EE-5A6CCF0DD421}" type="parTrans" cxnId="{1E7B4B5A-2A86-4B62-BE57-62EDF91C1085}">
      <dgm:prSet/>
      <dgm:spPr/>
      <dgm:t>
        <a:bodyPr/>
        <a:lstStyle/>
        <a:p>
          <a:endParaRPr lang="en-US"/>
        </a:p>
      </dgm:t>
    </dgm:pt>
    <dgm:pt modelId="{0563E9D9-8AFC-4A18-8F55-1438BCA8258C}" type="sibTrans" cxnId="{1E7B4B5A-2A86-4B62-BE57-62EDF91C1085}">
      <dgm:prSet/>
      <dgm:spPr/>
      <dgm:t>
        <a:bodyPr/>
        <a:lstStyle/>
        <a:p>
          <a:endParaRPr lang="en-US"/>
        </a:p>
      </dgm:t>
    </dgm:pt>
    <dgm:pt modelId="{1D1B068A-FDC6-4608-B90F-C65617FE3994}" type="pres">
      <dgm:prSet presAssocID="{8387D598-1745-49EA-A80F-F37C567B4B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5276BFE-3ECD-4F41-85D1-A0B444592A16}" type="pres">
      <dgm:prSet presAssocID="{8D2F67FF-8873-4D0C-967D-01D1DD799A48}" presName="hierRoot1" presStyleCnt="0">
        <dgm:presLayoutVars>
          <dgm:hierBranch val="init"/>
        </dgm:presLayoutVars>
      </dgm:prSet>
      <dgm:spPr/>
    </dgm:pt>
    <dgm:pt modelId="{15E51516-446E-40BF-AE7F-F4CC77985D41}" type="pres">
      <dgm:prSet presAssocID="{8D2F67FF-8873-4D0C-967D-01D1DD799A48}" presName="rootComposite1" presStyleCnt="0"/>
      <dgm:spPr/>
    </dgm:pt>
    <dgm:pt modelId="{6EFB3AD6-EF0D-4210-B81B-E3E1D6654C1D}" type="pres">
      <dgm:prSet presAssocID="{8D2F67FF-8873-4D0C-967D-01D1DD799A48}" presName="rootText1" presStyleLbl="node0" presStyleIdx="0" presStyleCnt="1">
        <dgm:presLayoutVars>
          <dgm:chPref val="3"/>
        </dgm:presLayoutVars>
      </dgm:prSet>
      <dgm:spPr/>
    </dgm:pt>
    <dgm:pt modelId="{5F175F1D-DFC0-49EA-8F58-C8F78EEC7D66}" type="pres">
      <dgm:prSet presAssocID="{8D2F67FF-8873-4D0C-967D-01D1DD799A48}" presName="rootConnector1" presStyleLbl="node1" presStyleIdx="0" presStyleCnt="0"/>
      <dgm:spPr/>
    </dgm:pt>
    <dgm:pt modelId="{DEFA67BD-58B7-4B8B-AF06-2E5BC950CF0C}" type="pres">
      <dgm:prSet presAssocID="{8D2F67FF-8873-4D0C-967D-01D1DD799A48}" presName="hierChild2" presStyleCnt="0"/>
      <dgm:spPr/>
    </dgm:pt>
    <dgm:pt modelId="{A70F7051-C9C2-45AE-B6F3-373DA92DA90A}" type="pres">
      <dgm:prSet presAssocID="{4B9AD74C-F95F-4E60-BCDA-50EC9E125791}" presName="Name37" presStyleLbl="parChTrans1D2" presStyleIdx="0" presStyleCnt="3"/>
      <dgm:spPr/>
    </dgm:pt>
    <dgm:pt modelId="{328C5BE0-687D-4466-B656-429D0F074871}" type="pres">
      <dgm:prSet presAssocID="{7AE84FE4-B6A9-42FE-B19C-95299D1D8225}" presName="hierRoot2" presStyleCnt="0">
        <dgm:presLayoutVars>
          <dgm:hierBranch val="init"/>
        </dgm:presLayoutVars>
      </dgm:prSet>
      <dgm:spPr/>
    </dgm:pt>
    <dgm:pt modelId="{1E3A32BB-4C1C-4A4D-BB94-E78F9A9A2733}" type="pres">
      <dgm:prSet presAssocID="{7AE84FE4-B6A9-42FE-B19C-95299D1D8225}" presName="rootComposite" presStyleCnt="0"/>
      <dgm:spPr/>
    </dgm:pt>
    <dgm:pt modelId="{637C1B34-1E36-4CFE-8E3A-B4821B07A2D3}" type="pres">
      <dgm:prSet presAssocID="{7AE84FE4-B6A9-42FE-B19C-95299D1D8225}" presName="rootText" presStyleLbl="node2" presStyleIdx="0" presStyleCnt="3">
        <dgm:presLayoutVars>
          <dgm:chPref val="3"/>
        </dgm:presLayoutVars>
      </dgm:prSet>
      <dgm:spPr/>
    </dgm:pt>
    <dgm:pt modelId="{2F8E7624-A24E-4020-983B-8A4B8C05F111}" type="pres">
      <dgm:prSet presAssocID="{7AE84FE4-B6A9-42FE-B19C-95299D1D8225}" presName="rootConnector" presStyleLbl="node2" presStyleIdx="0" presStyleCnt="3"/>
      <dgm:spPr/>
    </dgm:pt>
    <dgm:pt modelId="{4CC14695-4C19-42FC-894B-DBC81493A6EE}" type="pres">
      <dgm:prSet presAssocID="{7AE84FE4-B6A9-42FE-B19C-95299D1D8225}" presName="hierChild4" presStyleCnt="0"/>
      <dgm:spPr/>
    </dgm:pt>
    <dgm:pt modelId="{A289CBA8-ACF2-4B11-9E06-5AE52A3A5C2E}" type="pres">
      <dgm:prSet presAssocID="{7AE84FE4-B6A9-42FE-B19C-95299D1D8225}" presName="hierChild5" presStyleCnt="0"/>
      <dgm:spPr/>
    </dgm:pt>
    <dgm:pt modelId="{C94BEA17-500D-48E3-BB64-5D0CAED2C0FB}" type="pres">
      <dgm:prSet presAssocID="{D0A1DD80-41C5-46B5-A645-6C7827E524A6}" presName="Name37" presStyleLbl="parChTrans1D2" presStyleIdx="1" presStyleCnt="3"/>
      <dgm:spPr/>
    </dgm:pt>
    <dgm:pt modelId="{99A89BE1-CBA3-4CC2-A3E3-F8330441B73E}" type="pres">
      <dgm:prSet presAssocID="{ADE1A861-7840-49F5-8CE5-06B8FD20593B}" presName="hierRoot2" presStyleCnt="0">
        <dgm:presLayoutVars>
          <dgm:hierBranch val="init"/>
        </dgm:presLayoutVars>
      </dgm:prSet>
      <dgm:spPr/>
    </dgm:pt>
    <dgm:pt modelId="{63D52061-AEC3-4D7E-B0E0-09A2BD3F4832}" type="pres">
      <dgm:prSet presAssocID="{ADE1A861-7840-49F5-8CE5-06B8FD20593B}" presName="rootComposite" presStyleCnt="0"/>
      <dgm:spPr/>
    </dgm:pt>
    <dgm:pt modelId="{C0A07EA9-C691-4209-9734-285EEAE9D90E}" type="pres">
      <dgm:prSet presAssocID="{ADE1A861-7840-49F5-8CE5-06B8FD20593B}" presName="rootText" presStyleLbl="node2" presStyleIdx="1" presStyleCnt="3">
        <dgm:presLayoutVars>
          <dgm:chPref val="3"/>
        </dgm:presLayoutVars>
      </dgm:prSet>
      <dgm:spPr/>
    </dgm:pt>
    <dgm:pt modelId="{92D0E20B-A56D-44AA-B7A9-034ECF3C0EFE}" type="pres">
      <dgm:prSet presAssocID="{ADE1A861-7840-49F5-8CE5-06B8FD20593B}" presName="rootConnector" presStyleLbl="node2" presStyleIdx="1" presStyleCnt="3"/>
      <dgm:spPr/>
    </dgm:pt>
    <dgm:pt modelId="{49915E93-7337-4DE8-B27D-C09AF6B6930C}" type="pres">
      <dgm:prSet presAssocID="{ADE1A861-7840-49F5-8CE5-06B8FD20593B}" presName="hierChild4" presStyleCnt="0"/>
      <dgm:spPr/>
    </dgm:pt>
    <dgm:pt modelId="{25F15EF3-FB45-4080-AE63-6432FB590D48}" type="pres">
      <dgm:prSet presAssocID="{ADE1A861-7840-49F5-8CE5-06B8FD20593B}" presName="hierChild5" presStyleCnt="0"/>
      <dgm:spPr/>
    </dgm:pt>
    <dgm:pt modelId="{647FAD4D-CAC2-4805-A73F-26B050C497B2}" type="pres">
      <dgm:prSet presAssocID="{87F97F7B-07C1-49B9-96EE-5A6CCF0DD421}" presName="Name37" presStyleLbl="parChTrans1D2" presStyleIdx="2" presStyleCnt="3"/>
      <dgm:spPr/>
    </dgm:pt>
    <dgm:pt modelId="{EA964713-C01E-4765-BCEF-1A649B282A00}" type="pres">
      <dgm:prSet presAssocID="{2E196B8E-DD3E-4C42-AE7D-9D8A37E55716}" presName="hierRoot2" presStyleCnt="0">
        <dgm:presLayoutVars>
          <dgm:hierBranch val="init"/>
        </dgm:presLayoutVars>
      </dgm:prSet>
      <dgm:spPr/>
    </dgm:pt>
    <dgm:pt modelId="{0864DE03-A548-4449-BE4D-867571FD7CF7}" type="pres">
      <dgm:prSet presAssocID="{2E196B8E-DD3E-4C42-AE7D-9D8A37E55716}" presName="rootComposite" presStyleCnt="0"/>
      <dgm:spPr/>
    </dgm:pt>
    <dgm:pt modelId="{F9444BE1-E8C8-4E4E-862F-6BEF37C5E643}" type="pres">
      <dgm:prSet presAssocID="{2E196B8E-DD3E-4C42-AE7D-9D8A37E55716}" presName="rootText" presStyleLbl="node2" presStyleIdx="2" presStyleCnt="3">
        <dgm:presLayoutVars>
          <dgm:chPref val="3"/>
        </dgm:presLayoutVars>
      </dgm:prSet>
      <dgm:spPr/>
    </dgm:pt>
    <dgm:pt modelId="{77135D9F-1689-436C-B9D9-2D6E1F619AFF}" type="pres">
      <dgm:prSet presAssocID="{2E196B8E-DD3E-4C42-AE7D-9D8A37E55716}" presName="rootConnector" presStyleLbl="node2" presStyleIdx="2" presStyleCnt="3"/>
      <dgm:spPr/>
    </dgm:pt>
    <dgm:pt modelId="{90CD5C48-A5C9-4A77-8EA4-388CBBD11539}" type="pres">
      <dgm:prSet presAssocID="{2E196B8E-DD3E-4C42-AE7D-9D8A37E55716}" presName="hierChild4" presStyleCnt="0"/>
      <dgm:spPr/>
    </dgm:pt>
    <dgm:pt modelId="{2BE3537F-7ED7-45AC-BB7D-94E4F1B17815}" type="pres">
      <dgm:prSet presAssocID="{2E196B8E-DD3E-4C42-AE7D-9D8A37E55716}" presName="hierChild5" presStyleCnt="0"/>
      <dgm:spPr/>
    </dgm:pt>
    <dgm:pt modelId="{40B82C74-620F-47AE-B191-57DA534D8161}" type="pres">
      <dgm:prSet presAssocID="{8D2F67FF-8873-4D0C-967D-01D1DD799A48}" presName="hierChild3" presStyleCnt="0"/>
      <dgm:spPr/>
    </dgm:pt>
  </dgm:ptLst>
  <dgm:cxnLst>
    <dgm:cxn modelId="{C5DAF206-7CFC-41E7-9172-6C4D57E2B661}" type="presOf" srcId="{2E196B8E-DD3E-4C42-AE7D-9D8A37E55716}" destId="{77135D9F-1689-436C-B9D9-2D6E1F619AFF}" srcOrd="1" destOrd="0" presId="urn:microsoft.com/office/officeart/2005/8/layout/orgChart1"/>
    <dgm:cxn modelId="{496FC612-534C-4F59-B6CD-0D4EC4CA9F9C}" type="presOf" srcId="{87F97F7B-07C1-49B9-96EE-5A6CCF0DD421}" destId="{647FAD4D-CAC2-4805-A73F-26B050C497B2}" srcOrd="0" destOrd="0" presId="urn:microsoft.com/office/officeart/2005/8/layout/orgChart1"/>
    <dgm:cxn modelId="{E9A53C15-A032-4DE6-BECE-7E23F1588A4D}" type="presOf" srcId="{D0A1DD80-41C5-46B5-A645-6C7827E524A6}" destId="{C94BEA17-500D-48E3-BB64-5D0CAED2C0FB}" srcOrd="0" destOrd="0" presId="urn:microsoft.com/office/officeart/2005/8/layout/orgChart1"/>
    <dgm:cxn modelId="{94058B34-6A1E-4B51-9299-3698C4985FD0}" type="presOf" srcId="{7AE84FE4-B6A9-42FE-B19C-95299D1D8225}" destId="{637C1B34-1E36-4CFE-8E3A-B4821B07A2D3}" srcOrd="0" destOrd="0" presId="urn:microsoft.com/office/officeart/2005/8/layout/orgChart1"/>
    <dgm:cxn modelId="{8A3DF849-0E9C-459D-9B87-3BD9B5D9F083}" type="presOf" srcId="{ADE1A861-7840-49F5-8CE5-06B8FD20593B}" destId="{C0A07EA9-C691-4209-9734-285EEAE9D90E}" srcOrd="0" destOrd="0" presId="urn:microsoft.com/office/officeart/2005/8/layout/orgChart1"/>
    <dgm:cxn modelId="{43617E6C-77C1-4CD0-BC74-7F9079007713}" type="presOf" srcId="{4B9AD74C-F95F-4E60-BCDA-50EC9E125791}" destId="{A70F7051-C9C2-45AE-B6F3-373DA92DA90A}" srcOrd="0" destOrd="0" presId="urn:microsoft.com/office/officeart/2005/8/layout/orgChart1"/>
    <dgm:cxn modelId="{6C72F051-AA99-400F-86FF-A5D6D3BA5C73}" srcId="{8D2F67FF-8873-4D0C-967D-01D1DD799A48}" destId="{7AE84FE4-B6A9-42FE-B19C-95299D1D8225}" srcOrd="0" destOrd="0" parTransId="{4B9AD74C-F95F-4E60-BCDA-50EC9E125791}" sibTransId="{3A3C67A0-2EF2-48A2-8901-60618EF1E373}"/>
    <dgm:cxn modelId="{1E7B4B5A-2A86-4B62-BE57-62EDF91C1085}" srcId="{8D2F67FF-8873-4D0C-967D-01D1DD799A48}" destId="{2E196B8E-DD3E-4C42-AE7D-9D8A37E55716}" srcOrd="2" destOrd="0" parTransId="{87F97F7B-07C1-49B9-96EE-5A6CCF0DD421}" sibTransId="{0563E9D9-8AFC-4A18-8F55-1438BCA8258C}"/>
    <dgm:cxn modelId="{C9C7ED95-E12B-4777-9DBA-F6E0A9FD476A}" srcId="{8D2F67FF-8873-4D0C-967D-01D1DD799A48}" destId="{ADE1A861-7840-49F5-8CE5-06B8FD20593B}" srcOrd="1" destOrd="0" parTransId="{D0A1DD80-41C5-46B5-A645-6C7827E524A6}" sibTransId="{12CF24AD-22D8-4F08-A784-7FED6EC9AA7F}"/>
    <dgm:cxn modelId="{1F9E57A7-DA61-4343-80D8-361FBEBDF005}" type="presOf" srcId="{8387D598-1745-49EA-A80F-F37C567B4BA7}" destId="{1D1B068A-FDC6-4608-B90F-C65617FE3994}" srcOrd="0" destOrd="0" presId="urn:microsoft.com/office/officeart/2005/8/layout/orgChart1"/>
    <dgm:cxn modelId="{AF2766B7-9DF7-48FC-93A3-98116C2D40AD}" type="presOf" srcId="{2E196B8E-DD3E-4C42-AE7D-9D8A37E55716}" destId="{F9444BE1-E8C8-4E4E-862F-6BEF37C5E643}" srcOrd="0" destOrd="0" presId="urn:microsoft.com/office/officeart/2005/8/layout/orgChart1"/>
    <dgm:cxn modelId="{1199B2B7-94DB-466A-97FC-9BB165F47D4F}" type="presOf" srcId="{8D2F67FF-8873-4D0C-967D-01D1DD799A48}" destId="{5F175F1D-DFC0-49EA-8F58-C8F78EEC7D66}" srcOrd="1" destOrd="0" presId="urn:microsoft.com/office/officeart/2005/8/layout/orgChart1"/>
    <dgm:cxn modelId="{CA8061C8-4E37-455C-B697-1169730B7B35}" type="presOf" srcId="{8D2F67FF-8873-4D0C-967D-01D1DD799A48}" destId="{6EFB3AD6-EF0D-4210-B81B-E3E1D6654C1D}" srcOrd="0" destOrd="0" presId="urn:microsoft.com/office/officeart/2005/8/layout/orgChart1"/>
    <dgm:cxn modelId="{0BE82AE2-59FE-4858-9361-A7B4F100D3D4}" type="presOf" srcId="{ADE1A861-7840-49F5-8CE5-06B8FD20593B}" destId="{92D0E20B-A56D-44AA-B7A9-034ECF3C0EFE}" srcOrd="1" destOrd="0" presId="urn:microsoft.com/office/officeart/2005/8/layout/orgChart1"/>
    <dgm:cxn modelId="{1861C7F4-BFBD-4208-BA43-6B1D38381023}" srcId="{8387D598-1745-49EA-A80F-F37C567B4BA7}" destId="{8D2F67FF-8873-4D0C-967D-01D1DD799A48}" srcOrd="0" destOrd="0" parTransId="{18A63BD2-D1B9-486B-B149-13218BEC5ADF}" sibTransId="{D285F397-160F-4E9F-8013-CD22F5A8186A}"/>
    <dgm:cxn modelId="{AA5AE9F4-3285-4475-B838-7CC4E4880643}" type="presOf" srcId="{7AE84FE4-B6A9-42FE-B19C-95299D1D8225}" destId="{2F8E7624-A24E-4020-983B-8A4B8C05F111}" srcOrd="1" destOrd="0" presId="urn:microsoft.com/office/officeart/2005/8/layout/orgChart1"/>
    <dgm:cxn modelId="{A252A426-43E6-4CF9-AB66-CBEE20D8EAE7}" type="presParOf" srcId="{1D1B068A-FDC6-4608-B90F-C65617FE3994}" destId="{55276BFE-3ECD-4F41-85D1-A0B444592A16}" srcOrd="0" destOrd="0" presId="urn:microsoft.com/office/officeart/2005/8/layout/orgChart1"/>
    <dgm:cxn modelId="{7D246D3E-0491-4C60-80E8-BEBEB8A71094}" type="presParOf" srcId="{55276BFE-3ECD-4F41-85D1-A0B444592A16}" destId="{15E51516-446E-40BF-AE7F-F4CC77985D41}" srcOrd="0" destOrd="0" presId="urn:microsoft.com/office/officeart/2005/8/layout/orgChart1"/>
    <dgm:cxn modelId="{7B5E5835-DAA2-4B63-9D20-05C945B1C0FC}" type="presParOf" srcId="{15E51516-446E-40BF-AE7F-F4CC77985D41}" destId="{6EFB3AD6-EF0D-4210-B81B-E3E1D6654C1D}" srcOrd="0" destOrd="0" presId="urn:microsoft.com/office/officeart/2005/8/layout/orgChart1"/>
    <dgm:cxn modelId="{ABDBF471-60BF-4241-92EF-29C81932830B}" type="presParOf" srcId="{15E51516-446E-40BF-AE7F-F4CC77985D41}" destId="{5F175F1D-DFC0-49EA-8F58-C8F78EEC7D66}" srcOrd="1" destOrd="0" presId="urn:microsoft.com/office/officeart/2005/8/layout/orgChart1"/>
    <dgm:cxn modelId="{DB9BEB0A-A787-45B7-B1B6-95765ACCE718}" type="presParOf" srcId="{55276BFE-3ECD-4F41-85D1-A0B444592A16}" destId="{DEFA67BD-58B7-4B8B-AF06-2E5BC950CF0C}" srcOrd="1" destOrd="0" presId="urn:microsoft.com/office/officeart/2005/8/layout/orgChart1"/>
    <dgm:cxn modelId="{B3ACF03B-6C65-4B91-A217-F4F8628DA716}" type="presParOf" srcId="{DEFA67BD-58B7-4B8B-AF06-2E5BC950CF0C}" destId="{A70F7051-C9C2-45AE-B6F3-373DA92DA90A}" srcOrd="0" destOrd="0" presId="urn:microsoft.com/office/officeart/2005/8/layout/orgChart1"/>
    <dgm:cxn modelId="{574EEE45-32CA-46FA-80ED-0C1C5E65B095}" type="presParOf" srcId="{DEFA67BD-58B7-4B8B-AF06-2E5BC950CF0C}" destId="{328C5BE0-687D-4466-B656-429D0F074871}" srcOrd="1" destOrd="0" presId="urn:microsoft.com/office/officeart/2005/8/layout/orgChart1"/>
    <dgm:cxn modelId="{EC6FF5C7-07C1-4BB9-B332-CD060A658B36}" type="presParOf" srcId="{328C5BE0-687D-4466-B656-429D0F074871}" destId="{1E3A32BB-4C1C-4A4D-BB94-E78F9A9A2733}" srcOrd="0" destOrd="0" presId="urn:microsoft.com/office/officeart/2005/8/layout/orgChart1"/>
    <dgm:cxn modelId="{1569B5A1-6515-4665-A131-5B1F663319D5}" type="presParOf" srcId="{1E3A32BB-4C1C-4A4D-BB94-E78F9A9A2733}" destId="{637C1B34-1E36-4CFE-8E3A-B4821B07A2D3}" srcOrd="0" destOrd="0" presId="urn:microsoft.com/office/officeart/2005/8/layout/orgChart1"/>
    <dgm:cxn modelId="{4033EC44-E25E-420E-8465-6E98267CDEB6}" type="presParOf" srcId="{1E3A32BB-4C1C-4A4D-BB94-E78F9A9A2733}" destId="{2F8E7624-A24E-4020-983B-8A4B8C05F111}" srcOrd="1" destOrd="0" presId="urn:microsoft.com/office/officeart/2005/8/layout/orgChart1"/>
    <dgm:cxn modelId="{4355ED09-65BC-4271-B0D3-ADD2346F2A4F}" type="presParOf" srcId="{328C5BE0-687D-4466-B656-429D0F074871}" destId="{4CC14695-4C19-42FC-894B-DBC81493A6EE}" srcOrd="1" destOrd="0" presId="urn:microsoft.com/office/officeart/2005/8/layout/orgChart1"/>
    <dgm:cxn modelId="{6C502DFC-2038-4EBF-8DE5-8525758CDC99}" type="presParOf" srcId="{328C5BE0-687D-4466-B656-429D0F074871}" destId="{A289CBA8-ACF2-4B11-9E06-5AE52A3A5C2E}" srcOrd="2" destOrd="0" presId="urn:microsoft.com/office/officeart/2005/8/layout/orgChart1"/>
    <dgm:cxn modelId="{67A6C57A-A351-4E5C-8971-8F984F3F6AA6}" type="presParOf" srcId="{DEFA67BD-58B7-4B8B-AF06-2E5BC950CF0C}" destId="{C94BEA17-500D-48E3-BB64-5D0CAED2C0FB}" srcOrd="2" destOrd="0" presId="urn:microsoft.com/office/officeart/2005/8/layout/orgChart1"/>
    <dgm:cxn modelId="{4BDB3632-3EB1-492A-A66A-A0B998E5249D}" type="presParOf" srcId="{DEFA67BD-58B7-4B8B-AF06-2E5BC950CF0C}" destId="{99A89BE1-CBA3-4CC2-A3E3-F8330441B73E}" srcOrd="3" destOrd="0" presId="urn:microsoft.com/office/officeart/2005/8/layout/orgChart1"/>
    <dgm:cxn modelId="{2FD8476C-CE7A-40D7-8C26-FB5ACEDDA1F7}" type="presParOf" srcId="{99A89BE1-CBA3-4CC2-A3E3-F8330441B73E}" destId="{63D52061-AEC3-4D7E-B0E0-09A2BD3F4832}" srcOrd="0" destOrd="0" presId="urn:microsoft.com/office/officeart/2005/8/layout/orgChart1"/>
    <dgm:cxn modelId="{6775E402-0235-4D57-9CD8-C7F029BAC379}" type="presParOf" srcId="{63D52061-AEC3-4D7E-B0E0-09A2BD3F4832}" destId="{C0A07EA9-C691-4209-9734-285EEAE9D90E}" srcOrd="0" destOrd="0" presId="urn:microsoft.com/office/officeart/2005/8/layout/orgChart1"/>
    <dgm:cxn modelId="{9BB41B2E-EBD5-49D4-828B-B08ED2343846}" type="presParOf" srcId="{63D52061-AEC3-4D7E-B0E0-09A2BD3F4832}" destId="{92D0E20B-A56D-44AA-B7A9-034ECF3C0EFE}" srcOrd="1" destOrd="0" presId="urn:microsoft.com/office/officeart/2005/8/layout/orgChart1"/>
    <dgm:cxn modelId="{6F950EBE-78C1-4D9D-A1A2-473A78EBBCBB}" type="presParOf" srcId="{99A89BE1-CBA3-4CC2-A3E3-F8330441B73E}" destId="{49915E93-7337-4DE8-B27D-C09AF6B6930C}" srcOrd="1" destOrd="0" presId="urn:microsoft.com/office/officeart/2005/8/layout/orgChart1"/>
    <dgm:cxn modelId="{A3DEBB56-1D0E-4716-9403-EBFDA7358904}" type="presParOf" srcId="{99A89BE1-CBA3-4CC2-A3E3-F8330441B73E}" destId="{25F15EF3-FB45-4080-AE63-6432FB590D48}" srcOrd="2" destOrd="0" presId="urn:microsoft.com/office/officeart/2005/8/layout/orgChart1"/>
    <dgm:cxn modelId="{BFF974B6-6698-41B6-87DA-998B77A5B31A}" type="presParOf" srcId="{DEFA67BD-58B7-4B8B-AF06-2E5BC950CF0C}" destId="{647FAD4D-CAC2-4805-A73F-26B050C497B2}" srcOrd="4" destOrd="0" presId="urn:microsoft.com/office/officeart/2005/8/layout/orgChart1"/>
    <dgm:cxn modelId="{3431BDC6-3B71-4730-BEE6-B7536F4FC2D6}" type="presParOf" srcId="{DEFA67BD-58B7-4B8B-AF06-2E5BC950CF0C}" destId="{EA964713-C01E-4765-BCEF-1A649B282A00}" srcOrd="5" destOrd="0" presId="urn:microsoft.com/office/officeart/2005/8/layout/orgChart1"/>
    <dgm:cxn modelId="{48BF67F5-9D70-460F-A373-78463E1190F4}" type="presParOf" srcId="{EA964713-C01E-4765-BCEF-1A649B282A00}" destId="{0864DE03-A548-4449-BE4D-867571FD7CF7}" srcOrd="0" destOrd="0" presId="urn:microsoft.com/office/officeart/2005/8/layout/orgChart1"/>
    <dgm:cxn modelId="{19E68826-8126-444F-A501-17D13857EED6}" type="presParOf" srcId="{0864DE03-A548-4449-BE4D-867571FD7CF7}" destId="{F9444BE1-E8C8-4E4E-862F-6BEF37C5E643}" srcOrd="0" destOrd="0" presId="urn:microsoft.com/office/officeart/2005/8/layout/orgChart1"/>
    <dgm:cxn modelId="{D1408731-26FA-48B8-B4DE-AD8BDFE6747B}" type="presParOf" srcId="{0864DE03-A548-4449-BE4D-867571FD7CF7}" destId="{77135D9F-1689-436C-B9D9-2D6E1F619AFF}" srcOrd="1" destOrd="0" presId="urn:microsoft.com/office/officeart/2005/8/layout/orgChart1"/>
    <dgm:cxn modelId="{D7527F16-474E-460B-805F-6B70DB1681DD}" type="presParOf" srcId="{EA964713-C01E-4765-BCEF-1A649B282A00}" destId="{90CD5C48-A5C9-4A77-8EA4-388CBBD11539}" srcOrd="1" destOrd="0" presId="urn:microsoft.com/office/officeart/2005/8/layout/orgChart1"/>
    <dgm:cxn modelId="{6D908499-61B4-4E7E-B004-AD490CA748AD}" type="presParOf" srcId="{EA964713-C01E-4765-BCEF-1A649B282A00}" destId="{2BE3537F-7ED7-45AC-BB7D-94E4F1B17815}" srcOrd="2" destOrd="0" presId="urn:microsoft.com/office/officeart/2005/8/layout/orgChart1"/>
    <dgm:cxn modelId="{DC7DEC99-A52B-421D-8512-D9A2C72E3C6D}" type="presParOf" srcId="{55276BFE-3ECD-4F41-85D1-A0B444592A16}" destId="{40B82C74-620F-47AE-B191-57DA534D816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87D598-1745-49EA-A80F-F37C567B4BA7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D1B068A-FDC6-4608-B90F-C65617FE3994}" type="pres">
      <dgm:prSet presAssocID="{8387D598-1745-49EA-A80F-F37C567B4B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1F9E57A7-DA61-4343-80D8-361FBEBDF005}" type="presOf" srcId="{8387D598-1745-49EA-A80F-F37C567B4BA7}" destId="{1D1B068A-FDC6-4608-B90F-C65617FE3994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FAD4D-CAC2-4805-A73F-26B050C497B2}">
      <dsp:nvSpPr>
        <dsp:cNvPr id="0" name=""/>
        <dsp:cNvSpPr/>
      </dsp:nvSpPr>
      <dsp:spPr>
        <a:xfrm>
          <a:off x="3048000" y="1844867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"/>
              </a:lnTo>
              <a:lnTo>
                <a:pt x="2156482" y="187132"/>
              </a:lnTo>
              <a:lnTo>
                <a:pt x="2156482" y="37426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4BEA17-500D-48E3-BB64-5D0CAED2C0FB}">
      <dsp:nvSpPr>
        <dsp:cNvPr id="0" name=""/>
        <dsp:cNvSpPr/>
      </dsp:nvSpPr>
      <dsp:spPr>
        <a:xfrm>
          <a:off x="3002280" y="1844867"/>
          <a:ext cx="91440" cy="374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26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F7051-C9C2-45AE-B6F3-373DA92DA90A}">
      <dsp:nvSpPr>
        <dsp:cNvPr id="0" name=""/>
        <dsp:cNvSpPr/>
      </dsp:nvSpPr>
      <dsp:spPr>
        <a:xfrm>
          <a:off x="891517" y="1844867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87132"/>
              </a:lnTo>
              <a:lnTo>
                <a:pt x="0" y="187132"/>
              </a:lnTo>
              <a:lnTo>
                <a:pt x="0" y="37426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B3AD6-EF0D-4210-B81B-E3E1D6654C1D}">
      <dsp:nvSpPr>
        <dsp:cNvPr id="0" name=""/>
        <dsp:cNvSpPr/>
      </dsp:nvSpPr>
      <dsp:spPr>
        <a:xfrm>
          <a:off x="2156891" y="953758"/>
          <a:ext cx="1782216" cy="8911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Trigonometria</a:t>
          </a:r>
          <a:endParaRPr lang="en-US" sz="2200" kern="1200" dirty="0"/>
        </a:p>
      </dsp:txBody>
      <dsp:txXfrm>
        <a:off x="2156891" y="953758"/>
        <a:ext cx="1782216" cy="891108"/>
      </dsp:txXfrm>
    </dsp:sp>
    <dsp:sp modelId="{637C1B34-1E36-4CFE-8E3A-B4821B07A2D3}">
      <dsp:nvSpPr>
        <dsp:cNvPr id="0" name=""/>
        <dsp:cNvSpPr/>
      </dsp:nvSpPr>
      <dsp:spPr>
        <a:xfrm>
          <a:off x="409" y="2219132"/>
          <a:ext cx="1782216" cy="8911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i="1" kern="1200" dirty="0"/>
            <a:t>tri</a:t>
          </a:r>
          <a:r>
            <a:rPr lang="pt-BR" sz="2200" kern="1200" dirty="0"/>
            <a:t> = três</a:t>
          </a:r>
          <a:endParaRPr lang="en-US" sz="2200" kern="1200" dirty="0"/>
        </a:p>
      </dsp:txBody>
      <dsp:txXfrm>
        <a:off x="409" y="2219132"/>
        <a:ext cx="1782216" cy="891108"/>
      </dsp:txXfrm>
    </dsp:sp>
    <dsp:sp modelId="{C0A07EA9-C691-4209-9734-285EEAE9D90E}">
      <dsp:nvSpPr>
        <dsp:cNvPr id="0" name=""/>
        <dsp:cNvSpPr/>
      </dsp:nvSpPr>
      <dsp:spPr>
        <a:xfrm>
          <a:off x="2156891" y="2219132"/>
          <a:ext cx="1782216" cy="8911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i="1" kern="1200" dirty="0" err="1"/>
            <a:t>gono</a:t>
          </a:r>
          <a:r>
            <a:rPr lang="pt-BR" sz="2200" kern="1200" dirty="0"/>
            <a:t> = ângulo</a:t>
          </a:r>
          <a:endParaRPr lang="en-US" sz="2200" kern="1200" dirty="0"/>
        </a:p>
      </dsp:txBody>
      <dsp:txXfrm>
        <a:off x="2156891" y="2219132"/>
        <a:ext cx="1782216" cy="891108"/>
      </dsp:txXfrm>
    </dsp:sp>
    <dsp:sp modelId="{F9444BE1-E8C8-4E4E-862F-6BEF37C5E643}">
      <dsp:nvSpPr>
        <dsp:cNvPr id="0" name=""/>
        <dsp:cNvSpPr/>
      </dsp:nvSpPr>
      <dsp:spPr>
        <a:xfrm>
          <a:off x="4313373" y="2219132"/>
          <a:ext cx="1782216" cy="8911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i="1" kern="1200" dirty="0" err="1"/>
            <a:t>metria</a:t>
          </a:r>
          <a:r>
            <a:rPr lang="pt-BR" sz="2200" kern="1200" dirty="0"/>
            <a:t> = medir</a:t>
          </a:r>
          <a:endParaRPr lang="en-US" sz="2200" kern="1200" dirty="0"/>
        </a:p>
      </dsp:txBody>
      <dsp:txXfrm>
        <a:off x="4313373" y="2219132"/>
        <a:ext cx="1782216" cy="8911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Origem: problemas práticos associados à navegação e à astronomia</a:t>
            </a:r>
          </a:p>
          <a:p>
            <a:r>
              <a:rPr lang="pt-BR" dirty="0"/>
              <a:t>Atualmente: aplicável à engenharia e à topografia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54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Origem: problemas práticos associados à navegação e à astronomia</a:t>
            </a:r>
          </a:p>
          <a:p>
            <a:r>
              <a:rPr lang="pt-BR" dirty="0"/>
              <a:t>Atualmente: aplicável à engenharia e à topografia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815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3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Note que a razão entre a altura e o afastamento, para cada ponto de uma mesma subida, é uma constante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3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 quando conhecermos outras informações?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477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 quando conhecermos outras informações?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793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25" y="0"/>
            <a:ext cx="9144000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068850" y="1991825"/>
            <a:ext cx="5006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613863" y="4623011"/>
            <a:ext cx="559200" cy="559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2700000">
            <a:off x="24133" y="2719061"/>
            <a:ext cx="542634" cy="542634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2700000">
            <a:off x="8500119" y="1033337"/>
            <a:ext cx="805677" cy="805677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544450" y="1432591"/>
            <a:ext cx="625800" cy="6258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-1799860">
            <a:off x="8472675" y="3105703"/>
            <a:ext cx="607243" cy="60724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 rot="-1527899">
            <a:off x="453203" y="3864921"/>
            <a:ext cx="901480" cy="90148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1775778" y="3374078"/>
            <a:ext cx="450000" cy="4500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7505617" y="831025"/>
            <a:ext cx="436800" cy="4368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 rot="-722907">
            <a:off x="1483696" y="647226"/>
            <a:ext cx="648178" cy="64817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6772950" y="-36363"/>
            <a:ext cx="398100" cy="398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 rot="1498435">
            <a:off x="553712" y="273510"/>
            <a:ext cx="386542" cy="386542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7040268" y="3312272"/>
            <a:ext cx="573600" cy="5736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2893300" y="20997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2423393" y="4259284"/>
            <a:ext cx="260100" cy="2601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4029015" y="425479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7701275" y="2148500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415225" y="4449550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1479240" y="2220579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5371265" y="4390604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 rot="-2700000">
            <a:off x="6337338" y="4348472"/>
            <a:ext cx="260074" cy="260074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5567943" y="263309"/>
            <a:ext cx="260100" cy="2601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"/>
          <p:cNvSpPr/>
          <p:nvPr/>
        </p:nvSpPr>
        <p:spPr>
          <a:xfrm>
            <a:off x="-25" y="0"/>
            <a:ext cx="9144000" cy="106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0" y="1063500"/>
            <a:ext cx="9144000" cy="408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title"/>
          </p:nvPr>
        </p:nvSpPr>
        <p:spPr>
          <a:xfrm>
            <a:off x="868550" y="0"/>
            <a:ext cx="7407000" cy="106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body" idx="1"/>
          </p:nvPr>
        </p:nvSpPr>
        <p:spPr>
          <a:xfrm>
            <a:off x="868550" y="1411400"/>
            <a:ext cx="7407000" cy="351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06400">
              <a:spcBef>
                <a:spcPts val="600"/>
              </a:spcBef>
              <a:spcAft>
                <a:spcPts val="0"/>
              </a:spcAft>
              <a:buSzPts val="2800"/>
              <a:buChar char="×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×"/>
              <a:defRPr sz="2800"/>
            </a:lvl2pPr>
            <a:lvl3pPr marL="1371600" lvl="2" indent="-406400">
              <a:spcBef>
                <a:spcPts val="0"/>
              </a:spcBef>
              <a:spcAft>
                <a:spcPts val="0"/>
              </a:spcAft>
              <a:buSzPts val="2800"/>
              <a:buChar char="×"/>
              <a:defRPr sz="2800"/>
            </a:lvl3pPr>
            <a:lvl4pPr marL="1828800" lvl="3" indent="-406400">
              <a:spcBef>
                <a:spcPts val="0"/>
              </a:spcBef>
              <a:spcAft>
                <a:spcPts val="0"/>
              </a:spcAft>
              <a:buSzPts val="2800"/>
              <a:buChar char="×"/>
              <a:defRPr sz="2800"/>
            </a:lvl4pPr>
            <a:lvl5pPr marL="2286000" lvl="4" indent="-406400">
              <a:spcBef>
                <a:spcPts val="0"/>
              </a:spcBef>
              <a:spcAft>
                <a:spcPts val="0"/>
              </a:spcAft>
              <a:buSzPts val="2800"/>
              <a:buChar char="×"/>
              <a:defRPr sz="2800"/>
            </a:lvl5pPr>
            <a:lvl6pPr marL="2743200" lvl="5" indent="-406400">
              <a:spcBef>
                <a:spcPts val="0"/>
              </a:spcBef>
              <a:spcAft>
                <a:spcPts val="0"/>
              </a:spcAft>
              <a:buSzPts val="2800"/>
              <a:buChar char="×"/>
              <a:defRPr sz="2800"/>
            </a:lvl6pPr>
            <a:lvl7pPr marL="3200400" lvl="6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90" name="Google Shape;90;p5"/>
          <p:cNvSpPr/>
          <p:nvPr/>
        </p:nvSpPr>
        <p:spPr>
          <a:xfrm>
            <a:off x="600350" y="31917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5"/>
          <p:cNvSpPr/>
          <p:nvPr/>
        </p:nvSpPr>
        <p:spPr>
          <a:xfrm>
            <a:off x="1771440" y="586479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5"/>
          <p:cNvSpPr/>
          <p:nvPr/>
        </p:nvSpPr>
        <p:spPr>
          <a:xfrm rot="-1295565">
            <a:off x="1719773" y="-14241"/>
            <a:ext cx="260049" cy="260049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5"/>
          <p:cNvSpPr/>
          <p:nvPr/>
        </p:nvSpPr>
        <p:spPr>
          <a:xfrm>
            <a:off x="7099000" y="-1832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5"/>
          <p:cNvSpPr/>
          <p:nvPr/>
        </p:nvSpPr>
        <p:spPr>
          <a:xfrm rot="1050327">
            <a:off x="7064662" y="770637"/>
            <a:ext cx="385975" cy="385975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5"/>
          <p:cNvSpPr/>
          <p:nvPr/>
        </p:nvSpPr>
        <p:spPr>
          <a:xfrm rot="1498139">
            <a:off x="8048547" y="796761"/>
            <a:ext cx="260111" cy="260111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5"/>
          <p:cNvSpPr/>
          <p:nvPr/>
        </p:nvSpPr>
        <p:spPr>
          <a:xfrm>
            <a:off x="272750" y="914514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"/>
          <p:cNvSpPr/>
          <p:nvPr/>
        </p:nvSpPr>
        <p:spPr>
          <a:xfrm rot="1222482">
            <a:off x="108247" y="115143"/>
            <a:ext cx="266258" cy="26625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5"/>
          <p:cNvSpPr/>
          <p:nvPr/>
        </p:nvSpPr>
        <p:spPr>
          <a:xfrm rot="2700000">
            <a:off x="1130105" y="721484"/>
            <a:ext cx="179464" cy="179464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5"/>
          <p:cNvSpPr/>
          <p:nvPr/>
        </p:nvSpPr>
        <p:spPr>
          <a:xfrm>
            <a:off x="8797925" y="686964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"/>
          <p:cNvSpPr/>
          <p:nvPr/>
        </p:nvSpPr>
        <p:spPr>
          <a:xfrm>
            <a:off x="8434357" y="190568"/>
            <a:ext cx="266400" cy="2664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5"/>
          <p:cNvSpPr/>
          <p:nvPr/>
        </p:nvSpPr>
        <p:spPr>
          <a:xfrm>
            <a:off x="7656287" y="319171"/>
            <a:ext cx="179400" cy="1794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5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/>
          <p:nvPr/>
        </p:nvSpPr>
        <p:spPr>
          <a:xfrm>
            <a:off x="-25" y="0"/>
            <a:ext cx="9144000" cy="106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0" y="1063500"/>
            <a:ext cx="9144000" cy="408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6"/>
          <p:cNvSpPr/>
          <p:nvPr/>
        </p:nvSpPr>
        <p:spPr>
          <a:xfrm>
            <a:off x="600350" y="31917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"/>
          <p:cNvSpPr/>
          <p:nvPr/>
        </p:nvSpPr>
        <p:spPr>
          <a:xfrm>
            <a:off x="1771440" y="586479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6"/>
          <p:cNvSpPr/>
          <p:nvPr/>
        </p:nvSpPr>
        <p:spPr>
          <a:xfrm rot="-1295565">
            <a:off x="1719773" y="-14241"/>
            <a:ext cx="260049" cy="260049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6"/>
          <p:cNvSpPr/>
          <p:nvPr/>
        </p:nvSpPr>
        <p:spPr>
          <a:xfrm>
            <a:off x="7099000" y="-1832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6"/>
          <p:cNvSpPr/>
          <p:nvPr/>
        </p:nvSpPr>
        <p:spPr>
          <a:xfrm rot="1050327">
            <a:off x="7064662" y="770637"/>
            <a:ext cx="385975" cy="385975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"/>
          <p:cNvSpPr/>
          <p:nvPr/>
        </p:nvSpPr>
        <p:spPr>
          <a:xfrm rot="1498139">
            <a:off x="8048547" y="796761"/>
            <a:ext cx="260111" cy="260111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"/>
          <p:cNvSpPr/>
          <p:nvPr/>
        </p:nvSpPr>
        <p:spPr>
          <a:xfrm>
            <a:off x="272750" y="914514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"/>
          <p:cNvSpPr/>
          <p:nvPr/>
        </p:nvSpPr>
        <p:spPr>
          <a:xfrm rot="1222482">
            <a:off x="108247" y="115143"/>
            <a:ext cx="266258" cy="26625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"/>
          <p:cNvSpPr/>
          <p:nvPr/>
        </p:nvSpPr>
        <p:spPr>
          <a:xfrm rot="2700000">
            <a:off x="1130105" y="721484"/>
            <a:ext cx="179464" cy="179464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"/>
          <p:cNvSpPr/>
          <p:nvPr/>
        </p:nvSpPr>
        <p:spPr>
          <a:xfrm>
            <a:off x="8797925" y="686964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"/>
          <p:cNvSpPr/>
          <p:nvPr/>
        </p:nvSpPr>
        <p:spPr>
          <a:xfrm>
            <a:off x="8434357" y="190568"/>
            <a:ext cx="266400" cy="2664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"/>
          <p:cNvSpPr/>
          <p:nvPr/>
        </p:nvSpPr>
        <p:spPr>
          <a:xfrm>
            <a:off x="7656287" y="319171"/>
            <a:ext cx="179400" cy="1794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106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6"/>
          <p:cNvSpPr txBox="1">
            <a:spLocks noGrp="1"/>
          </p:cNvSpPr>
          <p:nvPr>
            <p:ph type="body" idx="1"/>
          </p:nvPr>
        </p:nvSpPr>
        <p:spPr>
          <a:xfrm>
            <a:off x="717750" y="1357125"/>
            <a:ext cx="3741600" cy="3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120" name="Google Shape;120;p6"/>
          <p:cNvSpPr txBox="1">
            <a:spLocks noGrp="1"/>
          </p:cNvSpPr>
          <p:nvPr>
            <p:ph type="body" idx="2"/>
          </p:nvPr>
        </p:nvSpPr>
        <p:spPr>
          <a:xfrm>
            <a:off x="4684654" y="1357125"/>
            <a:ext cx="3741600" cy="3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121" name="Google Shape;121;p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7BD1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10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8550" y="1411400"/>
            <a:ext cx="7407000" cy="35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7BD100"/>
              </a:buClr>
              <a:buSzPts val="3000"/>
              <a:buFont typeface="Varela Round"/>
              <a:buChar char="×"/>
              <a:defRPr sz="30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ts val="2400"/>
              <a:buFont typeface="Varela Round"/>
              <a:buChar char="×"/>
              <a:defRPr sz="24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ts val="2400"/>
              <a:buFont typeface="Varela Round"/>
              <a:buChar char="×"/>
              <a:defRPr sz="24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ts val="1800"/>
              <a:buFont typeface="Varela Round"/>
              <a:buChar char="×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ts val="1800"/>
              <a:buFont typeface="Varela Round"/>
              <a:buChar char="×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ts val="1800"/>
              <a:buFont typeface="Varela Round"/>
              <a:buChar char="×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ts val="1800"/>
              <a:buFont typeface="Varela Round"/>
              <a:buChar char="●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ts val="1800"/>
              <a:buFont typeface="Varela Round"/>
              <a:buChar char="○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ts val="1800"/>
              <a:buFont typeface="Varela Round"/>
              <a:buChar char="■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algn="ctr">
              <a:buNone/>
              <a:defRPr sz="12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"/>
          <p:cNvSpPr txBox="1">
            <a:spLocks noGrp="1"/>
          </p:cNvSpPr>
          <p:nvPr>
            <p:ph type="ctrTitle"/>
          </p:nvPr>
        </p:nvSpPr>
        <p:spPr>
          <a:xfrm>
            <a:off x="1109293" y="1841990"/>
            <a:ext cx="6925414" cy="145951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/>
              <a:t>RELAÇÕES TRIGONOMÉTRICAS EM UM TRIÂNGULO RETÂNGULO</a:t>
            </a:r>
            <a:endParaRPr sz="40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151A4CF-7B09-460E-915C-4478587B0DAC}"/>
              </a:ext>
            </a:extLst>
          </p:cNvPr>
          <p:cNvSpPr txBox="1"/>
          <p:nvPr/>
        </p:nvSpPr>
        <p:spPr>
          <a:xfrm>
            <a:off x="6896254" y="4027586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Adauto</a:t>
            </a:r>
            <a:r>
              <a:rPr lang="en-US" b="1" dirty="0">
                <a:solidFill>
                  <a:schemeClr val="bg1"/>
                </a:solidFill>
              </a:rPr>
              <a:t> Araújo</a:t>
            </a:r>
          </a:p>
          <a:p>
            <a:r>
              <a:rPr lang="en-US" b="1" dirty="0">
                <a:solidFill>
                  <a:schemeClr val="bg1"/>
                </a:solidFill>
              </a:rPr>
              <a:t>Pedro Henrique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20537-C1D7-401D-B8C7-7A6132C7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ideia de tangente</a:t>
            </a:r>
            <a:endParaRPr lang="en-US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FE94AF-6347-4F82-A05E-5E525E8F938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84655" y="2377813"/>
            <a:ext cx="3741600" cy="1351351"/>
          </a:xfrm>
          <a:ln w="38100">
            <a:solidFill>
              <a:srgbClr val="6FBD00"/>
            </a:solidFill>
          </a:ln>
        </p:spPr>
        <p:txBody>
          <a:bodyPr/>
          <a:lstStyle/>
          <a:p>
            <a:pPr marL="76200" indent="0" algn="ctr">
              <a:buNone/>
            </a:pPr>
            <a:r>
              <a:rPr lang="pt-BR" dirty="0"/>
              <a:t>A tangente do ângulo de subida é igual ao índice de subida associado</a:t>
            </a:r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FEEFDA0-1D31-4902-B22B-28628D27B4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  <p:pic>
        <p:nvPicPr>
          <p:cNvPr id="5122" name="Picture 2" descr="md-0000028678">
            <a:extLst>
              <a:ext uri="{FF2B5EF4-FFF2-40B4-BE49-F238E27FC236}">
                <a16:creationId xmlns:a16="http://schemas.microsoft.com/office/drawing/2014/main" id="{FAD0490D-A74D-4885-8DCD-3C3602E73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76" y="1357125"/>
            <a:ext cx="4137471" cy="3392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573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20537-C1D7-401D-B8C7-7A6132C7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ideia de seno</a:t>
            </a:r>
            <a:endParaRPr lang="en-US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FE94AF-6347-4F82-A05E-5E525E8F938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84655" y="2377813"/>
            <a:ext cx="3741600" cy="1351351"/>
          </a:xfrm>
          <a:ln w="38100">
            <a:solidFill>
              <a:srgbClr val="6FBD00"/>
            </a:solidFill>
          </a:ln>
        </p:spPr>
        <p:txBody>
          <a:bodyPr/>
          <a:lstStyle/>
          <a:p>
            <a:pPr marL="76200" indent="0" algn="ctr">
              <a:buNone/>
            </a:pPr>
            <a:r>
              <a:rPr lang="pt-BR" dirty="0"/>
              <a:t>A razão entre a altura e o percurso será um número que chamaremos de seno</a:t>
            </a:r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FEEFDA0-1D31-4902-B22B-28628D27B4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  <p:pic>
        <p:nvPicPr>
          <p:cNvPr id="7170" name="Picture 2" descr="md-0000028672">
            <a:extLst>
              <a:ext uri="{FF2B5EF4-FFF2-40B4-BE49-F238E27FC236}">
                <a16:creationId xmlns:a16="http://schemas.microsoft.com/office/drawing/2014/main" id="{6E643B0A-30B0-4BF7-977E-677F62038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44" y="1210463"/>
            <a:ext cx="4137102" cy="339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587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20537-C1D7-401D-B8C7-7A6132C7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ideia de cosseno</a:t>
            </a:r>
            <a:endParaRPr lang="en-US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FE94AF-6347-4F82-A05E-5E525E8F938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84656" y="2052650"/>
            <a:ext cx="3741600" cy="1708050"/>
          </a:xfrm>
          <a:ln w="38100">
            <a:solidFill>
              <a:srgbClr val="6FBD00"/>
            </a:solidFill>
          </a:ln>
        </p:spPr>
        <p:txBody>
          <a:bodyPr/>
          <a:lstStyle/>
          <a:p>
            <a:pPr marL="76200" indent="0" algn="ctr">
              <a:buNone/>
            </a:pPr>
            <a:r>
              <a:rPr lang="pt-BR" dirty="0"/>
              <a:t>A razão entre o afastamento e o percurso será um número que chamaremos de cosseno</a:t>
            </a:r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FEEFDA0-1D31-4902-B22B-28628D27B4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  <p:pic>
        <p:nvPicPr>
          <p:cNvPr id="8194" name="Picture 2" descr="md-0000028674">
            <a:extLst>
              <a:ext uri="{FF2B5EF4-FFF2-40B4-BE49-F238E27FC236}">
                <a16:creationId xmlns:a16="http://schemas.microsoft.com/office/drawing/2014/main" id="{C6A15116-B786-4325-B317-23C4C8B2E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43" y="1210463"/>
            <a:ext cx="4137102" cy="339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297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6FC09-7465-4A70-8160-95577B248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EXERCÍCIOS PROPOSTOS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657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854A8-6A09-4BF7-8B4B-00BAC64A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Questão 1: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ço Reservado para Texto 5">
                <a:extLst>
                  <a:ext uri="{FF2B5EF4-FFF2-40B4-BE49-F238E27FC236}">
                    <a16:creationId xmlns:a16="http://schemas.microsoft.com/office/drawing/2014/main" id="{934C6CC0-5481-44A7-80B8-3100BB8880B5}"/>
                  </a:ext>
                </a:extLst>
              </p:cNvPr>
              <p:cNvSpPr>
                <a:spLocks noGrp="1"/>
              </p:cNvSpPr>
              <p:nvPr>
                <p:ph type="body" idx="2"/>
              </p:nvPr>
            </p:nvSpPr>
            <p:spPr/>
            <p:txBody>
              <a:bodyPr/>
              <a:lstStyle/>
              <a:p>
                <a:pPr algn="just"/>
                <a:r>
                  <a:rPr lang="pt-BR" dirty="0"/>
                  <a:t>No triângulo retângulo da figura, temos </a:t>
                </a:r>
              </a:p>
              <a:p>
                <a:pPr marL="7620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lvl="1" algn="just"/>
                <a:r>
                  <a:rPr lang="pt-BR" dirty="0"/>
                  <a:t>Determine a medida da hipotenusa.</a:t>
                </a:r>
              </a:p>
              <a:p>
                <a:pPr lvl="1" algn="just"/>
                <a:r>
                  <a:rPr lang="pt-BR" dirty="0"/>
                  <a:t>Calcule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en-US" dirty="0"/>
                  <a:t> 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6" name="Espaço Reservado para Texto 5">
                <a:extLst>
                  <a:ext uri="{FF2B5EF4-FFF2-40B4-BE49-F238E27FC236}">
                    <a16:creationId xmlns:a16="http://schemas.microsoft.com/office/drawing/2014/main" id="{934C6CC0-5481-44A7-80B8-3100BB8880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2"/>
              </p:nvPr>
            </p:nvSpPr>
            <p:spPr>
              <a:blipFill>
                <a:blip r:embed="rId2"/>
                <a:stretch>
                  <a:fillRect l="-489" r="-2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9A0021-D0DD-4FAA-98A5-0653F8FCAE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/>
          </a:p>
        </p:txBody>
      </p:sp>
      <p:pic>
        <p:nvPicPr>
          <p:cNvPr id="9218" name="Picture 2" descr="Resultado de imagem para triangulo retangulo">
            <a:extLst>
              <a:ext uri="{FF2B5EF4-FFF2-40B4-BE49-F238E27FC236}">
                <a16:creationId xmlns:a16="http://schemas.microsoft.com/office/drawing/2014/main" id="{08F4D882-93D0-4E67-B248-371BBD886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45" y="1947434"/>
            <a:ext cx="3962105" cy="2388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AF273FA3-5196-4C71-9F45-E18011F6CC0F}"/>
              </a:ext>
            </a:extLst>
          </p:cNvPr>
          <p:cNvSpPr txBox="1"/>
          <p:nvPr/>
        </p:nvSpPr>
        <p:spPr>
          <a:xfrm>
            <a:off x="133225" y="2987636"/>
            <a:ext cx="584521" cy="307777"/>
          </a:xfrm>
          <a:prstGeom prst="rect">
            <a:avLst/>
          </a:prstGeom>
          <a:noFill/>
          <a:ln>
            <a:solidFill>
              <a:srgbClr val="6FB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12 m</a:t>
            </a:r>
            <a:endParaRPr lang="en-US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2504E29-24C5-4EA4-9AA6-C85AB6FDAC71}"/>
              </a:ext>
            </a:extLst>
          </p:cNvPr>
          <p:cNvSpPr txBox="1"/>
          <p:nvPr/>
        </p:nvSpPr>
        <p:spPr>
          <a:xfrm>
            <a:off x="2187404" y="2417861"/>
            <a:ext cx="258385" cy="307777"/>
          </a:xfrm>
          <a:prstGeom prst="rect">
            <a:avLst/>
          </a:prstGeom>
          <a:noFill/>
          <a:ln>
            <a:solidFill>
              <a:srgbClr val="6FB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x</a:t>
            </a:r>
            <a:endParaRPr lang="en-US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E51E723-9936-4EE6-BD1D-2651F9788A0D}"/>
              </a:ext>
            </a:extLst>
          </p:cNvPr>
          <p:cNvSpPr txBox="1"/>
          <p:nvPr/>
        </p:nvSpPr>
        <p:spPr>
          <a:xfrm>
            <a:off x="856527" y="2263972"/>
            <a:ext cx="208344" cy="307777"/>
          </a:xfrm>
          <a:prstGeom prst="rect">
            <a:avLst/>
          </a:prstGeom>
          <a:noFill/>
          <a:ln>
            <a:solidFill>
              <a:srgbClr val="6FB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955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854A8-6A09-4BF7-8B4B-00BAC64A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Questão 2:</a:t>
            </a:r>
            <a:endParaRPr lang="en-US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34C6CC0-5481-44A7-80B8-3100BB8880B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721913" y="2051592"/>
            <a:ext cx="3741600" cy="1710166"/>
          </a:xfrm>
        </p:spPr>
        <p:txBody>
          <a:bodyPr/>
          <a:lstStyle/>
          <a:p>
            <a:pPr algn="just"/>
            <a:r>
              <a:rPr lang="pt-BR" dirty="0"/>
              <a:t>No triângulo retângulo ao lado, determine o seno, o cosseno e a tangente do ângulo </a:t>
            </a:r>
            <a:r>
              <a:rPr lang="el-GR" dirty="0"/>
              <a:t>β</a:t>
            </a:r>
            <a:r>
              <a:rPr lang="pt-BR" dirty="0"/>
              <a:t>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9A0021-D0DD-4FAA-98A5-0653F8FCAE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/>
          </a:p>
        </p:txBody>
      </p:sp>
      <p:pic>
        <p:nvPicPr>
          <p:cNvPr id="10242" name="Picture 2" descr="Resultado de imagem para triangulo retangulo cateto 10 hipotenusa30">
            <a:extLst>
              <a:ext uri="{FF2B5EF4-FFF2-40B4-BE49-F238E27FC236}">
                <a16:creationId xmlns:a16="http://schemas.microsoft.com/office/drawing/2014/main" id="{E7BB6168-5E74-423D-993D-D352C317B0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93" t="31016" r="15115" b="19804"/>
          <a:stretch/>
        </p:blipFill>
        <p:spPr bwMode="auto">
          <a:xfrm>
            <a:off x="457200" y="1685546"/>
            <a:ext cx="4004167" cy="2442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CA0858F1-D18C-49CB-BBB3-3D67FD61506E}"/>
              </a:ext>
            </a:extLst>
          </p:cNvPr>
          <p:cNvSpPr txBox="1"/>
          <p:nvPr/>
        </p:nvSpPr>
        <p:spPr>
          <a:xfrm>
            <a:off x="719766" y="2020963"/>
            <a:ext cx="208344" cy="307777"/>
          </a:xfrm>
          <a:prstGeom prst="rect">
            <a:avLst/>
          </a:prstGeom>
          <a:noFill/>
          <a:ln>
            <a:solidFill>
              <a:srgbClr val="6FB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β</a:t>
            </a:r>
            <a:endParaRPr lang="en-US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E0F53BB-6239-48BB-94E8-3176B5321980}"/>
              </a:ext>
            </a:extLst>
          </p:cNvPr>
          <p:cNvSpPr txBox="1"/>
          <p:nvPr/>
        </p:nvSpPr>
        <p:spPr>
          <a:xfrm>
            <a:off x="662424" y="2906675"/>
            <a:ext cx="552917" cy="307777"/>
          </a:xfrm>
          <a:prstGeom prst="rect">
            <a:avLst/>
          </a:prstGeom>
          <a:solidFill>
            <a:schemeClr val="bg1"/>
          </a:solidFill>
          <a:ln>
            <a:solidFill>
              <a:srgbClr val="6FB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10</a:t>
            </a:r>
            <a:endParaRPr lang="en-US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D4333FE-BCC2-470E-9910-CFFC55D31CF1}"/>
              </a:ext>
            </a:extLst>
          </p:cNvPr>
          <p:cNvSpPr txBox="1"/>
          <p:nvPr/>
        </p:nvSpPr>
        <p:spPr>
          <a:xfrm>
            <a:off x="2182824" y="3468910"/>
            <a:ext cx="552917" cy="307777"/>
          </a:xfrm>
          <a:prstGeom prst="rect">
            <a:avLst/>
          </a:prstGeom>
          <a:solidFill>
            <a:schemeClr val="bg1"/>
          </a:solidFill>
          <a:ln>
            <a:solidFill>
              <a:srgbClr val="6FB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58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854A8-6A09-4BF7-8B4B-00BAC64A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Questão 3:</a:t>
            </a:r>
            <a:endParaRPr lang="en-US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34C6CC0-5481-44A7-80B8-3100BB8880B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721913" y="1206769"/>
            <a:ext cx="4271615" cy="3388380"/>
          </a:xfrm>
        </p:spPr>
        <p:txBody>
          <a:bodyPr/>
          <a:lstStyle/>
          <a:p>
            <a:pPr algn="just"/>
            <a:r>
              <a:rPr lang="pt-BR" sz="1800" dirty="0"/>
              <a:t>Durante um incêndio em um prédio de apartamentos, os bombeiros utilizaram uma escada de 40m, inclinada com um ângulo de 78° em relação ao solo, para atingir a janela do apartamento sinistrado. Qual a altura da janela em relação ao solo?</a:t>
            </a:r>
          </a:p>
          <a:p>
            <a:pPr algn="just"/>
            <a:r>
              <a:rPr lang="pt-BR" sz="1800" dirty="0"/>
              <a:t>Dados:</a:t>
            </a:r>
          </a:p>
          <a:p>
            <a:pPr lvl="1" algn="just"/>
            <a:r>
              <a:rPr lang="pt-BR" sz="1800" dirty="0" err="1"/>
              <a:t>Sen</a:t>
            </a:r>
            <a:r>
              <a:rPr lang="pt-BR" sz="1800" dirty="0"/>
              <a:t>(78°) = 0,978;</a:t>
            </a:r>
          </a:p>
          <a:p>
            <a:pPr lvl="1" algn="just"/>
            <a:r>
              <a:rPr lang="pt-BR" sz="1800" dirty="0"/>
              <a:t>Cos(78°) = 0,208;</a:t>
            </a:r>
          </a:p>
          <a:p>
            <a:pPr lvl="1" algn="just"/>
            <a:r>
              <a:rPr lang="pt-BR" sz="1800" dirty="0"/>
              <a:t>Tan(78°) = 4,705.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9A0021-D0DD-4FAA-98A5-0653F8FCAE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16</a:t>
            </a:fld>
            <a:endParaRPr lang="en-US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52F50CA-95EE-4280-82F9-B1AD964CA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302" y="1642291"/>
            <a:ext cx="4115786" cy="252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30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854A8-6A09-4BF7-8B4B-00BAC64A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Questão 4:</a:t>
            </a:r>
            <a:endParaRPr lang="en-US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34C6CC0-5481-44A7-80B8-3100BB8880B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721913" y="1206769"/>
            <a:ext cx="4271615" cy="3388380"/>
          </a:xfrm>
        </p:spPr>
        <p:txBody>
          <a:bodyPr/>
          <a:lstStyle/>
          <a:p>
            <a:pPr algn="just"/>
            <a:r>
              <a:rPr lang="pt-BR" sz="1600" dirty="0"/>
              <a:t>Pedro segura firmemente a linha de sua pipa com a mão. A mão dele está a uma altura de 1,70m do solo, onde a linha está inclinada 55° em relação ao solo. Nessas condições, considerando </a:t>
            </a:r>
            <a:r>
              <a:rPr lang="pt-BR" sz="1600" dirty="0" err="1"/>
              <a:t>sen</a:t>
            </a:r>
            <a:r>
              <a:rPr lang="pt-BR" sz="1600" dirty="0"/>
              <a:t>(55°) = 0,819, responda às questões a seguir:</a:t>
            </a:r>
          </a:p>
          <a:p>
            <a:pPr lvl="1" algn="just"/>
            <a:r>
              <a:rPr lang="pt-BR" sz="1600" dirty="0"/>
              <a:t>Sabendo que Pedro soltou 2m do rolo de linha, a que altura do solo está a pipa?</a:t>
            </a:r>
          </a:p>
          <a:p>
            <a:pPr lvl="1" algn="just"/>
            <a:r>
              <a:rPr lang="pt-BR" sz="1600" dirty="0"/>
              <a:t>Supondo que a inclinação da linha continue igual, quantos metros de linha Pedro precisa soltar se quiser que sua pipa atinja uma altura de 3,5m em relação ao solo?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9A0021-D0DD-4FAA-98A5-0653F8FCAE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17</a:t>
            </a:fld>
            <a:endParaRPr lang="en-US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10BB3CD-D820-4A65-A88B-E6A83E339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77975"/>
            <a:ext cx="4114800" cy="20574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05A1D728-6985-44F5-BA66-7B8EA3C77FD9}"/>
              </a:ext>
            </a:extLst>
          </p:cNvPr>
          <p:cNvSpPr txBox="1"/>
          <p:nvPr/>
        </p:nvSpPr>
        <p:spPr>
          <a:xfrm>
            <a:off x="835512" y="2587322"/>
            <a:ext cx="44927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09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854A8-6A09-4BF7-8B4B-00BAC64A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Questão 5:</a:t>
            </a:r>
            <a:endParaRPr lang="en-US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34C6CC0-5481-44A7-80B8-3100BB8880B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0" y="1154266"/>
            <a:ext cx="4271615" cy="4265602"/>
          </a:xfrm>
        </p:spPr>
        <p:txBody>
          <a:bodyPr/>
          <a:lstStyle/>
          <a:p>
            <a:pPr algn="just"/>
            <a:r>
              <a:rPr lang="pt-BR" sz="1600" dirty="0"/>
              <a:t>As torres </a:t>
            </a:r>
            <a:r>
              <a:rPr lang="pt-BR" sz="1600" dirty="0" err="1"/>
              <a:t>Puerta</a:t>
            </a:r>
            <a:r>
              <a:rPr lang="pt-BR" sz="1600" dirty="0"/>
              <a:t> de Europa são duas torres inclinadas uma contra a outra, construídas numa avenida de Madri, na Espanha. A</a:t>
            </a:r>
            <a:r>
              <a:rPr lang="pt-BR" sz="1600" i="1" dirty="0"/>
              <a:t> </a:t>
            </a:r>
            <a:r>
              <a:rPr lang="pt-BR" sz="1600" dirty="0"/>
              <a:t>inclinação das torres é de 15° com a vertical e elas têm, cada uma, uma altura de 114 m (a altura é indicada na figura como o segmento AB). Estas torres são um bom exemplo de um prisma oblíquo de base quadrada e uma delas pode ser observada na imagem. </a:t>
            </a:r>
          </a:p>
          <a:p>
            <a:pPr algn="just"/>
            <a:r>
              <a:rPr lang="pt-BR" sz="1600" dirty="0"/>
              <a:t>Utilizando 0,26 como valor aproximado para a tangente de 15° e duas casas decimais nas operações, descobre-se que a área da base desse prédio ocupa na avenida um espaço</a:t>
            </a:r>
            <a:r>
              <a:rPr lang="pt-BR" sz="1500" dirty="0"/>
              <a:t>: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9A0021-D0DD-4FAA-98A5-0653F8FCAE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18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5A1D728-6985-44F5-BA66-7B8EA3C77FD9}"/>
              </a:ext>
            </a:extLst>
          </p:cNvPr>
          <p:cNvSpPr txBox="1"/>
          <p:nvPr/>
        </p:nvSpPr>
        <p:spPr>
          <a:xfrm>
            <a:off x="835512" y="2587322"/>
            <a:ext cx="44927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pic>
        <p:nvPicPr>
          <p:cNvPr id="8" name="Imagem 7" descr="Foto preta e branca de um prédio&#10;&#10;Descrição gerada automaticamente">
            <a:extLst>
              <a:ext uri="{FF2B5EF4-FFF2-40B4-BE49-F238E27FC236}">
                <a16:creationId xmlns:a16="http://schemas.microsoft.com/office/drawing/2014/main" id="{CE25518D-0117-494A-B372-634295D0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668" y="1409199"/>
            <a:ext cx="18923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2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FD9E4-6C8E-449F-AEB7-FBBAF92E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trigonometria?</a:t>
            </a:r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13066A-224A-4766-980F-8EA08B854C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EB56D2A-0C4F-4FDF-A25D-A67682BC75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662005"/>
              </p:ext>
            </p:extLst>
          </p:nvPr>
        </p:nvGraphicFramePr>
        <p:xfrm>
          <a:off x="1524000" y="10635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316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FD9E4-6C8E-449F-AEB7-FBBAF92E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trigonometria?</a:t>
            </a:r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13066A-224A-4766-980F-8EA08B854C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EB56D2A-0C4F-4FDF-A25D-A67682BC75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5214669"/>
              </p:ext>
            </p:extLst>
          </p:nvPr>
        </p:nvGraphicFramePr>
        <p:xfrm>
          <a:off x="1848970" y="1519518"/>
          <a:ext cx="5210736" cy="2991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BB34D9CF-0DFA-4CBC-8E45-E5C7B3C22CA4}"/>
              </a:ext>
            </a:extLst>
          </p:cNvPr>
          <p:cNvSpPr/>
          <p:nvPr/>
        </p:nvSpPr>
        <p:spPr>
          <a:xfrm>
            <a:off x="2126092" y="1740315"/>
            <a:ext cx="4891816" cy="2550375"/>
          </a:xfrm>
          <a:prstGeom prst="rect">
            <a:avLst/>
          </a:prstGeom>
          <a:solidFill>
            <a:srgbClr val="6FBD00"/>
          </a:solidFill>
          <a:ln>
            <a:solidFill>
              <a:srgbClr val="6FB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dirty="0">
                <a:latin typeface="Varela Round"/>
              </a:rPr>
              <a:t>Trigonometria é um ramo da matemática que estuda as relações entre os comprimentos de 2 lados de um triângulo retângulo (triângulo onde um dos ângulos mede 90 graus), para diferentes valores de um dos seus ângulos agudos.</a:t>
            </a:r>
            <a:endParaRPr lang="en-US" sz="1800" dirty="0">
              <a:latin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269657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FD9E4-6C8E-449F-AEB7-FBBAF92E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nomear os elementos de um triângulo retângulo?</a:t>
            </a:r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13066A-224A-4766-980F-8EA08B854C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58D56D6-9134-422A-9E9A-3EF3924EDC9E}"/>
              </a:ext>
            </a:extLst>
          </p:cNvPr>
          <p:cNvSpPr/>
          <p:nvPr/>
        </p:nvSpPr>
        <p:spPr>
          <a:xfrm>
            <a:off x="4846350" y="1273154"/>
            <a:ext cx="1612323" cy="858844"/>
          </a:xfrm>
          <a:prstGeom prst="rect">
            <a:avLst/>
          </a:prstGeom>
          <a:solidFill>
            <a:srgbClr val="6FBD00"/>
          </a:solidFill>
          <a:ln>
            <a:solidFill>
              <a:srgbClr val="6FB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Varela Round"/>
              </a:rPr>
              <a:t>Tendo </a:t>
            </a:r>
            <a:r>
              <a:rPr lang="el-GR" dirty="0">
                <a:latin typeface="Varela Round"/>
              </a:rPr>
              <a:t>α</a:t>
            </a:r>
            <a:r>
              <a:rPr lang="pt-BR" dirty="0">
                <a:latin typeface="Varela Round"/>
              </a:rPr>
              <a:t> como referência:</a:t>
            </a:r>
            <a:endParaRPr lang="en-US" dirty="0">
              <a:latin typeface="Varela Round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3379809-C722-4E85-8948-338A71CE59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45" t="3640" r="4106" b="2949"/>
          <a:stretch/>
        </p:blipFill>
        <p:spPr>
          <a:xfrm>
            <a:off x="315959" y="1770986"/>
            <a:ext cx="3981691" cy="2375611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81E36A7-B693-493D-9644-921C96873691}"/>
              </a:ext>
            </a:extLst>
          </p:cNvPr>
          <p:cNvSpPr/>
          <p:nvPr/>
        </p:nvSpPr>
        <p:spPr>
          <a:xfrm>
            <a:off x="4846350" y="3011502"/>
            <a:ext cx="1612323" cy="858844"/>
          </a:xfrm>
          <a:prstGeom prst="rect">
            <a:avLst/>
          </a:prstGeom>
          <a:solidFill>
            <a:srgbClr val="6FBD00"/>
          </a:solidFill>
          <a:ln>
            <a:solidFill>
              <a:srgbClr val="6FB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Varela Round"/>
              </a:rPr>
              <a:t>Tendo </a:t>
            </a:r>
            <a:r>
              <a:rPr lang="el-GR" dirty="0">
                <a:latin typeface="Varela Round"/>
              </a:rPr>
              <a:t>β</a:t>
            </a:r>
            <a:r>
              <a:rPr lang="pt-BR" dirty="0">
                <a:latin typeface="Varela Round"/>
              </a:rPr>
              <a:t> como referência:</a:t>
            </a:r>
            <a:endParaRPr lang="en-US" dirty="0">
              <a:latin typeface="Varela Round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21E599A-EB53-422F-9562-AA86ED9FA2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4951" y="1232215"/>
            <a:ext cx="2369368" cy="163577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3F80D316-A7E3-4EC0-B420-624574BC92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4951" y="3440924"/>
            <a:ext cx="2369368" cy="162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320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84ED3-5AE3-45FB-88B0-47DC4CCAE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Vamos praticar!</a:t>
            </a:r>
            <a:endParaRPr lang="en-US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326F4D-DD14-4949-BAD6-74D1FCB6B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727" y="1685832"/>
            <a:ext cx="5359077" cy="2965636"/>
          </a:xfrm>
        </p:spPr>
        <p:txBody>
          <a:bodyPr/>
          <a:lstStyle/>
          <a:p>
            <a:r>
              <a:rPr lang="pt-BR" sz="2200" dirty="0"/>
              <a:t>Determine:</a:t>
            </a:r>
          </a:p>
          <a:p>
            <a:pPr lvl="1"/>
            <a:r>
              <a:rPr lang="pt-BR" sz="2200" dirty="0"/>
              <a:t>O cateto oposto ao ângulo de 30°;</a:t>
            </a:r>
          </a:p>
          <a:p>
            <a:pPr lvl="1"/>
            <a:r>
              <a:rPr lang="pt-BR" sz="2200" dirty="0"/>
              <a:t>O cateto adjacente ao ângulo de 60°;</a:t>
            </a:r>
          </a:p>
          <a:p>
            <a:pPr lvl="1"/>
            <a:r>
              <a:rPr lang="pt-BR" sz="2200" dirty="0"/>
              <a:t>O cateto oposto ao ângulo de 60°;</a:t>
            </a:r>
          </a:p>
          <a:p>
            <a:pPr lvl="1"/>
            <a:r>
              <a:rPr lang="pt-BR" sz="2200" dirty="0"/>
              <a:t>O cateto adjacente ao ângulo de 30°;</a:t>
            </a:r>
          </a:p>
          <a:p>
            <a:pPr lvl="1"/>
            <a:r>
              <a:rPr lang="pt-BR" sz="2200" dirty="0"/>
              <a:t>A hipotenusa.</a:t>
            </a:r>
          </a:p>
          <a:p>
            <a:pPr lvl="1"/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0D6AEE4-362C-412B-8B32-B557A0DC5C5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 descr="Resultado de imagem para triangulo retangulo 30 60 90">
            <a:extLst>
              <a:ext uri="{FF2B5EF4-FFF2-40B4-BE49-F238E27FC236}">
                <a16:creationId xmlns:a16="http://schemas.microsoft.com/office/drawing/2014/main" id="{146A16BB-AF14-4F16-8D33-9C845CED3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4" y="2136313"/>
            <a:ext cx="3559783" cy="2064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0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457CB-743F-4381-A4C9-F689439CFF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SENO, COSSENO E TANGENTE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9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84ED3-5AE3-45FB-88B0-47DC4CCAE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Situação problema</a:t>
            </a:r>
            <a:endParaRPr lang="en-US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326F4D-DD14-4949-BAD6-74D1FCB6B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0668" y="1520815"/>
            <a:ext cx="5058135" cy="2675917"/>
          </a:xfrm>
        </p:spPr>
        <p:txBody>
          <a:bodyPr/>
          <a:lstStyle/>
          <a:p>
            <a:pPr algn="just"/>
            <a:r>
              <a:rPr lang="pt-BR" sz="2200" dirty="0"/>
              <a:t>Podemos considerar uma rampa como um triângulo retângulo qualquer.</a:t>
            </a:r>
          </a:p>
          <a:p>
            <a:pPr algn="just"/>
            <a:r>
              <a:rPr lang="pt-BR" sz="2200" dirty="0"/>
              <a:t>Para cada ponto P, teremos um percurso, um afastamento e uma altura.</a:t>
            </a:r>
          </a:p>
          <a:p>
            <a:pPr algn="just"/>
            <a:r>
              <a:rPr lang="pt-BR" sz="2200" dirty="0"/>
              <a:t>Como saber qual a inclinação desta rampa?</a:t>
            </a:r>
          </a:p>
          <a:p>
            <a:pPr lvl="1"/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0D6AEE4-362C-412B-8B32-B557A0DC5C5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2" descr="http://2.bp.blogspot.com/-4TYh7kCnIRQ/UFym2t1MLrI/AAAAAAAABRg/Fd1WP8kilS8/s320/Edi%C3%A7%C3%A3o_altura.jpg">
            <a:extLst>
              <a:ext uri="{FF2B5EF4-FFF2-40B4-BE49-F238E27FC236}">
                <a16:creationId xmlns:a16="http://schemas.microsoft.com/office/drawing/2014/main" id="{C697CE66-8BB1-41FE-9740-77B037485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96" y="1520815"/>
            <a:ext cx="3567889" cy="2675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48FF381-4576-4667-802C-E2396CE8A906}"/>
              </a:ext>
            </a:extLst>
          </p:cNvPr>
          <p:cNvSpPr/>
          <p:nvPr/>
        </p:nvSpPr>
        <p:spPr>
          <a:xfrm>
            <a:off x="185197" y="1834054"/>
            <a:ext cx="2295094" cy="35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49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84ED3-5AE3-45FB-88B0-47DC4CCAE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Situação problema</a:t>
            </a:r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0D6AEE4-362C-412B-8B32-B557A0DC5C5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48FF381-4576-4667-802C-E2396CE8A906}"/>
              </a:ext>
            </a:extLst>
          </p:cNvPr>
          <p:cNvSpPr/>
          <p:nvPr/>
        </p:nvSpPr>
        <p:spPr>
          <a:xfrm>
            <a:off x="185197" y="1834054"/>
            <a:ext cx="2295094" cy="35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ttp://1.bp.blogspot.com/-roCBNqItzXg/UFynI3odrdI/AAAAAAAABRo/ehZ7shDvcHc/s320/Edi%C3%A7%C3%A3o_medidas.jpg">
            <a:extLst>
              <a:ext uri="{FF2B5EF4-FFF2-40B4-BE49-F238E27FC236}">
                <a16:creationId xmlns:a16="http://schemas.microsoft.com/office/drawing/2014/main" id="{9B62FF08-9FDA-4509-9154-999875923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63" y="1539560"/>
            <a:ext cx="304800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1D9698B9-1D34-4E65-AEE5-72C6AAD9FA2F}"/>
              </a:ext>
            </a:extLst>
          </p:cNvPr>
          <p:cNvSpPr/>
          <p:nvPr/>
        </p:nvSpPr>
        <p:spPr>
          <a:xfrm>
            <a:off x="683183" y="1635460"/>
            <a:ext cx="2295094" cy="35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86836A39-0C25-42F1-AB3C-18E47EFE9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042965"/>
              </p:ext>
            </p:extLst>
          </p:nvPr>
        </p:nvGraphicFramePr>
        <p:xfrm>
          <a:off x="3793859" y="1416669"/>
          <a:ext cx="4829278" cy="231016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98378">
                  <a:extLst>
                    <a:ext uri="{9D8B030D-6E8A-4147-A177-3AD203B41FA5}">
                      <a16:colId xmlns:a16="http://schemas.microsoft.com/office/drawing/2014/main" val="3831159408"/>
                    </a:ext>
                  </a:extLst>
                </a:gridCol>
                <a:gridCol w="1615450">
                  <a:extLst>
                    <a:ext uri="{9D8B030D-6E8A-4147-A177-3AD203B41FA5}">
                      <a16:colId xmlns:a16="http://schemas.microsoft.com/office/drawing/2014/main" val="2408100175"/>
                    </a:ext>
                  </a:extLst>
                </a:gridCol>
                <a:gridCol w="1615450">
                  <a:extLst>
                    <a:ext uri="{9D8B030D-6E8A-4147-A177-3AD203B41FA5}">
                      <a16:colId xmlns:a16="http://schemas.microsoft.com/office/drawing/2014/main" val="757066495"/>
                    </a:ext>
                  </a:extLst>
                </a:gridCol>
              </a:tblGrid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Ponto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Afastamento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Altura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437306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045873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862221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693191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766506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04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52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84ED3-5AE3-45FB-88B0-47DC4CCAE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Situação problema</a:t>
            </a:r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0D6AEE4-362C-412B-8B32-B557A0DC5C5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48FF381-4576-4667-802C-E2396CE8A906}"/>
              </a:ext>
            </a:extLst>
          </p:cNvPr>
          <p:cNvSpPr/>
          <p:nvPr/>
        </p:nvSpPr>
        <p:spPr>
          <a:xfrm>
            <a:off x="185197" y="1834054"/>
            <a:ext cx="2295094" cy="35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ttp://1.bp.blogspot.com/-roCBNqItzXg/UFynI3odrdI/AAAAAAAABRo/ehZ7shDvcHc/s320/Edi%C3%A7%C3%A3o_medidas.jpg">
            <a:extLst>
              <a:ext uri="{FF2B5EF4-FFF2-40B4-BE49-F238E27FC236}">
                <a16:creationId xmlns:a16="http://schemas.microsoft.com/office/drawing/2014/main" id="{9B62FF08-9FDA-4509-9154-999875923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63" y="1539560"/>
            <a:ext cx="304800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1D9698B9-1D34-4E65-AEE5-72C6AAD9FA2F}"/>
              </a:ext>
            </a:extLst>
          </p:cNvPr>
          <p:cNvSpPr/>
          <p:nvPr/>
        </p:nvSpPr>
        <p:spPr>
          <a:xfrm>
            <a:off x="683183" y="1635460"/>
            <a:ext cx="2295094" cy="35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86836A39-0C25-42F1-AB3C-18E47EFE92ED}"/>
              </a:ext>
            </a:extLst>
          </p:cNvPr>
          <p:cNvGraphicFramePr>
            <a:graphicFrameLocks noGrp="1"/>
          </p:cNvGraphicFramePr>
          <p:nvPr/>
        </p:nvGraphicFramePr>
        <p:xfrm>
          <a:off x="3793859" y="1416669"/>
          <a:ext cx="4829278" cy="231016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98378">
                  <a:extLst>
                    <a:ext uri="{9D8B030D-6E8A-4147-A177-3AD203B41FA5}">
                      <a16:colId xmlns:a16="http://schemas.microsoft.com/office/drawing/2014/main" val="3831159408"/>
                    </a:ext>
                  </a:extLst>
                </a:gridCol>
                <a:gridCol w="1615450">
                  <a:extLst>
                    <a:ext uri="{9D8B030D-6E8A-4147-A177-3AD203B41FA5}">
                      <a16:colId xmlns:a16="http://schemas.microsoft.com/office/drawing/2014/main" val="2408100175"/>
                    </a:ext>
                  </a:extLst>
                </a:gridCol>
                <a:gridCol w="1615450">
                  <a:extLst>
                    <a:ext uri="{9D8B030D-6E8A-4147-A177-3AD203B41FA5}">
                      <a16:colId xmlns:a16="http://schemas.microsoft.com/office/drawing/2014/main" val="757066495"/>
                    </a:ext>
                  </a:extLst>
                </a:gridCol>
              </a:tblGrid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Ponto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Afastamento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Altura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437306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045873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862221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693191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766506"/>
                  </a:ext>
                </a:extLst>
              </a:tr>
              <a:tr h="38502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043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A0B69B7A-8495-4A2B-A6BB-83903A772DB3}"/>
                  </a:ext>
                </a:extLst>
              </p:cNvPr>
              <p:cNvSpPr txBox="1"/>
              <p:nvPr/>
            </p:nvSpPr>
            <p:spPr>
              <a:xfrm>
                <a:off x="4230842" y="3953134"/>
                <a:ext cx="3955312" cy="570413"/>
              </a:xfrm>
              <a:prstGeom prst="rect">
                <a:avLst/>
              </a:prstGeom>
              <a:noFill/>
              <a:ln w="57150"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dirty="0"/>
                  <a:t>Índice de subida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𝐴𝑙𝑡𝑢𝑟𝑎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𝐴𝑓𝑎𝑠𝑡𝑎𝑚𝑒𝑛𝑡𝑜</m:t>
                        </m:r>
                      </m:den>
                    </m:f>
                  </m:oMath>
                </a14:m>
                <a:endParaRPr lang="pt-BR" sz="2000" dirty="0"/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A0B69B7A-8495-4A2B-A6BB-83903A772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842" y="3953134"/>
                <a:ext cx="3955312" cy="5704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9917694"/>
      </p:ext>
    </p:extLst>
  </p:cSld>
  <p:clrMapOvr>
    <a:masterClrMapping/>
  </p:clrMapOvr>
</p:sld>
</file>

<file path=ppt/theme/theme1.xml><?xml version="1.0" encoding="utf-8"?>
<a:theme xmlns:a="http://schemas.openxmlformats.org/drawingml/2006/main" name="Ira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683</Words>
  <Application>Microsoft Office PowerPoint</Application>
  <PresentationFormat>Apresentação na tela (16:9)</PresentationFormat>
  <Paragraphs>99</Paragraphs>
  <Slides>18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Varela Round</vt:lpstr>
      <vt:lpstr>Iras template</vt:lpstr>
      <vt:lpstr>RELAÇÕES TRIGONOMÉTRICAS EM UM TRIÂNGULO RETÂNGULO</vt:lpstr>
      <vt:lpstr>O que é trigonometria?</vt:lpstr>
      <vt:lpstr>O que é trigonometria?</vt:lpstr>
      <vt:lpstr>Como nomear os elementos de um triângulo retângulo?</vt:lpstr>
      <vt:lpstr>Vamos praticar!</vt:lpstr>
      <vt:lpstr>SENO, COSSENO E TANGENTE</vt:lpstr>
      <vt:lpstr>Situação problema</vt:lpstr>
      <vt:lpstr>Situação problema</vt:lpstr>
      <vt:lpstr>Situação problema</vt:lpstr>
      <vt:lpstr>A ideia de tangente</vt:lpstr>
      <vt:lpstr>A ideia de seno</vt:lpstr>
      <vt:lpstr>A ideia de cosseno</vt:lpstr>
      <vt:lpstr>EXERCÍCIOS PROPOSTOS</vt:lpstr>
      <vt:lpstr>Questão 1:</vt:lpstr>
      <vt:lpstr>Questão 2:</vt:lpstr>
      <vt:lpstr>Questão 3:</vt:lpstr>
      <vt:lpstr>Questão 4:</vt:lpstr>
      <vt:lpstr>Questão 5: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RELAÇÕES MÉTRICAS EM UM TRIÂNGULO RETÂNGULO</dc:title>
  <dc:creator>Anita Gaia</dc:creator>
  <cp:lastModifiedBy>Pedro Vinicius</cp:lastModifiedBy>
  <cp:revision>32</cp:revision>
  <dcterms:modified xsi:type="dcterms:W3CDTF">2020-01-31T20:25:17Z</dcterms:modified>
</cp:coreProperties>
</file>