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Varela Round" charset="-79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aVT+E0lXmrHXvkRM50Y25Owlp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287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6a01c64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76a01c64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01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19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9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9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9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9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9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9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9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9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9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9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9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9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9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9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9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9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9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9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01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0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0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0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0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0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0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0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4684654" y="1357125"/>
            <a:ext cx="37416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01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1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1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1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1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1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1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1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1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1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1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1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1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1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1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1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1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1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2068850" y="1354750"/>
            <a:ext cx="5006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ubTitle" idx="1"/>
          </p:nvPr>
        </p:nvSpPr>
        <p:spPr>
          <a:xfrm>
            <a:off x="2961650" y="2992450"/>
            <a:ext cx="3220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/>
          <p:nvPr/>
        </p:nvSpPr>
        <p:spPr>
          <a:xfrm>
            <a:off x="4409077" y="2598899"/>
            <a:ext cx="325800" cy="3258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01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2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×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5pPr>
            <a:lvl6pPr marL="2743200" lvl="5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6pPr>
            <a:lvl7pPr marL="3200400" lvl="6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84" name="Google Shape;84;p22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2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2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2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2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2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2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2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01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7813718" y="4683129"/>
            <a:ext cx="499200" cy="499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 rot="2700000">
            <a:off x="14775" y="2902622"/>
            <a:ext cx="497237" cy="497237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 rot="2700000">
            <a:off x="8520218" y="1141799"/>
            <a:ext cx="719128" cy="719128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310640" y="1552220"/>
            <a:ext cx="573600" cy="5736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 rot="-1799089">
            <a:off x="8562084" y="3081720"/>
            <a:ext cx="542049" cy="542049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3"/>
          <p:cNvSpPr/>
          <p:nvPr/>
        </p:nvSpPr>
        <p:spPr>
          <a:xfrm rot="-1528015">
            <a:off x="184406" y="4107717"/>
            <a:ext cx="826066" cy="826066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3"/>
          <p:cNvSpPr/>
          <p:nvPr/>
        </p:nvSpPr>
        <p:spPr>
          <a:xfrm>
            <a:off x="1240046" y="3562976"/>
            <a:ext cx="412500" cy="4125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3"/>
          <p:cNvSpPr/>
          <p:nvPr/>
        </p:nvSpPr>
        <p:spPr>
          <a:xfrm>
            <a:off x="7555136" y="603174"/>
            <a:ext cx="389700" cy="389700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3"/>
          <p:cNvSpPr/>
          <p:nvPr/>
        </p:nvSpPr>
        <p:spPr>
          <a:xfrm rot="-722532">
            <a:off x="970776" y="658602"/>
            <a:ext cx="593869" cy="593869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3"/>
          <p:cNvSpPr/>
          <p:nvPr/>
        </p:nvSpPr>
        <p:spPr>
          <a:xfrm>
            <a:off x="7957723" y="-74674"/>
            <a:ext cx="355200" cy="3552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3"/>
          <p:cNvSpPr/>
          <p:nvPr/>
        </p:nvSpPr>
        <p:spPr>
          <a:xfrm rot="1500134">
            <a:off x="270777" y="190736"/>
            <a:ext cx="354191" cy="354191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/>
          <p:nvPr/>
        </p:nvSpPr>
        <p:spPr>
          <a:xfrm>
            <a:off x="7675748" y="3826977"/>
            <a:ext cx="511800" cy="511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3"/>
          <p:cNvSpPr/>
          <p:nvPr/>
        </p:nvSpPr>
        <p:spPr>
          <a:xfrm>
            <a:off x="2065152" y="244976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3"/>
          <p:cNvSpPr/>
          <p:nvPr/>
        </p:nvSpPr>
        <p:spPr>
          <a:xfrm>
            <a:off x="1857705" y="4581900"/>
            <a:ext cx="238500" cy="238500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/>
          <p:nvPr/>
        </p:nvSpPr>
        <p:spPr>
          <a:xfrm>
            <a:off x="3015532" y="94100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/>
          <p:nvPr/>
        </p:nvSpPr>
        <p:spPr>
          <a:xfrm>
            <a:off x="8066932" y="2335938"/>
            <a:ext cx="239400" cy="2394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/>
          <p:nvPr/>
        </p:nvSpPr>
        <p:spPr>
          <a:xfrm>
            <a:off x="3200947" y="4718270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1348282" y="2445799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5643076" y="4619286"/>
            <a:ext cx="344700" cy="344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/>
          <p:nvPr/>
        </p:nvSpPr>
        <p:spPr>
          <a:xfrm rot="-2700000">
            <a:off x="6674441" y="4438128"/>
            <a:ext cx="232072" cy="232072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6422057" y="132477"/>
            <a:ext cx="232200" cy="232200"/>
          </a:xfrm>
          <a:prstGeom prst="frame">
            <a:avLst>
              <a:gd name="adj1" fmla="val 28897"/>
            </a:avLst>
          </a:prstGeom>
          <a:solidFill>
            <a:srgbClr val="FFFFFF">
              <a:alpha val="235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3000"/>
              <a:buFont typeface="Varela Round"/>
              <a:buChar char="×"/>
              <a:defRPr sz="30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>
            <a:spLocks noGrp="1"/>
          </p:cNvSpPr>
          <p:nvPr>
            <p:ph type="ctrTitle"/>
          </p:nvPr>
        </p:nvSpPr>
        <p:spPr>
          <a:xfrm>
            <a:off x="1697591" y="1847445"/>
            <a:ext cx="6140124" cy="145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t-BR" sz="4000"/>
              <a:t>RELAÇÕES MÉTRICAS EM UM TRIÂNGULO RETÂNGULO</a:t>
            </a:r>
            <a:endParaRPr sz="4000"/>
          </a:p>
        </p:txBody>
      </p:sp>
      <p:sp>
        <p:nvSpPr>
          <p:cNvPr id="126" name="Google Shape;126;p1"/>
          <p:cNvSpPr txBox="1"/>
          <p:nvPr/>
        </p:nvSpPr>
        <p:spPr>
          <a:xfrm>
            <a:off x="5298074" y="3923425"/>
            <a:ext cx="321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Lucas Uchôa e Pedro Sampaio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34" name="Google Shape;234;p10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4830981" cy="349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×"/>
            </a:pPr>
            <a:r>
              <a:rPr lang="pt-BR" sz="1600"/>
              <a:t>Da semelhança      DBA e     DAC, temos:</a:t>
            </a:r>
            <a:endParaRPr/>
          </a:p>
        </p:txBody>
      </p:sp>
      <p:sp>
        <p:nvSpPr>
          <p:cNvPr id="235" name="Google Shape;235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pic>
        <p:nvPicPr>
          <p:cNvPr id="236" name="Google Shape;23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6189" y="1793169"/>
            <a:ext cx="3146308" cy="256933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/>
          <p:nvPr/>
        </p:nvSpPr>
        <p:spPr>
          <a:xfrm>
            <a:off x="2982227" y="1605766"/>
            <a:ext cx="165004" cy="17124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5469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46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3902952" y="1605765"/>
            <a:ext cx="165004" cy="17124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5469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5469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6" y="2856666"/>
            <a:ext cx="466725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TEOREMA DE PITÁGORAS</a:t>
            </a:r>
            <a:endParaRPr/>
          </a:p>
        </p:txBody>
      </p:sp>
      <p:sp>
        <p:nvSpPr>
          <p:cNvPr id="245" name="Google Shape;245;p24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×"/>
            </a:pPr>
            <a:r>
              <a:rPr lang="pt-BR" sz="1800"/>
              <a:t>O quadrado da hipotenusa é igual a soma dos catetos:</a:t>
            </a:r>
            <a:endParaRPr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137160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</a:pPr>
            <a:r>
              <a:rPr lang="pt-BR" sz="1800"/>
              <a:t>a² = c² + b² </a:t>
            </a:r>
            <a:endParaRPr/>
          </a:p>
          <a:p>
            <a:pPr marL="9652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137160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</a:pPr>
            <a:r>
              <a:rPr lang="pt-BR" sz="1800"/>
              <a:t>c² = h² + m²</a:t>
            </a:r>
            <a:endParaRPr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137160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×"/>
            </a:pPr>
            <a:r>
              <a:rPr lang="pt-BR" sz="1800"/>
              <a:t>b²  = h² + n²</a:t>
            </a:r>
            <a:endParaRPr/>
          </a:p>
        </p:txBody>
      </p:sp>
      <p:sp>
        <p:nvSpPr>
          <p:cNvPr id="246" name="Google Shape;246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grpSp>
        <p:nvGrpSpPr>
          <p:cNvPr id="247" name="Google Shape;247;p24"/>
          <p:cNvGrpSpPr/>
          <p:nvPr/>
        </p:nvGrpSpPr>
        <p:grpSpPr>
          <a:xfrm>
            <a:off x="3537460" y="1906898"/>
            <a:ext cx="5466378" cy="3127778"/>
            <a:chOff x="897847" y="1569435"/>
            <a:chExt cx="6899333" cy="4277377"/>
          </a:xfrm>
        </p:grpSpPr>
        <p:sp>
          <p:nvSpPr>
            <p:cNvPr id="248" name="Google Shape;248;p24"/>
            <p:cNvSpPr/>
            <p:nvPr/>
          </p:nvSpPr>
          <p:spPr>
            <a:xfrm>
              <a:off x="4346713" y="1858617"/>
              <a:ext cx="3140766" cy="3140766"/>
            </a:xfrm>
            <a:prstGeom prst="rtTriangl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 rot="-5400000">
              <a:off x="1205946" y="1863312"/>
              <a:ext cx="3140767" cy="3140767"/>
            </a:xfrm>
            <a:prstGeom prst="rtTriangl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4293543" y="1569435"/>
              <a:ext cx="317716" cy="369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 txBox="1"/>
            <p:nvPr/>
          </p:nvSpPr>
          <p:spPr>
            <a:xfrm>
              <a:off x="7487480" y="4817065"/>
              <a:ext cx="309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 txBox="1"/>
            <p:nvPr/>
          </p:nvSpPr>
          <p:spPr>
            <a:xfrm>
              <a:off x="897847" y="4814717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 txBox="1"/>
            <p:nvPr/>
          </p:nvSpPr>
          <p:spPr>
            <a:xfrm>
              <a:off x="4192663" y="5008774"/>
              <a:ext cx="32733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4"/>
            <p:cNvSpPr txBox="1"/>
            <p:nvPr/>
          </p:nvSpPr>
          <p:spPr>
            <a:xfrm>
              <a:off x="2493879" y="3109356"/>
              <a:ext cx="2824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4"/>
            <p:cNvSpPr txBox="1"/>
            <p:nvPr/>
          </p:nvSpPr>
          <p:spPr>
            <a:xfrm>
              <a:off x="5942753" y="3127891"/>
              <a:ext cx="306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4"/>
            <p:cNvSpPr txBox="1"/>
            <p:nvPr/>
          </p:nvSpPr>
          <p:spPr>
            <a:xfrm>
              <a:off x="5610602" y="4724732"/>
              <a:ext cx="306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4"/>
            <p:cNvSpPr txBox="1"/>
            <p:nvPr/>
          </p:nvSpPr>
          <p:spPr>
            <a:xfrm>
              <a:off x="2591823" y="4724732"/>
              <a:ext cx="3690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4"/>
            <p:cNvSpPr txBox="1"/>
            <p:nvPr/>
          </p:nvSpPr>
          <p:spPr>
            <a:xfrm>
              <a:off x="4346713" y="3429000"/>
              <a:ext cx="306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9" name="Google Shape;259;p24"/>
            <p:cNvCxnSpPr/>
            <p:nvPr/>
          </p:nvCxnSpPr>
          <p:spPr>
            <a:xfrm>
              <a:off x="1205945" y="5378105"/>
              <a:ext cx="6300770" cy="0"/>
            </a:xfrm>
            <a:prstGeom prst="straightConnector1">
              <a:avLst/>
            </a:prstGeom>
            <a:noFill/>
            <a:ln w="9525" cap="flat" cmpd="sng">
              <a:solidFill>
                <a:srgbClr val="347EB8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60" name="Google Shape;260;p24"/>
            <p:cNvSpPr txBox="1"/>
            <p:nvPr/>
          </p:nvSpPr>
          <p:spPr>
            <a:xfrm>
              <a:off x="4224723" y="5477480"/>
              <a:ext cx="2952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4"/>
            <p:cNvSpPr/>
            <p:nvPr/>
          </p:nvSpPr>
          <p:spPr>
            <a:xfrm rot="2700000">
              <a:off x="4196731" y="1935502"/>
              <a:ext cx="319199" cy="319199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 rot="5400000">
              <a:off x="4027514" y="4691834"/>
              <a:ext cx="319199" cy="319199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288368" y="2030119"/>
              <a:ext cx="135924" cy="107319"/>
            </a:xfrm>
            <a:prstGeom prst="ellipse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4119152" y="4804426"/>
              <a:ext cx="135924" cy="107319"/>
            </a:xfrm>
            <a:prstGeom prst="ellipse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 txBox="1">
            <a:spLocks noGrp="1"/>
          </p:cNvSpPr>
          <p:nvPr>
            <p:ph type="ctrTitle" idx="4294967295"/>
          </p:nvPr>
        </p:nvSpPr>
        <p:spPr>
          <a:xfrm>
            <a:off x="1575794" y="1745025"/>
            <a:ext cx="5621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</a:pPr>
            <a:r>
              <a:rPr lang="pt-BR" sz="60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CHEGOU A HORA DA VERDADE!!!!!</a:t>
            </a:r>
            <a:endParaRPr sz="6000" b="1" i="0" u="none" strike="noStrike" cap="non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7752482" cy="35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t-BR"/>
              <a:t>1) Vamos cacular o valor de x em cada uma das figuras.</a:t>
            </a:r>
            <a:endParaRPr/>
          </a:p>
        </p:txBody>
      </p:sp>
      <p:sp>
        <p:nvSpPr>
          <p:cNvPr id="276" name="Google Shape;276;p12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You can also split your content</a:t>
            </a:r>
            <a:endParaRPr/>
          </a:p>
        </p:txBody>
      </p:sp>
      <p:sp>
        <p:nvSpPr>
          <p:cNvPr id="277" name="Google Shape;277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pic>
        <p:nvPicPr>
          <p:cNvPr id="278" name="Google Shape;2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428983"/>
            <a:ext cx="2866111" cy="117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3311" y="2316258"/>
            <a:ext cx="2684357" cy="12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7667" y="3589969"/>
            <a:ext cx="2655076" cy="1202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t-BR"/>
              <a:t>2) </a:t>
            </a:r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pic>
        <p:nvPicPr>
          <p:cNvPr id="288" name="Google Shape;2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123479"/>
            <a:ext cx="6696744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94" name="Google Shape;294;p14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t-BR" sz="2000"/>
              <a:t>3) Calcule os valores de b,c e h no triângulo retângulo abaixo </a:t>
            </a:r>
            <a:endParaRPr/>
          </a:p>
        </p:txBody>
      </p:sp>
      <p:sp>
        <p:nvSpPr>
          <p:cNvPr id="295" name="Google Shape;295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pic>
        <p:nvPicPr>
          <p:cNvPr id="296" name="Google Shape;2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3819" y="2353917"/>
            <a:ext cx="461010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6a01c6493_0_0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02" name="Google Shape;302;g76a01c6493_0_0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t-BR"/>
              <a:t>4) </a:t>
            </a:r>
            <a:endParaRPr/>
          </a:p>
        </p:txBody>
      </p:sp>
      <p:sp>
        <p:nvSpPr>
          <p:cNvPr id="303" name="Google Shape;303;g76a01c6493_0_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304" name="Google Shape;304;g76a01c649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9199" y="3128209"/>
            <a:ext cx="1709755" cy="170975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76a01c6493_0_0"/>
          <p:cNvSpPr txBox="1"/>
          <p:nvPr/>
        </p:nvSpPr>
        <p:spPr>
          <a:xfrm>
            <a:off x="1573950" y="1411400"/>
            <a:ext cx="6113100" cy="1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rPr>
              <a:t>Durante um treinamento, dois maratonistas partem de uma mesma cidade em direção reta; um em sentido leste e o outro a sentido norte. Determine a distância que os separa depois de 2h sabendo que as velocidades dos atletas são de 20km/h e 25km/h, respectivamente. Sabendo que a √41 ≃6,4.</a:t>
            </a:r>
            <a:endParaRPr sz="1800">
              <a:solidFill>
                <a:srgbClr val="54697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t-BR"/>
              <a:t>5) </a:t>
            </a:r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pic>
        <p:nvPicPr>
          <p:cNvPr id="313" name="Google Shape;3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166" y="3471082"/>
            <a:ext cx="1475569" cy="14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6"/>
          <p:cNvSpPr txBox="1"/>
          <p:nvPr/>
        </p:nvSpPr>
        <p:spPr>
          <a:xfrm>
            <a:off x="1512450" y="1503700"/>
            <a:ext cx="61191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rPr>
              <a:t>Uma torre de televisão de 40 m de altura vai ser sustentada por três cabos de mesmo comprimento. Os cabos serão presos na torre a 25m de altura e as tr</a:t>
            </a:r>
            <a:r>
              <a:rPr lang="pt-BR"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rPr>
              <a:t>ê</a:t>
            </a:r>
            <a:r>
              <a:rPr lang="pt-BR" sz="1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rPr>
              <a:t>s ganchos no solo para prender os cabos estarão a 6m da base da torre. Quantos metros de cabo, aproximadamente, serão necessários para a sustentação da torre?</a:t>
            </a:r>
            <a:endParaRPr sz="1800" b="0" i="0" u="none" strike="noStrike" cap="none">
              <a:solidFill>
                <a:srgbClr val="54697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20" name="Google Shape;320;p17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t-BR"/>
              <a:t>6) Determine o valor de x, y na figura. </a:t>
            </a:r>
            <a:endParaRPr/>
          </a:p>
        </p:txBody>
      </p:sp>
      <p:sp>
        <p:nvSpPr>
          <p:cNvPr id="321" name="Google Shape;321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pic>
        <p:nvPicPr>
          <p:cNvPr id="322" name="Google Shape;3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9375" y="2540850"/>
            <a:ext cx="3200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O que é trigonometria e pra que serve?</a:t>
            </a:r>
            <a:endParaRPr/>
          </a:p>
        </p:txBody>
      </p:sp>
      <p:sp>
        <p:nvSpPr>
          <p:cNvPr id="132" name="Google Shape;132;p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body" idx="2"/>
          </p:nvPr>
        </p:nvSpPr>
        <p:spPr>
          <a:xfrm>
            <a:off x="457200" y="1181051"/>
            <a:ext cx="37416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pt-BR"/>
              <a:t>A trigonometria é responsável pelo estudo da relação entre os lados e os ângulos do triângulo.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6350" y="1181051"/>
            <a:ext cx="3516504" cy="175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625" y="3937276"/>
            <a:ext cx="3742087" cy="119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4288" y="3300469"/>
            <a:ext cx="3200628" cy="1765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O que é trigonometria e pra que serve?</a:t>
            </a:r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body" idx="2"/>
          </p:nvPr>
        </p:nvSpPr>
        <p:spPr>
          <a:xfrm>
            <a:off x="457200" y="1181051"/>
            <a:ext cx="37416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pt-BR"/>
              <a:t>Qualquer lado de um triângulo é sempre </a:t>
            </a:r>
            <a:r>
              <a:rPr lang="pt-BR" u="sng"/>
              <a:t>menor que a soma dos outros dois.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pt-BR" b="1"/>
              <a:t>a &lt; b + c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pt-BR" b="1"/>
              <a:t>b &lt; a + c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pt-BR" b="1"/>
              <a:t>c &lt; a + b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44" name="Google Shape;144;p3" descr="Imagem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275" y="3224024"/>
            <a:ext cx="3313869" cy="172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 descr="Resultado de imagem para triangul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1275" y="1181051"/>
            <a:ext cx="3313868" cy="1711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ctrTitle"/>
          </p:nvPr>
        </p:nvSpPr>
        <p:spPr>
          <a:xfrm>
            <a:off x="2068850" y="1354750"/>
            <a:ext cx="5006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/>
              <a:t>Classificação dos triângulos</a:t>
            </a:r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152" name="Google Shape;152;p4"/>
          <p:cNvSpPr txBox="1">
            <a:spLocks noGrp="1"/>
          </p:cNvSpPr>
          <p:nvPr>
            <p:ph type="subTitle" idx="1"/>
          </p:nvPr>
        </p:nvSpPr>
        <p:spPr>
          <a:xfrm>
            <a:off x="2961650" y="2992450"/>
            <a:ext cx="3220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</a:pPr>
            <a:r>
              <a:rPr lang="pt-BR"/>
              <a:t>Lados e Ângulos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Quanto Aos Ângulos</a:t>
            </a:r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457200" y="1516054"/>
            <a:ext cx="26039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Acutângulo: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ângulos agudos.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3696909" y="1516054"/>
            <a:ext cx="17501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Retângulo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1 ângulo reto.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5" descr="Resultado de imagem para triangulo retangul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8372" y="2529712"/>
            <a:ext cx="2655956" cy="183640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6424370" y="1516054"/>
            <a:ext cx="22624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Obtusângulo: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ângulo obtuso.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5" descr="C:\Users\Rafael\Documents\Mateus\acutangul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00" y="2575794"/>
            <a:ext cx="3286528" cy="167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 descr="C:\Users\Rafael\Documents\Mateus\Sem títul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4328" y="2772487"/>
            <a:ext cx="2969672" cy="147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Quanto Aos Lados</a:t>
            </a:r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171" name="Google Shape;171;p6" descr="Resultado de imagem para triangulo equilate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84" y="2519691"/>
            <a:ext cx="1918171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98140" y="1291717"/>
            <a:ext cx="25979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Equilátero: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lados congruentes.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6" descr="Imagem relaciona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4592" y="2171439"/>
            <a:ext cx="1872208" cy="235268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 txBox="1"/>
          <p:nvPr/>
        </p:nvSpPr>
        <p:spPr>
          <a:xfrm>
            <a:off x="6659216" y="1291717"/>
            <a:ext cx="24847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Isósceles: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lados congruentes.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6" descr="Imagem relacionad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4139" y="2447683"/>
            <a:ext cx="3203848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3336156" y="1291717"/>
            <a:ext cx="24716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Escaleno: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lados diferentes.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Elementos do triângulo retângulo</a:t>
            </a:r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grpSp>
        <p:nvGrpSpPr>
          <p:cNvPr id="183" name="Google Shape;183;p7"/>
          <p:cNvGrpSpPr/>
          <p:nvPr/>
        </p:nvGrpSpPr>
        <p:grpSpPr>
          <a:xfrm>
            <a:off x="0" y="1162559"/>
            <a:ext cx="5794744" cy="3980941"/>
            <a:chOff x="897847" y="1587640"/>
            <a:chExt cx="6899333" cy="4259172"/>
          </a:xfrm>
        </p:grpSpPr>
        <p:sp>
          <p:nvSpPr>
            <p:cNvPr id="184" name="Google Shape;184;p7"/>
            <p:cNvSpPr/>
            <p:nvPr/>
          </p:nvSpPr>
          <p:spPr>
            <a:xfrm>
              <a:off x="4346713" y="1858617"/>
              <a:ext cx="3140766" cy="3140766"/>
            </a:xfrm>
            <a:prstGeom prst="rtTriangl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 rot="-5400000">
              <a:off x="1205946" y="1863312"/>
              <a:ext cx="3140767" cy="3140767"/>
            </a:xfrm>
            <a:prstGeom prst="rtTriangl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4192663" y="1587640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7487480" y="4817065"/>
              <a:ext cx="309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897847" y="4814717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4192663" y="5008774"/>
              <a:ext cx="32733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2493879" y="3109356"/>
              <a:ext cx="2824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5942753" y="3127891"/>
              <a:ext cx="306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5610602" y="4724732"/>
              <a:ext cx="306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2591823" y="4724732"/>
              <a:ext cx="3690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 txBox="1"/>
            <p:nvPr/>
          </p:nvSpPr>
          <p:spPr>
            <a:xfrm>
              <a:off x="4346713" y="3429000"/>
              <a:ext cx="306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5" name="Google Shape;195;p7"/>
            <p:cNvCxnSpPr/>
            <p:nvPr/>
          </p:nvCxnSpPr>
          <p:spPr>
            <a:xfrm>
              <a:off x="1205945" y="5378105"/>
              <a:ext cx="6300770" cy="0"/>
            </a:xfrm>
            <a:prstGeom prst="straightConnector1">
              <a:avLst/>
            </a:prstGeom>
            <a:noFill/>
            <a:ln w="9525" cap="flat" cmpd="sng">
              <a:solidFill>
                <a:srgbClr val="347EB8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6" name="Google Shape;196;p7"/>
            <p:cNvSpPr txBox="1"/>
            <p:nvPr/>
          </p:nvSpPr>
          <p:spPr>
            <a:xfrm>
              <a:off x="4224723" y="5477480"/>
              <a:ext cx="2952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2700000">
              <a:off x="4196731" y="1935502"/>
              <a:ext cx="319199" cy="319199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 rot="5400000">
              <a:off x="4027514" y="4691834"/>
              <a:ext cx="319199" cy="319199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288368" y="2030119"/>
              <a:ext cx="135924" cy="107319"/>
            </a:xfrm>
            <a:prstGeom prst="ellipse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4119152" y="4804426"/>
              <a:ext cx="135924" cy="107319"/>
            </a:xfrm>
            <a:prstGeom prst="ellipse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7"/>
          <p:cNvSpPr txBox="1"/>
          <p:nvPr/>
        </p:nvSpPr>
        <p:spPr>
          <a:xfrm>
            <a:off x="6617715" y="1626287"/>
            <a:ext cx="195047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6617715" y="1318510"/>
            <a:ext cx="7521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6617715" y="3366544"/>
            <a:ext cx="195047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Observação: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um triângulo retângulo, os ângulos agudos são sempre complementares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TRIÂNGULOS SEMELHANTES</a:t>
            </a:r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body" idx="1"/>
          </p:nvPr>
        </p:nvSpPr>
        <p:spPr>
          <a:xfrm>
            <a:off x="146655" y="1149424"/>
            <a:ext cx="5312244" cy="416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×"/>
            </a:pPr>
            <a:r>
              <a:rPr lang="pt-BR" sz="1800" dirty="0"/>
              <a:t>A altura relativa à hipotenusa de um triângulo retângulo ABC o divide em dois triângulos retângulos semelhantes a ele e semelhantes entre si.</a:t>
            </a:r>
            <a:endParaRPr dirty="0"/>
          </a:p>
          <a:p>
            <a:pPr marL="457200" lvl="0" indent="-4064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×"/>
            </a:pPr>
            <a:r>
              <a:rPr lang="pt-BR" sz="1800" dirty="0"/>
              <a:t>Como os três triângulos possuem lados congruentes, podemos dizer que:</a:t>
            </a:r>
            <a:endParaRPr dirty="0"/>
          </a:p>
          <a:p>
            <a:pPr marL="508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t-BR" sz="1800" dirty="0"/>
              <a:t>                ABC ~    DBA ~     DAC</a:t>
            </a:r>
            <a:endParaRPr dirty="0"/>
          </a:p>
          <a:p>
            <a:pPr marL="457200" lvl="0" indent="-4064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×"/>
            </a:pPr>
            <a:r>
              <a:rPr lang="pt-BR" sz="1800" dirty="0"/>
              <a:t>Da semelhança de       ABC ~    DBA, segue que:</a:t>
            </a:r>
            <a:endParaRPr dirty="0"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5080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1800" dirty="0"/>
          </a:p>
        </p:txBody>
      </p:sp>
      <p:sp>
        <p:nvSpPr>
          <p:cNvPr id="210" name="Google Shape;21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5120" y="1572009"/>
            <a:ext cx="3324225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/>
          <p:nvPr/>
        </p:nvSpPr>
        <p:spPr>
          <a:xfrm>
            <a:off x="1017529" y="3161657"/>
            <a:ext cx="165004" cy="17124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5469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46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1973769" y="3166971"/>
            <a:ext cx="159276" cy="160618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5469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46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2919116" y="3156342"/>
            <a:ext cx="165004" cy="17124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5469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46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2938460" y="3489632"/>
            <a:ext cx="165004" cy="17124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5469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46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3883491" y="3489631"/>
            <a:ext cx="165004" cy="17124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5469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46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2533" y="4165416"/>
            <a:ext cx="4026108" cy="58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body" idx="1"/>
          </p:nvPr>
        </p:nvSpPr>
        <p:spPr>
          <a:xfrm>
            <a:off x="300992" y="1270412"/>
            <a:ext cx="5605822" cy="387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×"/>
            </a:pPr>
            <a:r>
              <a:rPr lang="pt-BR" sz="2000"/>
              <a:t>Da semelhança entre o triângulo 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t-BR" sz="2000"/>
              <a:t>              ABC e     DBA, temos:</a:t>
            </a:r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6814" y="1779419"/>
            <a:ext cx="3146308" cy="2569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1192652" y="1882440"/>
            <a:ext cx="165000" cy="1713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5469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46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2253116" y="1882440"/>
            <a:ext cx="165000" cy="1713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5469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469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50" y="3045971"/>
            <a:ext cx="430530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466</Words>
  <Application>Microsoft Office PowerPoint</Application>
  <PresentationFormat>Apresentação na tela (16:9)</PresentationFormat>
  <Paragraphs>94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Varela Round</vt:lpstr>
      <vt:lpstr>Iras template</vt:lpstr>
      <vt:lpstr>RELAÇÕES MÉTRICAS EM UM TRIÂNGULO RETÂNGULO</vt:lpstr>
      <vt:lpstr>O que é trigonometria e pra que serve?</vt:lpstr>
      <vt:lpstr>O que é trigonometria e pra que serve?</vt:lpstr>
      <vt:lpstr>Classificação dos triângulos</vt:lpstr>
      <vt:lpstr>Quanto Aos Ângulos</vt:lpstr>
      <vt:lpstr>Quanto Aos Lados</vt:lpstr>
      <vt:lpstr>Elementos do triângulo retângulo</vt:lpstr>
      <vt:lpstr>TRIÂNGULOS SEMELHANTES</vt:lpstr>
      <vt:lpstr>Apresentação do PowerPoint</vt:lpstr>
      <vt:lpstr>Apresentação do PowerPoint</vt:lpstr>
      <vt:lpstr>TEOREMA DE PITÁGORAS</vt:lpstr>
      <vt:lpstr>CHEGOU A HORA DA VERDADE!!!!!</vt:lpstr>
      <vt:lpstr>You can also split your content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RELAÇÕES MÉTRICAS EM UM TRIÂNGULO RETÂNGULO</dc:title>
  <cp:lastModifiedBy>Roberaldo</cp:lastModifiedBy>
  <cp:revision>3</cp:revision>
  <dcterms:modified xsi:type="dcterms:W3CDTF">2020-01-25T13:04:51Z</dcterms:modified>
</cp:coreProperties>
</file>