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2000"/>
  <p:notesSz cx="6858000" cy="9144000"/>
  <p:embeddedFontLst>
    <p:embeddedFont>
      <p:font typeface="Gill Sans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9" roundtripDataSignature="AMtx7miLX3VzkeQ7QWTRVfOOVWXfa77R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GillSans-regular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customschemas.google.com/relationships/presentationmetadata" Target="metadata"/><Relationship Id="rId6" Type="http://schemas.openxmlformats.org/officeDocument/2006/relationships/slide" Target="slides/slide2.xml"/><Relationship Id="rId18" Type="http://schemas.openxmlformats.org/officeDocument/2006/relationships/font" Target="fonts/GillSans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lide de título" showMasterSp="0" type="title">
  <p:cSld name="TITLE">
    <p:bg>
      <p:bgPr>
        <a:solidFill>
          <a:schemeClr val="accent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4" title="scalloped circle"/>
          <p:cNvSpPr/>
          <p:nvPr/>
        </p:nvSpPr>
        <p:spPr>
          <a:xfrm>
            <a:off x="3557016" y="630936"/>
            <a:ext cx="5235575" cy="5229225"/>
          </a:xfrm>
          <a:custGeom>
            <a:rect b="b" l="l" r="r" t="t"/>
            <a:pathLst>
              <a:path extrusionOk="0" h="3294" w="3298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15" name="Google Shape;15;p14"/>
          <p:cNvSpPr txBox="1"/>
          <p:nvPr>
            <p:ph type="ctrTitle"/>
          </p:nvPr>
        </p:nvSpPr>
        <p:spPr>
          <a:xfrm>
            <a:off x="1078523" y="1098388"/>
            <a:ext cx="10318418" cy="43949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Impact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4"/>
          <p:cNvSpPr txBox="1"/>
          <p:nvPr>
            <p:ph idx="1" type="subTitle"/>
          </p:nvPr>
        </p:nvSpPr>
        <p:spPr>
          <a:xfrm>
            <a:off x="2215045" y="5979196"/>
            <a:ext cx="8045373" cy="742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b="1" i="0" sz="2000" cap="none">
                <a:solidFill>
                  <a:schemeClr val="dk2"/>
                </a:solidFill>
              </a:defRPr>
            </a:lvl1pPr>
            <a:lvl2pPr lvl="1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7" name="Google Shape;17;p14"/>
          <p:cNvSpPr txBox="1"/>
          <p:nvPr>
            <p:ph idx="10" type="dt"/>
          </p:nvPr>
        </p:nvSpPr>
        <p:spPr>
          <a:xfrm>
            <a:off x="1078523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5E0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4"/>
          <p:cNvSpPr txBox="1"/>
          <p:nvPr>
            <p:ph idx="11" type="ftr"/>
          </p:nvPr>
        </p:nvSpPr>
        <p:spPr>
          <a:xfrm>
            <a:off x="4180332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5E0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2" type="sldNum"/>
          </p:nvPr>
        </p:nvSpPr>
        <p:spPr>
          <a:xfrm>
            <a:off x="9067218" y="6375679"/>
            <a:ext cx="2329723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0" name="Google Shape;20;p14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e texto vertical" type="vertTx">
  <p:cSld name="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3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3"/>
          <p:cNvSpPr txBox="1"/>
          <p:nvPr>
            <p:ph idx="1" type="body"/>
          </p:nvPr>
        </p:nvSpPr>
        <p:spPr>
          <a:xfrm rot="5400000">
            <a:off x="4544043" y="-1006365"/>
            <a:ext cx="3593591" cy="10178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23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3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3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e texto verticais" type="vertTitleAndTx">
  <p:cSld name="VERTICAL_TITLE_AND_VERTICAL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4"/>
          <p:cNvSpPr txBox="1"/>
          <p:nvPr>
            <p:ph type="title"/>
          </p:nvPr>
        </p:nvSpPr>
        <p:spPr>
          <a:xfrm rot="5400000">
            <a:off x="8012185" y="2436522"/>
            <a:ext cx="5600404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4"/>
          <p:cNvSpPr txBox="1"/>
          <p:nvPr>
            <p:ph idx="1" type="body"/>
          </p:nvPr>
        </p:nvSpPr>
        <p:spPr>
          <a:xfrm rot="5400000">
            <a:off x="2653390" y="-1013705"/>
            <a:ext cx="5600405" cy="8392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24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4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4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e conteúdo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idx="1" type="body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beçalho da Seção" showMasterSp="0" type="secHead">
  <p:cSld name="SECTION_HEADER">
    <p:bg>
      <p:bgPr>
        <a:solidFill>
          <a:schemeClr val="dk2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/>
          <p:nvPr>
            <p:ph type="title"/>
          </p:nvPr>
        </p:nvSpPr>
        <p:spPr>
          <a:xfrm>
            <a:off x="3242929" y="1073888"/>
            <a:ext cx="8187071" cy="406462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400"/>
              <a:buFont typeface="Impact"/>
              <a:buNone/>
              <a:defRPr sz="84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6"/>
          <p:cNvSpPr txBox="1"/>
          <p:nvPr>
            <p:ph idx="1" type="body"/>
          </p:nvPr>
        </p:nvSpPr>
        <p:spPr>
          <a:xfrm>
            <a:off x="3242930" y="5159781"/>
            <a:ext cx="7017488" cy="9511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b="1" i="0" sz="200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" name="Google Shape;30;p16"/>
          <p:cNvSpPr txBox="1"/>
          <p:nvPr>
            <p:ph idx="10" type="dt"/>
          </p:nvPr>
        </p:nvSpPr>
        <p:spPr>
          <a:xfrm>
            <a:off x="3236546" y="6375679"/>
            <a:ext cx="1493947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1" type="ftr"/>
          </p:nvPr>
        </p:nvSpPr>
        <p:spPr>
          <a:xfrm>
            <a:off x="5279064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12" type="sldNum"/>
          </p:nvPr>
        </p:nvSpPr>
        <p:spPr>
          <a:xfrm>
            <a:off x="9942434" y="6375679"/>
            <a:ext cx="1487566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grpSp>
        <p:nvGrpSpPr>
          <p:cNvPr id="33" name="Google Shape;33;p1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34" name="Google Shape;34;p16" title="left scallop shape"/>
            <p:cNvSpPr/>
            <p:nvPr/>
          </p:nvSpPr>
          <p:spPr>
            <a:xfrm>
              <a:off x="0" y="0"/>
              <a:ext cx="2814638" cy="6858000"/>
            </a:xfrm>
            <a:custGeom>
              <a:rect b="b" l="l" r="r" t="t"/>
              <a:pathLst>
                <a:path extrusionOk="0" h="4320" w="1773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" name="Google Shape;35;p16" title="left scallop inline"/>
            <p:cNvSpPr/>
            <p:nvPr/>
          </p:nvSpPr>
          <p:spPr>
            <a:xfrm>
              <a:off x="874382" y="0"/>
              <a:ext cx="1646238" cy="6858000"/>
            </a:xfrm>
            <a:custGeom>
              <a:rect b="b" l="l" r="r" t="t"/>
              <a:pathLst>
                <a:path extrusionOk="0" h="4320" w="1037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uas Partes de Conteúdo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1257300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6647796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7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ação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8"/>
          <p:cNvSpPr txBox="1"/>
          <p:nvPr>
            <p:ph type="title"/>
          </p:nvPr>
        </p:nvSpPr>
        <p:spPr>
          <a:xfrm>
            <a:off x="1252728" y="381000"/>
            <a:ext cx="10172700" cy="14935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8"/>
          <p:cNvSpPr txBox="1"/>
          <p:nvPr>
            <p:ph idx="1" type="body"/>
          </p:nvPr>
        </p:nvSpPr>
        <p:spPr>
          <a:xfrm>
            <a:off x="1251678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b="1" sz="19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18"/>
          <p:cNvSpPr txBox="1"/>
          <p:nvPr>
            <p:ph idx="2" type="body"/>
          </p:nvPr>
        </p:nvSpPr>
        <p:spPr>
          <a:xfrm>
            <a:off x="1257300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3" type="body"/>
          </p:nvPr>
        </p:nvSpPr>
        <p:spPr>
          <a:xfrm>
            <a:off x="6633864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b="1" sz="19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18"/>
          <p:cNvSpPr txBox="1"/>
          <p:nvPr>
            <p:ph idx="4" type="body"/>
          </p:nvPr>
        </p:nvSpPr>
        <p:spPr>
          <a:xfrm>
            <a:off x="6633864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8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8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omente título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9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9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9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m branco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0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údo com Legenda" showMasterSp="0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rect b="b" l="l" r="r" t="t"/>
            <a:pathLst>
              <a:path extrusionOk="0" h="4320" w="3025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63" name="Google Shape;63;p21"/>
          <p:cNvSpPr txBox="1"/>
          <p:nvPr>
            <p:ph type="title"/>
          </p:nvPr>
        </p:nvSpPr>
        <p:spPr>
          <a:xfrm>
            <a:off x="8337884" y="457199"/>
            <a:ext cx="3092115" cy="119667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b="1" i="0" sz="1900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765051" y="920377"/>
            <a:ext cx="6158418" cy="4985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3200"/>
              <a:buChar char="•"/>
              <a:defRPr sz="3200"/>
            </a:lvl1pPr>
            <a:lvl2pPr indent="-4064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800"/>
              <a:buChar char="–"/>
              <a:defRPr sz="2800"/>
            </a:lvl2pPr>
            <a:lvl3pPr indent="-3810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Char char="•"/>
              <a:defRPr sz="2400"/>
            </a:lvl3pPr>
            <a:lvl4pPr indent="-355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4pPr>
            <a:lvl5pPr indent="-355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6pPr>
            <a:lvl7pPr indent="-355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8pPr>
            <a:lvl9pPr indent="-355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/>
        </p:txBody>
      </p:sp>
      <p:sp>
        <p:nvSpPr>
          <p:cNvPr id="65" name="Google Shape;65;p21"/>
          <p:cNvSpPr txBox="1"/>
          <p:nvPr>
            <p:ph idx="2" type="body"/>
          </p:nvPr>
        </p:nvSpPr>
        <p:spPr>
          <a:xfrm>
            <a:off x="8337885" y="1741336"/>
            <a:ext cx="3092115" cy="4164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66" name="Google Shape;66;p21"/>
          <p:cNvSpPr txBox="1"/>
          <p:nvPr>
            <p:ph idx="10" type="dt"/>
          </p:nvPr>
        </p:nvSpPr>
        <p:spPr>
          <a:xfrm>
            <a:off x="765051" y="6375679"/>
            <a:ext cx="1233355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1" type="ftr"/>
          </p:nvPr>
        </p:nvSpPr>
        <p:spPr>
          <a:xfrm>
            <a:off x="2103620" y="6375679"/>
            <a:ext cx="348217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1"/>
          <p:cNvSpPr txBox="1"/>
          <p:nvPr>
            <p:ph idx="12" type="sldNum"/>
          </p:nvPr>
        </p:nvSpPr>
        <p:spPr>
          <a:xfrm>
            <a:off x="5691014" y="6375679"/>
            <a:ext cx="1232456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69" name="Google Shape;69;p2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m com Legenda" showMasterSp="0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2"/>
          <p:cNvSpPr/>
          <p:nvPr>
            <p:ph idx="2" type="pic"/>
          </p:nvPr>
        </p:nvSpPr>
        <p:spPr>
          <a:xfrm>
            <a:off x="283464" y="0"/>
            <a:ext cx="7355585" cy="6857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Gill Sans"/>
              <a:buNone/>
              <a:defRPr b="0" i="0" sz="28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Gill Sans"/>
              <a:buNone/>
              <a:defRPr b="0" i="0" sz="20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Gill Sans"/>
              <a:buNone/>
              <a:defRPr b="0" i="0" sz="20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Gill Sans"/>
              <a:buNone/>
              <a:defRPr b="0" i="0" sz="20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72" name="Google Shape;72;p22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rect b="b" l="l" r="r" t="t"/>
            <a:pathLst>
              <a:path extrusionOk="0" h="4320" w="3025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73" name="Google Shape;73;p2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22"/>
          <p:cNvSpPr txBox="1"/>
          <p:nvPr>
            <p:ph type="title"/>
          </p:nvPr>
        </p:nvSpPr>
        <p:spPr>
          <a:xfrm>
            <a:off x="8337883" y="457200"/>
            <a:ext cx="3092117" cy="119667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b="1" i="0" sz="1900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2"/>
          <p:cNvSpPr txBox="1"/>
          <p:nvPr>
            <p:ph idx="1" type="body"/>
          </p:nvPr>
        </p:nvSpPr>
        <p:spPr>
          <a:xfrm>
            <a:off x="8337883" y="1741336"/>
            <a:ext cx="3092117" cy="4164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6" name="Google Shape;76;p22"/>
          <p:cNvSpPr txBox="1"/>
          <p:nvPr>
            <p:ph idx="10" type="dt"/>
          </p:nvPr>
        </p:nvSpPr>
        <p:spPr>
          <a:xfrm>
            <a:off x="765950" y="6375679"/>
            <a:ext cx="1232456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1" type="ftr"/>
          </p:nvPr>
        </p:nvSpPr>
        <p:spPr>
          <a:xfrm>
            <a:off x="2103621" y="6375679"/>
            <a:ext cx="3482178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2" type="sldNum"/>
          </p:nvPr>
        </p:nvSpPr>
        <p:spPr>
          <a:xfrm>
            <a:off x="5687568" y="6375679"/>
            <a:ext cx="123444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  <a:defRPr b="0" i="0" sz="5100" u="none" cap="none" strike="noStrik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42900" lvl="1" marL="9144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ill Sans"/>
              <a:buChar char="–"/>
              <a:defRPr b="0" i="0" sz="18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30200" lvl="2" marL="13716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17500" lvl="3" marL="18288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17500" lvl="4" marL="22860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17500" lvl="5" marL="27432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17500" lvl="6" marL="32004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17500" lvl="7" marL="36576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17500" lvl="8" marL="41148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1" name="Google Shape;11;p13" title="Left scallop edge"/>
          <p:cNvSpPr/>
          <p:nvPr/>
        </p:nvSpPr>
        <p:spPr>
          <a:xfrm>
            <a:off x="0" y="0"/>
            <a:ext cx="885825" cy="6858000"/>
          </a:xfrm>
          <a:custGeom>
            <a:rect b="b" l="l" r="r" t="t"/>
            <a:pathLst>
              <a:path extrusionOk="0" h="4320" w="558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2" name="Google Shape;12;p13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15.jpg"/><Relationship Id="rId5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jpg"/><Relationship Id="rId4" Type="http://schemas.openxmlformats.org/officeDocument/2006/relationships/image" Target="../media/image16.png"/><Relationship Id="rId5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1.jpg"/><Relationship Id="rId5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gif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"/>
          <p:cNvSpPr txBox="1"/>
          <p:nvPr>
            <p:ph type="ctrTitle"/>
          </p:nvPr>
        </p:nvSpPr>
        <p:spPr>
          <a:xfrm>
            <a:off x="1078523" y="1098388"/>
            <a:ext cx="10318418" cy="43949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Impact"/>
              <a:buNone/>
            </a:pPr>
            <a:r>
              <a:rPr lang="pt-BR" sz="7000"/>
              <a:t>POLÍGONOS E CIRCUNFERÊNCIA</a:t>
            </a:r>
            <a:endParaRPr sz="7000"/>
          </a:p>
        </p:txBody>
      </p:sp>
      <p:sp>
        <p:nvSpPr>
          <p:cNvPr id="96" name="Google Shape;96;p1"/>
          <p:cNvSpPr txBox="1"/>
          <p:nvPr>
            <p:ph idx="1" type="subTitle"/>
          </p:nvPr>
        </p:nvSpPr>
        <p:spPr>
          <a:xfrm>
            <a:off x="2215045" y="5979196"/>
            <a:ext cx="8045373" cy="742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</a:pPr>
            <a:r>
              <a:rPr lang="pt-BR"/>
              <a:t>Mateus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</a:pPr>
            <a:r>
              <a:rPr lang="pt-BR"/>
              <a:t>Lucas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2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pt-BR"/>
              <a:t>HEXÁGONO, QUADRADO E </a:t>
            </a:r>
            <a:r>
              <a:rPr lang="pt-BR"/>
              <a:t>TRIÂNGULO</a:t>
            </a:r>
            <a:r>
              <a:rPr lang="pt-BR"/>
              <a:t> REGULARES INSCRITOS. </a:t>
            </a:r>
            <a:endParaRPr/>
          </a:p>
        </p:txBody>
      </p:sp>
      <p:sp>
        <p:nvSpPr>
          <p:cNvPr id="159" name="Google Shape;159;p10"/>
          <p:cNvSpPr txBox="1"/>
          <p:nvPr>
            <p:ph idx="1" type="body"/>
          </p:nvPr>
        </p:nvSpPr>
        <p:spPr>
          <a:xfrm>
            <a:off x="1251678" y="1874517"/>
            <a:ext cx="4801500" cy="49836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141" r="-1394" t="-48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pt-BR"/>
              <a:t> </a:t>
            </a:r>
            <a:endParaRPr/>
          </a:p>
        </p:txBody>
      </p:sp>
      <p:pic>
        <p:nvPicPr>
          <p:cNvPr id="160" name="Google Shape;16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73966" y="1874517"/>
            <a:ext cx="4556033" cy="4208336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0"/>
          <p:cNvSpPr txBox="1"/>
          <p:nvPr/>
        </p:nvSpPr>
        <p:spPr>
          <a:xfrm>
            <a:off x="8881525" y="4185634"/>
            <a:ext cx="540913" cy="36933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latin typeface="Gill Sans"/>
                <a:ea typeface="Gill Sans"/>
                <a:cs typeface="Gill Sans"/>
                <a:sym typeface="Gill Sans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pt-BR"/>
              <a:t>HEXÁGONO, QUADRADO E TRIÂNGULO REGULARES INSCRITOS. </a:t>
            </a:r>
            <a:endParaRPr/>
          </a:p>
        </p:txBody>
      </p:sp>
      <p:pic>
        <p:nvPicPr>
          <p:cNvPr id="167" name="Google Shape;167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69721" y="2628900"/>
            <a:ext cx="3584556" cy="336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1"/>
          <p:cNvSpPr txBox="1"/>
          <p:nvPr/>
        </p:nvSpPr>
        <p:spPr>
          <a:xfrm>
            <a:off x="1351691" y="2828925"/>
            <a:ext cx="5614987" cy="312329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-976" r="-758" t="-97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Gill Sans"/>
                <a:ea typeface="Gill Sans"/>
                <a:cs typeface="Gill Sans"/>
                <a:sym typeface="Gill Sans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2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pt-BR"/>
              <a:t>HEXÁGONO, QUADRADO E TRIÂNGULO REGULARES INSCRITOS. </a:t>
            </a:r>
            <a:endParaRPr/>
          </a:p>
        </p:txBody>
      </p:sp>
      <p:pic>
        <p:nvPicPr>
          <p:cNvPr id="174" name="Google Shape;174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06698" y="2327564"/>
            <a:ext cx="3794357" cy="359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2"/>
          <p:cNvSpPr txBox="1"/>
          <p:nvPr/>
        </p:nvSpPr>
        <p:spPr>
          <a:xfrm>
            <a:off x="775854" y="1874518"/>
            <a:ext cx="8672946" cy="368690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-631" r="-11453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Gill Sans"/>
                <a:ea typeface="Gill Sans"/>
                <a:cs typeface="Gill Sans"/>
                <a:sym typeface="Gill Sans"/>
              </a:rPr>
              <a:t> </a:t>
            </a:r>
            <a:endParaRPr/>
          </a:p>
        </p:txBody>
      </p:sp>
      <p:sp>
        <p:nvSpPr>
          <p:cNvPr id="176" name="Google Shape;176;p12"/>
          <p:cNvSpPr txBox="1"/>
          <p:nvPr/>
        </p:nvSpPr>
        <p:spPr>
          <a:xfrm>
            <a:off x="637308" y="5499869"/>
            <a:ext cx="7218219" cy="89236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5440" l="-589" r="0" t="-339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latin typeface="Gill Sans"/>
                <a:ea typeface="Gill Sans"/>
                <a:cs typeface="Gill Sans"/>
                <a:sym typeface="Gill Sans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pt-BR"/>
              <a:t>POLÍGONOS. </a:t>
            </a:r>
            <a:endParaRPr/>
          </a:p>
        </p:txBody>
      </p:sp>
      <p:pic>
        <p:nvPicPr>
          <p:cNvPr id="102" name="Google Shape;102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77804" y="2479824"/>
            <a:ext cx="4052196" cy="3148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1678" y="2479824"/>
            <a:ext cx="4152699" cy="3148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77329" y="171867"/>
            <a:ext cx="2567329" cy="2053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pt-BR"/>
              <a:t>POLÍGONOS INSCRITÍVEIS EM UMA CIRCUNFERÊNCIA.  </a:t>
            </a:r>
            <a:endParaRPr/>
          </a:p>
        </p:txBody>
      </p:sp>
      <p:sp>
        <p:nvSpPr>
          <p:cNvPr id="110" name="Google Shape;110;p3"/>
          <p:cNvSpPr txBox="1"/>
          <p:nvPr>
            <p:ph idx="1" type="body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pt-BR"/>
              <a:t>Definição</a:t>
            </a:r>
            <a:r>
              <a:rPr lang="pt-BR"/>
              <a:t>: um polígono </a:t>
            </a:r>
            <a:r>
              <a:rPr lang="pt-BR"/>
              <a:t>está</a:t>
            </a:r>
            <a:r>
              <a:rPr lang="pt-BR"/>
              <a:t> inscrito em uma circunferência se todos os seus vértices forem pontos dessa circunferência. </a:t>
            </a:r>
            <a:endParaRPr/>
          </a:p>
        </p:txBody>
      </p:sp>
      <p:pic>
        <p:nvPicPr>
          <p:cNvPr id="111" name="Google Shape;11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41389" y="3451539"/>
            <a:ext cx="6277309" cy="19063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pt-BR"/>
              <a:t>POLÍGONOS CIRCUNSCRITÍVEIS A UMA CIRCUNFERÊNCIA. </a:t>
            </a:r>
            <a:endParaRPr/>
          </a:p>
        </p:txBody>
      </p:sp>
      <p:sp>
        <p:nvSpPr>
          <p:cNvPr id="117" name="Google Shape;117;p4"/>
          <p:cNvSpPr txBox="1"/>
          <p:nvPr>
            <p:ph idx="1" type="body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pt-BR"/>
              <a:t>Um polígono </a:t>
            </a:r>
            <a:r>
              <a:rPr lang="pt-BR"/>
              <a:t>está</a:t>
            </a:r>
            <a:r>
              <a:rPr lang="pt-BR"/>
              <a:t> circunscrito a uma circunferência se todos os seus lados são tangentes a essa circunferência. </a:t>
            </a:r>
            <a:endParaRPr/>
          </a:p>
        </p:txBody>
      </p:sp>
      <p:pic>
        <p:nvPicPr>
          <p:cNvPr id="118" name="Google Shape;11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0475" y="3419400"/>
            <a:ext cx="6618125" cy="18609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pt-BR"/>
              <a:t>POLÍGONOS REGULARES. </a:t>
            </a:r>
            <a:endParaRPr/>
          </a:p>
        </p:txBody>
      </p:sp>
      <p:sp>
        <p:nvSpPr>
          <p:cNvPr id="124" name="Google Shape;124;p5"/>
          <p:cNvSpPr txBox="1"/>
          <p:nvPr>
            <p:ph idx="1" type="body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pt-BR"/>
              <a:t>Definição: um polígono é denominado regular se todos os seus lados e ângulos são iguais. </a:t>
            </a:r>
            <a:endParaRPr/>
          </a:p>
        </p:txBody>
      </p:sp>
      <p:pic>
        <p:nvPicPr>
          <p:cNvPr id="125" name="Google Shape;12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1677" y="3065901"/>
            <a:ext cx="4447959" cy="2484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14434" y="3065901"/>
            <a:ext cx="5415566" cy="281369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7" name="Google Shape;127;p5"/>
          <p:cNvCxnSpPr/>
          <p:nvPr/>
        </p:nvCxnSpPr>
        <p:spPr>
          <a:xfrm flipH="1">
            <a:off x="5844156" y="3065901"/>
            <a:ext cx="25758" cy="2587924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pt-BR"/>
              <a:t>SERÁ MESMO ?!</a:t>
            </a:r>
            <a:endParaRPr/>
          </a:p>
        </p:txBody>
      </p:sp>
      <p:pic>
        <p:nvPicPr>
          <p:cNvPr id="133" name="Google Shape;13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26317" y="1657797"/>
            <a:ext cx="3822700" cy="452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pt-BR"/>
              <a:t>ELEMENTOS DE UM POLÍGONO REGULAR.</a:t>
            </a:r>
            <a:endParaRPr/>
          </a:p>
        </p:txBody>
      </p:sp>
      <p:sp>
        <p:nvSpPr>
          <p:cNvPr id="139" name="Google Shape;139;p7"/>
          <p:cNvSpPr txBox="1"/>
          <p:nvPr>
            <p:ph idx="1" type="body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538" r="0" t="-677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pt-BR"/>
              <a:t> </a:t>
            </a:r>
            <a:endParaRPr/>
          </a:p>
        </p:txBody>
      </p:sp>
      <p:pic>
        <p:nvPicPr>
          <p:cNvPr id="140" name="Google Shape;14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73540" y="2286001"/>
            <a:ext cx="6456460" cy="3290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pt-BR"/>
              <a:t>ELEMENTOS DE UM POLÍGONO REGULAR. </a:t>
            </a:r>
            <a:endParaRPr/>
          </a:p>
        </p:txBody>
      </p:sp>
      <p:sp>
        <p:nvSpPr>
          <p:cNvPr id="146" name="Google Shape;146;p8"/>
          <p:cNvSpPr txBox="1"/>
          <p:nvPr>
            <p:ph idx="1" type="body"/>
          </p:nvPr>
        </p:nvSpPr>
        <p:spPr>
          <a:xfrm>
            <a:off x="-1350879" y="2353236"/>
            <a:ext cx="7691718" cy="242139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-125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pt-BR"/>
              <a:t> 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pt-BR"/>
              <a:t>EXERCÍCIO DE FIXAÇÃO.</a:t>
            </a:r>
            <a:endParaRPr/>
          </a:p>
        </p:txBody>
      </p:sp>
      <p:sp>
        <p:nvSpPr>
          <p:cNvPr id="152" name="Google Shape;152;p9"/>
          <p:cNvSpPr txBox="1"/>
          <p:nvPr>
            <p:ph idx="1" type="body"/>
          </p:nvPr>
        </p:nvSpPr>
        <p:spPr>
          <a:xfrm>
            <a:off x="940526" y="1293223"/>
            <a:ext cx="11051177" cy="5133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4572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Font typeface="Impact"/>
              <a:buAutoNum type="arabicParenR"/>
            </a:pPr>
            <a:r>
              <a:rPr lang="pt-BR"/>
              <a:t>Calcule a medida do apótema de um quadrado cujo lado mede 5cm. </a:t>
            </a:r>
            <a:endParaRPr/>
          </a:p>
          <a:p>
            <a:pPr indent="-4572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Font typeface="Impact"/>
              <a:buAutoNum type="arabicParenR"/>
            </a:pPr>
            <a:r>
              <a:rPr lang="pt-BR"/>
              <a:t>Calcule a soma dos ângulos internos dos polígonos regulares: hexágono, octaedro, decaedro. </a:t>
            </a:r>
            <a:endParaRPr/>
          </a:p>
          <a:p>
            <a:pPr indent="-4572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Font typeface="Impact"/>
              <a:buAutoNum type="arabicParenR"/>
            </a:pPr>
            <a:r>
              <a:rPr lang="pt-BR"/>
              <a:t>Sabendo que a soma dos ângulos internos de um polígono é 2160º, determine quantos lados ele tem. </a:t>
            </a:r>
            <a:endParaRPr/>
          </a:p>
          <a:p>
            <a:pPr indent="-4572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Font typeface="Impact"/>
              <a:buAutoNum type="arabicParenR"/>
            </a:pPr>
            <a:r>
              <a:rPr lang="pt-BR"/>
              <a:t>Quanto mede o ângulo externo de um polígono cujo ângulo interno mede 45º ?</a:t>
            </a:r>
            <a:endParaRPr/>
          </a:p>
          <a:p>
            <a:pPr indent="-4572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Font typeface="Impact"/>
              <a:buAutoNum type="arabicParenR"/>
            </a:pPr>
            <a:r>
              <a:rPr lang="pt-BR"/>
              <a:t>Determine a medida do lado de um hexágono regular inscrito em uma circunferência cujo raio é igual a 10 cm.</a:t>
            </a:r>
            <a:endParaRPr/>
          </a:p>
        </p:txBody>
      </p:sp>
      <p:pic>
        <p:nvPicPr>
          <p:cNvPr id="153" name="Google Shape;15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7329" y="4180115"/>
            <a:ext cx="3902537" cy="1629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adge">
  <a:themeElements>
    <a:clrScheme name="Badge">
      <a:dk1>
        <a:srgbClr val="000000"/>
      </a:dk1>
      <a:lt1>
        <a:srgbClr val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2019-02-14T00:46:07Z</dcterms:created>
  <dc:creator>josé vitor ribeiro rocha</dc:creator>
</cp:coreProperties>
</file>