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Gill Sans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iLX3VzkeQ7QWTRVfOOVWXfa77R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GillSans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font" Target="fonts/GillSans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showMasterSp="0" type="title">
  <p:cSld name="TITLE">
    <p:bg>
      <p:bgPr>
        <a:solidFill>
          <a:schemeClr val="accen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 title="scalloped circle"/>
          <p:cNvSpPr/>
          <p:nvPr/>
        </p:nvSpPr>
        <p:spPr>
          <a:xfrm>
            <a:off x="3557016" y="630936"/>
            <a:ext cx="5235575" cy="5229225"/>
          </a:xfrm>
          <a:custGeom>
            <a:rect b="b" l="l" r="r" t="t"/>
            <a:pathLst>
              <a:path extrusionOk="0" h="3294" w="3298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5" name="Google Shape;15;p14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14"/>
          <p:cNvSpPr txBox="1"/>
          <p:nvPr>
            <p:ph idx="10" type="dt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20" name="Google Shape;20;p14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" type="body"/>
          </p:nvPr>
        </p:nvSpPr>
        <p:spPr>
          <a:xfrm rot="5400000">
            <a:off x="4544043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3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4"/>
          <p:cNvSpPr txBox="1"/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" type="body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4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4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4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400"/>
              <a:buFont typeface="Impact"/>
              <a:buNone/>
              <a:defRPr sz="84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grpSp>
        <p:nvGrpSpPr>
          <p:cNvPr id="33" name="Google Shape;33;p1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34" name="Google Shape;34;p16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rect b="b" l="l" r="r" t="t"/>
              <a:pathLst>
                <a:path extrusionOk="0" h="4320" w="1773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5" name="Google Shape;35;p16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rect b="b" l="l" r="r" t="t"/>
              <a:pathLst>
                <a:path extrusionOk="0" h="4320" w="1037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" type="body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8"/>
          <p:cNvSpPr txBox="1"/>
          <p:nvPr>
            <p:ph idx="2" type="body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3" type="body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8"/>
          <p:cNvSpPr txBox="1"/>
          <p:nvPr>
            <p:ph idx="4" type="body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showMasterSp="0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3" name="Google Shape;63;p21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6pPr>
            <a:lvl7pPr indent="-355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8pPr>
            <a:lvl9pPr indent="-355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69" name="Google Shape;69;p2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/>
          <p:nvPr>
            <p:ph idx="2" type="pic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Gill Sans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Gill Sans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Gill Sans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72" name="Google Shape;72;p22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2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2"/>
          <p:cNvSpPr txBox="1"/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" type="body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22"/>
          <p:cNvSpPr txBox="1"/>
          <p:nvPr>
            <p:ph idx="10" type="dt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1" type="ftr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2" type="sldNum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b="0" i="0" sz="18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1" name="Google Shape;11;p13" title="Left scallop edge"/>
          <p:cNvSpPr/>
          <p:nvPr/>
        </p:nvSpPr>
        <p:spPr>
          <a:xfrm>
            <a:off x="0" y="0"/>
            <a:ext cx="885825" cy="6858000"/>
          </a:xfrm>
          <a:custGeom>
            <a:rect b="b" l="l" r="r" t="t"/>
            <a:pathLst>
              <a:path extrusionOk="0" h="4320" w="558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2" name="Google Shape;12;p13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Relationship Id="rId4" Type="http://schemas.openxmlformats.org/officeDocument/2006/relationships/image" Target="../media/image15.jpg"/><Relationship Id="rId5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png"/><Relationship Id="rId4" Type="http://schemas.openxmlformats.org/officeDocument/2006/relationships/image" Target="../media/image1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8.jp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gif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Font typeface="Impact"/>
              <a:buNone/>
            </a:pPr>
            <a:r>
              <a:rPr lang="pt-BR" sz="7000"/>
              <a:t>POLÍGONOS E CIRCUNFERÊNCIA</a:t>
            </a:r>
            <a:endParaRPr sz="7000"/>
          </a:p>
        </p:txBody>
      </p:sp>
      <p:sp>
        <p:nvSpPr>
          <p:cNvPr id="96" name="Google Shape;96;p1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pt-BR"/>
              <a:t>Mateus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pt-BR"/>
              <a:t>Lucas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HEXÁGONO, QUADRADO E </a:t>
            </a:r>
            <a:r>
              <a:rPr lang="pt-BR"/>
              <a:t>TRIÂNGULO</a:t>
            </a:r>
            <a:r>
              <a:rPr lang="pt-BR"/>
              <a:t> REGULARES INSCRITOS. </a:t>
            </a:r>
            <a:endParaRPr/>
          </a:p>
        </p:txBody>
      </p:sp>
      <p:sp>
        <p:nvSpPr>
          <p:cNvPr id="159" name="Google Shape;159;p10"/>
          <p:cNvSpPr txBox="1"/>
          <p:nvPr>
            <p:ph idx="1" type="body"/>
          </p:nvPr>
        </p:nvSpPr>
        <p:spPr>
          <a:xfrm>
            <a:off x="1251678" y="1874517"/>
            <a:ext cx="4801500" cy="4983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1141" r="-1394" t="-4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 </a:t>
            </a:r>
            <a:endParaRPr/>
          </a:p>
        </p:txBody>
      </p:sp>
      <p:pic>
        <p:nvPicPr>
          <p:cNvPr id="160" name="Google Shape;16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73966" y="1874517"/>
            <a:ext cx="4556033" cy="4208336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0"/>
          <p:cNvSpPr txBox="1"/>
          <p:nvPr/>
        </p:nvSpPr>
        <p:spPr>
          <a:xfrm>
            <a:off x="8881525" y="4185634"/>
            <a:ext cx="540913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HEXÁGONO, QUADRADO E TRIÂNGULO REGULARES INSCRITOS. </a:t>
            </a:r>
            <a:endParaRPr/>
          </a:p>
        </p:txBody>
      </p:sp>
      <p:pic>
        <p:nvPicPr>
          <p:cNvPr id="167" name="Google Shape;167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9721" y="2628900"/>
            <a:ext cx="3584556" cy="336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1"/>
          <p:cNvSpPr txBox="1"/>
          <p:nvPr/>
        </p:nvSpPr>
        <p:spPr>
          <a:xfrm>
            <a:off x="1351691" y="2828925"/>
            <a:ext cx="5614987" cy="312329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-976" r="-758" t="-97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HEXÁGONO, QUADRADO E TRIÂNGULO REGULARES INSCRITOS. </a:t>
            </a:r>
            <a:endParaRPr/>
          </a:p>
        </p:txBody>
      </p:sp>
      <p:pic>
        <p:nvPicPr>
          <p:cNvPr id="174" name="Google Shape;174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06698" y="2327564"/>
            <a:ext cx="3794357" cy="359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2"/>
          <p:cNvSpPr txBox="1"/>
          <p:nvPr/>
        </p:nvSpPr>
        <p:spPr>
          <a:xfrm>
            <a:off x="775854" y="1874518"/>
            <a:ext cx="8672946" cy="368690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-631" r="-11453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/>
          </a:p>
        </p:txBody>
      </p:sp>
      <p:sp>
        <p:nvSpPr>
          <p:cNvPr id="176" name="Google Shape;176;p12"/>
          <p:cNvSpPr txBox="1"/>
          <p:nvPr/>
        </p:nvSpPr>
        <p:spPr>
          <a:xfrm>
            <a:off x="637308" y="5499869"/>
            <a:ext cx="7218219" cy="89236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5440" l="-589" r="0" t="-3399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Gill Sans"/>
                <a:ea typeface="Gill Sans"/>
                <a:cs typeface="Gill Sans"/>
                <a:sym typeface="Gill Sans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POLÍGONOS. </a:t>
            </a:r>
            <a:endParaRPr/>
          </a:p>
        </p:txBody>
      </p:sp>
      <p:pic>
        <p:nvPicPr>
          <p:cNvPr id="102" name="Google Shape;102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7804" y="2479824"/>
            <a:ext cx="4052196" cy="3148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51678" y="2479824"/>
            <a:ext cx="4152699" cy="3148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77329" y="171867"/>
            <a:ext cx="2567329" cy="2053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POLÍGONOS INSCRITÍVEIS EM UMA CIRCUNFERÊNCIA.  </a:t>
            </a:r>
            <a:endParaRPr/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Definição</a:t>
            </a:r>
            <a:r>
              <a:rPr lang="pt-BR"/>
              <a:t>: um polígono </a:t>
            </a:r>
            <a:r>
              <a:rPr lang="pt-BR"/>
              <a:t>está</a:t>
            </a:r>
            <a:r>
              <a:rPr lang="pt-BR"/>
              <a:t> inscrito em uma circunferência se todos os seus vértices forem pontos dessa circunferência. 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41389" y="3451539"/>
            <a:ext cx="6277309" cy="1906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POLÍGONOS CIRCUNSCRITÍVEIS A UMA CIRCUNFERÊNCIA. </a:t>
            </a:r>
            <a:endParaRPr/>
          </a:p>
        </p:txBody>
      </p:sp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Um polígono </a:t>
            </a:r>
            <a:r>
              <a:rPr lang="pt-BR"/>
              <a:t>está</a:t>
            </a:r>
            <a:r>
              <a:rPr lang="pt-BR"/>
              <a:t> circunscrito a uma circunferência se todos os seus lados são tangentes a essa circunferência. </a:t>
            </a:r>
            <a:endParaRPr/>
          </a:p>
        </p:txBody>
      </p:sp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70475" y="3419400"/>
            <a:ext cx="6618125" cy="18609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POLÍGONOS REGULARES. </a:t>
            </a:r>
            <a:endParaRPr/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Definição: um polígono é denominado regular se todos os seus lados e ângulos são iguais. </a:t>
            </a:r>
            <a:endParaRPr/>
          </a:p>
        </p:txBody>
      </p:sp>
      <p:pic>
        <p:nvPicPr>
          <p:cNvPr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1677" y="3065901"/>
            <a:ext cx="4447959" cy="2484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14434" y="3065901"/>
            <a:ext cx="5415566" cy="2813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7" name="Google Shape;127;p5"/>
          <p:cNvCxnSpPr/>
          <p:nvPr/>
        </p:nvCxnSpPr>
        <p:spPr>
          <a:xfrm flipH="1">
            <a:off x="5844156" y="3065901"/>
            <a:ext cx="25758" cy="258792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SERÁ MESMO ?!</a:t>
            </a:r>
            <a:endParaRPr/>
          </a:p>
        </p:txBody>
      </p:sp>
      <p:pic>
        <p:nvPicPr>
          <p:cNvPr id="133" name="Google Shape;13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26317" y="1657797"/>
            <a:ext cx="3822700" cy="45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ELEMENTOS DE UM POLÍGONO REGULAR.</a:t>
            </a:r>
            <a:endParaRPr/>
          </a:p>
        </p:txBody>
      </p:sp>
      <p:sp>
        <p:nvSpPr>
          <p:cNvPr id="139" name="Google Shape;139;p7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538" r="0" t="-677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 </a:t>
            </a:r>
            <a:endParaRPr/>
          </a:p>
        </p:txBody>
      </p:sp>
      <p:pic>
        <p:nvPicPr>
          <p:cNvPr id="140" name="Google Shape;14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73540" y="2286001"/>
            <a:ext cx="6456460" cy="3290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ELEMENTOS DE UM POLÍGONO REGULAR. </a:t>
            </a:r>
            <a:endParaRPr/>
          </a:p>
        </p:txBody>
      </p:sp>
      <p:sp>
        <p:nvSpPr>
          <p:cNvPr id="146" name="Google Shape;146;p8"/>
          <p:cNvSpPr txBox="1"/>
          <p:nvPr>
            <p:ph idx="1" type="body"/>
          </p:nvPr>
        </p:nvSpPr>
        <p:spPr>
          <a:xfrm>
            <a:off x="-1350879" y="2353236"/>
            <a:ext cx="7691718" cy="242139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-125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pt-BR"/>
              <a:t> 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pt-BR"/>
              <a:t>EXERCÍCIO DE FIXAÇÃO.</a:t>
            </a:r>
            <a:endParaRPr/>
          </a:p>
        </p:txBody>
      </p:sp>
      <p:sp>
        <p:nvSpPr>
          <p:cNvPr id="152" name="Google Shape;152;p9"/>
          <p:cNvSpPr txBox="1"/>
          <p:nvPr>
            <p:ph idx="1" type="body"/>
          </p:nvPr>
        </p:nvSpPr>
        <p:spPr>
          <a:xfrm>
            <a:off x="940526" y="1293223"/>
            <a:ext cx="11051177" cy="51337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Impact"/>
              <a:buAutoNum type="arabicParenR"/>
            </a:pPr>
            <a:r>
              <a:rPr lang="pt-BR"/>
              <a:t>Calcule a medida do apótema de um quadrado cujo lado mede 5cm. </a:t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Impact"/>
              <a:buAutoNum type="arabicParenR"/>
            </a:pPr>
            <a:r>
              <a:rPr lang="pt-BR"/>
              <a:t>Calcule a soma dos ângulos internos dos polígonos regulares: hexágono, octaedro, decaedro. </a:t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Impact"/>
              <a:buAutoNum type="arabicParenR"/>
            </a:pPr>
            <a:r>
              <a:rPr lang="pt-BR"/>
              <a:t>Sabendo que a soma dos ângulos internos de um polígono é 2160º, determine quantos lados ele tem. </a:t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Impact"/>
              <a:buAutoNum type="arabicParenR"/>
            </a:pPr>
            <a:r>
              <a:rPr lang="pt-BR"/>
              <a:t>Quanto mede o ângulo externo de um polígono cujo ângulo interno mede 45º ?</a:t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Impact"/>
              <a:buAutoNum type="arabicParenR"/>
            </a:pPr>
            <a:r>
              <a:rPr lang="pt-BR"/>
              <a:t>Determine a medida do lado de um hexágono regular inscrito em uma circunferência cujo raio é igual a 10 cm.</a:t>
            </a:r>
            <a:endParaRPr/>
          </a:p>
        </p:txBody>
      </p:sp>
      <p:pic>
        <p:nvPicPr>
          <p:cNvPr id="153" name="Google Shape;15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97329" y="4180115"/>
            <a:ext cx="3902537" cy="1629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adge">
  <a:themeElements>
    <a:clrScheme name="Badge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2019-02-14T00:46:07Z</dcterms:created>
  <dc:creator>josé vitor ribeiro rocha</dc:creator>
</cp:coreProperties>
</file>