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85" r:id="rId18"/>
    <p:sldId id="286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7" r:id="rId30"/>
    <p:sldId id="288" r:id="rId31"/>
    <p:sldId id="283" r:id="rId32"/>
  </p:sldIdLst>
  <p:sldSz cx="24377650" cy="13716000"/>
  <p:notesSz cx="6858000" cy="9144000"/>
  <p:embeddedFontLst>
    <p:embeddedFont>
      <p:font typeface="Lato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  <p:embeddedFont>
      <p:font typeface="Lato Black" charset="0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12">
          <p15:clr>
            <a:srgbClr val="A4A3A4"/>
          </p15:clr>
        </p15:guide>
        <p15:guide id="2" pos="14830">
          <p15:clr>
            <a:srgbClr val="A4A3A4"/>
          </p15:clr>
        </p15:guide>
        <p15:guide id="3" pos="526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7678">
          <p15:clr>
            <a:srgbClr val="A4A3A4"/>
          </p15:clr>
        </p15:guide>
        <p15:guide id="6" orient="horz" pos="434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Lb347gR4QjcCGmDB6Rt2M66wE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8" d="100"/>
          <a:sy n="38" d="100"/>
        </p:scale>
        <p:origin x="-516" y="162"/>
      </p:cViewPr>
      <p:guideLst>
        <p:guide orient="horz" pos="8112"/>
        <p:guide orient="horz" pos="528"/>
        <p:guide orient="horz" pos="4344"/>
        <p:guide pos="14830"/>
        <p:guide pos="526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31441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0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921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85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4d69c32e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74d69c32e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74d69c32e2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4d69c32e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74d69c32e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74d69c32e2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4d69c32e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74d69c32e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74d69c32e2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8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7fe2f2491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g7fe2f2491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7fe2f24912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561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e2f2491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7fe2f2491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7fe2f24912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fe2f2491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7fe2f2491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7fe2f24912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e2f2491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7fe2f2491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fe2f24912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fe2f2491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7fe2f2491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fe2f24912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e2f2491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7fe2f2491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7fe2f24912_0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01">
  <p:cSld name="Layout 0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>
            <a:spLocks noGrp="1"/>
          </p:cNvSpPr>
          <p:nvPr>
            <p:ph type="pic" idx="2"/>
          </p:nvPr>
        </p:nvSpPr>
        <p:spPr>
          <a:xfrm>
            <a:off x="17163025" y="3017520"/>
            <a:ext cx="5361695" cy="76809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02">
  <p:cSld name="Layout 0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-oqIv4iWx1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-oqIv4iWx1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mundoeducacao.bol.uol.com.br/matematica/razoes-trigonometricas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undoeducacao.bol.uol.com.br/matematica/circulo-trigonometrico.htm" TargetMode="External"/><Relationship Id="rId4" Type="http://schemas.openxmlformats.org/officeDocument/2006/relationships/hyperlink" Target="https://mundoeducacao.bol.uol.com.br/matematica/medidas-arcos-circunferencia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WzpQ9Sy7wA" TargetMode="Externa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hyperlink" Target="https://www.youtube.com/watch?v=kWzpQ9Sy7w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https://www.youtube.com/watch?v=kWzpQ9Sy7w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"/>
            <a:ext cx="24377650" cy="13715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"/>
          <p:cNvGrpSpPr/>
          <p:nvPr/>
        </p:nvGrpSpPr>
        <p:grpSpPr>
          <a:xfrm>
            <a:off x="6782070" y="6196279"/>
            <a:ext cx="12936956" cy="2404527"/>
            <a:chOff x="5288550" y="6661813"/>
            <a:chExt cx="12936956" cy="2404527"/>
          </a:xfrm>
        </p:grpSpPr>
        <p:sp>
          <p:nvSpPr>
            <p:cNvPr id="27" name="Google Shape;27;p1"/>
            <p:cNvSpPr txBox="1"/>
            <p:nvPr/>
          </p:nvSpPr>
          <p:spPr>
            <a:xfrm>
              <a:off x="5288550" y="6661813"/>
              <a:ext cx="1108752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TRIGONOMETRIA 4</a:t>
              </a:r>
              <a:endParaRPr sz="8000" b="1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8" name="Google Shape;28;p1"/>
            <p:cNvSpPr txBox="1"/>
            <p:nvPr/>
          </p:nvSpPr>
          <p:spPr>
            <a:xfrm>
              <a:off x="9851008" y="8420009"/>
              <a:ext cx="83744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WEBERTH E PEDRO H.</a:t>
              </a:r>
              <a:endParaRPr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66772" y="7176655"/>
            <a:ext cx="6794860" cy="679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2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150" name="Google Shape;15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2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2"/>
          <p:cNvSpPr txBox="1"/>
          <p:nvPr/>
        </p:nvSpPr>
        <p:spPr>
          <a:xfrm>
            <a:off x="7274459" y="7152250"/>
            <a:ext cx="130638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IDENTIDADES TRIGONOMÉTRICAS</a:t>
            </a:r>
            <a:endParaRPr sz="10000" b="1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3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159" name="Google Shape;15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3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3"/>
          <p:cNvSpPr txBox="1"/>
          <p:nvPr/>
        </p:nvSpPr>
        <p:spPr>
          <a:xfrm>
            <a:off x="7481568" y="3339085"/>
            <a:ext cx="530651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O que são?</a:t>
            </a: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7481575" y="5232950"/>
            <a:ext cx="16348200" cy="5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São igualdades do tipo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tais que: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857250" marR="0" lvl="0" indent="-8572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AutoNum type="romanUcPeriod"/>
            </a:pP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são funções trigonométricas;</a:t>
            </a:r>
            <a:endParaRPr/>
          </a:p>
          <a:p>
            <a:pPr marL="857250" marR="0" lvl="0" indent="-8572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AutoNum type="romanUcPeriod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Elas são válidas para qualquer valor real de x pertencentes aos domínios das funções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4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169" name="Google Shape;16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4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10650418" y="6144053"/>
            <a:ext cx="8633100" cy="1036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10055725" y="8416600"/>
            <a:ext cx="11789700" cy="29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8890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Lato"/>
              <a:buAutoNum type="romanUcPeriod"/>
            </a:pPr>
            <a:r>
              <a:rPr lang="en-US" sz="45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500" b="1" dirty="0">
                <a:latin typeface="Lato"/>
                <a:ea typeface="Lato"/>
                <a:cs typeface="Lato"/>
                <a:sym typeface="Lato"/>
              </a:rPr>
              <a:t>e </a:t>
            </a:r>
            <a:r>
              <a:rPr lang="en-US" sz="45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são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funções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trigonométricas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;</a:t>
            </a:r>
            <a:endParaRPr sz="4500" dirty="0">
              <a:solidFill>
                <a:schemeClr val="dk2"/>
              </a:solidFill>
            </a:endParaRPr>
          </a:p>
          <a:p>
            <a:pPr marL="857250" marR="0" lvl="0" indent="-8890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Lato"/>
              <a:buAutoNum type="romanUcPeriod"/>
            </a:pP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igualdade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é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válida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qualquer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x real,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seja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qualquer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valor de x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pertence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ao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dominio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5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500" b="1" dirty="0">
                <a:latin typeface="Lato"/>
                <a:ea typeface="Lato"/>
                <a:cs typeface="Lato"/>
                <a:sym typeface="Lato"/>
              </a:rPr>
              <a:t>e </a:t>
            </a:r>
            <a:r>
              <a:rPr lang="en-US" sz="45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r>
              <a:rPr lang="en-US" sz="45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5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12010025" y="3760325"/>
            <a:ext cx="59139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Font typeface="Lato"/>
              <a:buChar char="●"/>
            </a:pPr>
            <a:r>
              <a:rPr lang="en-US" sz="5500" b="1">
                <a:latin typeface="Lato"/>
                <a:ea typeface="Lato"/>
                <a:cs typeface="Lato"/>
                <a:sym typeface="Lato"/>
              </a:rPr>
              <a:t>Exemplo prático</a:t>
            </a:r>
            <a:r>
              <a:rPr lang="en-US" sz="4500" b="1">
                <a:latin typeface="Lato"/>
                <a:ea typeface="Lato"/>
                <a:cs typeface="Lato"/>
                <a:sym typeface="Lato"/>
              </a:rPr>
              <a:t> </a:t>
            </a:r>
            <a:endParaRPr sz="45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14"/>
          <p:cNvCxnSpPr/>
          <p:nvPr/>
        </p:nvCxnSpPr>
        <p:spPr>
          <a:xfrm rot="10800000" flipH="1">
            <a:off x="19283518" y="5443403"/>
            <a:ext cx="1594800" cy="118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14"/>
          <p:cNvCxnSpPr/>
          <p:nvPr/>
        </p:nvCxnSpPr>
        <p:spPr>
          <a:xfrm rot="10800000">
            <a:off x="9203818" y="5407703"/>
            <a:ext cx="1446600" cy="125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14"/>
          <p:cNvSpPr txBox="1"/>
          <p:nvPr/>
        </p:nvSpPr>
        <p:spPr>
          <a:xfrm>
            <a:off x="8666500" y="4548125"/>
            <a:ext cx="1446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</a:t>
            </a:r>
            <a:endParaRPr sz="45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20398825" y="4548125"/>
            <a:ext cx="14466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endParaRPr sz="40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5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184" name="Google Shape;18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5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5"/>
          <p:cNvSpPr txBox="1"/>
          <p:nvPr/>
        </p:nvSpPr>
        <p:spPr>
          <a:xfrm>
            <a:off x="11208575" y="5862600"/>
            <a:ext cx="7516800" cy="1990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12027863" y="3760325"/>
            <a:ext cx="5878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>
                <a:latin typeface="Lato"/>
                <a:ea typeface="Lato"/>
                <a:cs typeface="Lato"/>
                <a:sym typeface="Lato"/>
              </a:rPr>
              <a:t>Exemplo prático </a:t>
            </a:r>
            <a:endParaRPr sz="5500" b="1">
              <a:latin typeface="Lato"/>
              <a:ea typeface="Lato"/>
              <a:cs typeface="Lato"/>
              <a:sym typeface="La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Google Shape;188;p15"/>
              <p:cNvSpPr txBox="1"/>
              <p:nvPr/>
            </p:nvSpPr>
            <p:spPr>
              <a:xfrm>
                <a:off x="9769199" y="9311900"/>
                <a:ext cx="13976626" cy="178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857250" marR="0" lvl="0" indent="-889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4500"/>
                  <a:buFont typeface="Lato"/>
                  <a:buAutoNum type="romanUcPeriod"/>
                </a:pPr>
                <a:r>
                  <a:rPr lang="pt-BR" sz="4500" b="1" dirty="0">
                    <a:solidFill>
                      <a:srgbClr val="C00000"/>
                    </a:solidFill>
                    <a:latin typeface="Lato"/>
                    <a:ea typeface="Lato"/>
                    <a:cs typeface="Lato"/>
                    <a:sym typeface="Lato"/>
                  </a:rPr>
                  <a:t>f(x) </a:t>
                </a:r>
                <a:r>
                  <a:rPr lang="pt-BR" sz="4500" b="1" dirty="0">
                    <a:latin typeface="Lato"/>
                    <a:ea typeface="Lato"/>
                    <a:cs typeface="Lato"/>
                    <a:sym typeface="Lato"/>
                  </a:rPr>
                  <a:t>e </a:t>
                </a:r>
                <a:r>
                  <a:rPr lang="pt-BR" sz="4500" b="1" dirty="0">
                    <a:solidFill>
                      <a:srgbClr val="C00000"/>
                    </a:solidFill>
                    <a:latin typeface="Lato"/>
                    <a:ea typeface="Lato"/>
                    <a:cs typeface="Lato"/>
                    <a:sym typeface="Lato"/>
                  </a:rPr>
                  <a:t>g(x) </a:t>
                </a:r>
                <a:r>
                  <a:rPr lang="pt-BR" sz="4500" b="1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são</a:t>
                </a:r>
                <a:r>
                  <a:rPr lang="pt-BR" sz="4500" b="1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pt-BR" sz="4500" b="1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funções</a:t>
                </a:r>
                <a:r>
                  <a:rPr lang="pt-BR" sz="4500" b="1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pt-BR" sz="4500" b="1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trigonométricas</a:t>
                </a:r>
                <a:r>
                  <a:rPr lang="pt-BR" sz="4500" b="1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;</a:t>
                </a:r>
                <a:endParaRPr lang="pt-BR" sz="4500" dirty="0">
                  <a:solidFill>
                    <a:schemeClr val="dk2"/>
                  </a:solidFill>
                </a:endParaRPr>
              </a:p>
              <a:p>
                <a:pPr marL="857250" lvl="0" indent="-889000" algn="just">
                  <a:buClr>
                    <a:schemeClr val="dk2"/>
                  </a:buClr>
                  <a:buSzPts val="4500"/>
                  <a:buFont typeface="Lato"/>
                  <a:buAutoNum type="romanUcPeriod"/>
                </a:pPr>
                <a:r>
                  <a:rPr lang="pt-BR" sz="4500" b="1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A </a:t>
                </a:r>
                <a:r>
                  <a:rPr lang="pt-BR" sz="4500" b="1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igualdade</a:t>
                </a:r>
                <a:r>
                  <a:rPr lang="pt-BR" sz="4500" b="1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é </a:t>
                </a:r>
                <a:r>
                  <a:rPr lang="pt-BR" sz="4500" b="1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válida</a:t>
                </a:r>
                <a:r>
                  <a:rPr lang="pt-BR" sz="4500" b="1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para </a:t>
                </a:r>
                <a14:m>
                  <m:oMath xmlns:m="http://schemas.openxmlformats.org/officeDocument/2006/math">
                    <m:r>
                      <a:rPr lang="pt-BR" sz="45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𝒙</m:t>
                    </m:r>
                    <m:r>
                      <a:rPr lang="pt-BR" sz="45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/>
                        <a:sym typeface="Lato"/>
                      </a:rPr>
                      <m:t>≠ </m:t>
                    </m:r>
                    <m:f>
                      <m:fPr>
                        <m:ctrlPr>
                          <a:rPr lang="pt-BR" sz="4500" b="1" i="1" smtClean="0">
                            <a:solidFill>
                              <a:schemeClr val="dk2"/>
                            </a:solidFill>
                            <a:latin typeface="Cambria Math"/>
                            <a:ea typeface="Cambria Math" panose="02040503050406030204" pitchFamily="18" charset="0"/>
                            <a:sym typeface="Lato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4500" b="1" dirty="0">
                            <a:solidFill>
                              <a:schemeClr val="dk2"/>
                            </a:solidFill>
                            <a:latin typeface="Lato"/>
                            <a:ea typeface="Lato"/>
                            <a:cs typeface="Lato"/>
                            <a:sym typeface="Lato"/>
                          </a:rPr>
                          <m:t>𝛑</m:t>
                        </m:r>
                      </m:num>
                      <m:den>
                        <m:r>
                          <a:rPr lang="pt-BR" sz="4500" b="1" i="1" smtClean="0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ato"/>
                          </a:rPr>
                          <m:t>𝟐</m:t>
                        </m:r>
                      </m:den>
                    </m:f>
                    <m:r>
                      <a:rPr lang="pt-BR" sz="45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ato"/>
                      </a:rPr>
                      <m:t>+</m:t>
                    </m:r>
                    <m:r>
                      <a:rPr lang="pt-BR" sz="45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ato"/>
                      </a:rPr>
                      <m:t>𝒌</m:t>
                    </m:r>
                    <m:r>
                      <a:rPr lang="pt-BR" sz="45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ato"/>
                      </a:rPr>
                      <m:t>∗</m:t>
                    </m:r>
                  </m:oMath>
                </a14:m>
                <a:r>
                  <a:rPr lang="pt-BR" sz="4500" b="1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𝛑 </a:t>
                </a:r>
                <a14:m>
                  <m:oMath xmlns:m="http://schemas.openxmlformats.org/officeDocument/2006/math">
                    <m:r>
                      <a:rPr lang="pt-BR" sz="45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/>
                        <a:sym typeface="Lato"/>
                      </a:rPr>
                      <m:t>∈</m:t>
                    </m:r>
                    <m:r>
                      <a:rPr lang="pt-BR" sz="45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/>
                        <a:sym typeface="Lato"/>
                      </a:rPr>
                      <m:t>𝒁</m:t>
                    </m:r>
                  </m:oMath>
                </a14:m>
                <a:endParaRPr lang="pt-BR" sz="4500" b="1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188" name="Google Shape;188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199" y="9311900"/>
                <a:ext cx="13976626" cy="1789800"/>
              </a:xfrm>
              <a:prstGeom prst="rect">
                <a:avLst/>
              </a:prstGeom>
              <a:blipFill>
                <a:blip r:embed="rId5"/>
                <a:stretch>
                  <a:fillRect l="-1832" t="-8191" b="-7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Google Shape;189;p15"/>
          <p:cNvCxnSpPr/>
          <p:nvPr/>
        </p:nvCxnSpPr>
        <p:spPr>
          <a:xfrm rot="10800000" flipH="1">
            <a:off x="18725368" y="5443403"/>
            <a:ext cx="1594800" cy="118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15"/>
          <p:cNvCxnSpPr/>
          <p:nvPr/>
        </p:nvCxnSpPr>
        <p:spPr>
          <a:xfrm rot="10800000">
            <a:off x="9769193" y="5372003"/>
            <a:ext cx="1446600" cy="125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15"/>
          <p:cNvSpPr txBox="1"/>
          <p:nvPr/>
        </p:nvSpPr>
        <p:spPr>
          <a:xfrm>
            <a:off x="8666500" y="4548125"/>
            <a:ext cx="1446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</a:t>
            </a:r>
            <a:endParaRPr sz="4500" b="1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20398825" y="4548125"/>
            <a:ext cx="14466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endParaRPr sz="40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200" name="Google Shape;20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16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6"/>
          <p:cNvSpPr txBox="1"/>
          <p:nvPr/>
        </p:nvSpPr>
        <p:spPr>
          <a:xfrm>
            <a:off x="7481568" y="2837710"/>
            <a:ext cx="11111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O que vamos fazer com elas?</a:t>
            </a: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7481575" y="4910600"/>
            <a:ext cx="16348200" cy="51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Demonstrá-las das seguintes maneiras: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857250" marR="0" lvl="0" indent="-8572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AutoNum type="romanUcPeriod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Desenvolver um dos lados da identidade (geralmente o mais complicado) e tentar igualá-lo ao outro membro, ou seja, provar que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=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g(x);</a:t>
            </a:r>
            <a:endParaRPr>
              <a:solidFill>
                <a:srgbClr val="C00000"/>
              </a:solidFill>
            </a:endParaRPr>
          </a:p>
          <a:p>
            <a:pPr marL="857250" marR="0" lvl="0" indent="-6921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AutoNum type="romanUcPeriod"/>
            </a:pPr>
            <a:endParaRPr>
              <a:solidFill>
                <a:srgbClr val="C00000"/>
              </a:solidFill>
            </a:endParaRPr>
          </a:p>
          <a:p>
            <a:pPr marL="857250" marR="0" lvl="0" indent="-8572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AutoNum type="romanUcPeriod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Desenvolver os dois lados da identidade, com objetivo de chegar no mesmo valor dos dois lados da equação, provando que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=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g(x).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210" name="Google Shape;21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7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7"/>
          <p:cNvSpPr txBox="1"/>
          <p:nvPr/>
        </p:nvSpPr>
        <p:spPr>
          <a:xfrm>
            <a:off x="12375994" y="40629"/>
            <a:ext cx="627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Exemplo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prático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endParaRPr sz="55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4">
            <a:alphaModFix/>
          </a:blip>
          <a:srcRect t="-4320" b="4320"/>
          <a:stretch/>
        </p:blipFill>
        <p:spPr>
          <a:xfrm>
            <a:off x="6862550" y="2112787"/>
            <a:ext cx="17515100" cy="116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FF641B8-64CE-4936-BEAC-7F222691DF4E}"/>
              </a:ext>
            </a:extLst>
          </p:cNvPr>
          <p:cNvSpPr txBox="1"/>
          <p:nvPr/>
        </p:nvSpPr>
        <p:spPr>
          <a:xfrm>
            <a:off x="7115174" y="1758771"/>
            <a:ext cx="58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Lato" panose="020B0604020202020204" charset="0"/>
              </a:rPr>
              <a:t>Provar que</a:t>
            </a:r>
            <a:r>
              <a:rPr lang="pt-BR" sz="4000" dirty="0"/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210" name="Google Shape;21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7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7"/>
          <p:cNvSpPr txBox="1"/>
          <p:nvPr/>
        </p:nvSpPr>
        <p:spPr>
          <a:xfrm>
            <a:off x="7260589" y="5503802"/>
            <a:ext cx="16501110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SzPts val="5500"/>
            </a:pP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Deixarei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um link das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resoluções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dos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exercícios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video para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cada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questões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SzPts val="5500"/>
            </a:pPr>
            <a:r>
              <a:rPr lang="en-US" sz="5500" dirty="0" err="1">
                <a:latin typeface="Lato"/>
                <a:ea typeface="Lato"/>
                <a:cs typeface="Lato"/>
                <a:sym typeface="Lato"/>
              </a:rPr>
              <a:t>Tentem</a:t>
            </a:r>
            <a:r>
              <a:rPr lang="en-US" sz="5500" dirty="0">
                <a:latin typeface="Lato"/>
                <a:ea typeface="Lato"/>
                <a:cs typeface="Lato"/>
                <a:sym typeface="Lato"/>
              </a:rPr>
              <a:t> responder antes de </a:t>
            </a:r>
            <a:r>
              <a:rPr lang="en-US" sz="5500" dirty="0" err="1">
                <a:latin typeface="Lato"/>
                <a:ea typeface="Lato"/>
                <a:cs typeface="Lato"/>
                <a:sym typeface="Lato"/>
              </a:rPr>
              <a:t>ver</a:t>
            </a:r>
            <a:r>
              <a:rPr lang="en-US" sz="5500" dirty="0">
                <a:latin typeface="Lato"/>
                <a:ea typeface="Lato"/>
                <a:cs typeface="Lato"/>
                <a:sym typeface="Lato"/>
              </a:rPr>
              <a:t> o video!</a:t>
            </a:r>
            <a:endParaRPr sz="55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5095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210" name="Google Shape;21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7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212;p17">
            <a:extLst>
              <a:ext uri="{FF2B5EF4-FFF2-40B4-BE49-F238E27FC236}">
                <a16:creationId xmlns:a16="http://schemas.microsoft.com/office/drawing/2014/main" xmlns="" id="{007089CA-CFC5-4CF0-B483-E4CE3248D81D}"/>
              </a:ext>
            </a:extLst>
          </p:cNvPr>
          <p:cNvSpPr txBox="1"/>
          <p:nvPr/>
        </p:nvSpPr>
        <p:spPr>
          <a:xfrm>
            <a:off x="9580725" y="1097050"/>
            <a:ext cx="627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Exemplo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prático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endParaRPr sz="55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xmlns="" id="{5AF749C1-E607-47F4-815B-F91DBB312CC0}"/>
                  </a:ext>
                </a:extLst>
              </p:cNvPr>
              <p:cNvSpPr txBox="1"/>
              <p:nvPr/>
            </p:nvSpPr>
            <p:spPr>
              <a:xfrm>
                <a:off x="7515224" y="3209829"/>
                <a:ext cx="12773026" cy="103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rabicParenR"/>
                </a:pPr>
                <a:r>
                  <a:rPr lang="pt-BR" sz="4500" dirty="0"/>
                  <a:t>A expressão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5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sz="45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45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4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4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𝑐𝑜𝑠𝑠𝑒𝑐</m:t>
                        </m:r>
                        <m:d>
                          <m:dPr>
                            <m:ctrlPr>
                              <a:rPr lang="pt-BR" sz="4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4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45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45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500" dirty="0"/>
                  <a:t>é igual a:</a:t>
                </a:r>
              </a:p>
              <a:p>
                <a:pPr marL="914400" indent="-914400">
                  <a:buAutoNum type="arabicParenR"/>
                </a:pPr>
                <a:endParaRPr lang="pt-BR" sz="4500" dirty="0"/>
              </a:p>
              <a:p>
                <a:r>
                  <a:rPr lang="pt-BR" sz="45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5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</m:e>
                      <m:sup>
                        <m:r>
                          <a:rPr lang="pt-BR" sz="45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4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5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𝑐𝑜𝑡𝑔</m:t>
                        </m:r>
                      </m:e>
                      <m:sup>
                        <m:r>
                          <a:rPr lang="pt-BR" sz="45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4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5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</m:e>
                      <m:sup>
                        <m:r>
                          <a:rPr lang="pt-BR" sz="45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4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5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𝑐𝑜𝑠𝑠𝑒𝑐</m:t>
                        </m:r>
                      </m:e>
                      <m:sup>
                        <m:r>
                          <a:rPr lang="pt-BR" sz="45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4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endParaRPr lang="pt-BR" sz="4500" dirty="0"/>
              </a:p>
              <a:p>
                <a:endParaRPr lang="pt-BR" sz="4500" dirty="0"/>
              </a:p>
              <a:p>
                <a:endParaRPr lang="pt-BR" sz="4500" dirty="0"/>
              </a:p>
              <a:p>
                <a:endParaRPr lang="pt-BR" sz="4500" dirty="0"/>
              </a:p>
              <a:p>
                <a:r>
                  <a:rPr lang="pt-BR" sz="4800" dirty="0">
                    <a:hlinkClick r:id="rId4"/>
                  </a:rPr>
                  <a:t>https://www.youtube.com/watch?v=-oqIv4iWx1E</a:t>
                </a:r>
                <a:endParaRPr lang="pt-BR" sz="4500" dirty="0"/>
              </a:p>
              <a:p>
                <a:pPr marL="914400" indent="-914400">
                  <a:buAutoNum type="arabicParenR"/>
                </a:pPr>
                <a:endParaRPr lang="pt-BR" sz="45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AF749C1-E607-47F4-815B-F91DBB31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24" y="3209829"/>
                <a:ext cx="12773026" cy="10308399"/>
              </a:xfrm>
              <a:prstGeom prst="rect">
                <a:avLst/>
              </a:prstGeom>
              <a:blipFill>
                <a:blip r:embed="rId5"/>
                <a:stretch>
                  <a:fillRect l="-21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55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210" name="Google Shape;21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7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212;p17">
            <a:extLst>
              <a:ext uri="{FF2B5EF4-FFF2-40B4-BE49-F238E27FC236}">
                <a16:creationId xmlns:a16="http://schemas.microsoft.com/office/drawing/2014/main" xmlns="" id="{007089CA-CFC5-4CF0-B483-E4CE3248D81D}"/>
              </a:ext>
            </a:extLst>
          </p:cNvPr>
          <p:cNvSpPr txBox="1"/>
          <p:nvPr/>
        </p:nvSpPr>
        <p:spPr>
          <a:xfrm>
            <a:off x="9580725" y="1097050"/>
            <a:ext cx="627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Exemplo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prático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endParaRPr sz="55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xmlns="" id="{5AF749C1-E607-47F4-815B-F91DBB312CC0}"/>
                  </a:ext>
                </a:extLst>
              </p:cNvPr>
              <p:cNvSpPr txBox="1"/>
              <p:nvPr/>
            </p:nvSpPr>
            <p:spPr>
              <a:xfrm>
                <a:off x="7515224" y="3209829"/>
                <a:ext cx="12773026" cy="106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rabicParenR"/>
                </a:pPr>
                <a:r>
                  <a:rPr lang="pt-BR" sz="4500" dirty="0"/>
                  <a:t>A expressão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45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45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4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4500" dirty="0"/>
                  <a:t>é igual a:</a:t>
                </a:r>
              </a:p>
              <a:p>
                <a:pPr marL="914400" indent="-914400">
                  <a:buAutoNum type="arabicParenR"/>
                </a:pPr>
                <a:endParaRPr lang="pt-BR" sz="4500" dirty="0"/>
              </a:p>
              <a:p>
                <a:r>
                  <a:rPr lang="pt-BR" sz="4500" dirty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500">
                        <a:latin typeface="Cambria Math" panose="02040503050406030204" pitchFamily="18" charset="0"/>
                      </a:rPr>
                      <m:t>sec</m:t>
                    </m:r>
                    <m:r>
                      <a:rPr lang="pt-BR" sz="450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B) </a:t>
                </a:r>
                <a14:m>
                  <m:oMath xmlns:m="http://schemas.openxmlformats.org/officeDocument/2006/math">
                    <m:r>
                      <a:rPr lang="pt-BR" sz="4500" b="0" i="0" smtClean="0">
                        <a:latin typeface="Cambria Math" panose="02040503050406030204" pitchFamily="18" charset="0"/>
                      </a:rPr>
                      <m:t>2∗</m:t>
                    </m:r>
                    <m:r>
                      <m:rPr>
                        <m:sty m:val="p"/>
                      </m:rPr>
                      <a:rPr lang="pt-BR" sz="45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pt-BR" sz="4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500">
                        <a:latin typeface="Cambria Math" panose="02040503050406030204" pitchFamily="18" charset="0"/>
                      </a:rPr>
                      <m:t>sec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D)</a:t>
                </a:r>
                <a14:m>
                  <m:oMath xmlns:m="http://schemas.openxmlformats.org/officeDocument/2006/math"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2∗</m:t>
                    </m:r>
                    <m:r>
                      <m:rPr>
                        <m:sty m:val="p"/>
                      </m:rPr>
                      <a:rPr lang="pt-BR" sz="45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500" dirty="0"/>
              </a:p>
              <a:p>
                <a:r>
                  <a:rPr lang="pt-BR" sz="4500" dirty="0"/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𝑐𝑜𝑠𝑠𝑒𝑐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4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4500" dirty="0"/>
              </a:p>
              <a:p>
                <a:endParaRPr lang="pt-BR" sz="4500" dirty="0"/>
              </a:p>
              <a:p>
                <a:endParaRPr lang="pt-BR" sz="4500" dirty="0"/>
              </a:p>
              <a:p>
                <a:endParaRPr lang="pt-BR" sz="4500" dirty="0"/>
              </a:p>
              <a:p>
                <a:endParaRPr lang="pt-BR" sz="4500" dirty="0"/>
              </a:p>
              <a:p>
                <a:r>
                  <a:rPr lang="pt-BR" sz="4800" dirty="0">
                    <a:hlinkClick r:id="rId4"/>
                  </a:rPr>
                  <a:t>https://www.youtube.com/watch?v=-oqIv4iWx1E</a:t>
                </a:r>
                <a:endParaRPr lang="pt-BR" sz="4500" dirty="0"/>
              </a:p>
              <a:p>
                <a:pPr marL="914400" indent="-914400">
                  <a:buAutoNum type="arabicParenR"/>
                </a:pPr>
                <a:endParaRPr lang="pt-BR" sz="45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AF749C1-E607-47F4-815B-F91DBB31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24" y="3209829"/>
                <a:ext cx="12773026" cy="10607776"/>
              </a:xfrm>
              <a:prstGeom prst="rect">
                <a:avLst/>
              </a:prstGeom>
              <a:blipFill>
                <a:blip r:embed="rId5"/>
                <a:stretch>
                  <a:fillRect l="-21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94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8"/>
          <p:cNvGrpSpPr/>
          <p:nvPr/>
        </p:nvGrpSpPr>
        <p:grpSpPr>
          <a:xfrm>
            <a:off x="0" y="28646"/>
            <a:ext cx="24377650" cy="13715930"/>
            <a:chOff x="0" y="71"/>
            <a:chExt cx="24377650" cy="13715930"/>
          </a:xfrm>
        </p:grpSpPr>
        <p:pic>
          <p:nvPicPr>
            <p:cNvPr id="220" name="Google Shape;220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8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8"/>
          <p:cNvSpPr txBox="1"/>
          <p:nvPr/>
        </p:nvSpPr>
        <p:spPr>
          <a:xfrm>
            <a:off x="7261173" y="6857999"/>
            <a:ext cx="16499942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FÓRMULAS DA TRANSFORMAÇÃO EM PRODUTO</a:t>
            </a:r>
            <a:endParaRPr sz="10000" b="1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36" name="Google Shape;3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2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 txBox="1"/>
          <p:nvPr/>
        </p:nvSpPr>
        <p:spPr>
          <a:xfrm>
            <a:off x="7080950" y="7236200"/>
            <a:ext cx="144042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FÓRMULAS DA ADIÇÃO, MULTIPLICAÇÃO  E DIVISÃO DE ARCOS</a:t>
            </a:r>
            <a:endParaRPr sz="76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g74d69c32e2_0_17"/>
          <p:cNvGrpSpPr/>
          <p:nvPr/>
        </p:nvGrpSpPr>
        <p:grpSpPr>
          <a:xfrm>
            <a:off x="0" y="71"/>
            <a:ext cx="24377648" cy="13716000"/>
            <a:chOff x="0" y="71"/>
            <a:chExt cx="24377648" cy="13716000"/>
          </a:xfrm>
        </p:grpSpPr>
        <p:pic>
          <p:nvPicPr>
            <p:cNvPr id="229" name="Google Shape;229;g74d69c32e2_0_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g74d69c32e2_0_17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g74d69c32e2_0_17"/>
          <p:cNvSpPr txBox="1"/>
          <p:nvPr/>
        </p:nvSpPr>
        <p:spPr>
          <a:xfrm>
            <a:off x="7481568" y="3339085"/>
            <a:ext cx="5306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O que são?</a:t>
            </a: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74d69c32e2_0_17"/>
          <p:cNvSpPr txBox="1"/>
          <p:nvPr/>
        </p:nvSpPr>
        <p:spPr>
          <a:xfrm>
            <a:off x="7481575" y="5232950"/>
            <a:ext cx="16348200" cy="5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82600" algn="just" rtl="0">
              <a:spcBef>
                <a:spcPts val="0"/>
              </a:spcBef>
              <a:spcAft>
                <a:spcPts val="0"/>
              </a:spcAft>
              <a:buSzPts val="4000"/>
              <a:buFont typeface="Lato"/>
              <a:buChar char="●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São identidades trigonométricas do tipo 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=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onde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f(x) 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g(x)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são funções trigonométricas;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fórmulas de transformação de soma em produto são de grande utilidade na fatoração de expressões como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sen x + sen y</a:t>
            </a:r>
            <a:r>
              <a:rPr lang="en-US" sz="4000" b="1"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 cos x – cos y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sen x + cos x 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 outras. 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9"/>
          <p:cNvGrpSpPr/>
          <p:nvPr/>
        </p:nvGrpSpPr>
        <p:grpSpPr>
          <a:xfrm>
            <a:off x="0" y="33"/>
            <a:ext cx="24377650" cy="13715930"/>
            <a:chOff x="0" y="71"/>
            <a:chExt cx="24377650" cy="13715930"/>
          </a:xfrm>
        </p:grpSpPr>
        <p:pic>
          <p:nvPicPr>
            <p:cNvPr id="239" name="Google Shape;239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9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9"/>
          <p:cNvSpPr txBox="1"/>
          <p:nvPr/>
        </p:nvSpPr>
        <p:spPr>
          <a:xfrm>
            <a:off x="7668677" y="4033420"/>
            <a:ext cx="15060300" cy="1223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9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7571715" y="7392229"/>
            <a:ext cx="15254400" cy="1223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9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7260535" y="10437761"/>
            <a:ext cx="15876600" cy="154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9490827" y="3675384"/>
            <a:ext cx="11416200" cy="1939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9490827" y="7072277"/>
            <a:ext cx="11416200" cy="1939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13336675" y="1325050"/>
            <a:ext cx="37245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>
                <a:latin typeface="Lato"/>
                <a:ea typeface="Lato"/>
                <a:cs typeface="Lato"/>
                <a:sym typeface="Lato"/>
              </a:rPr>
              <a:t>Fórmulas</a:t>
            </a:r>
            <a:endParaRPr sz="55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g74d69c32e2_0_31"/>
          <p:cNvGrpSpPr/>
          <p:nvPr/>
        </p:nvGrpSpPr>
        <p:grpSpPr>
          <a:xfrm>
            <a:off x="0" y="71"/>
            <a:ext cx="24377648" cy="13716000"/>
            <a:chOff x="0" y="71"/>
            <a:chExt cx="24377648" cy="13716000"/>
          </a:xfrm>
        </p:grpSpPr>
        <p:pic>
          <p:nvPicPr>
            <p:cNvPr id="253" name="Google Shape;253;g74d69c32e2_0_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g74d69c32e2_0_31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g74d69c32e2_0_31"/>
          <p:cNvSpPr txBox="1"/>
          <p:nvPr/>
        </p:nvSpPr>
        <p:spPr>
          <a:xfrm>
            <a:off x="8773950" y="1670050"/>
            <a:ext cx="13572900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77850" algn="ctr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Exemplo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prático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endParaRPr sz="55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Transforme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produto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expressão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 S = </a:t>
            </a: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sen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 37º + </a:t>
            </a: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sen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 23º.</a:t>
            </a:r>
            <a:endParaRPr sz="40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Solução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4000" b="1" dirty="0" err="1">
                <a:latin typeface="Lato"/>
                <a:ea typeface="Lato"/>
                <a:cs typeface="Lato"/>
                <a:sym typeface="Lato"/>
              </a:rPr>
              <a:t>Temos</a:t>
            </a: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 que x = 37º e y = 23º. Logo,</a:t>
            </a:r>
            <a:endParaRPr sz="40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6" name="Google Shape;256;g74d69c32e2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7313" y="5385550"/>
            <a:ext cx="13286175" cy="67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/>
          <p:cNvGrpSpPr/>
          <p:nvPr/>
        </p:nvGrpSpPr>
        <p:grpSpPr>
          <a:xfrm>
            <a:off x="0" y="38133"/>
            <a:ext cx="24377650" cy="13715930"/>
            <a:chOff x="0" y="71"/>
            <a:chExt cx="24377650" cy="13715930"/>
          </a:xfrm>
        </p:grpSpPr>
        <p:pic>
          <p:nvPicPr>
            <p:cNvPr id="263" name="Google Shape;26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0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7828002" y="4295720"/>
            <a:ext cx="15060300" cy="1223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9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7806815" y="7872829"/>
            <a:ext cx="15254400" cy="1223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9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9671216" y="3833434"/>
            <a:ext cx="11333100" cy="1939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0"/>
          <p:cNvSpPr/>
          <p:nvPr/>
        </p:nvSpPr>
        <p:spPr>
          <a:xfrm>
            <a:off x="9428355" y="7458163"/>
            <a:ext cx="11859600" cy="1939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7495723" y="10652661"/>
            <a:ext cx="15876600" cy="154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13336675" y="1325050"/>
            <a:ext cx="37245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>
                <a:latin typeface="Lato"/>
                <a:ea typeface="Lato"/>
                <a:cs typeface="Lato"/>
                <a:sym typeface="Lato"/>
              </a:rPr>
              <a:t>Fórmulas</a:t>
            </a:r>
            <a:endParaRPr sz="55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g74d69c32e2_0_46"/>
          <p:cNvGrpSpPr/>
          <p:nvPr/>
        </p:nvGrpSpPr>
        <p:grpSpPr>
          <a:xfrm>
            <a:off x="0" y="71"/>
            <a:ext cx="24377648" cy="13716000"/>
            <a:chOff x="0" y="71"/>
            <a:chExt cx="24377648" cy="13716000"/>
          </a:xfrm>
        </p:grpSpPr>
        <p:pic>
          <p:nvPicPr>
            <p:cNvPr id="277" name="Google Shape;277;g74d69c32e2_0_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g74d69c32e2_0_46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g74d69c32e2_0_46"/>
          <p:cNvSpPr txBox="1"/>
          <p:nvPr/>
        </p:nvSpPr>
        <p:spPr>
          <a:xfrm>
            <a:off x="11209175" y="1777475"/>
            <a:ext cx="9919800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77850" algn="ctr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>
                <a:latin typeface="Lato"/>
                <a:ea typeface="Lato"/>
                <a:cs typeface="Lato"/>
                <a:sym typeface="Lato"/>
              </a:rPr>
              <a:t>Exemplo prático </a:t>
            </a:r>
            <a:endParaRPr sz="5500" b="1">
              <a:latin typeface="Lato"/>
              <a:ea typeface="Lato"/>
              <a:cs typeface="Lato"/>
              <a:sym typeface="La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000" b="1">
                <a:latin typeface="Lato"/>
                <a:ea typeface="Lato"/>
                <a:cs typeface="Lato"/>
                <a:sym typeface="Lato"/>
              </a:rPr>
              <a:t>Fatore a expressão D = cos 5c – cos 3c.</a:t>
            </a:r>
            <a:endParaRPr sz="4000" b="1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Lato"/>
                <a:ea typeface="Lato"/>
                <a:cs typeface="Lato"/>
                <a:sym typeface="Lato"/>
              </a:rPr>
              <a:t>Solução: Temos que x = 5c e y = 3c. Logo,</a:t>
            </a:r>
            <a:endParaRPr sz="40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0" name="Google Shape;280;g74d69c32e2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7225" y="4906175"/>
            <a:ext cx="7383700" cy="69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1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287" name="Google Shape;28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21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1"/>
          <p:cNvSpPr txBox="1"/>
          <p:nvPr/>
        </p:nvSpPr>
        <p:spPr>
          <a:xfrm>
            <a:off x="7191332" y="7562254"/>
            <a:ext cx="119178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INEQUAÇÃO TRIGONOMÉTRICA</a:t>
            </a:r>
            <a:endParaRPr sz="10000" b="1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2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296" name="Google Shape;296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22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22"/>
          <p:cNvSpPr txBox="1"/>
          <p:nvPr/>
        </p:nvSpPr>
        <p:spPr>
          <a:xfrm>
            <a:off x="7481568" y="3339085"/>
            <a:ext cx="111112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O que são?</a:t>
            </a: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22"/>
          <p:cNvSpPr txBox="1"/>
          <p:nvPr/>
        </p:nvSpPr>
        <p:spPr>
          <a:xfrm>
            <a:off x="7481575" y="5232950"/>
            <a:ext cx="14793600" cy="2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Char char="●"/>
            </a:pPr>
            <a:r>
              <a:rPr lang="en-US" sz="4000" b="1">
                <a:latin typeface="Lato"/>
                <a:ea typeface="Lato"/>
                <a:cs typeface="Lato"/>
                <a:sym typeface="Lato"/>
              </a:rPr>
              <a:t>Inequações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trigonométricas são desigualdades que possuem pelo menos uma </a:t>
            </a:r>
            <a:r>
              <a:rPr lang="en-US" sz="40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razão trigonométrica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Exemplos: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10123358" y="7920766"/>
            <a:ext cx="2993100" cy="1383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10123351" y="9847198"/>
            <a:ext cx="2993100" cy="1383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2" name="Google Shape;302;p22"/>
          <p:cNvSpPr txBox="1"/>
          <p:nvPr/>
        </p:nvSpPr>
        <p:spPr>
          <a:xfrm>
            <a:off x="14583461" y="9303764"/>
            <a:ext cx="3071700" cy="738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3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309" name="Google Shape;309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23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23"/>
          <p:cNvSpPr txBox="1"/>
          <p:nvPr/>
        </p:nvSpPr>
        <p:spPr>
          <a:xfrm>
            <a:off x="7481568" y="3339085"/>
            <a:ext cx="111112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O que vamos fazer com elas?</a:t>
            </a: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7481575" y="5232950"/>
            <a:ext cx="163482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Encontrar a solução da  inequação trigonométrica, que é um conjunto de ângulos, geralmente apresentados na forma de </a:t>
            </a:r>
            <a:r>
              <a:rPr lang="en-US" sz="40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arco</a:t>
            </a: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em radianos;</a:t>
            </a:r>
            <a:endParaRPr sz="40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ato"/>
              <a:buChar char="●"/>
            </a:pPr>
            <a:r>
              <a:rPr lang="en-US" sz="40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Para encontrar essa solução, é necessário usar alguns conhecimentos básicos a respeito de </a:t>
            </a:r>
            <a:r>
              <a:rPr lang="en-US" sz="40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/>
              </a:rPr>
              <a:t>ciclo trigonométrico</a:t>
            </a:r>
            <a:r>
              <a:rPr lang="en-US" sz="4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0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4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319" name="Google Shape;319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4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24"/>
          <p:cNvSpPr txBox="1"/>
          <p:nvPr/>
        </p:nvSpPr>
        <p:spPr>
          <a:xfrm>
            <a:off x="7481568" y="3339085"/>
            <a:ext cx="111112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7337044" y="4354748"/>
            <a:ext cx="16348200" cy="70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41" t="-16238" b="-418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7481566" y="2204592"/>
            <a:ext cx="12463783" cy="976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Exemplo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500" b="1" dirty="0" err="1">
                <a:latin typeface="Lato"/>
                <a:ea typeface="Lato"/>
                <a:cs typeface="Lato"/>
                <a:sym typeface="Lato"/>
              </a:rPr>
              <a:t>prático</a:t>
            </a:r>
            <a:endParaRPr lang="en-US" sz="55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endParaRPr lang="en-US" sz="55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endParaRPr lang="en-US" sz="55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endParaRPr lang="en-US" sz="55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endParaRPr lang="en-US" sz="5500" b="1" dirty="0">
              <a:latin typeface="Lato"/>
              <a:ea typeface="Lato"/>
              <a:cs typeface="Lato"/>
              <a:sym typeface="La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5500"/>
            </a:pPr>
            <a:endParaRPr lang="en-US" sz="55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577850" algn="l" rtl="0">
              <a:spcBef>
                <a:spcPts val="0"/>
              </a:spcBef>
              <a:spcAft>
                <a:spcPts val="0"/>
              </a:spcAft>
              <a:buSzPts val="5500"/>
              <a:buFont typeface="Lato"/>
              <a:buChar char="●"/>
            </a:pPr>
            <a:endParaRPr lang="en-US" sz="5500" b="1" dirty="0">
              <a:latin typeface="Lato"/>
              <a:ea typeface="Lato"/>
              <a:cs typeface="Lato"/>
              <a:sym typeface="Lato"/>
            </a:endParaRPr>
          </a:p>
          <a:p>
            <a:pPr lvl="0">
              <a:buSzPts val="5500"/>
            </a:pPr>
            <a:r>
              <a:rPr lang="pt-BR" sz="6000" dirty="0">
                <a:hlinkClick r:id="rId5"/>
              </a:rPr>
              <a:t>https://www.youtube.com/watch?v=kWzpQ9Sy7wA</a:t>
            </a:r>
            <a:r>
              <a:rPr lang="en-US" sz="5500" b="1" dirty="0">
                <a:latin typeface="Lato"/>
                <a:ea typeface="Lato"/>
                <a:cs typeface="Lato"/>
                <a:sym typeface="Lato"/>
              </a:rPr>
              <a:t> </a:t>
            </a:r>
            <a:endParaRPr sz="55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4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319" name="Google Shape;319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4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24"/>
          <p:cNvSpPr txBox="1"/>
          <p:nvPr/>
        </p:nvSpPr>
        <p:spPr>
          <a:xfrm>
            <a:off x="7481568" y="3339085"/>
            <a:ext cx="111112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Google Shape;332;p24"/>
              <p:cNvSpPr txBox="1"/>
              <p:nvPr/>
            </p:nvSpPr>
            <p:spPr>
              <a:xfrm>
                <a:off x="7481568" y="1973832"/>
                <a:ext cx="15578457" cy="9768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r>
                  <a:rPr lang="pt-BR" sz="5500" b="1" dirty="0">
                    <a:latin typeface="Lato"/>
                    <a:ea typeface="Lato"/>
                    <a:cs typeface="Lato"/>
                    <a:sym typeface="Lato"/>
                  </a:rPr>
                  <a:t>Exemplo </a:t>
                </a:r>
                <a:r>
                  <a:rPr lang="pt-BR" sz="5500" b="1" dirty="0" err="1">
                    <a:latin typeface="Lato"/>
                    <a:ea typeface="Lato"/>
                    <a:cs typeface="Lato"/>
                    <a:sym typeface="Lato"/>
                  </a:rPr>
                  <a:t>prático</a:t>
                </a: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  <a:buSzPts val="5500"/>
                </a:pPr>
                <a:r>
                  <a:rPr lang="pt-BR" sz="4500" dirty="0">
                    <a:latin typeface="Lato"/>
                    <a:ea typeface="Lato"/>
                    <a:cs typeface="Lato"/>
                    <a:sym typeface="Lato"/>
                  </a:rPr>
                  <a:t>Resolva a inequação  </a:t>
                </a:r>
                <a14:m>
                  <m:oMath xmlns:m="http://schemas.openxmlformats.org/officeDocument/2006/math"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2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∗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𝑐𝑜𝑠</m:t>
                    </m:r>
                    <m:d>
                      <m:dPr>
                        <m:ctrlPr>
                          <a:rPr lang="pt-BR" sz="4500" i="1" smtClean="0">
                            <a:latin typeface="Cambria Math"/>
                            <a:ea typeface="Lato"/>
                            <a:cs typeface="Lato"/>
                            <a:sym typeface="Lato"/>
                          </a:rPr>
                        </m:ctrlPr>
                      </m:dPr>
                      <m:e>
                        <m:r>
                          <a:rPr lang="pt-BR" sz="4500" b="0" i="1" smtClean="0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𝑥</m:t>
                        </m:r>
                      </m:e>
                    </m:d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+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1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&lt;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0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𝑒𝑚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𝑅</m:t>
                    </m:r>
                  </m:oMath>
                </a14:m>
                <a:endParaRPr lang="pt-BR" sz="4500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  <a:buSzPts val="5500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lvl="0">
                  <a:buSzPts val="5500"/>
                </a:pPr>
                <a:r>
                  <a:rPr lang="pt-BR" sz="6000" dirty="0">
                    <a:hlinkClick r:id="rId4"/>
                  </a:rPr>
                  <a:t>https://www.youtube.com/watch?v=kWzpQ9Sy7wA</a:t>
                </a:r>
                <a:r>
                  <a:rPr lang="pt-BR" sz="6000" dirty="0"/>
                  <a:t> </a:t>
                </a:r>
                <a:r>
                  <a:rPr lang="pt-BR" sz="4500" dirty="0"/>
                  <a:t>A partir de 5 minutos e 50 segundos</a:t>
                </a:r>
                <a:r>
                  <a:rPr lang="pt-BR" sz="4500" b="1" dirty="0">
                    <a:latin typeface="Lato"/>
                    <a:ea typeface="Lato"/>
                    <a:cs typeface="Lato"/>
                    <a:sym typeface="Lato"/>
                  </a:rPr>
                  <a:t> 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dirty="0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332" name="Google Shape;332;p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68" y="1973832"/>
                <a:ext cx="15578457" cy="9768333"/>
              </a:xfrm>
              <a:prstGeom prst="rect">
                <a:avLst/>
              </a:prstGeom>
              <a:blipFill>
                <a:blip r:embed="rId5"/>
                <a:stretch>
                  <a:fillRect l="-2347" t="-1810" r="-23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4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g7fe2f24912_0_3"/>
          <p:cNvGrpSpPr/>
          <p:nvPr/>
        </p:nvGrpSpPr>
        <p:grpSpPr>
          <a:xfrm>
            <a:off x="0" y="71"/>
            <a:ext cx="24377648" cy="13716000"/>
            <a:chOff x="0" y="71"/>
            <a:chExt cx="24377648" cy="13716000"/>
          </a:xfrm>
        </p:grpSpPr>
        <p:pic>
          <p:nvPicPr>
            <p:cNvPr id="45" name="Google Shape;45;g7fe2f24912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g7fe2f24912_0_3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g7fe2f24912_0_3"/>
          <p:cNvSpPr/>
          <p:nvPr/>
        </p:nvSpPr>
        <p:spPr>
          <a:xfrm>
            <a:off x="7415025" y="5140100"/>
            <a:ext cx="11551800" cy="2313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7fe2f24912_0_3"/>
          <p:cNvSpPr txBox="1"/>
          <p:nvPr/>
        </p:nvSpPr>
        <p:spPr>
          <a:xfrm>
            <a:off x="7439748" y="1563200"/>
            <a:ext cx="1340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SENO</a:t>
            </a:r>
            <a:endParaRPr sz="60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9" name="Google Shape;49;g7fe2f24912_0_3"/>
          <p:cNvSpPr txBox="1"/>
          <p:nvPr/>
        </p:nvSpPr>
        <p:spPr>
          <a:xfrm>
            <a:off x="7439750" y="2931166"/>
            <a:ext cx="14712900" cy="2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ato Black"/>
              <a:buChar char="●"/>
            </a:pPr>
            <a:r>
              <a:rPr lang="en-US" sz="38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Arco = ângulo</a:t>
            </a: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Seja a e b dois arcos quaisquer,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" name="Google Shape;50;g7fe2f2491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350" y="5371500"/>
            <a:ext cx="11191138" cy="18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7fe2f24912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9750" y="8723850"/>
            <a:ext cx="7562076" cy="10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7fe2f24912_0_3"/>
          <p:cNvSpPr txBox="1"/>
          <p:nvPr/>
        </p:nvSpPr>
        <p:spPr>
          <a:xfrm>
            <a:off x="7415025" y="7678227"/>
            <a:ext cx="14712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Seja a = b,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" name="Google Shape;53;g7fe2f24912_0_3"/>
          <p:cNvSpPr txBox="1"/>
          <p:nvPr/>
        </p:nvSpPr>
        <p:spPr>
          <a:xfrm>
            <a:off x="7439750" y="10014802"/>
            <a:ext cx="14712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Para a divisão de arcos,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" name="Google Shape;54;g7fe2f24912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9750" y="11009800"/>
            <a:ext cx="5631025" cy="20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7fe2f24912_0_3"/>
          <p:cNvSpPr/>
          <p:nvPr/>
        </p:nvSpPr>
        <p:spPr>
          <a:xfrm>
            <a:off x="7595350" y="11111050"/>
            <a:ext cx="5180700" cy="18507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7fe2f24912_0_3"/>
          <p:cNvSpPr/>
          <p:nvPr/>
        </p:nvSpPr>
        <p:spPr>
          <a:xfrm>
            <a:off x="7415025" y="8723850"/>
            <a:ext cx="7758300" cy="1015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4"/>
          <p:cNvGrpSpPr/>
          <p:nvPr/>
        </p:nvGrpSpPr>
        <p:grpSpPr>
          <a:xfrm>
            <a:off x="0" y="71"/>
            <a:ext cx="24377650" cy="13715930"/>
            <a:chOff x="0" y="71"/>
            <a:chExt cx="24377650" cy="13715930"/>
          </a:xfrm>
        </p:grpSpPr>
        <p:pic>
          <p:nvPicPr>
            <p:cNvPr id="319" name="Google Shape;319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4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24"/>
          <p:cNvSpPr txBox="1"/>
          <p:nvPr/>
        </p:nvSpPr>
        <p:spPr>
          <a:xfrm>
            <a:off x="7481568" y="3339085"/>
            <a:ext cx="111112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Google Shape;332;p24"/>
              <p:cNvSpPr txBox="1"/>
              <p:nvPr/>
            </p:nvSpPr>
            <p:spPr>
              <a:xfrm>
                <a:off x="7481568" y="1973832"/>
                <a:ext cx="15578457" cy="9768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r>
                  <a:rPr lang="pt-BR" sz="5500" b="1" dirty="0">
                    <a:latin typeface="Lato"/>
                    <a:ea typeface="Lato"/>
                    <a:cs typeface="Lato"/>
                    <a:sym typeface="Lato"/>
                  </a:rPr>
                  <a:t>Exemplo </a:t>
                </a:r>
                <a:r>
                  <a:rPr lang="pt-BR" sz="5500" b="1" dirty="0" err="1">
                    <a:latin typeface="Lato"/>
                    <a:ea typeface="Lato"/>
                    <a:cs typeface="Lato"/>
                    <a:sym typeface="Lato"/>
                  </a:rPr>
                  <a:t>prático</a:t>
                </a: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  <a:buSzPts val="5500"/>
                </a:pPr>
                <a:r>
                  <a:rPr lang="pt-BR" sz="4500" dirty="0">
                    <a:latin typeface="Lato"/>
                    <a:ea typeface="Lato"/>
                    <a:cs typeface="Lato"/>
                    <a:sym typeface="Lato"/>
                  </a:rPr>
                  <a:t>Resolva a inequação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500" b="0" i="0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tg</m:t>
                    </m:r>
                    <m:d>
                      <m:dPr>
                        <m:ctrlPr>
                          <a:rPr lang="pt-BR" sz="4500" b="0" i="1" smtClean="0">
                            <a:latin typeface="Cambria Math"/>
                            <a:ea typeface="Lato"/>
                            <a:cs typeface="Lato"/>
                            <a:sym typeface="Lato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4500" b="0" i="0" smtClean="0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x</m:t>
                        </m:r>
                      </m:e>
                    </m:d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Symbol" panose="05050102010706020507" pitchFamily="18" charset="2"/>
                      </a:rPr>
                      <m:t>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1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𝑐𝑜𝑚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0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≤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𝑥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≤</m:t>
                    </m:r>
                    <m:r>
                      <a:rPr lang="pt-B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2</m:t>
                    </m:r>
                    <m:r>
                      <m:rPr>
                        <m:sty m:val="p"/>
                      </m:rPr>
                      <a:rPr lang="el-GR" sz="45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π</m:t>
                    </m:r>
                  </m:oMath>
                </a14:m>
                <a:endParaRPr lang="pt-BR" sz="4500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0" indent="-577850" algn="l" rtl="0">
                  <a:spcBef>
                    <a:spcPts val="0"/>
                  </a:spcBef>
                  <a:spcAft>
                    <a:spcPts val="0"/>
                  </a:spcAft>
                  <a:buSzPts val="5500"/>
                  <a:buFont typeface="Lato"/>
                  <a:buChar char="●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  <a:buSzPts val="5500"/>
                </a:pPr>
                <a:endParaRPr lang="pt-BR" sz="5500" b="1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lvl="0">
                  <a:buSzPts val="5500"/>
                </a:pPr>
                <a:r>
                  <a:rPr lang="pt-BR" sz="6000" dirty="0">
                    <a:hlinkClick r:id="rId4"/>
                  </a:rPr>
                  <a:t>https://www.youtube.com/watch?v=kWzpQ9Sy7wA</a:t>
                </a:r>
                <a:r>
                  <a:rPr lang="pt-BR" sz="6000" dirty="0"/>
                  <a:t> </a:t>
                </a:r>
                <a:r>
                  <a:rPr lang="pt-BR" sz="4500" dirty="0"/>
                  <a:t>A partir de 14 minutos e 48 segundos</a:t>
                </a:r>
                <a:r>
                  <a:rPr lang="pt-BR" sz="4500" b="1" dirty="0">
                    <a:latin typeface="Lato"/>
                    <a:ea typeface="Lato"/>
                    <a:cs typeface="Lato"/>
                    <a:sym typeface="Lato"/>
                  </a:rPr>
                  <a:t> 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dirty="0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332" name="Google Shape;332;p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68" y="1973832"/>
                <a:ext cx="15578457" cy="9768333"/>
              </a:xfrm>
              <a:prstGeom prst="rect">
                <a:avLst/>
              </a:prstGeom>
              <a:blipFill>
                <a:blip r:embed="rId5"/>
                <a:stretch>
                  <a:fillRect l="-2347" t="-1810" r="-23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584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9954"/>
            <a:ext cx="24377650" cy="1371585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7"/>
          <p:cNvSpPr txBox="1"/>
          <p:nvPr/>
        </p:nvSpPr>
        <p:spPr>
          <a:xfrm>
            <a:off x="9046825" y="6196277"/>
            <a:ext cx="628399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OBRIGADO!</a:t>
            </a:r>
            <a:endParaRPr sz="8000" b="1" dirty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9" name="Google Shape;389;p27"/>
          <p:cNvSpPr txBox="1"/>
          <p:nvPr/>
        </p:nvSpPr>
        <p:spPr>
          <a:xfrm>
            <a:off x="9046825" y="7519676"/>
            <a:ext cx="837449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WEBERTH E PEDRO 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Estamos </a:t>
            </a:r>
            <a:r>
              <a:rPr lang="en-US" sz="3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diponíveis</a:t>
            </a:r>
            <a:r>
              <a:rPr lang="en-US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tirar</a:t>
            </a:r>
            <a:r>
              <a:rPr lang="en-US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dúvidas</a:t>
            </a:r>
            <a:r>
              <a:rPr lang="en-US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3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WhatsApp.</a:t>
            </a:r>
            <a:endParaRPr sz="3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0" name="Google Shape;39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66772" y="7176655"/>
            <a:ext cx="6794860" cy="679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>
            <a:off x="0" y="38133"/>
            <a:ext cx="24377650" cy="13715930"/>
            <a:chOff x="0" y="71"/>
            <a:chExt cx="24377650" cy="13715930"/>
          </a:xfrm>
        </p:grpSpPr>
        <p:pic>
          <p:nvPicPr>
            <p:cNvPr id="63" name="Google Shape;63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50" cy="1371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4"/>
            <p:cNvSpPr/>
            <p:nvPr/>
          </p:nvSpPr>
          <p:spPr>
            <a:xfrm>
              <a:off x="6644640" y="71"/>
              <a:ext cx="17733009" cy="137159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4"/>
          <p:cNvSpPr txBox="1"/>
          <p:nvPr/>
        </p:nvSpPr>
        <p:spPr>
          <a:xfrm>
            <a:off x="7439748" y="1563200"/>
            <a:ext cx="1340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Cosseno </a:t>
            </a:r>
            <a:endParaRPr sz="60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7439750" y="2761641"/>
            <a:ext cx="14712900" cy="2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ato Black"/>
              <a:buChar char="●"/>
            </a:pPr>
            <a:r>
              <a:rPr lang="en-US" sz="38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Arco = ângulo</a:t>
            </a: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Seja a e b dois arcos quaisquer,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7439750" y="5131600"/>
            <a:ext cx="11744100" cy="2313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4575" y="5319250"/>
            <a:ext cx="11414441" cy="19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/>
        </p:nvSpPr>
        <p:spPr>
          <a:xfrm>
            <a:off x="7415025" y="7678227"/>
            <a:ext cx="14712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Seja a = b,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5025" y="8732356"/>
            <a:ext cx="8097900" cy="95269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/>
          <p:nvPr/>
        </p:nvSpPr>
        <p:spPr>
          <a:xfrm>
            <a:off x="7415025" y="8732350"/>
            <a:ext cx="8097900" cy="1015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7439750" y="10014802"/>
            <a:ext cx="14712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Para a divisão de arcos,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3" name="Google Shape;7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4575" y="11102550"/>
            <a:ext cx="5202839" cy="19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/>
          <p:nvPr/>
        </p:nvSpPr>
        <p:spPr>
          <a:xfrm>
            <a:off x="7439750" y="11102550"/>
            <a:ext cx="5002500" cy="1938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g7fe2f24912_0_21"/>
          <p:cNvGrpSpPr/>
          <p:nvPr/>
        </p:nvGrpSpPr>
        <p:grpSpPr>
          <a:xfrm>
            <a:off x="0" y="-4"/>
            <a:ext cx="24377648" cy="13716000"/>
            <a:chOff x="0" y="71"/>
            <a:chExt cx="24377648" cy="13716000"/>
          </a:xfrm>
        </p:grpSpPr>
        <p:pic>
          <p:nvPicPr>
            <p:cNvPr id="81" name="Google Shape;81;g7fe2f24912_0_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g7fe2f24912_0_21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g7fe2f24912_0_21"/>
          <p:cNvSpPr txBox="1"/>
          <p:nvPr/>
        </p:nvSpPr>
        <p:spPr>
          <a:xfrm>
            <a:off x="7439748" y="1563200"/>
            <a:ext cx="1340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Tangente</a:t>
            </a:r>
            <a:endParaRPr sz="60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4" name="Google Shape;84;g7fe2f24912_0_21"/>
          <p:cNvSpPr txBox="1"/>
          <p:nvPr/>
        </p:nvSpPr>
        <p:spPr>
          <a:xfrm>
            <a:off x="7439750" y="3004416"/>
            <a:ext cx="14712900" cy="2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ato Black"/>
              <a:buChar char="●"/>
            </a:pPr>
            <a:r>
              <a:rPr lang="en-US" sz="38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Arco = ângulo</a:t>
            </a: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Seja a e b dois arcos quaisquer,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7fe2f24912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750" y="5767374"/>
            <a:ext cx="3344333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7fe2f24912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1713" y="5454263"/>
            <a:ext cx="2943257" cy="8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7fe2f24912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01713" y="6385250"/>
            <a:ext cx="3108979" cy="9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7fe2f24912_0_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66450" y="5454275"/>
            <a:ext cx="6347375" cy="15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7fe2f24912_0_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72963" y="7930432"/>
            <a:ext cx="6202400" cy="173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7fe2f24912_0_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39750" y="8272188"/>
            <a:ext cx="3344325" cy="105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7fe2f24912_0_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84575" y="7991910"/>
            <a:ext cx="2943250" cy="86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7fe2f24912_0_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84588" y="8860175"/>
            <a:ext cx="2943250" cy="8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7fe2f24912_0_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128361" y="5859224"/>
            <a:ext cx="754712" cy="8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7fe2f24912_0_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128336" y="8382974"/>
            <a:ext cx="754712" cy="8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7fe2f24912_0_21"/>
          <p:cNvSpPr/>
          <p:nvPr/>
        </p:nvSpPr>
        <p:spPr>
          <a:xfrm>
            <a:off x="15000725" y="5368575"/>
            <a:ext cx="6347400" cy="1737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7fe2f24912_0_21"/>
          <p:cNvSpPr/>
          <p:nvPr/>
        </p:nvSpPr>
        <p:spPr>
          <a:xfrm>
            <a:off x="15166450" y="7930400"/>
            <a:ext cx="6347400" cy="1737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7fe2f24912_0_21"/>
          <p:cNvSpPr txBox="1"/>
          <p:nvPr/>
        </p:nvSpPr>
        <p:spPr>
          <a:xfrm>
            <a:off x="7439750" y="9971527"/>
            <a:ext cx="14712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Seja a = b,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" name="Google Shape;98;g7fe2f24912_0_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39750" y="11071850"/>
            <a:ext cx="4515515" cy="15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7fe2f24912_0_21"/>
          <p:cNvSpPr/>
          <p:nvPr/>
        </p:nvSpPr>
        <p:spPr>
          <a:xfrm>
            <a:off x="7439750" y="11071850"/>
            <a:ext cx="4749000" cy="1566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g7fe2f24912_0_134"/>
          <p:cNvGrpSpPr/>
          <p:nvPr/>
        </p:nvGrpSpPr>
        <p:grpSpPr>
          <a:xfrm>
            <a:off x="0" y="-4"/>
            <a:ext cx="24377648" cy="13716000"/>
            <a:chOff x="0" y="71"/>
            <a:chExt cx="24377648" cy="13716000"/>
          </a:xfrm>
        </p:grpSpPr>
        <p:pic>
          <p:nvPicPr>
            <p:cNvPr id="106" name="Google Shape;106;g7fe2f24912_0_1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g7fe2f24912_0_134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g7fe2f24912_0_134"/>
          <p:cNvSpPr txBox="1"/>
          <p:nvPr/>
        </p:nvSpPr>
        <p:spPr>
          <a:xfrm>
            <a:off x="7439748" y="1563200"/>
            <a:ext cx="1340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Tangente</a:t>
            </a:r>
            <a:endParaRPr sz="60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g7fe2f24912_0_134"/>
          <p:cNvSpPr txBox="1"/>
          <p:nvPr/>
        </p:nvSpPr>
        <p:spPr>
          <a:xfrm>
            <a:off x="7439750" y="3004416"/>
            <a:ext cx="14712900" cy="2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ato Black"/>
              <a:buChar char="●"/>
            </a:pPr>
            <a:r>
              <a:rPr lang="en-US" sz="38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Arco = ângulo</a:t>
            </a: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Para a divisão de arcos, temos:</a:t>
            </a: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g7fe2f24912_0_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750" y="5191725"/>
            <a:ext cx="5336400" cy="19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7fe2f24912_0_134"/>
          <p:cNvSpPr/>
          <p:nvPr/>
        </p:nvSpPr>
        <p:spPr>
          <a:xfrm>
            <a:off x="7439750" y="5178088"/>
            <a:ext cx="5002500" cy="1938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7fe2f24912_0_134"/>
          <p:cNvSpPr txBox="1"/>
          <p:nvPr/>
        </p:nvSpPr>
        <p:spPr>
          <a:xfrm>
            <a:off x="7439750" y="7465825"/>
            <a:ext cx="16715700" cy="2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OBS: </a:t>
            </a:r>
            <a:r>
              <a:rPr lang="en-US" sz="3800" b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Para a </a:t>
            </a:r>
            <a:r>
              <a:rPr lang="en-US" sz="3800" b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divisão</a:t>
            </a:r>
            <a:r>
              <a:rPr lang="en-US" sz="3800" b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de arcos, o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sinal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algébrico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vai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depender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do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quadrante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ao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qual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3800" b="1" dirty="0" err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pertence</a:t>
            </a:r>
            <a:r>
              <a:rPr lang="en-US" sz="3800" b="1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pt-BR" sz="3800" b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o arco.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chemeClr val="dk2"/>
              </a:solidFill>
              <a:latin typeface="Lato Black"/>
              <a:ea typeface="Lato"/>
              <a:cs typeface="Lato"/>
              <a:sym typeface="Lato Black"/>
            </a:endParaRPr>
          </a:p>
          <a:p>
            <a:pPr lvl="0"/>
            <a:endParaRPr lang="pt-BR" sz="3800" dirty="0" smtClean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/>
            <a:endParaRPr lang="pt-BR" sz="3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g7fe2f24912_0_163"/>
          <p:cNvGrpSpPr/>
          <p:nvPr/>
        </p:nvGrpSpPr>
        <p:grpSpPr>
          <a:xfrm>
            <a:off x="0" y="-4"/>
            <a:ext cx="24377648" cy="13716000"/>
            <a:chOff x="0" y="71"/>
            <a:chExt cx="24377648" cy="13716000"/>
          </a:xfrm>
        </p:grpSpPr>
        <p:pic>
          <p:nvPicPr>
            <p:cNvPr id="119" name="Google Shape;119;g7fe2f24912_0_1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7fe2f24912_0_163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Google Shape;121;g7fe2f24912_0_163"/>
              <p:cNvSpPr txBox="1"/>
              <p:nvPr/>
            </p:nvSpPr>
            <p:spPr>
              <a:xfrm>
                <a:off x="7439750" y="1563200"/>
                <a:ext cx="16102800" cy="1182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0" b="1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Exemplos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6000" b="1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457200" marR="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rabicParenR"/>
                </a:pP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Se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cos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(a)=3/5 e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sen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(b)=1/3, com a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pertencente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ao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3º.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quadrante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e b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pertencente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ao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2º.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quadrante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,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calcular</a:t>
                </a:r>
                <a:r>
                  <a:rPr lang="en-US" sz="39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:</a:t>
                </a:r>
              </a:p>
              <a:p>
                <a:pPr marL="4572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1371600" marR="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lphaLcParenR"/>
                </a:pPr>
                <a:r>
                  <a:rPr lang="en-US" sz="39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a+b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)</a:t>
                </a:r>
                <a:endParaRPr lang="en-US" sz="39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1371600" marR="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lphaLcParenR"/>
                </a:pP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Cos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a+b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)</a:t>
                </a:r>
                <a:endParaRPr lang="en-US" sz="39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Primeiramente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,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sabemos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que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: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a+b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=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(a)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+ 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(b)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a+b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=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(a)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(b) 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- 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(a)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(b)</a:t>
                </a: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e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que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vale a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relação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fundamental cos²(x) + sen²(x) = 1,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para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todo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x real. Logo: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sen²(a) + cos²(a) = 1                   sen²(a) = 1 - cos²(a)                  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(a) = -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2/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pt-BR" sz="3900" b="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5</m:t>
                        </m:r>
                      </m:e>
                    </m:rad>
                  </m:oMath>
                </a14:m>
                <a:endParaRPr lang="ar-AE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>
                  <a:buClr>
                    <a:schemeClr val="dk2"/>
                  </a:buClr>
                  <a:buSzPts val="1100"/>
                </a:pP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sen²(b) + cos²(b) = 1                   cos²(b) = 1 - sen²(b)                  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= 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pt-BR" sz="3900" b="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2</m:t>
                        </m:r>
                        <m:r>
                          <a:rPr lang="pt-BR" sz="3900" b="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</a:t>
                </a: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>
          <p:sp>
            <p:nvSpPr>
              <p:cNvPr id="121" name="Google Shape;121;g7fe2f24912_0_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50" y="1563200"/>
                <a:ext cx="16102800" cy="11821500"/>
              </a:xfrm>
              <a:prstGeom prst="rect">
                <a:avLst/>
              </a:prstGeom>
              <a:blipFill rotWithShape="1">
                <a:blip r:embed="rId4"/>
                <a:stretch>
                  <a:fillRect l="-2271" t="-1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Google Shape;122;g7fe2f24912_0_163"/>
          <p:cNvSpPr/>
          <p:nvPr/>
        </p:nvSpPr>
        <p:spPr>
          <a:xfrm>
            <a:off x="18055119" y="12200734"/>
            <a:ext cx="1122900" cy="33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7fe2f24912_0_163"/>
          <p:cNvSpPr/>
          <p:nvPr/>
        </p:nvSpPr>
        <p:spPr>
          <a:xfrm>
            <a:off x="11961567" y="12278232"/>
            <a:ext cx="1122900" cy="33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7fe2f24912_0_186"/>
          <p:cNvGrpSpPr/>
          <p:nvPr/>
        </p:nvGrpSpPr>
        <p:grpSpPr>
          <a:xfrm>
            <a:off x="0" y="-4"/>
            <a:ext cx="24377648" cy="13716000"/>
            <a:chOff x="0" y="71"/>
            <a:chExt cx="24377648" cy="13716000"/>
          </a:xfrm>
        </p:grpSpPr>
        <p:pic>
          <p:nvPicPr>
            <p:cNvPr id="130" name="Google Shape;130;g7fe2f24912_0_1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g7fe2f24912_0_186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Google Shape;132;g7fe2f24912_0_186"/>
              <p:cNvSpPr txBox="1"/>
              <p:nvPr/>
            </p:nvSpPr>
            <p:spPr>
              <a:xfrm>
                <a:off x="7439750" y="1563200"/>
                <a:ext cx="16102800" cy="1182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0" b="1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Exemplos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6000" b="1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457200" marR="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rabicParenR"/>
                </a:pP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Se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cos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(a)=3/5 e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sen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(b)=1/3, com a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pertencente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ao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3º.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quadrante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e b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pertencente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ao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2º.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quadrante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,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calcular</a:t>
                </a:r>
                <a:r>
                  <a:rPr lang="en-US" sz="39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:</a:t>
                </a:r>
              </a:p>
              <a:p>
                <a:pPr marL="4572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1371600" marR="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lphaLcParenR"/>
                </a:pPr>
                <a:r>
                  <a:rPr lang="en-US" sz="3900" dirty="0" err="1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a+b</a:t>
                </a:r>
                <a:r>
                  <a:rPr lang="en-US" sz="39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)</a:t>
                </a:r>
                <a:endParaRPr lang="en-US" sz="39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1371600" marR="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lphaLcParenR"/>
                </a:pPr>
                <a:r>
                  <a:rPr lang="en-US" sz="3900" dirty="0" err="1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cos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a+b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)</a:t>
                </a:r>
                <a:endParaRPr lang="en-US" sz="39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/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sen²(a) + cos²(a) = 1                   sen²(a) = 1 - cos²(a)                   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= -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2/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pt-BR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5</m:t>
                        </m:r>
                      </m:e>
                    </m:rad>
                  </m:oMath>
                </a14:m>
                <a:endParaRPr lang="ar-AE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>
                  <a:buClr>
                    <a:schemeClr val="dk2"/>
                  </a:buClr>
                  <a:buSzPts val="1100"/>
                </a:pP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sen²(b) + cos²(b) = 1                   cos²(b) = 1 - sen²(b)                  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= 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pt-BR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2</m:t>
                        </m:r>
                        <m:r>
                          <a:rPr lang="pt-BR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</a:t>
                </a: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Logo: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/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a+b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)=(-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2/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5</m:t>
                        </m:r>
                        <m:r>
                          <a:rPr lang="pt-BR" sz="3900" b="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 </m:t>
                        </m:r>
                      </m:e>
                    </m:rad>
                  </m:oMath>
                </a14:m>
                <a:r>
                  <a:rPr lang="pt-BR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</a:t>
                </a:r>
                <a:r>
                  <a:rPr lang="pt-BR" sz="3900" dirty="0">
                    <a:solidFill>
                      <a:schemeClr val="dk2"/>
                    </a:solidFill>
                    <a:ea typeface="Lato"/>
                    <a:sym typeface="Lato"/>
                  </a:rPr>
                  <a:t>(</a:t>
                </a:r>
                <a:r>
                  <a:rPr lang="pt-BR" sz="3900" dirty="0" smtClean="0">
                    <a:solidFill>
                      <a:schemeClr val="dk2"/>
                    </a:solidFill>
                    <a:ea typeface="Lato"/>
                    <a:sym typeface="Lato"/>
                  </a:rPr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2</m:t>
                        </m:r>
                        <m:r>
                          <a:rPr lang="pt-BR" sz="3900" b="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 </m:t>
                        </m:r>
                        <m: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 </m:t>
                        </m:r>
                      </m:e>
                    </m:rad>
                  </m:oMath>
                </a14:m>
                <a:r>
                  <a:rPr lang="ar-AE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</a:t>
                </a:r>
                <a:r>
                  <a:rPr lang="pt-BR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ar-AE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</a:t>
                </a:r>
                <a:r>
                  <a:rPr lang="pt-BR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 </a:t>
                </a:r>
                <a:r>
                  <a:rPr lang="ar-AE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+</a:t>
                </a:r>
                <a:r>
                  <a:rPr lang="pt-BR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ar-AE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:r>
                  <a:rPr lang="ar-AE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1/3)(3/5</a:t>
                </a:r>
                <a:r>
                  <a:rPr lang="ar-AE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</a:t>
                </a:r>
                <a:r>
                  <a:rPr lang="pt-BR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ar-AE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=</a:t>
                </a:r>
                <a:r>
                  <a:rPr lang="pt-BR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pt-BR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:r>
                  <a:rPr lang="ar-AE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ar-AE" sz="3900" b="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1</m:t>
                        </m:r>
                        <m:r>
                          <a:rPr lang="pt-BR" sz="3900" b="0" i="1" smtClean="0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0</m:t>
                        </m:r>
                      </m:e>
                    </m:rad>
                  </m:oMath>
                </a14:m>
                <a:r>
                  <a:rPr lang="pt-BR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) </a:t>
                </a:r>
                <a:r>
                  <a:rPr lang="ar-AE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</a:t>
                </a:r>
                <a:r>
                  <a:rPr lang="pt-BR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ar-AE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15</a:t>
                </a:r>
                <a:r>
                  <a:rPr lang="pt-BR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 + 1/5</a:t>
                </a:r>
                <a:endParaRPr lang="ar-AE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AE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/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:r>
                  <a:rPr lang="en-US" sz="3900" dirty="0" err="1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a+b</a:t>
                </a:r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= 1/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a+b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) = 15 / ( 4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</m:ctrlPr>
                      </m:radPr>
                      <m:deg/>
                      <m:e>
                        <m:r>
                          <a:rPr lang="ar-AE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1</m:t>
                        </m:r>
                        <m:r>
                          <a:rPr lang="pt-BR" sz="3900" i="1">
                            <a:solidFill>
                              <a:schemeClr val="dk2"/>
                            </a:solidFill>
                            <a:latin typeface="Cambria Math"/>
                            <a:sym typeface="Lato"/>
                          </a:rPr>
                          <m:t>0</m:t>
                        </m:r>
                      </m:e>
                    </m:rad>
                    <m:r>
                      <a:rPr lang="pt-BR" sz="3900" i="1">
                        <a:solidFill>
                          <a:schemeClr val="dk2"/>
                        </a:solidFill>
                        <a:latin typeface="Cambria Math"/>
                        <a:sym typeface="Lato"/>
                      </a:rPr>
                      <m:t> 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+ 3 )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>
          <p:sp>
            <p:nvSpPr>
              <p:cNvPr id="132" name="Google Shape;132;g7fe2f24912_0_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50" y="1563200"/>
                <a:ext cx="16102800" cy="11821500"/>
              </a:xfrm>
              <a:prstGeom prst="rect">
                <a:avLst/>
              </a:prstGeom>
              <a:blipFill rotWithShape="1">
                <a:blip r:embed="rId4"/>
                <a:stretch>
                  <a:fillRect l="-2271" t="-1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Google Shape;133;g7fe2f24912_0_186"/>
          <p:cNvSpPr/>
          <p:nvPr/>
        </p:nvSpPr>
        <p:spPr>
          <a:xfrm>
            <a:off x="17844650" y="7435968"/>
            <a:ext cx="1122900" cy="33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7fe2f24912_0_186"/>
          <p:cNvSpPr/>
          <p:nvPr/>
        </p:nvSpPr>
        <p:spPr>
          <a:xfrm>
            <a:off x="12033253" y="7435968"/>
            <a:ext cx="1122900" cy="33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7fe2f24912_0_199"/>
          <p:cNvGrpSpPr/>
          <p:nvPr/>
        </p:nvGrpSpPr>
        <p:grpSpPr>
          <a:xfrm>
            <a:off x="0" y="-4"/>
            <a:ext cx="24377648" cy="13716000"/>
            <a:chOff x="0" y="71"/>
            <a:chExt cx="24377648" cy="13716000"/>
          </a:xfrm>
        </p:grpSpPr>
        <p:pic>
          <p:nvPicPr>
            <p:cNvPr id="141" name="Google Shape;141;g7fe2f24912_0_1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1"/>
              <a:ext cx="24377648" cy="13715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g7fe2f24912_0_199"/>
            <p:cNvSpPr/>
            <p:nvPr/>
          </p:nvSpPr>
          <p:spPr>
            <a:xfrm>
              <a:off x="6644640" y="71"/>
              <a:ext cx="17733000" cy="137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Google Shape;143;g7fe2f24912_0_199"/>
              <p:cNvSpPr txBox="1"/>
              <p:nvPr/>
            </p:nvSpPr>
            <p:spPr>
              <a:xfrm>
                <a:off x="7439750" y="1563200"/>
                <a:ext cx="16564200" cy="1182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0" b="1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Exemplos</a:t>
                </a:r>
                <a:endParaRPr sz="6000" b="1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1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457200" lvl="0" indent="-476250">
                  <a:buClr>
                    <a:schemeClr val="dk2"/>
                  </a:buClr>
                  <a:buSzPts val="3900"/>
                  <a:buFont typeface="Lato Black"/>
                  <a:buAutoNum type="arabicParenR"/>
                </a:pP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Dado o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ângulo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de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medida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a=</a:t>
                </a:r>
                <a:r>
                  <a:rPr lang="en-US" sz="3600" dirty="0">
                    <a:solidFill>
                      <a:schemeClr val="dk2"/>
                    </a:solidFill>
                    <a:ea typeface="Cambria Math"/>
                    <a:cs typeface="Lato"/>
                    <a:sym typeface="Lato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𝝅</m:t>
                    </m:r>
                  </m:oMath>
                </a14:m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/12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radianos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, </a:t>
                </a:r>
                <a:r>
                  <a:rPr lang="en-US" sz="38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determinar</a:t>
                </a:r>
                <a:r>
                  <a:rPr lang="en-US" sz="38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:</a:t>
                </a:r>
                <a:endParaRPr sz="39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137160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lphaLcParenR"/>
                </a:pPr>
                <a:r>
                  <a:rPr lang="en-US" sz="39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(a)</a:t>
                </a:r>
                <a:endParaRPr sz="39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1371600" lvl="0" indent="-4762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900"/>
                  <a:buFont typeface="Lato Black"/>
                  <a:buAutoNum type="alphaLcParenR"/>
                </a:pPr>
                <a:r>
                  <a:rPr lang="en-US" sz="3900" dirty="0" err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(b)</a:t>
                </a:r>
                <a:endParaRPr sz="38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/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Primeiramente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,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como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 e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são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arcos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notáveis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,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escreva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: 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900" i="1" smtClean="0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/12 =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 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-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 smtClean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</a:t>
                </a: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Agora,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basta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utilizar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as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fórmulas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do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seno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e do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cosseno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da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diferença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de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dois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ângulos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. Logo, </a:t>
                </a: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/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/12 )=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/3 -</a:t>
                </a:r>
                <a:r>
                  <a:rPr lang="en-US" sz="3900" dirty="0">
                    <a:solidFill>
                      <a:schemeClr val="dk2"/>
                    </a:solidFill>
                    <a:ea typeface="Cambria Math"/>
                    <a:cs typeface="Lato"/>
                    <a:sym typeface="Lato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/4) =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/3)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/4) -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/4)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/3) = 0,2589</a:t>
                </a: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lvl="0"/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/12) =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/3 -</a:t>
                </a:r>
                <a:r>
                  <a:rPr lang="en-US" sz="3900" dirty="0">
                    <a:solidFill>
                      <a:schemeClr val="dk2"/>
                    </a:solidFill>
                    <a:ea typeface="Cambria Math"/>
                    <a:cs typeface="Lato"/>
                    <a:sym typeface="Lato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/4) =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/3)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cos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/4) - 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/4)</a:t>
                </a:r>
                <a:r>
                  <a:rPr lang="en-US" sz="3900" dirty="0" err="1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sen</a:t>
                </a:r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(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Lato"/>
                        <a:sym typeface="Lato"/>
                      </a:rPr>
                      <m:t>𝜋</m:t>
                    </m:r>
                  </m:oMath>
                </a14:m>
                <a:r>
                  <a:rPr lang="en-US" sz="3900" dirty="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/3) = 0,9659</a:t>
                </a: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90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>
          <p:sp>
            <p:nvSpPr>
              <p:cNvPr id="143" name="Google Shape;143;g7fe2f24912_0_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50" y="1563200"/>
                <a:ext cx="16564200" cy="11821500"/>
              </a:xfrm>
              <a:prstGeom prst="rect">
                <a:avLst/>
              </a:prstGeom>
              <a:blipFill rotWithShape="1">
                <a:blip r:embed="rId4"/>
                <a:stretch>
                  <a:fillRect l="-2208" t="-1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ation 0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5E33"/>
      </a:accent1>
      <a:accent2>
        <a:srgbClr val="F5F1BC"/>
      </a:accent2>
      <a:accent3>
        <a:srgbClr val="D9E9D2"/>
      </a:accent3>
      <a:accent4>
        <a:srgbClr val="78C8E9"/>
      </a:accent4>
      <a:accent5>
        <a:srgbClr val="DBD6D2"/>
      </a:accent5>
      <a:accent6>
        <a:srgbClr val="A69388"/>
      </a:accent6>
      <a:hlink>
        <a:srgbClr val="4B5050"/>
      </a:hlink>
      <a:folHlink>
        <a:srgbClr val="19B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1184</Words>
  <Application>Microsoft Office PowerPoint</Application>
  <PresentationFormat>Personalizar</PresentationFormat>
  <Paragraphs>218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Lato</vt:lpstr>
      <vt:lpstr>Calibri</vt:lpstr>
      <vt:lpstr>Symbol</vt:lpstr>
      <vt:lpstr>Cambria Math</vt:lpstr>
      <vt:lpstr>Lato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</dc:creator>
  <cp:lastModifiedBy>weber</cp:lastModifiedBy>
  <cp:revision>10</cp:revision>
  <dcterms:created xsi:type="dcterms:W3CDTF">2014-11-12T21:47:38Z</dcterms:created>
  <dcterms:modified xsi:type="dcterms:W3CDTF">2020-04-24T16:31:06Z</dcterms:modified>
</cp:coreProperties>
</file>