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7" r:id="rId2"/>
    <p:sldMasterId id="2147483773" r:id="rId3"/>
    <p:sldMasterId id="2147483791" r:id="rId4"/>
  </p:sldMasterIdLst>
  <p:notesMasterIdLst>
    <p:notesMasterId r:id="rId28"/>
  </p:notesMasterIdLst>
  <p:handoutMasterIdLst>
    <p:handoutMasterId r:id="rId29"/>
  </p:handoutMasterIdLst>
  <p:sldIdLst>
    <p:sldId id="306" r:id="rId5"/>
    <p:sldId id="258" r:id="rId6"/>
    <p:sldId id="260" r:id="rId7"/>
    <p:sldId id="287" r:id="rId8"/>
    <p:sldId id="308" r:id="rId9"/>
    <p:sldId id="319" r:id="rId10"/>
    <p:sldId id="322" r:id="rId11"/>
    <p:sldId id="320" r:id="rId12"/>
    <p:sldId id="323" r:id="rId13"/>
    <p:sldId id="324" r:id="rId14"/>
    <p:sldId id="325" r:id="rId15"/>
    <p:sldId id="264" r:id="rId16"/>
    <p:sldId id="309" r:id="rId17"/>
    <p:sldId id="310" r:id="rId18"/>
    <p:sldId id="312" r:id="rId19"/>
    <p:sldId id="311" r:id="rId20"/>
    <p:sldId id="280" r:id="rId21"/>
    <p:sldId id="313" r:id="rId22"/>
    <p:sldId id="314" r:id="rId23"/>
    <p:sldId id="315" r:id="rId24"/>
    <p:sldId id="316" r:id="rId25"/>
    <p:sldId id="318" r:id="rId26"/>
    <p:sldId id="283" r:id="rId2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458"/>
    <a:srgbClr val="466932"/>
    <a:srgbClr val="D7A9F5"/>
    <a:srgbClr val="9722E5"/>
    <a:srgbClr val="FFFF00"/>
    <a:srgbClr val="000000"/>
    <a:srgbClr val="D8507E"/>
    <a:srgbClr val="FF3399"/>
    <a:srgbClr val="FFC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97C705-0B27-4B2C-A0B6-2F37F60E2345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C16C76-3268-419C-9ACB-698BE449BC17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 smtClean="0"/>
              <a:t>Clique para editar o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867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863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232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777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451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586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640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34428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578803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58439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972980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98450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25477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981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6658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13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5715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08176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626DB6-73AF-4FDF-B195-79784B91542F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31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80545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0CAF06-696A-47FC-BABB-83546C66321C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1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86030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D6D4D7-957E-4FFD-A684-B2032D1A8654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55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C18B4DD-D571-4693-9866-45333624F2E8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43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1B094A-3F7C-4AB4-B88E-1616BDFB30F3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67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0411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8928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85665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626DB6-73AF-4FDF-B195-79784B91542F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93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05581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78465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0388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82074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73485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192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77208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626DB6-73AF-4FDF-B195-79784B91542F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51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86375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0CAF06-696A-47FC-BABB-83546C66321C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30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41796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742496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D6D4D7-957E-4FFD-A684-B2032D1A8654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9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C18B4DD-D571-4693-9866-45333624F2E8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1B094A-3F7C-4AB4-B88E-1616BDFB30F3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1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01062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31116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71406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47218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9059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99916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0CAF06-696A-47FC-BABB-83546C66321C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0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7758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699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2651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85803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626DB6-73AF-4FDF-B195-79784B91542F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11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907220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0CAF06-696A-47FC-BABB-83546C66321C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2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74225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D6D4D7-957E-4FFD-A684-B2032D1A8654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73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C18B4DD-D571-4693-9866-45333624F2E8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792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53167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1B094A-3F7C-4AB4-B88E-1616BDFB30F3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14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564447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3176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16205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20333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03037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9481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190351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18754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D6D4D7-957E-4FFD-A684-B2032D1A8654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233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C18B4DD-D571-4693-9866-45333624F2E8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65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1B094A-3F7C-4AB4-B88E-1616BDFB30F3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60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3150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004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0430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7577AC4E-A065-4165-9720-156E6C8028D0}" type="datetime1">
              <a:rPr lang="pt-BR" smtClean="0"/>
              <a:t>25/05/2020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BD266BE7-899D-4075-917F-DBDE33B6B69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537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iaestudo.com.br/plano-cartesiano" TargetMode="Externa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oO6S_gbKC4&amp;t=947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mP_FYcXKu0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Olá pessoal!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81847" y="4385732"/>
            <a:ext cx="6678277" cy="1405467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Somos Ana Laura e Mariana! Hoje iremos apresentar por meio desses slides a aula sobre Geometria Analítica 2.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092E812-0910-4275-9926-1B19D381A04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599100" y="5265100"/>
            <a:ext cx="1592900" cy="15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570" y="74366"/>
            <a:ext cx="10016545" cy="1107265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Exercícios resolvidos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88570" y="1305000"/>
            <a:ext cx="4819919" cy="4962822"/>
            <a:chOff x="189963" y="1254719"/>
            <a:chExt cx="4819919" cy="5304029"/>
          </a:xfrm>
        </p:grpSpPr>
        <p:sp>
          <p:nvSpPr>
            <p:cNvPr id="10" name="Retângulo 9"/>
            <p:cNvSpPr/>
            <p:nvPr/>
          </p:nvSpPr>
          <p:spPr>
            <a:xfrm>
              <a:off x="189963" y="1254719"/>
              <a:ext cx="4819919" cy="5304029"/>
            </a:xfrm>
            <a:prstGeom prst="rect">
              <a:avLst/>
            </a:prstGeom>
            <a:solidFill>
              <a:schemeClr val="accent6">
                <a:lumMod val="50000"/>
                <a:alpha val="69804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23066" y="1394991"/>
              <a:ext cx="4553711" cy="4835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3) Ache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equação geral da reta que passa por (1,4) e é paralela a x - 5y + 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10=0.</a:t>
              </a:r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Solução:</a:t>
              </a:r>
            </a:p>
            <a:p>
              <a:pPr algn="just"/>
              <a:endPara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primeiro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passo é encontrar a equação reduzida da reta e fazemos isso isolando o y na equação geral: </a:t>
              </a:r>
              <a:endPara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-5y = -x - 10   x(-1)</a:t>
              </a:r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5y = x + 10</a:t>
              </a:r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= x5+ 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  <a:p>
              <a:pPr algn="just"/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Concluímos que y = x5 + 2 é a equação reduzida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5901295" y="1305000"/>
            <a:ext cx="4803820" cy="4962822"/>
          </a:xfrm>
          <a:prstGeom prst="rect">
            <a:avLst/>
          </a:prstGeom>
          <a:solidFill>
            <a:srgbClr val="466932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023644" y="1436248"/>
            <a:ext cx="45591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há uma reta paralela a esta, sabemos que seu coeficiente angular será m = x/5.</a:t>
            </a:r>
          </a:p>
          <a:p>
            <a:pPr algn="just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Então a equação reduzida será Y = x/5 + n.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sabemos que esta reta passa pelos pontos x = 1 e y = 4, substituímos esses pontos na equação e temos: </a:t>
            </a: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  1/5 + n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5 = 1 + n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1 + n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19</a:t>
            </a:r>
          </a:p>
          <a:p>
            <a:pPr algn="just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Desta forma, temos que a equação reduzida da reta é Y =  x/5 + 19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903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87722" y="1339402"/>
            <a:ext cx="3944156" cy="5164426"/>
          </a:xfrm>
          <a:prstGeom prst="rect">
            <a:avLst/>
          </a:prstGeom>
          <a:solidFill>
            <a:srgbClr val="E5B458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89397" y="232137"/>
            <a:ext cx="10016545" cy="1107265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Exercícios resolvidos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89398" y="1339402"/>
            <a:ext cx="4185634" cy="5164428"/>
            <a:chOff x="811370" y="1339402"/>
            <a:chExt cx="4185634" cy="5164428"/>
          </a:xfrm>
        </p:grpSpPr>
        <p:sp>
          <p:nvSpPr>
            <p:cNvPr id="5" name="Retângulo 4"/>
            <p:cNvSpPr/>
            <p:nvPr/>
          </p:nvSpPr>
          <p:spPr>
            <a:xfrm>
              <a:off x="811370" y="1339402"/>
              <a:ext cx="4185634" cy="5164428"/>
            </a:xfrm>
            <a:prstGeom prst="rect">
              <a:avLst/>
            </a:prstGeom>
            <a:solidFill>
              <a:srgbClr val="E5B458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88642" y="1532586"/>
              <a:ext cx="4108361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base"/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4) Ache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ponto P (</a:t>
              </a:r>
              <a:r>
                <a:rPr lang="pt-BR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x,y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de intersecção das retas r e s que tem equação, respectivamente x + 2y - 3 = 0 e 2x + y +2 = 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</a:t>
              </a:r>
            </a:p>
            <a:p>
              <a:pPr algn="just" fontAlgn="base"/>
              <a:endPara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base"/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base"/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Solução:</a:t>
              </a:r>
            </a:p>
            <a:p>
              <a:pPr algn="just" fontAlgn="base"/>
              <a:endPara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base"/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Antes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 tudo é necessário escrever o sistema de equações</a:t>
              </a:r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+ 2y – 3 = 0</a:t>
              </a:r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2x + y + 2 = 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  <a:p>
              <a:pPr algn="just"/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 resolver a primeira equação, na sua forma simplificada temos:</a:t>
              </a:r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+ 2y = 3</a:t>
              </a:r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= 3 – 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4787723" y="1429555"/>
            <a:ext cx="39441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x é substituído por y na segunda equação temos: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2(3 – 2y) + y + 2 = 0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4y + y + 2 = 0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3y + 2 = 0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3y = 0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(-1) – (3y) = -8 (-1)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3y = 8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8/3</a:t>
            </a:r>
          </a:p>
          <a:p>
            <a:pPr algn="just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seguida, substituímos o valor encontrado de y na primeira equação: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3 – 2y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3 – 2.(8/3)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3 – 24/3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3 – 8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-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8844569" y="1339402"/>
            <a:ext cx="3222936" cy="1687133"/>
          </a:xfrm>
          <a:prstGeom prst="rect">
            <a:avLst/>
          </a:prstGeom>
          <a:solidFill>
            <a:srgbClr val="E5B458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8844568" y="1429555"/>
            <a:ext cx="32347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Então, com base nos cálculos realizados, o ponto de intersecção P (x</a:t>
            </a:r>
            <a:r>
              <a:rPr lang="pt-B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pt-B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tem coordenadas igual a P (-5, 8⁄3) no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cartesiano.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41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055514" y="2381302"/>
            <a:ext cx="6783946" cy="1468800"/>
          </a:xfrm>
        </p:spPr>
        <p:txBody>
          <a:bodyPr rtlCol="0">
            <a:normAutofit/>
          </a:bodyPr>
          <a:lstStyle/>
          <a:p>
            <a:pPr algn="ctr"/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Áreas entre retas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092E812-0910-4275-9926-1B19D381A0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599100" y="5265100"/>
            <a:ext cx="1592900" cy="15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 rot="19682603">
            <a:off x="5858673" y="1292300"/>
            <a:ext cx="1998965" cy="2109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 rot="19682603">
            <a:off x="10288682" y="5222601"/>
            <a:ext cx="1998965" cy="2109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701550" y="1113028"/>
            <a:ext cx="4931126" cy="43321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57248" y="1114492"/>
            <a:ext cx="5924282" cy="434626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2" y="2938161"/>
            <a:ext cx="3146355" cy="212805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855609" y="4142884"/>
            <a:ext cx="343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Onde: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b = base do triângulo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h = altura do triângulo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74350" y="1268750"/>
            <a:ext cx="56612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iniciarmos, devemos lembrar o conceito de área de um triângulo na geometria plana, que é uma das mais famosas no mundo matemático: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858155" y="1591915"/>
            <a:ext cx="46179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Porém, nesse módulo, iremos aprender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calcular a área de um triângulo sem conhecer o valor dessas medidas. Vamos utilizar alguns conceitos de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GEOMETRIA ANALÍTICA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onde será necessário saber apenas as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COORDENADAS</a:t>
            </a:r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 três vértices do triângulo.</a:t>
            </a:r>
          </a:p>
        </p:txBody>
      </p:sp>
      <p:sp>
        <p:nvSpPr>
          <p:cNvPr id="18" name="Retângulo 17"/>
          <p:cNvSpPr/>
          <p:nvPr/>
        </p:nvSpPr>
        <p:spPr>
          <a:xfrm rot="19682603">
            <a:off x="10121366" y="5148138"/>
            <a:ext cx="1998965" cy="2109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="" xmlns:a16="http://schemas.microsoft.com/office/drawing/2014/main" id="{C092E812-0910-4275-9926-1B19D381A0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599100" y="5441730"/>
            <a:ext cx="1592900" cy="159290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 rot="19682603">
            <a:off x="6089357" y="1313346"/>
            <a:ext cx="1998965" cy="2109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215278" y="484229"/>
            <a:ext cx="5924282" cy="434626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79572" y="660567"/>
            <a:ext cx="5170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Considere o triângulo ABC, cujas coordenadas dos vértices são A(</a:t>
            </a:r>
            <a:r>
              <a:rPr lang="pt-BR" sz="2400" dirty="0" err="1">
                <a:solidFill>
                  <a:schemeClr val="bg1"/>
                </a:solidFill>
              </a:rPr>
              <a:t>x</a:t>
            </a:r>
            <a:r>
              <a:rPr lang="pt-BR" sz="2400" baseline="-25000" dirty="0" err="1">
                <a:solidFill>
                  <a:schemeClr val="bg1"/>
                </a:solidFill>
              </a:rPr>
              <a:t>A</a:t>
            </a:r>
            <a:r>
              <a:rPr lang="pt-BR" sz="2400" dirty="0">
                <a:solidFill>
                  <a:schemeClr val="bg1"/>
                </a:solidFill>
              </a:rPr>
              <a:t>, </a:t>
            </a:r>
            <a:r>
              <a:rPr lang="pt-BR" sz="2400" dirty="0" err="1">
                <a:solidFill>
                  <a:schemeClr val="bg1"/>
                </a:solidFill>
              </a:rPr>
              <a:t>y</a:t>
            </a:r>
            <a:r>
              <a:rPr lang="pt-BR" sz="2400" baseline="-25000" dirty="0" err="1">
                <a:solidFill>
                  <a:schemeClr val="bg1"/>
                </a:solidFill>
              </a:rPr>
              <a:t>A</a:t>
            </a:r>
            <a:r>
              <a:rPr lang="pt-BR" sz="2400" dirty="0">
                <a:solidFill>
                  <a:schemeClr val="bg1"/>
                </a:solidFill>
              </a:rPr>
              <a:t>), B(</a:t>
            </a:r>
            <a:r>
              <a:rPr lang="pt-BR" sz="2400" dirty="0" err="1">
                <a:solidFill>
                  <a:schemeClr val="bg1"/>
                </a:solidFill>
              </a:rPr>
              <a:t>x</a:t>
            </a:r>
            <a:r>
              <a:rPr lang="pt-BR" sz="2400" baseline="-25000" dirty="0" err="1">
                <a:solidFill>
                  <a:schemeClr val="bg1"/>
                </a:solidFill>
              </a:rPr>
              <a:t>B</a:t>
            </a:r>
            <a:r>
              <a:rPr lang="pt-BR" sz="2400" dirty="0">
                <a:solidFill>
                  <a:schemeClr val="bg1"/>
                </a:solidFill>
              </a:rPr>
              <a:t>, </a:t>
            </a:r>
            <a:r>
              <a:rPr lang="pt-BR" sz="2400" dirty="0" err="1">
                <a:solidFill>
                  <a:schemeClr val="bg1"/>
                </a:solidFill>
              </a:rPr>
              <a:t>y</a:t>
            </a:r>
            <a:r>
              <a:rPr lang="pt-BR" sz="2400" baseline="-25000" dirty="0" err="1">
                <a:solidFill>
                  <a:schemeClr val="bg1"/>
                </a:solidFill>
              </a:rPr>
              <a:t>B</a:t>
            </a:r>
            <a:r>
              <a:rPr lang="pt-BR" sz="2400" dirty="0">
                <a:solidFill>
                  <a:schemeClr val="bg1"/>
                </a:solidFill>
              </a:rPr>
              <a:t>) e C(</a:t>
            </a:r>
            <a:r>
              <a:rPr lang="pt-BR" sz="2400" dirty="0" err="1">
                <a:solidFill>
                  <a:schemeClr val="bg1"/>
                </a:solidFill>
              </a:rPr>
              <a:t>x</a:t>
            </a:r>
            <a:r>
              <a:rPr lang="pt-BR" sz="2400" baseline="-25000" dirty="0" err="1">
                <a:solidFill>
                  <a:schemeClr val="bg1"/>
                </a:solidFill>
              </a:rPr>
              <a:t>C</a:t>
            </a:r>
            <a:r>
              <a:rPr lang="pt-BR" sz="2400" dirty="0">
                <a:solidFill>
                  <a:schemeClr val="bg1"/>
                </a:solidFill>
              </a:rPr>
              <a:t>, </a:t>
            </a:r>
            <a:r>
              <a:rPr lang="pt-BR" sz="2400" dirty="0" err="1">
                <a:solidFill>
                  <a:schemeClr val="bg1"/>
                </a:solidFill>
              </a:rPr>
              <a:t>y</a:t>
            </a:r>
            <a:r>
              <a:rPr lang="pt-BR" sz="2400" baseline="-25000" dirty="0" err="1">
                <a:solidFill>
                  <a:schemeClr val="bg1"/>
                </a:solidFill>
              </a:rPr>
              <a:t>C</a:t>
            </a:r>
            <a:r>
              <a:rPr lang="pt-BR" sz="2400" dirty="0">
                <a:solidFill>
                  <a:schemeClr val="bg1"/>
                </a:solidFill>
              </a:rPr>
              <a:t>), </a:t>
            </a:r>
            <a:r>
              <a:rPr lang="pt-BR" sz="2400" dirty="0" smtClean="0">
                <a:solidFill>
                  <a:schemeClr val="bg1"/>
                </a:solidFill>
              </a:rPr>
              <a:t>apresentados </a:t>
            </a:r>
            <a:r>
              <a:rPr lang="pt-BR" sz="2400" dirty="0">
                <a:solidFill>
                  <a:schemeClr val="bg1"/>
                </a:solidFill>
              </a:rPr>
              <a:t>na figura abaixo</a:t>
            </a:r>
            <a:r>
              <a:rPr lang="pt-BR" sz="2400" dirty="0" smtClean="0">
                <a:solidFill>
                  <a:schemeClr val="bg1"/>
                </a:solidFill>
              </a:rPr>
              <a:t>: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72" y="2325546"/>
            <a:ext cx="3163261" cy="234969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093594" y="2325546"/>
            <a:ext cx="5505506" cy="40161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544355" y="2657360"/>
            <a:ext cx="4603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 fórmula que calcula a área de um triângulo através da geometria analítica é a seguinte: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C092E812-0910-4275-9926-1B19D381A0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599100" y="5290858"/>
            <a:ext cx="1592900" cy="159290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7605282" y="5408058"/>
            <a:ext cx="2403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Onde D é o cálculo da determinante.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544355" y="4071544"/>
            <a:ext cx="2010472" cy="2041766"/>
            <a:chOff x="8722622" y="315129"/>
            <a:chExt cx="1504251" cy="1841316"/>
          </a:xfrm>
        </p:grpSpPr>
        <p:sp>
          <p:nvSpPr>
            <p:cNvPr id="17" name="Retângulo 16"/>
            <p:cNvSpPr/>
            <p:nvPr/>
          </p:nvSpPr>
          <p:spPr>
            <a:xfrm>
              <a:off x="8722622" y="315129"/>
              <a:ext cx="1504251" cy="18413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373" y="315129"/>
              <a:ext cx="1428750" cy="1714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479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 rot="19682603">
            <a:off x="10102111" y="5084247"/>
            <a:ext cx="1998965" cy="2109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9682603">
            <a:off x="5332190" y="1716092"/>
            <a:ext cx="1998965" cy="1876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569489" y="1724528"/>
            <a:ext cx="4986007" cy="3888801"/>
            <a:chOff x="753678" y="471352"/>
            <a:chExt cx="5924282" cy="3308073"/>
          </a:xfrm>
        </p:grpSpPr>
        <p:sp>
          <p:nvSpPr>
            <p:cNvPr id="4" name="Retângulo 3"/>
            <p:cNvSpPr/>
            <p:nvPr/>
          </p:nvSpPr>
          <p:spPr>
            <a:xfrm>
              <a:off x="753678" y="471352"/>
              <a:ext cx="5924282" cy="3134733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189705" y="559097"/>
              <a:ext cx="4829576" cy="322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OBS: Como </a:t>
              </a:r>
              <a:r>
                <a:rPr lang="pt-BR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esses pontos não são colineares, ou seja, não estão numa mesma reta, eles determinam um triângulo. A área desse triângulo será dada </a:t>
              </a:r>
              <a:r>
                <a:rPr lang="pt-BR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pela equação anterior, achando a determinante, que será obtida através d</a:t>
              </a:r>
              <a:r>
                <a:rPr lang="pt-BR" sz="2400" b="1" dirty="0" smtClean="0">
                  <a:solidFill>
                    <a:schemeClr val="bg1"/>
                  </a:solidFill>
                </a:rPr>
                <a:t>a </a:t>
              </a:r>
              <a:r>
                <a:rPr lang="pt-BR" sz="2400" b="1" dirty="0">
                  <a:solidFill>
                    <a:schemeClr val="bg1"/>
                  </a:solidFill>
                </a:rPr>
                <a:t>regra de </a:t>
              </a:r>
              <a:r>
                <a:rPr lang="pt-BR" sz="2400" b="1" dirty="0" err="1" smtClean="0">
                  <a:solidFill>
                    <a:schemeClr val="bg1"/>
                  </a:solidFill>
                </a:rPr>
                <a:t>Sarrus</a:t>
              </a:r>
              <a:r>
                <a:rPr lang="pt-BR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5956242" y="1724528"/>
            <a:ext cx="5748270" cy="3685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155786" y="2031757"/>
            <a:ext cx="525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REGRA DE SARRUS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28" y="3044643"/>
            <a:ext cx="5002424" cy="1994797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 rot="19682603">
            <a:off x="5499616" y="1774433"/>
            <a:ext cx="1998965" cy="1876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 rot="19682603">
            <a:off x="10288682" y="5150469"/>
            <a:ext cx="1998965" cy="2109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6349828" y="2612149"/>
            <a:ext cx="1067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2769" y="244699"/>
            <a:ext cx="10131427" cy="926598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 resolvido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092E812-0910-4275-9926-1B19D381A04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714196" y="5388168"/>
            <a:ext cx="1592900" cy="159290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490872" y="2031463"/>
            <a:ext cx="50657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Primeiro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 fazer é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cálculo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determinante das coordenadas dos pontos A, B e C. 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014" y="4859584"/>
            <a:ext cx="2819400" cy="85090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8243985" y="3906260"/>
            <a:ext cx="2691429" cy="856835"/>
          </a:xfrm>
          <a:prstGeom prst="rect">
            <a:avLst/>
          </a:prstGeom>
          <a:solidFill>
            <a:srgbClr val="FF33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bg1"/>
                </a:solidFill>
              </a:rPr>
              <a:t>Lembre-se que a unidade de medida usada para a área é </a:t>
            </a:r>
            <a:r>
              <a:rPr lang="pt-BR" sz="1600" dirty="0" err="1" smtClean="0">
                <a:solidFill>
                  <a:schemeClr val="bg1"/>
                </a:solidFill>
              </a:rPr>
              <a:t>u.a</a:t>
            </a:r>
            <a:r>
              <a:rPr lang="pt-BR" sz="1600" dirty="0" smtClean="0">
                <a:solidFill>
                  <a:schemeClr val="bg1"/>
                </a:solidFill>
              </a:rPr>
              <a:t>. (unidades de área) </a:t>
            </a:r>
            <a:endParaRPr lang="pt-BR" sz="1600" dirty="0">
              <a:solidFill>
                <a:schemeClr val="bg1"/>
              </a:solidFill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938132" y="2031463"/>
            <a:ext cx="4498182" cy="3679021"/>
            <a:chOff x="582768" y="1171297"/>
            <a:chExt cx="8432443" cy="5358292"/>
          </a:xfrm>
        </p:grpSpPr>
        <p:sp>
          <p:nvSpPr>
            <p:cNvPr id="5" name="CaixaDeTexto 4"/>
            <p:cNvSpPr txBox="1"/>
            <p:nvPr/>
          </p:nvSpPr>
          <p:spPr>
            <a:xfrm>
              <a:off x="582769" y="1456750"/>
              <a:ext cx="84324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Calcule a área do triângulo </a:t>
              </a:r>
              <a:r>
                <a:rPr lang="pt-B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 possui os  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vértices A (4 , 0), B (0 , 0) e C (</a:t>
              </a:r>
              <a:r>
                <a:rPr lang="pt-B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, 6). </a:t>
              </a:r>
              <a:endParaRPr lang="pt-B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314" y="3906260"/>
              <a:ext cx="2679700" cy="1804224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582768" y="1171297"/>
              <a:ext cx="8239260" cy="5358292"/>
              <a:chOff x="2099256" y="386366"/>
              <a:chExt cx="5383369" cy="5537916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2099256" y="386366"/>
                <a:ext cx="5383369" cy="5537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8624" y="867915"/>
                <a:ext cx="4610100" cy="4600575"/>
              </a:xfrm>
              <a:prstGeom prst="rect">
                <a:avLst/>
              </a:prstGeom>
            </p:spPr>
          </p:pic>
          <p:cxnSp>
            <p:nvCxnSpPr>
              <p:cNvPr id="9" name="Conector reto 8"/>
              <p:cNvCxnSpPr>
                <a:stCxn id="12" idx="5"/>
                <a:endCxn id="11" idx="0"/>
              </p:cNvCxnSpPr>
              <p:nvPr/>
            </p:nvCxnSpPr>
            <p:spPr>
              <a:xfrm>
                <a:off x="4774125" y="1604944"/>
                <a:ext cx="1077177" cy="165341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>
                <a:stCxn id="12" idx="4"/>
                <a:endCxn id="13" idx="3"/>
              </p:cNvCxnSpPr>
              <p:nvPr/>
            </p:nvCxnSpPr>
            <p:spPr>
              <a:xfrm flipH="1">
                <a:off x="4670913" y="1624887"/>
                <a:ext cx="51607" cy="172025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Elipse 10"/>
              <p:cNvSpPr/>
              <p:nvPr/>
            </p:nvSpPr>
            <p:spPr>
              <a:xfrm>
                <a:off x="5778321" y="3258356"/>
                <a:ext cx="145961" cy="136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4649539" y="1488711"/>
                <a:ext cx="145961" cy="136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4649538" y="3228906"/>
                <a:ext cx="145961" cy="136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" name="Conector reto 13"/>
              <p:cNvCxnSpPr>
                <a:stCxn id="13" idx="6"/>
                <a:endCxn id="11" idx="7"/>
              </p:cNvCxnSpPr>
              <p:nvPr/>
            </p:nvCxnSpPr>
            <p:spPr>
              <a:xfrm flipV="1">
                <a:off x="4795499" y="3278299"/>
                <a:ext cx="1107408" cy="186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CaixaDeTexto 18"/>
            <p:cNvSpPr txBox="1"/>
            <p:nvPr/>
          </p:nvSpPr>
          <p:spPr>
            <a:xfrm>
              <a:off x="6314632" y="4006814"/>
              <a:ext cx="218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653418" y="3996237"/>
              <a:ext cx="157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B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738667" y="2082304"/>
              <a:ext cx="507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6146" name="Picture 2" descr="https://s1.static.brasilescola.uol.com.br/be/e/g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85" y="3906260"/>
            <a:ext cx="2573629" cy="180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938132" y="1379105"/>
            <a:ext cx="847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Calcule a área do triângulo de vértices A (4 , 0), B (0 , 0) e C (0 , 6).</a:t>
            </a:r>
          </a:p>
        </p:txBody>
      </p:sp>
    </p:spTree>
    <p:extLst>
      <p:ext uri="{BB962C8B-B14F-4D97-AF65-F5344CB8AC3E}">
        <p14:creationId xmlns:p14="http://schemas.microsoft.com/office/powerpoint/2010/main" val="17152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730431" y="2718967"/>
            <a:ext cx="8499946" cy="1711365"/>
          </a:xfrm>
        </p:spPr>
        <p:txBody>
          <a:bodyPr rtlCol="0">
            <a:normAutofit/>
          </a:bodyPr>
          <a:lstStyle/>
          <a:p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Ângulo </a:t>
            </a: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retas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092E812-0910-4275-9926-1B19D381A0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599100" y="5277979"/>
            <a:ext cx="1592900" cy="15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89819" y="473838"/>
            <a:ext cx="5769735" cy="458100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24326" y="556809"/>
            <a:ext cx="550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Sejam </a:t>
            </a:r>
            <a:r>
              <a:rPr lang="pt-BR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duas retas distintas e concorrentes, ambas oblíquas aos eixos coordenados e não perpendiculares entre si. Veremos abaixo como determinar o ângulo agudo entre as retas, simbolizado por θ.</a:t>
            </a:r>
          </a:p>
        </p:txBody>
      </p:sp>
      <p:pic>
        <p:nvPicPr>
          <p:cNvPr id="1026" name="Picture 2" descr="https://cdn-0.sabermatematica.com.br/wp-content/uploads/2017/06/angulo-entre-duas-retas-geometria-analit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30" y="2736275"/>
            <a:ext cx="2257074" cy="202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4629591" y="2736275"/>
            <a:ext cx="5459924" cy="37289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819645" y="3023516"/>
            <a:ext cx="5079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 que as equações reduzidas das retas r e s são: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C092E812-0910-4275-9926-1B19D381A0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599100" y="5277979"/>
            <a:ext cx="1592900" cy="15929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853869" y="4288169"/>
            <a:ext cx="4685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r: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m</a:t>
            </a:r>
            <a:r>
              <a:rPr lang="pt-BR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.x +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pt-B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m</a:t>
            </a:r>
            <a:r>
              <a:rPr lang="pt-BR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.x + </a:t>
            </a:r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 rot="19682603">
            <a:off x="9824852" y="4912698"/>
            <a:ext cx="1998965" cy="210951"/>
          </a:xfrm>
          <a:prstGeom prst="rect">
            <a:avLst/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 rot="19682603">
            <a:off x="5210711" y="1400243"/>
            <a:ext cx="1998965" cy="210951"/>
          </a:xfrm>
          <a:prstGeom prst="rect">
            <a:avLst/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70456" y="1249252"/>
            <a:ext cx="5538557" cy="40084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006786" y="1249252"/>
            <a:ext cx="5459924" cy="4028727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C092E812-0910-4275-9926-1B19D381A04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599100" y="5277979"/>
            <a:ext cx="1592900" cy="15929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13500" y="1569346"/>
            <a:ext cx="4979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Sendo m1 e m2 os coeficientes angulares das retas r e s, respectivamente, podemos calcular o ângulo θ através da fórmula abaixo: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13398" y="3554569"/>
            <a:ext cx="3005565" cy="1217558"/>
            <a:chOff x="8113689" y="953037"/>
            <a:chExt cx="1880317" cy="824248"/>
          </a:xfrm>
        </p:grpSpPr>
        <p:sp>
          <p:nvSpPr>
            <p:cNvPr id="11" name="Retângulo 10"/>
            <p:cNvSpPr/>
            <p:nvPr/>
          </p:nvSpPr>
          <p:spPr>
            <a:xfrm>
              <a:off x="8113689" y="953037"/>
              <a:ext cx="1880317" cy="8242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050" name="Picture 2" descr="https://cdn-0.sabermatematica.com.br/wp-content/uploads/2017/06/CodeCogsEqn34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011" y="1084798"/>
              <a:ext cx="16954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tângulo 13"/>
          <p:cNvSpPr/>
          <p:nvPr/>
        </p:nvSpPr>
        <p:spPr>
          <a:xfrm rot="19682603">
            <a:off x="5630182" y="1371675"/>
            <a:ext cx="1737900" cy="178134"/>
          </a:xfrm>
          <a:prstGeom prst="rect">
            <a:avLst/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19682603">
            <a:off x="9980885" y="4938293"/>
            <a:ext cx="1998965" cy="210951"/>
          </a:xfrm>
          <a:prstGeom prst="rect">
            <a:avLst/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6468831" y="1666864"/>
            <a:ext cx="45358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 fórmula 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conseguimos observar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retas forem paralelas, teremos m</a:t>
            </a:r>
            <a:r>
              <a:rPr lang="pt-BR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m</a:t>
            </a:r>
            <a:r>
              <a:rPr lang="pt-BR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 e θ = 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retas forem perpendiculares, teremos 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.m</a:t>
            </a:r>
            <a:r>
              <a:rPr lang="pt-BR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-1, fazendo com que o denominador seja igual a zero. Por isso a restrição quanto às retas serem perpendiculares.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35628" y="1964267"/>
            <a:ext cx="7824497" cy="2421464"/>
          </a:xfrm>
        </p:spPr>
        <p:txBody>
          <a:bodyPr rtlCol="0"/>
          <a:lstStyle/>
          <a:p>
            <a:pPr rtl="0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Geometria Analítica 2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092E812-0910-4275-9926-1B19D381A0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599100" y="5265100"/>
            <a:ext cx="1592900" cy="15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8314" y="631062"/>
            <a:ext cx="5596592" cy="5563676"/>
          </a:xfrm>
          <a:prstGeom prst="rect">
            <a:avLst/>
          </a:prstGeom>
          <a:solidFill>
            <a:srgbClr val="FF33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388211" y="753780"/>
            <a:ext cx="52967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Temos um caso especial:</a:t>
            </a:r>
          </a:p>
          <a:p>
            <a:pPr algn="just"/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estudamos a equação geral da reta 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vemos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uma reta pode ser vertical. Neste caso, quando uma das retas for vertical e a outra oblíqua, podemos calcular o ângulo θ formado entre elas através da seguinte fórmula: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896829" y="3444983"/>
            <a:ext cx="2279561" cy="1043417"/>
            <a:chOff x="8152326" y="4185634"/>
            <a:chExt cx="1262129" cy="811369"/>
          </a:xfrm>
        </p:grpSpPr>
        <p:sp>
          <p:nvSpPr>
            <p:cNvPr id="6" name="Retângulo 5"/>
            <p:cNvSpPr/>
            <p:nvPr/>
          </p:nvSpPr>
          <p:spPr>
            <a:xfrm>
              <a:off x="8152326" y="4185634"/>
              <a:ext cx="1262129" cy="81136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74" name="Picture 2" descr="https://cdn-0.sabermatematica.com.br/wp-content/uploads/2017/06/CodeCogsEqn35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7902" y="4334053"/>
              <a:ext cx="942975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aixaDeTexto 7"/>
          <p:cNvSpPr txBox="1"/>
          <p:nvPr/>
        </p:nvSpPr>
        <p:spPr>
          <a:xfrm>
            <a:off x="3388211" y="4932834"/>
            <a:ext cx="5296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Neste caso, m é o coeficiente angular da reta que </a:t>
            </a:r>
            <a:r>
              <a:rPr lang="pt-B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vertical.</a:t>
            </a:r>
          </a:p>
        </p:txBody>
      </p:sp>
    </p:spTree>
    <p:extLst>
      <p:ext uri="{BB962C8B-B14F-4D97-AF65-F5344CB8AC3E}">
        <p14:creationId xmlns:p14="http://schemas.microsoft.com/office/powerpoint/2010/main" val="7441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1997500" y="5784508"/>
            <a:ext cx="6019597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2769" y="244699"/>
            <a:ext cx="10131427" cy="926598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 resolvido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092E812-0910-4275-9926-1B19D381A04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714196" y="5388168"/>
            <a:ext cx="1592900" cy="15929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82769" y="1456750"/>
            <a:ext cx="843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Calcular o ângulo agudo formado pelas retas r: y = 3x + 1 e s: y = -2x – 1.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82769" y="2482042"/>
            <a:ext cx="5065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Solução: 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Sendo θ o ângulo agudo formado pelas retas r e s, e observando nas equações reduzidas que os coeficientes angulares  de r e s são, respectivamente, 3 e -2,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temos: 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930719" y="2482042"/>
            <a:ext cx="2086378" cy="2915424"/>
            <a:chOff x="7508384" y="2472744"/>
            <a:chExt cx="2086378" cy="2915424"/>
          </a:xfrm>
        </p:grpSpPr>
        <p:sp>
          <p:nvSpPr>
            <p:cNvPr id="3" name="Retângulo 2"/>
            <p:cNvSpPr/>
            <p:nvPr/>
          </p:nvSpPr>
          <p:spPr>
            <a:xfrm>
              <a:off x="7508384" y="2472744"/>
              <a:ext cx="2086378" cy="29154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098" name="Picture 2" descr="https://cdn-0.sabermatematica.com.br/wp-content/uploads/2017/06/CodeCogsEqn36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1563" y="2575662"/>
              <a:ext cx="1704975" cy="260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Seta para a direita 19"/>
          <p:cNvSpPr/>
          <p:nvPr/>
        </p:nvSpPr>
        <p:spPr>
          <a:xfrm>
            <a:off x="3992451" y="4099062"/>
            <a:ext cx="631064" cy="28333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997500" y="5784508"/>
            <a:ext cx="6019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θ é um ângulo agudo e </a:t>
            </a:r>
            <a:r>
              <a:rPr lang="pt-BR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tgθ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 temos que θ = 45º.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8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2769" y="244699"/>
            <a:ext cx="10131427" cy="926598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 resolvido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092E812-0910-4275-9926-1B19D381A04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714196" y="5388168"/>
            <a:ext cx="1592900" cy="15929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82769" y="2075019"/>
            <a:ext cx="8432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Calcular o ângulo agudo formado pelas retas r: y = -x + 2 e s: x = 3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Trata-se de um caso especial pois a reta s é vertical.*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46925" y="3506199"/>
            <a:ext cx="5065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Solução: 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possível observar também que o coeficiente angular da reta r é -1.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3020371" y="4485490"/>
            <a:ext cx="631064" cy="28333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46925" y="1152165"/>
            <a:ext cx="227657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especial</a:t>
            </a:r>
            <a:endParaRPr lang="pt-B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037209" y="3731292"/>
            <a:ext cx="1660149" cy="2075066"/>
            <a:chOff x="7883032" y="3014992"/>
            <a:chExt cx="1200717" cy="1700259"/>
          </a:xfrm>
        </p:grpSpPr>
        <p:sp>
          <p:nvSpPr>
            <p:cNvPr id="8" name="Retângulo 7"/>
            <p:cNvSpPr/>
            <p:nvPr/>
          </p:nvSpPr>
          <p:spPr>
            <a:xfrm>
              <a:off x="7883032" y="3014992"/>
              <a:ext cx="1200717" cy="17002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122" name="Picture 2" descr="https://cdn-0.sabermatematica.com.br/wp-content/uploads/2017/06/CodeCogsEqn38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9041" y="3141222"/>
              <a:ext cx="1028700" cy="1447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tângulo 10"/>
          <p:cNvSpPr/>
          <p:nvPr/>
        </p:nvSpPr>
        <p:spPr>
          <a:xfrm>
            <a:off x="7697358" y="5406248"/>
            <a:ext cx="1479892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Daí, </a:t>
            </a:r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 = 45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86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866814" y="347730"/>
            <a:ext cx="9990075" cy="6027312"/>
          </a:xfrm>
        </p:spPr>
        <p:txBody>
          <a:bodyPr>
            <a:no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um melhor entendimento do assunto separamos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aulas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das aulas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Posição relativa entre retas: </a:t>
            </a:r>
          </a:p>
          <a:p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://www.youtube.com/watch?v=toO6S_gbKC4&amp;t=947s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www.youtube.com/watch?v=mP_FYcXKu0U</a:t>
            </a:r>
            <a:endParaRPr lang="pt-B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Áreas entre retas:      </a:t>
            </a:r>
          </a:p>
          <a:p>
            <a:r>
              <a:rPr lang="pt-BR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pt-BR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://www.youtube.com/watch?v=3vgdWqHqyIM&amp;list=PLvLkxtdUefNxUA8jMvX99eKJDycQnW9He&amp;index=3 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ngulo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retas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https://www.youtube.com/watch?v=P5Fkmldajg4</a:t>
            </a:r>
          </a:p>
          <a:p>
            <a:r>
              <a:rPr lang="pt-BR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https://www.youtube.com/watch?v=IjhO_F6YepY</a:t>
            </a:r>
          </a:p>
          <a:p>
            <a:endParaRPr lang="pt-BR" sz="2400" u="sng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/>
              <a:t/>
            </a:r>
            <a:br>
              <a:rPr lang="pt-BR" sz="2400" dirty="0"/>
            </a:b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092E812-0910-4275-9926-1B19D381A04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599100" y="5265100"/>
            <a:ext cx="1592900" cy="1592900"/>
          </a:xfrm>
          <a:prstGeom prst="rect">
            <a:avLst/>
          </a:prstGeom>
        </p:spPr>
      </p:pic>
      <p:sp>
        <p:nvSpPr>
          <p:cNvPr id="2" name="Seta dobrada 1"/>
          <p:cNvSpPr/>
          <p:nvPr/>
        </p:nvSpPr>
        <p:spPr>
          <a:xfrm rot="5400000">
            <a:off x="2923504" y="1004552"/>
            <a:ext cx="515155" cy="592429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5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51627" y="1132027"/>
            <a:ext cx="4064573" cy="1777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623937" y="89974"/>
            <a:ext cx="7516367" cy="1197701"/>
          </a:xfrm>
        </p:spPr>
        <p:txBody>
          <a:bodyPr rtlCol="0">
            <a:normAutofit/>
          </a:bodyPr>
          <a:lstStyle/>
          <a:p>
            <a:pPr rtl="0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vamos aprender nessa aula?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4307140" y="1433549"/>
            <a:ext cx="5313823" cy="2097916"/>
          </a:xfrm>
        </p:spPr>
        <p:txBody>
          <a:bodyPr rtlCol="0">
            <a:normAutofit/>
          </a:bodyPr>
          <a:lstStyle/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Posição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relativa entre 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retas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Áreas entre retas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Ângulo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retas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/>
          </a:p>
          <a:p>
            <a:pPr rtl="0"/>
            <a:endParaRPr lang="pt-BR" sz="1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74254" y="2823730"/>
            <a:ext cx="6130344" cy="9401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 Antes de começarmos...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252255" y="3677340"/>
            <a:ext cx="8174347" cy="232435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</a:rPr>
              <a:t>Observe que deixamos alguns links com vídeos online que devem ser vistos para o melhor entendimento da matéria.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Também separamos alguns exercícios, além dos que estão contidos nessas apresentações, que estarão disponíveis em PDF.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Qualquer dúvidas que tiverem, estaremos disponíveis para tirá-las. Contem conosco.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06830" y="5917254"/>
            <a:ext cx="6465195" cy="52322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BONS ESTUDOS!</a:t>
            </a:r>
            <a:endParaRPr lang="pt-B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C092E812-0910-4275-9926-1B19D381A0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599100" y="5265100"/>
            <a:ext cx="1592900" cy="15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07582" y="2859109"/>
            <a:ext cx="10161431" cy="12653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Posição relativa entre </a:t>
            </a:r>
            <a:r>
              <a:rPr lang="pt-B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092E812-0910-4275-9926-1B19D381A0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599100" y="5265100"/>
            <a:ext cx="1592900" cy="15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5739008" y="1419476"/>
            <a:ext cx="6129708" cy="3734874"/>
            <a:chOff x="5967397" y="1419476"/>
            <a:chExt cx="6129708" cy="3734874"/>
          </a:xfrm>
        </p:grpSpPr>
        <p:sp>
          <p:nvSpPr>
            <p:cNvPr id="16" name="Retângulo 15"/>
            <p:cNvSpPr/>
            <p:nvPr/>
          </p:nvSpPr>
          <p:spPr>
            <a:xfrm rot="19682603">
              <a:off x="5967397" y="1465745"/>
              <a:ext cx="1998965" cy="21095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 rot="19682603">
              <a:off x="9907599" y="4826117"/>
              <a:ext cx="1998965" cy="21095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586332" y="1419476"/>
              <a:ext cx="4929808" cy="37348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 rot="19682603">
              <a:off x="6123562" y="1514782"/>
              <a:ext cx="1998965" cy="21095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 rot="19682603">
              <a:off x="10098140" y="4865253"/>
              <a:ext cx="1998965" cy="21095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C092E812-0910-4275-9926-1B19D381A04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599100" y="5381010"/>
            <a:ext cx="1592900" cy="159290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1070301" y="1419476"/>
            <a:ext cx="4958366" cy="3734874"/>
            <a:chOff x="1519707" y="862884"/>
            <a:chExt cx="4958366" cy="3734874"/>
          </a:xfrm>
        </p:grpSpPr>
        <p:sp>
          <p:nvSpPr>
            <p:cNvPr id="5" name="Retângulo 4"/>
            <p:cNvSpPr/>
            <p:nvPr/>
          </p:nvSpPr>
          <p:spPr>
            <a:xfrm>
              <a:off x="1519707" y="862884"/>
              <a:ext cx="4958366" cy="3734874"/>
            </a:xfrm>
            <a:prstGeom prst="rect">
              <a:avLst/>
            </a:prstGeom>
            <a:gradFill flip="none" rotWithShape="1">
              <a:gsLst>
                <a:gs pos="0">
                  <a:srgbClr val="FF3399">
                    <a:tint val="66000"/>
                    <a:satMod val="160000"/>
                  </a:srgbClr>
                </a:gs>
                <a:gs pos="50000">
                  <a:srgbClr val="FF3399">
                    <a:tint val="44500"/>
                    <a:satMod val="160000"/>
                  </a:srgbClr>
                </a:gs>
                <a:gs pos="100000">
                  <a:srgbClr val="FF3399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700011" y="1961508"/>
              <a:ext cx="1675998" cy="252330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pt-B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Y </a:t>
              </a:r>
              <a:r>
                <a:rPr lang="pt-B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pt-BR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mx</a:t>
              </a:r>
              <a:r>
                <a:rPr lang="pt-B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n</a:t>
              </a:r>
              <a:endPara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646895" y="1025789"/>
              <a:ext cx="45977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começar vamos lembrar que a equação que descreve uma reta é:</a:t>
              </a:r>
              <a:endPara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466161" y="1845425"/>
              <a:ext cx="2921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Onde:</a:t>
              </a:r>
            </a:p>
            <a:p>
              <a:pPr algn="just"/>
              <a:r>
                <a:rPr lang="pt-B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</a:t>
              </a:r>
              <a:r>
                <a:rPr lang="pt-B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 o coeficiente angular </a:t>
              </a:r>
              <a:endParaRPr lang="pt-B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pt-BR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 o coeficiente linear.</a:t>
              </a:r>
              <a:endPara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900607" y="3059741"/>
              <a:ext cx="4387857" cy="131525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BR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Então, em uma reta </a:t>
              </a:r>
              <a:r>
                <a:rPr lang="pt-BR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Y= 5x </a:t>
              </a:r>
              <a:r>
                <a:rPr lang="pt-BR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+ 2, “5” é o coeficiente angular, que representamos por “m” e “2” é o coeficiente linear que representamos por “n”.</a:t>
              </a:r>
              <a:endPara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6474038" y="1977176"/>
            <a:ext cx="4423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Sabendo disso, temos que as retas podem </a:t>
            </a:r>
            <a:r>
              <a:rPr lang="pt-B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ser: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474038" y="2915465"/>
            <a:ext cx="4320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Concorrentes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Perpendiculares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474038" y="4352234"/>
            <a:ext cx="4866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próximo slide explica-se cada uma delas.</a:t>
            </a:r>
            <a:endParaRPr lang="pt-B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369455" y="208103"/>
            <a:ext cx="4481848" cy="5215946"/>
            <a:chOff x="1197736" y="206061"/>
            <a:chExt cx="4481848" cy="5215946"/>
          </a:xfrm>
        </p:grpSpPr>
        <p:sp>
          <p:nvSpPr>
            <p:cNvPr id="4" name="Retângulo 3"/>
            <p:cNvSpPr/>
            <p:nvPr/>
          </p:nvSpPr>
          <p:spPr>
            <a:xfrm>
              <a:off x="1197736" y="206061"/>
              <a:ext cx="4481848" cy="5215946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442433" y="463639"/>
              <a:ext cx="3992451" cy="4001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Paralelas</a:t>
              </a:r>
              <a:endPara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442434" y="916131"/>
              <a:ext cx="399245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/>
                <a:t> 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uas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retas são paralelas quando possuem o mesmo coeficiente angular (ou seja, m</a:t>
              </a:r>
              <a:r>
                <a:rPr lang="pt-BR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m</a:t>
              </a:r>
              <a:r>
                <a:rPr lang="pt-BR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já que o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coeficiente angular está relacionado ao ângulo que essas retas fazem com o eixo “x”. </a:t>
              </a:r>
              <a:endPara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Então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 essas retas são paralelas, os coeficientes angulares são iguais e os ângulos das duas retas com o eixo x também são iguais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Dentre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retas paralelas, existem as </a:t>
              </a:r>
              <a:r>
                <a: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retas paralelas distintas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 as </a:t>
              </a:r>
              <a:r>
                <a: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retas paralelas coincidentes</a:t>
              </a:r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7" name="Seta dobrada 26"/>
          <p:cNvSpPr/>
          <p:nvPr/>
        </p:nvSpPr>
        <p:spPr>
          <a:xfrm>
            <a:off x="4941452" y="1669891"/>
            <a:ext cx="605306" cy="721217"/>
          </a:xfrm>
          <a:prstGeom prst="ben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Seta dobrada 27"/>
          <p:cNvSpPr/>
          <p:nvPr/>
        </p:nvSpPr>
        <p:spPr>
          <a:xfrm>
            <a:off x="4951914" y="4269887"/>
            <a:ext cx="584382" cy="721217"/>
          </a:xfrm>
          <a:prstGeom prst="ben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5611149" y="170526"/>
            <a:ext cx="4481848" cy="3052293"/>
            <a:chOff x="6117464" y="312476"/>
            <a:chExt cx="4481848" cy="3052293"/>
          </a:xfrm>
        </p:grpSpPr>
        <p:grpSp>
          <p:nvGrpSpPr>
            <p:cNvPr id="20" name="Grupo 19"/>
            <p:cNvGrpSpPr/>
            <p:nvPr/>
          </p:nvGrpSpPr>
          <p:grpSpPr>
            <a:xfrm>
              <a:off x="6117464" y="312476"/>
              <a:ext cx="4481848" cy="3052293"/>
              <a:chOff x="6117464" y="3616812"/>
              <a:chExt cx="4481848" cy="3052293"/>
            </a:xfr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grpSpPr>
          <p:sp>
            <p:nvSpPr>
              <p:cNvPr id="21" name="Retângulo 20"/>
              <p:cNvSpPr/>
              <p:nvPr/>
            </p:nvSpPr>
            <p:spPr>
              <a:xfrm>
                <a:off x="6117464" y="3616812"/>
                <a:ext cx="4481848" cy="305229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6452314" y="3904833"/>
                <a:ext cx="3812147" cy="400110"/>
              </a:xfrm>
              <a:prstGeom prst="rect">
                <a:avLst/>
              </a:prstGeom>
              <a:solidFill>
                <a:srgbClr val="FFC000">
                  <a:alpha val="40000"/>
                </a:srgb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Retas paralelas distintas </a:t>
                </a:r>
                <a:endParaRPr lang="pt-BR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CaixaDeTexto 30"/>
            <p:cNvSpPr txBox="1"/>
            <p:nvPr/>
          </p:nvSpPr>
          <p:spPr>
            <a:xfrm>
              <a:off x="6452313" y="1127872"/>
              <a:ext cx="381214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retas paralelas distintas são retas cujo coeficientes angulares são iguais (M1=M2) e os coeficientes lineares são diferentes (n1 ≠ n2). 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Não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possuem nenhum ponto em 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comum.</a:t>
              </a:r>
            </a:p>
            <a:p>
              <a:pPr algn="just"/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</a:t>
              </a:r>
              <a:r>
                <a:rPr lang="pt-BR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r: Y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5x + 8 e  s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Y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5x + 6</a:t>
              </a:r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611149" y="3410491"/>
            <a:ext cx="4481848" cy="3238664"/>
            <a:chOff x="5698090" y="3407001"/>
            <a:chExt cx="4481848" cy="3238664"/>
          </a:xfrm>
        </p:grpSpPr>
        <p:grpSp>
          <p:nvGrpSpPr>
            <p:cNvPr id="17" name="Grupo 16"/>
            <p:cNvGrpSpPr/>
            <p:nvPr/>
          </p:nvGrpSpPr>
          <p:grpSpPr>
            <a:xfrm>
              <a:off x="5698090" y="3407001"/>
              <a:ext cx="4481848" cy="3238664"/>
              <a:chOff x="6252695" y="3616812"/>
              <a:chExt cx="4481848" cy="3052293"/>
            </a:xfrm>
          </p:grpSpPr>
          <p:sp>
            <p:nvSpPr>
              <p:cNvPr id="18" name="Retângulo 17"/>
              <p:cNvSpPr/>
              <p:nvPr/>
            </p:nvSpPr>
            <p:spPr>
              <a:xfrm>
                <a:off x="6252695" y="3616812"/>
                <a:ext cx="4481848" cy="3052293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6587543" y="3844910"/>
                <a:ext cx="3812147" cy="377085"/>
              </a:xfrm>
              <a:prstGeom prst="rect">
                <a:avLst/>
              </a:prstGeom>
              <a:solidFill>
                <a:srgbClr val="8AC7EE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Retas paralelas coincidentes</a:t>
                </a:r>
                <a:endParaRPr lang="pt-BR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CaixaDeTexto 32"/>
            <p:cNvSpPr txBox="1"/>
            <p:nvPr/>
          </p:nvSpPr>
          <p:spPr>
            <a:xfrm>
              <a:off x="6020866" y="4266397"/>
              <a:ext cx="381214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retas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coincidentes são aquelas em que não só os coeficientes angulares são iguais, como também os coeficientes lineares. 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Possuem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todos os pontos em comum, podemos dizer inclusive, que são a mesma 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reta.</a:t>
              </a:r>
            </a:p>
            <a:p>
              <a:pPr algn="just"/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</a:t>
              </a:r>
              <a:r>
                <a:rPr lang="pt-BR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r: Y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2x - 9 e s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Y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2x - 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CaixaDeTexto 33"/>
          <p:cNvSpPr txBox="1"/>
          <p:nvPr/>
        </p:nvSpPr>
        <p:spPr>
          <a:xfrm>
            <a:off x="369455" y="5633492"/>
            <a:ext cx="4481848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OBS: Podemos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 retas paralelas verticais e para essas não existe coeficiente angular 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10286177" y="825401"/>
            <a:ext cx="1781325" cy="1565707"/>
            <a:chOff x="1700011" y="1720255"/>
            <a:chExt cx="3129566" cy="3317290"/>
          </a:xfrm>
        </p:grpSpPr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10" t="18557" r="34203"/>
            <a:stretch/>
          </p:blipFill>
          <p:spPr>
            <a:xfrm>
              <a:off x="1700011" y="2437555"/>
              <a:ext cx="3129566" cy="2599990"/>
            </a:xfrm>
            <a:prstGeom prst="rect">
              <a:avLst/>
            </a:prstGeom>
          </p:spPr>
        </p:pic>
        <p:sp>
          <p:nvSpPr>
            <p:cNvPr id="40" name="CaixaDeTexto 39"/>
            <p:cNvSpPr txBox="1"/>
            <p:nvPr/>
          </p:nvSpPr>
          <p:spPr>
            <a:xfrm>
              <a:off x="1700011" y="1720255"/>
              <a:ext cx="3129566" cy="71730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DISTINTAS</a:t>
              </a:r>
              <a:endPara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10286177" y="4201527"/>
            <a:ext cx="1781325" cy="1431965"/>
            <a:chOff x="6645497" y="2562896"/>
            <a:chExt cx="3074895" cy="2285343"/>
          </a:xfrm>
        </p:grpSpPr>
        <p:pic>
          <p:nvPicPr>
            <p:cNvPr id="42" name="Imagem 4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20" t="17260" r="541" b="22745"/>
            <a:stretch/>
          </p:blipFill>
          <p:spPr>
            <a:xfrm>
              <a:off x="6645497" y="2963008"/>
              <a:ext cx="3074895" cy="1885231"/>
            </a:xfrm>
            <a:prstGeom prst="rect">
              <a:avLst/>
            </a:prstGeom>
          </p:spPr>
        </p:pic>
        <p:sp>
          <p:nvSpPr>
            <p:cNvPr id="43" name="CaixaDeTexto 42"/>
            <p:cNvSpPr txBox="1"/>
            <p:nvPr/>
          </p:nvSpPr>
          <p:spPr>
            <a:xfrm>
              <a:off x="6645497" y="2562896"/>
              <a:ext cx="3074895" cy="115058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COINCIDENTES</a:t>
              </a:r>
              <a:endPara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72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6046934" y="133201"/>
            <a:ext cx="4243286" cy="3015807"/>
            <a:chOff x="6885364" y="358458"/>
            <a:chExt cx="4166629" cy="3210764"/>
          </a:xfrm>
        </p:grpSpPr>
        <p:sp>
          <p:nvSpPr>
            <p:cNvPr id="23" name="Retângulo 22"/>
            <p:cNvSpPr/>
            <p:nvPr/>
          </p:nvSpPr>
          <p:spPr>
            <a:xfrm>
              <a:off x="6885364" y="358458"/>
              <a:ext cx="4166629" cy="3210764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32" name="Picture 8" descr="https://www.somatematica.com.br/emedio/retas/geomet14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506" y="2420514"/>
              <a:ext cx="3679067" cy="687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7090507" y="708340"/>
              <a:ext cx="36790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Dadas as retas </a:t>
              </a:r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a</a:t>
              </a:r>
              <a:r>
                <a:rPr lang="pt-BR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b</a:t>
              </a:r>
              <a:r>
                <a:rPr lang="pt-BR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c</a:t>
              </a:r>
              <a:r>
                <a:rPr lang="pt-BR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= 0 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pt-B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+ b</a:t>
              </a:r>
              <a:r>
                <a:rPr lang="pt-BR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+ c</a:t>
              </a:r>
              <a:r>
                <a:rPr lang="pt-BR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= 0, elas serão concorrentes se tiverem coeficientes angulares diferentes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/>
              <a:endParaRPr lang="pt-BR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6046934" y="3594852"/>
            <a:ext cx="4243286" cy="2997922"/>
            <a:chOff x="6059508" y="358457"/>
            <a:chExt cx="4166629" cy="3144597"/>
          </a:xfrm>
        </p:grpSpPr>
        <p:sp>
          <p:nvSpPr>
            <p:cNvPr id="18" name="Retângulo 17"/>
            <p:cNvSpPr/>
            <p:nvPr/>
          </p:nvSpPr>
          <p:spPr>
            <a:xfrm>
              <a:off x="6059508" y="358457"/>
              <a:ext cx="4166629" cy="3144597"/>
            </a:xfrm>
            <a:prstGeom prst="rect">
              <a:avLst/>
            </a:prstGeom>
            <a:solidFill>
              <a:srgbClr val="D8507E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6219577" y="708339"/>
              <a:ext cx="384649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dirty="0">
                  <a:solidFill>
                    <a:srgbClr val="000000"/>
                  </a:solidFill>
                  <a:latin typeface="Helvetica" panose="020B0604020202020204" pitchFamily="34" charset="0"/>
                </a:rPr>
                <a:t>Como exemplo, vamos ver se as retas </a:t>
              </a:r>
              <a:r>
                <a:rPr lang="pt-BR" b="1" dirty="0">
                  <a:solidFill>
                    <a:srgbClr val="000000"/>
                  </a:solidFill>
                  <a:latin typeface="Helvetica" panose="020B0604020202020204" pitchFamily="34" charset="0"/>
                </a:rPr>
                <a:t>r</a:t>
              </a:r>
              <a:r>
                <a:rPr lang="pt-BR" dirty="0">
                  <a:solidFill>
                    <a:srgbClr val="000000"/>
                  </a:solidFill>
                  <a:latin typeface="Helvetica" panose="020B0604020202020204" pitchFamily="34" charset="0"/>
                </a:rPr>
                <a:t>: 3x - 2y + 1 = 0  e  </a:t>
              </a:r>
              <a:r>
                <a:rPr lang="pt-BR" b="1" dirty="0">
                  <a:solidFill>
                    <a:srgbClr val="000000"/>
                  </a:solidFill>
                  <a:latin typeface="Helvetica" panose="020B0604020202020204" pitchFamily="34" charset="0"/>
                </a:rPr>
                <a:t>s</a:t>
              </a:r>
              <a:r>
                <a:rPr lang="pt-BR" dirty="0">
                  <a:solidFill>
                    <a:srgbClr val="000000"/>
                  </a:solidFill>
                  <a:latin typeface="Helvetica" panose="020B0604020202020204" pitchFamily="34" charset="0"/>
                </a:rPr>
                <a:t>: 6x + 4y + 3 = 0 são concorrentes:  </a:t>
              </a:r>
              <a:endParaRPr lang="pt-BR" dirty="0"/>
            </a:p>
          </p:txBody>
        </p:sp>
        <p:pic>
          <p:nvPicPr>
            <p:cNvPr id="1034" name="Picture 10" descr="https://www.somatematica.com.br/emedio/retas/geomet15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577" y="1981551"/>
              <a:ext cx="3846490" cy="104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o 16"/>
          <p:cNvGrpSpPr/>
          <p:nvPr/>
        </p:nvGrpSpPr>
        <p:grpSpPr>
          <a:xfrm>
            <a:off x="1592689" y="133201"/>
            <a:ext cx="4166629" cy="6482128"/>
            <a:chOff x="825793" y="353788"/>
            <a:chExt cx="4166629" cy="6482128"/>
          </a:xfrm>
        </p:grpSpPr>
        <p:sp>
          <p:nvSpPr>
            <p:cNvPr id="5" name="Retângulo 4"/>
            <p:cNvSpPr/>
            <p:nvPr/>
          </p:nvSpPr>
          <p:spPr>
            <a:xfrm>
              <a:off x="825793" y="353788"/>
              <a:ext cx="4166629" cy="6482128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069576" y="468491"/>
              <a:ext cx="3679066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Concorrentes</a:t>
              </a:r>
              <a:endPara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1069575" y="978906"/>
              <a:ext cx="3679067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Retas concorrentes são aquelas que se tocam em um único ponto formando quatro ângulos entre si. Quando esses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</a:t>
              </a:r>
              <a:r>
                <a: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ngulos se formam em 90°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graus essas retas são chamadas de </a:t>
              </a:r>
              <a:r>
                <a:rPr lang="pt-BR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perpendiculares, </a:t>
              </a:r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quando são diferente de 90° chamamos de </a:t>
              </a:r>
              <a:r>
                <a:rPr lang="pt-BR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obliquas.</a:t>
              </a:r>
            </a:p>
            <a:p>
              <a:pPr algn="just"/>
              <a:endParaRPr lang="pt-B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 ponto de intersecção entre as retas é chamado de vértice de onde surgem os ângulos opostos; esse ponto de intersecção também faz parte na equação geral das retas e pode ser encontrado ao resolver um sistema de equações entre as equações das retas. </a:t>
              </a:r>
            </a:p>
          </p:txBody>
        </p:sp>
        <p:pic>
          <p:nvPicPr>
            <p:cNvPr id="1036" name="Picture 12" descr="https://lh6.googleusercontent.com/Tm9XZWyfVIasql4ODZJi6zTGg0UNNURiG9CrJnuIXfT2fux6XIvFF1dwjnZs_JQ8a_niN8SArquM7-O_J0VftkvtX8-AIulG605pQxJk-iHGj1nQNidDVWEW_kXWsCMnIIjquJ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858" y="5503221"/>
              <a:ext cx="2094093" cy="1178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277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539026" y="298291"/>
            <a:ext cx="4694352" cy="3417370"/>
            <a:chOff x="1270977" y="336298"/>
            <a:chExt cx="4481848" cy="3417370"/>
          </a:xfrm>
        </p:grpSpPr>
        <p:grpSp>
          <p:nvGrpSpPr>
            <p:cNvPr id="13" name="Grupo 12"/>
            <p:cNvGrpSpPr/>
            <p:nvPr/>
          </p:nvGrpSpPr>
          <p:grpSpPr>
            <a:xfrm>
              <a:off x="1270977" y="336298"/>
              <a:ext cx="4481848" cy="3417370"/>
              <a:chOff x="1197736" y="206061"/>
              <a:chExt cx="4481848" cy="3417370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1197736" y="206061"/>
                <a:ext cx="4481848" cy="341737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1369193" y="896126"/>
                <a:ext cx="423715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pt-BR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São </a:t>
                </a:r>
                <a:r>
                  <a:rPr lang="pt-BR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retas que formam um ângulo de 90° e isso acontece quando o produto entre os coeficientes é igual a -</a:t>
                </a:r>
                <a:r>
                  <a:rPr lang="pt-BR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pt-B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m1 </a:t>
                </a:r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m2 = -1  → m1 = -1m 2 </a:t>
                </a: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pt-BR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</a:t>
                </a:r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pt-B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pt-BR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r: Y 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2x </a:t>
                </a:r>
                <a:r>
                  <a:rPr lang="pt-BR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pt-BR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pt-BR" dirty="0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t-BR" dirty="0" smtClean="0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Y= -</a:t>
                </a:r>
                <a:r>
                  <a:rPr lang="pt-BR" dirty="0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12x + 7 </a:t>
                </a:r>
                <a:r>
                  <a:rPr lang="pt-BR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pt-BR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pt-BR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-12 = -1</a:t>
                </a:r>
              </a:p>
              <a:p>
                <a:pPr algn="just"/>
                <a:endParaRPr lang="pt-BR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CaixaDeTexto 11"/>
            <p:cNvSpPr txBox="1"/>
            <p:nvPr/>
          </p:nvSpPr>
          <p:spPr>
            <a:xfrm>
              <a:off x="1442434" y="489397"/>
              <a:ext cx="4237150" cy="400110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Perpendiculares</a:t>
              </a:r>
              <a:endPara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1539590" y="3868760"/>
            <a:ext cx="4694352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 1: Podemos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 uma reta perpendicular  a outra no caso de termos uma reta vertical, cujo m não existe e uma reta horizontal com m = 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7038304" y="1869289"/>
            <a:ext cx="3264793" cy="3408779"/>
            <a:chOff x="7122017" y="206060"/>
            <a:chExt cx="2575775" cy="2987901"/>
          </a:xfrm>
        </p:grpSpPr>
        <p:sp>
          <p:nvSpPr>
            <p:cNvPr id="11" name="Retângulo 10"/>
            <p:cNvSpPr/>
            <p:nvPr/>
          </p:nvSpPr>
          <p:spPr>
            <a:xfrm>
              <a:off x="7122017" y="206060"/>
              <a:ext cx="2575775" cy="298790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024" y="381980"/>
              <a:ext cx="2208727" cy="2684217"/>
            </a:xfrm>
            <a:prstGeom prst="rect">
              <a:avLst/>
            </a:prstGeom>
          </p:spPr>
        </p:pic>
      </p:grpSp>
      <p:sp>
        <p:nvSpPr>
          <p:cNvPr id="22" name="CaixaDeTexto 21"/>
          <p:cNvSpPr txBox="1"/>
          <p:nvPr/>
        </p:nvSpPr>
        <p:spPr>
          <a:xfrm>
            <a:off x="1539026" y="5345298"/>
            <a:ext cx="4694352" cy="132344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 2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Além disso, duas retas perpendiculares sempre são concorrentes, mas nem sempre duas retas concorrentes são perpendiculares.</a:t>
            </a:r>
          </a:p>
        </p:txBody>
      </p:sp>
    </p:spTree>
    <p:extLst>
      <p:ext uri="{BB962C8B-B14F-4D97-AF65-F5344CB8AC3E}">
        <p14:creationId xmlns:p14="http://schemas.microsoft.com/office/powerpoint/2010/main" val="327377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718" y="-29894"/>
            <a:ext cx="10016545" cy="1107265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Exercícios resolvidos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66805" y="1116006"/>
            <a:ext cx="4819919" cy="5606765"/>
            <a:chOff x="189963" y="1254719"/>
            <a:chExt cx="4819919" cy="5523533"/>
          </a:xfrm>
        </p:grpSpPr>
        <p:sp>
          <p:nvSpPr>
            <p:cNvPr id="10" name="Retângulo 9"/>
            <p:cNvSpPr/>
            <p:nvPr/>
          </p:nvSpPr>
          <p:spPr>
            <a:xfrm>
              <a:off x="189963" y="1254719"/>
              <a:ext cx="4819919" cy="5304029"/>
            </a:xfrm>
            <a:prstGeom prst="rect">
              <a:avLst/>
            </a:prstGeom>
            <a:solidFill>
              <a:srgbClr val="D7A9F5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87195" y="1369616"/>
              <a:ext cx="4553711" cy="5408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pt-BR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 </a:t>
              </a:r>
              <a:r>
                <a:rPr lang="pt-BR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Qual a posição relativa entre as retas Y= -2x + 4 e 8x + 4y - 16=0 </a:t>
              </a:r>
              <a:r>
                <a:rPr lang="pt-BR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just" fontAlgn="base"/>
              <a:endPara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base"/>
              <a:endPara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base"/>
              <a:endPara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base"/>
              <a:r>
                <a:rPr lang="pt-BR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Solução:</a:t>
              </a:r>
            </a:p>
            <a:p>
              <a:pPr algn="just" fontAlgn="base"/>
              <a:endPara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Verifique </a:t>
              </a:r>
              <a:r>
                <a:rPr lang="pt-BR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 uma das retas foi dada a equação geral da reta: 8x + 4y -16 = 0. O primeiro passo para resolver essa questão precisamos colocar essa equação no formato reduzido (Y = </a:t>
              </a:r>
              <a:r>
                <a:rPr lang="pt-BR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</a:t>
              </a:r>
              <a:r>
                <a:rPr lang="pt-BR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b); para isso isolamos y de um lado:</a:t>
              </a:r>
              <a:endPara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4y = -8x + 16</a:t>
              </a:r>
              <a:endPara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= </a:t>
              </a:r>
              <a:r>
                <a:rPr lang="pt-BR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-(8/4)x </a:t>
              </a:r>
              <a:r>
                <a:rPr lang="pt-BR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pt-BR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16/4</a:t>
              </a:r>
              <a:endPara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pt-BR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= -</a:t>
              </a:r>
              <a:r>
                <a:rPr lang="pt-BR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2x + 4</a:t>
              </a:r>
              <a:endPara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5486724" y="4560967"/>
            <a:ext cx="4819919" cy="1938992"/>
          </a:xfrm>
          <a:prstGeom prst="rect">
            <a:avLst/>
          </a:prstGeom>
          <a:solidFill>
            <a:srgbClr val="D7A9F5">
              <a:alpha val="69804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segundo passo é 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comparar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duas equações Y = -2x +4 e Y = -2x +4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tanto os coeficientes angulares, quanto os lineares são iguais. Desta forma, percebemos que as retas são paralelas coincidentes entre si.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5578811" y="1116006"/>
            <a:ext cx="4727832" cy="4048421"/>
            <a:chOff x="224284" y="1156439"/>
            <a:chExt cx="4819919" cy="6175230"/>
          </a:xfrm>
        </p:grpSpPr>
        <p:sp>
          <p:nvSpPr>
            <p:cNvPr id="14" name="Retângulo 13"/>
            <p:cNvSpPr/>
            <p:nvPr/>
          </p:nvSpPr>
          <p:spPr>
            <a:xfrm>
              <a:off x="224284" y="1156439"/>
              <a:ext cx="4819919" cy="5180002"/>
            </a:xfrm>
            <a:prstGeom prst="rect">
              <a:avLst/>
            </a:prstGeom>
            <a:solidFill>
              <a:srgbClr val="FFFF00">
                <a:alpha val="6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69171" y="1391947"/>
              <a:ext cx="4530144" cy="5939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pt-BR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Qual a posição relativa entre as retas Y=8x - 6 e Y= 8x - 9 ?</a:t>
              </a:r>
            </a:p>
            <a:p>
              <a:pPr algn="just" fontAlgn="base"/>
              <a:endParaRPr lang="pt-BR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base"/>
              <a:r>
                <a:rPr lang="pt-BR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Solução:</a:t>
              </a:r>
            </a:p>
            <a:p>
              <a:pPr algn="just" fontAlgn="base"/>
              <a:endParaRPr lang="pt-B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base"/>
              <a:r>
                <a:rPr lang="pt-BR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Como  os coeficientes angulares são iguais ( m1 = 8 e m2 = 8) e os lineares são diferente (n1 = -6 e n2 = -9) temos que as retas são paralelas entre si, do tipo distintas.</a:t>
              </a:r>
              <a:endParaRPr lang="pt-B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base"/>
              <a:endParaRPr lang="pt-B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base"/>
              <a:endParaRPr lang="pt-BR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Seta para a direita 15"/>
          <p:cNvSpPr/>
          <p:nvPr/>
        </p:nvSpPr>
        <p:spPr>
          <a:xfrm>
            <a:off x="4248802" y="5530463"/>
            <a:ext cx="1068946" cy="373488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443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3.xml><?xml version="1.0" encoding="utf-8"?>
<a:theme xmlns:a="http://schemas.openxmlformats.org/drawingml/2006/main" name="2_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4.xml><?xml version="1.0" encoding="utf-8"?>
<a:theme xmlns:a="http://schemas.openxmlformats.org/drawingml/2006/main" name="3_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5.xml><?xml version="1.0" encoding="utf-8"?>
<a:theme xmlns:a="http://schemas.openxmlformats.org/drawingml/2006/main" name="Tema do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1902</TotalTime>
  <Words>1576</Words>
  <Application>Microsoft Office PowerPoint</Application>
  <PresentationFormat>Widescreen</PresentationFormat>
  <Paragraphs>203</Paragraphs>
  <Slides>23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Times New Roman</vt:lpstr>
      <vt:lpstr>Celestial</vt:lpstr>
      <vt:lpstr>1_Celestial</vt:lpstr>
      <vt:lpstr>2_Celestial</vt:lpstr>
      <vt:lpstr>3_Celestial</vt:lpstr>
      <vt:lpstr>Olá pessoal!</vt:lpstr>
      <vt:lpstr>Geometria Analítica 2</vt:lpstr>
      <vt:lpstr>O que vamos aprender nessa aula?</vt:lpstr>
      <vt:lpstr>Posição relativa entre retas</vt:lpstr>
      <vt:lpstr>Apresentação do PowerPoint</vt:lpstr>
      <vt:lpstr>Apresentação do PowerPoint</vt:lpstr>
      <vt:lpstr>Apresentação do PowerPoint</vt:lpstr>
      <vt:lpstr>Apresentação do PowerPoint</vt:lpstr>
      <vt:lpstr>Exercícios resolvidos</vt:lpstr>
      <vt:lpstr>Exercícios resolvidos</vt:lpstr>
      <vt:lpstr>Exercícios resolvidos</vt:lpstr>
      <vt:lpstr>Áreas entre retas </vt:lpstr>
      <vt:lpstr>Apresentação do PowerPoint</vt:lpstr>
      <vt:lpstr>Apresentação do PowerPoint</vt:lpstr>
      <vt:lpstr>Apresentação do PowerPoint</vt:lpstr>
      <vt:lpstr>Exercício resolvido</vt:lpstr>
      <vt:lpstr>Ângulo entre retas </vt:lpstr>
      <vt:lpstr>Apresentação do PowerPoint</vt:lpstr>
      <vt:lpstr>Apresentação do PowerPoint</vt:lpstr>
      <vt:lpstr>Apresentação do PowerPoint</vt:lpstr>
      <vt:lpstr>Exercício resolvido</vt:lpstr>
      <vt:lpstr>Exercício resolvido</vt:lpstr>
      <vt:lpstr>Apresentação do PowerPoint</vt:lpstr>
    </vt:vector>
  </TitlesOfParts>
  <Company>xxxxx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XXX</dc:creator>
  <cp:lastModifiedBy>XXX</cp:lastModifiedBy>
  <cp:revision>89</cp:revision>
  <dcterms:created xsi:type="dcterms:W3CDTF">2020-04-19T19:25:51Z</dcterms:created>
  <dcterms:modified xsi:type="dcterms:W3CDTF">2020-05-26T20:35:34Z</dcterms:modified>
</cp:coreProperties>
</file>