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2" r:id="rId18"/>
    <p:sldId id="273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20" autoAdjust="0"/>
  </p:normalViewPr>
  <p:slideViewPr>
    <p:cSldViewPr>
      <p:cViewPr>
        <p:scale>
          <a:sx n="73" d="100"/>
          <a:sy n="73" d="100"/>
        </p:scale>
        <p:origin x="-121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04/02/2020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cfglobal.org/pt/seguranca-na-internet/o-que-e-controle-parental/1/" TargetMode="External"/><Relationship Id="rId2" Type="http://schemas.openxmlformats.org/officeDocument/2006/relationships/hyperlink" Target="https://leiturinha.com.br/blog/controle-parental-descubra-o-que-e-e-como-pode-ajudar-na-seguranca-do-seu-filho-na-internet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olhardigital.com.br/video/controle-parental-como-garantir-um-ambiente-seguro-para-seus-filhos-na-internet/87948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 descr="C:\Users\Larissa\Downloads\Little Red Cabin Greeting Card, Nordic, Hygge Illustr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13490"/>
            <a:ext cx="6984776" cy="664451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836712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Bernard MT Condensed" pitchFamily="18" charset="0"/>
              </a:rPr>
              <a:t>REDAÇÃO</a:t>
            </a:r>
            <a:endParaRPr lang="pt-BR" dirty="0">
              <a:solidFill>
                <a:schemeClr val="accent6">
                  <a:lumMod val="75000"/>
                </a:schemeClr>
              </a:solidFill>
              <a:latin typeface="Bernard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259632" y="2348880"/>
            <a:ext cx="69127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PROPOSTA DE TEMA PARA PRODUÇÃO:</a:t>
            </a:r>
          </a:p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Controle parental na internet</a:t>
            </a:r>
            <a:endParaRPr lang="pt-B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pic>
        <p:nvPicPr>
          <p:cNvPr id="23554" name="Picture 2" descr="C:\Users\Larissa\Downloads\Little red hou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-675456"/>
            <a:ext cx="8496944" cy="7704856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281385"/>
          </a:xfrm>
        </p:spPr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Bernard MT Condensed" pitchFamily="18" charset="0"/>
              </a:rPr>
              <a:t>Vamos construir?</a:t>
            </a:r>
            <a:endParaRPr lang="pt-BR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259632" y="2348880"/>
            <a:ext cx="69127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PROPOSTA DE TEMA PARA PRODUÇÃO:</a:t>
            </a:r>
          </a:p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Controle parental na internet</a:t>
            </a:r>
            <a:endParaRPr lang="pt-B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281385"/>
          </a:xfrm>
        </p:spPr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Bernard MT Condensed" pitchFamily="18" charset="0"/>
              </a:rPr>
              <a:t>Vamos construir?</a:t>
            </a:r>
            <a:endParaRPr lang="pt-BR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483768" y="-531440"/>
            <a:ext cx="42484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Texto norteador:</a:t>
            </a:r>
            <a:endParaRPr lang="pt-B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31540" y="929836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Sabemos que os pequenos da Geração Alpha já nascem praticamente capacitados a mexer em aparelhos eletrônicos, sejam celulares, computadores ou </a:t>
            </a:r>
            <a:r>
              <a:rPr lang="pt-BR" sz="24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tablets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Isso é natural a eles e traz muitos pontos positivos, tornando-os mais ágeis e adaptáveis aos avanços tecnológicos que por vezes deixam nós, adultos, até zonzos de tanta informação. Mas, por outro lado, também sabemos que estando conectadas, as crianças estão expostas a diversos perigos que, muitas vezes, não conseguimos nem imaginar. Seja conversar com uma pessoa estranha, acessar um conteúdo inadequado ou ser exposto à publicidades. Assim, torna-se muito importante que pais e responsáveis estejam atentos para mediar a relação entre criança e tecnologia, cuidando para que o pequeno esteja seguro na internet. É aí que entra o papel do controle parental! </a:t>
            </a:r>
          </a:p>
        </p:txBody>
      </p:sp>
    </p:spTree>
    <p:extLst>
      <p:ext uri="{BB962C8B-B14F-4D97-AF65-F5344CB8AC3E}">
        <p14:creationId xmlns:p14="http://schemas.microsoft.com/office/powerpoint/2010/main" val="218921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483768" y="-531440"/>
            <a:ext cx="42484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Texto norteador:</a:t>
            </a:r>
            <a:endParaRPr lang="pt-B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31540" y="1124744"/>
            <a:ext cx="83529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 </a:t>
            </a:r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controle 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parental é um mecanismo utilizado pelos adultos para controlar o acesso que as crianças podem ter à diferentes sites, sistemas operativos ou </a:t>
            </a:r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computadores. Através 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do controle parental podemos monitorar a navegação, restringir conteúdos impróprios para menores e bloquear páginas ou usuários que possam ser uma ameaça para as </a:t>
            </a:r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crianças. Além 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disso, é possível definir limites de tempo para que as crianças fiquem com o computador ligado, evitar que joguem e acessem alguns aplicativos ou que executem determinados </a:t>
            </a:r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programas. Por 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exemplo, quando você faz </a:t>
            </a:r>
            <a:r>
              <a:rPr lang="pt-BR" sz="24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login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na sua conta </a:t>
            </a:r>
            <a:r>
              <a:rPr lang="pt-BR" sz="24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Netflix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 quer deixar seu filho assistindo programas ou filmes, escolha a opção </a:t>
            </a:r>
            <a:r>
              <a:rPr lang="pt-BR" sz="24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Kids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para que eles só vejam conteúdos apropriados para a sua idade</a:t>
            </a:r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669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483768" y="-531440"/>
            <a:ext cx="42484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Texto norteador:</a:t>
            </a:r>
            <a:endParaRPr lang="pt-B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31540" y="1124744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Fonte: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  <a:hlinkClick r:id="rId2"/>
              </a:rPr>
              <a:t>https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  <a:hlinkClick r:id="rId2"/>
              </a:rPr>
              <a:t>://</a:t>
            </a:r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  <a:hlinkClick r:id="rId2"/>
              </a:rPr>
              <a:t>leiturinha.com.br/blog/controle-parental-descubra-o-que-e-e-como-pode-ajudar-na-seguranca-do-seu-filho-na-internet</a:t>
            </a:r>
            <a:endParaRPr lang="pt-BR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pt-BR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2400" dirty="0">
                <a:hlinkClick r:id="rId3"/>
              </a:rPr>
              <a:t>https://edu.gcfglobal.org/pt/seguranca-na-internet/o-que-e-controle-parental/1</a:t>
            </a:r>
            <a:r>
              <a:rPr lang="pt-BR" sz="2400" dirty="0" smtClean="0">
                <a:hlinkClick r:id="rId3"/>
              </a:rPr>
              <a:t>/</a:t>
            </a:r>
            <a:endParaRPr lang="pt-BR" sz="2400" dirty="0" smtClean="0"/>
          </a:p>
          <a:p>
            <a:pPr algn="just"/>
            <a:endParaRPr lang="pt-BR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2400" dirty="0">
                <a:hlinkClick r:id="rId4"/>
              </a:rPr>
              <a:t>https://olhardigital.com.br/video/controle-parental-como-garantir-um-ambiente-seguro-para-seus-filhos-na-internet/87948</a:t>
            </a:r>
            <a:endParaRPr lang="pt-BR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00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483768" y="-531440"/>
            <a:ext cx="42484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Texto norteador:</a:t>
            </a:r>
            <a:endParaRPr lang="pt-B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31540" y="764704"/>
            <a:ext cx="835292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Uma pesquisa da </a:t>
            </a:r>
            <a:r>
              <a:rPr lang="pt-BR" sz="22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Kaspersky</a:t>
            </a:r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t-BR" sz="22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Lab</a:t>
            </a:r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revela que apenas 37% dos pais estão preocupados com o que seus filhos podem acessar na internet. O aumento de dispositivos conectados na rede e disponíveis na família não mudou muito a percepção em relação ao conteúdo que as crianças possam ser expostas, seja ele inadequado ou explícito.</a:t>
            </a:r>
          </a:p>
          <a:p>
            <a:pPr algn="just"/>
            <a:endParaRPr lang="pt-BR" sz="2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Há mais crianças e adolescentes usando smartphones, games e </a:t>
            </a:r>
            <a:r>
              <a:rPr lang="pt-BR" sz="22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tablets</a:t>
            </a:r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, mas a atenção dedicada ao comportamento na rede é inversa. Outros dois números comprovam o descuido: 36% dos pais estão atentos à comunicação dos filhos com estranhos e 34% temem o </a:t>
            </a:r>
            <a:r>
              <a:rPr lang="pt-BR" sz="22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bullying</a:t>
            </a:r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virtual.</a:t>
            </a:r>
          </a:p>
          <a:p>
            <a:pPr algn="just"/>
            <a:endParaRPr lang="pt-BR" sz="22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2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Veja </a:t>
            </a:r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outros números que tratam do comportamento dos pais em relação à vida digital dos seus filhos:</a:t>
            </a:r>
          </a:p>
          <a:p>
            <a:pPr algn="just"/>
            <a:endParaRPr lang="pt-BR" sz="2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38% conversam sobre os perigos da internet;</a:t>
            </a:r>
          </a:p>
          <a:p>
            <a:pPr algn="just"/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27% verificam o histórico de navegação;</a:t>
            </a:r>
          </a:p>
          <a:p>
            <a:pPr algn="just"/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21% estão conectados às redes sociais dos filhos.</a:t>
            </a:r>
          </a:p>
        </p:txBody>
      </p:sp>
    </p:spTree>
    <p:extLst>
      <p:ext uri="{BB962C8B-B14F-4D97-AF65-F5344CB8AC3E}">
        <p14:creationId xmlns:p14="http://schemas.microsoft.com/office/powerpoint/2010/main" val="426662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483768" y="-531440"/>
            <a:ext cx="42484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Texto norteador:</a:t>
            </a:r>
            <a:endParaRPr lang="pt-B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31540" y="1124744"/>
            <a:ext cx="835292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 quesito segurança, a situação também não é muito animadora. O estudo mostra que somente 26% dos pais utilizam algum tipo de software de controle das atividades online. </a:t>
            </a:r>
          </a:p>
          <a:p>
            <a:pPr algn="just"/>
            <a:endParaRPr lang="pt-BR" sz="2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 entre aqueles que não usam programas que limitam o acesso a determinados conteúdos na rede, 21% acreditam que as crianças devem aprender sozinhas a usar a internet com segurança</a:t>
            </a:r>
            <a:r>
              <a:rPr lang="pt-BR" sz="2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pt-BR" sz="2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pt-BR" sz="22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Fonte:https</a:t>
            </a:r>
            <a:r>
              <a:rPr lang="pt-BR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://canaltech.com.br/internet/pesquisa-mostra-que-apenas-37-dos-pais-se-preocupam-com-vida-digital-dos-filhos-98774</a:t>
            </a:r>
            <a:r>
              <a:rPr lang="pt-BR" sz="2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/)</a:t>
            </a:r>
            <a:endParaRPr lang="pt-BR" sz="2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30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483768" y="-531440"/>
            <a:ext cx="49685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Argumento contrário</a:t>
            </a:r>
            <a:endParaRPr lang="pt-B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31540" y="1124744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‘Pais-helicóptero’ criam filhos incapazes e </a:t>
            </a:r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dependentes</a:t>
            </a:r>
          </a:p>
          <a:p>
            <a:pPr algn="just"/>
            <a:endParaRPr lang="pt-BR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Especialistas insistem na necessidade de que as crianças sejam autônomas e capazes de enfrentar sozinhas os desafios próprios da sua </a:t>
            </a:r>
            <a:r>
              <a:rPr lang="pt-B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idade</a:t>
            </a:r>
          </a:p>
          <a:p>
            <a:pPr algn="just"/>
            <a:endParaRPr lang="pt-BR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“Os pais </a:t>
            </a:r>
            <a:r>
              <a:rPr lang="pt-BR" sz="24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superprotetores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 </a:t>
            </a:r>
            <a:r>
              <a:rPr lang="pt-BR" sz="2400" b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ultracontroladores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podem ter um efeito muito negativo que afeta o desenvolvimento da criança para lidar de forma correta com suas emoções e comportamentos”, disseram em nota os autores do estudo. A pesquisa demonstra que os pequenos que têm pais-helicóptero “são menos capazes de lutar com os desafios exigidos pelo próprio crescimento, tais quais: comportar-se bem em classe, fazer amigos ou ter um bom rendimento escolar”</a:t>
            </a:r>
          </a:p>
        </p:txBody>
      </p:sp>
    </p:spTree>
    <p:extLst>
      <p:ext uri="{BB962C8B-B14F-4D97-AF65-F5344CB8AC3E}">
        <p14:creationId xmlns:p14="http://schemas.microsoft.com/office/powerpoint/2010/main" val="211775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267744" y="-562557"/>
            <a:ext cx="49685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  <a:p>
            <a:pPr algn="ctr"/>
            <a:r>
              <a:rPr lang="pt-B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Argumento contrário</a:t>
            </a:r>
            <a:endParaRPr lang="pt-B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31540" y="764704"/>
            <a:ext cx="835292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3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[...] um </a:t>
            </a:r>
            <a:r>
              <a:rPr lang="pt-BR" sz="23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pai-helicóptero é aquele que está controlando continuamente o seu filho, que lhe diz como deve brincar, como guardar suas coisas, como agir, entre outras determinações. “Diante desse comportamento, e segundo nossos resultados, as crianças reagem de maneira diferente. Algumas se tornam desafiadoras com relação aos pais, outros simplesmente apáticos ou se mostram muito </a:t>
            </a:r>
            <a:r>
              <a:rPr lang="pt-BR" sz="23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frustrados” Pesquisas </a:t>
            </a:r>
            <a:r>
              <a:rPr lang="pt-BR" sz="23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anteriores já apontavam as consequências negativas da superproteção das crianças. Uma delas, de 2016, concluía que “as crianças com pais intrusos e controladores, aqueles que pressionam muito os filhos a obterem boas notas, podem ser mais propensas a se tornarem altamente autocríticas, ansiosas e deprimidas”. E outra de 2017 mostrava também que a paternidade-helicóptero era mais frequente com as meninas, “e que este comportamento podia ser prejudicial para sua capacidade de desenvolver mecanismos de confrontação efetivos </a:t>
            </a:r>
            <a:r>
              <a:rPr lang="pt-BR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para resolver conflitos e lidar com os fatores de estresse da vida cotidiana”.</a:t>
            </a:r>
          </a:p>
        </p:txBody>
      </p:sp>
    </p:spTree>
    <p:extLst>
      <p:ext uri="{BB962C8B-B14F-4D97-AF65-F5344CB8AC3E}">
        <p14:creationId xmlns:p14="http://schemas.microsoft.com/office/powerpoint/2010/main" val="306181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C:\Users\Larissa\Downloads\Clubtuzki兔斯基 on Instagram_ “Sometimes, you really need to think hard about the problems you encounter_ For example, what do I want to eat next time_”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1772816"/>
            <a:ext cx="5292080" cy="5315445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2016223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Bernard MT Condensed" pitchFamily="18" charset="0"/>
              </a:rPr>
              <a:t>Texto argumentativo </a:t>
            </a:r>
            <a:b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Bernard MT Condensed" pitchFamily="18" charset="0"/>
              </a:rPr>
              <a:t>VS</a:t>
            </a:r>
            <a:b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Bernard MT Condensed" pitchFamily="18" charset="0"/>
              </a:rPr>
              <a:t>Texto expositivo</a:t>
            </a:r>
            <a:endParaRPr lang="pt-BR" dirty="0">
              <a:solidFill>
                <a:schemeClr val="accent6">
                  <a:lumMod val="75000"/>
                </a:schemeClr>
              </a:solidFill>
              <a:latin typeface="Bernard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Principais diferenças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Texto expositivo		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Objetivo de informar o leitor;</a:t>
            </a:r>
          </a:p>
          <a:p>
            <a:r>
              <a:rPr lang="pt-BR" dirty="0" smtClean="0"/>
              <a:t>Expõe pontos de vista sem tomar partido, definições e conhecimentos de forma coerente e embasada;</a:t>
            </a:r>
          </a:p>
          <a:p>
            <a:r>
              <a:rPr lang="pt-BR" dirty="0" smtClean="0"/>
              <a:t>Texto jornalístico;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Texto argumentativo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/>
              <a:t>Objetivo de convencer o leitor;</a:t>
            </a:r>
          </a:p>
          <a:p>
            <a:r>
              <a:rPr lang="pt-BR" dirty="0" smtClean="0"/>
              <a:t>Apresenta o ponto de vista e busca persuadir o leitor a respeito da veracidade ou validade das afirmações feitas;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Linguagem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96544"/>
          </a:xfrm>
        </p:spPr>
        <p:txBody>
          <a:bodyPr>
            <a:normAutofit/>
          </a:bodyPr>
          <a:lstStyle/>
          <a:p>
            <a:r>
              <a:rPr lang="pt-BR" dirty="0" smtClean="0"/>
              <a:t>Formal, mas simples;</a:t>
            </a:r>
          </a:p>
          <a:p>
            <a:r>
              <a:rPr lang="pt-BR" dirty="0" smtClean="0"/>
              <a:t>Clareza;</a:t>
            </a:r>
          </a:p>
          <a:p>
            <a:r>
              <a:rPr lang="pt-BR" dirty="0" smtClean="0"/>
              <a:t>Períodos articulados e coesos;</a:t>
            </a:r>
          </a:p>
          <a:p>
            <a:r>
              <a:rPr lang="pt-BR" dirty="0" smtClean="0"/>
              <a:t>Preferência pela 3ª pessoa;</a:t>
            </a:r>
          </a:p>
          <a:p>
            <a:r>
              <a:rPr lang="pt-BR" dirty="0" smtClean="0"/>
              <a:t>Ausência da interlocução com o leitor;</a:t>
            </a:r>
          </a:p>
          <a:p>
            <a:r>
              <a:rPr lang="pt-BR" dirty="0" smtClean="0"/>
              <a:t>Predomínio da ordem direta;</a:t>
            </a:r>
          </a:p>
          <a:p>
            <a:r>
              <a:rPr lang="pt-BR" dirty="0" smtClean="0"/>
              <a:t>Função referencial da linguagem;</a:t>
            </a:r>
            <a:endParaRPr lang="pt-BR" dirty="0"/>
          </a:p>
        </p:txBody>
      </p:sp>
      <p:pic>
        <p:nvPicPr>
          <p:cNvPr id="7169" name="Picture 1" descr="C:\Users\Larissa\Downloads\How We Made $134,659_62 in December 2019 (Blog Income Report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0912" y="620688"/>
            <a:ext cx="4213088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 Competências Avaliadas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C1: domínio da norma gramatical da língua portuguesa escrita;</a:t>
            </a:r>
          </a:p>
          <a:p>
            <a:r>
              <a:rPr lang="pt-BR" dirty="0" smtClean="0"/>
              <a:t>C2: argumentação, estrutura textual, inclusão de outras áreas do conhecimento;</a:t>
            </a:r>
          </a:p>
          <a:p>
            <a:r>
              <a:rPr lang="pt-BR" dirty="0" smtClean="0"/>
              <a:t>C3: seleção, relação e organização das ideias, profundidade dos argumentos;</a:t>
            </a:r>
          </a:p>
          <a:p>
            <a:r>
              <a:rPr lang="pt-BR" dirty="0" smtClean="0"/>
              <a:t>C4: coesão e coerência;</a:t>
            </a:r>
          </a:p>
          <a:p>
            <a:r>
              <a:rPr lang="pt-BR" dirty="0" smtClean="0"/>
              <a:t>C5: conclusão e propostas de intervenção.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arissa\Downloads\Papel de parede tijolo clássico laranja 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144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1872208"/>
          </a:xfrm>
        </p:spPr>
        <p:txBody>
          <a:bodyPr>
            <a:normAutofit/>
          </a:bodyPr>
          <a:lstStyle/>
          <a:p>
            <a:r>
              <a:rPr lang="pt-BR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A ESTRUTURA DA REDAÇÃO </a:t>
            </a:r>
            <a:br>
              <a:rPr lang="pt-BR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</a:br>
            <a:r>
              <a:rPr lang="pt-BR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DO ENEM</a:t>
            </a:r>
            <a:endParaRPr lang="pt-BR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rissa\Downloads\An entry from Emilialua.jpg"/>
          <p:cNvPicPr>
            <a:picLocks noChangeAspect="1" noChangeArrowheads="1"/>
          </p:cNvPicPr>
          <p:nvPr/>
        </p:nvPicPr>
        <p:blipFill>
          <a:blip r:embed="rId2" cstate="print"/>
          <a:srcRect t="15733" b="211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55776" y="1556792"/>
            <a:ext cx="8136904" cy="2088232"/>
          </a:xfrm>
        </p:spPr>
        <p:txBody>
          <a:bodyPr/>
          <a:lstStyle/>
          <a:p>
            <a:r>
              <a:rPr lang="pt-BR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A porta: </a:t>
            </a:r>
            <a:br>
              <a:rPr lang="pt-BR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</a:br>
            <a:r>
              <a:rPr lang="pt-BR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INTRODUÇÃO</a:t>
            </a:r>
            <a:endParaRPr lang="pt-BR" dirty="0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1520" y="2636912"/>
            <a:ext cx="42484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Apresenta o assunto;</a:t>
            </a:r>
          </a:p>
          <a:p>
            <a:pPr>
              <a:buFont typeface="Arial" pitchFamily="34" charset="0"/>
              <a:buChar char="•"/>
            </a:pPr>
            <a:r>
              <a:rPr lang="pt-BR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Traz a primeira relação entre o tema e outra área do conhecimento;</a:t>
            </a:r>
          </a:p>
          <a:p>
            <a:pPr>
              <a:buFont typeface="Arial" pitchFamily="34" charset="0"/>
              <a:buChar char="•"/>
            </a:pPr>
            <a:r>
              <a:rPr lang="pt-BR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Dá </a:t>
            </a:r>
            <a:r>
              <a:rPr lang="pt-BR" sz="32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spoiler</a:t>
            </a:r>
            <a:r>
              <a:rPr lang="pt-BR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argumentação (pontua os tópicos a serem abordados)</a:t>
            </a:r>
            <a:endParaRPr lang="pt-BR" sz="32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arissa\Downloads\NC Mountain Log Cabin Canawh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1698232">
            <a:off x="-2240853" y="431231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Bernard MT Condensed" pitchFamily="18" charset="0"/>
              </a:rPr>
              <a:t>O interior:</a:t>
            </a:r>
            <a:b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Bernard MT Condensed" pitchFamily="18" charset="0"/>
              </a:rPr>
            </a:br>
            <a: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Bernard MT Condensed" pitchFamily="18" charset="0"/>
              </a:rPr>
              <a:t>D1 e D2</a:t>
            </a:r>
            <a:endParaRPr lang="pt-BR" dirty="0">
              <a:solidFill>
                <a:schemeClr val="accent6">
                  <a:lumMod val="7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 rot="21341711">
            <a:off x="933407" y="2671959"/>
            <a:ext cx="25647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Argumentos fortes que derrubam as dúvidas</a:t>
            </a:r>
            <a:endParaRPr lang="pt-BR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Conector em curva 12"/>
          <p:cNvCxnSpPr/>
          <p:nvPr/>
        </p:nvCxnSpPr>
        <p:spPr>
          <a:xfrm>
            <a:off x="1547664" y="2348880"/>
            <a:ext cx="623052" cy="324772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Conector em curva 24"/>
          <p:cNvCxnSpPr/>
          <p:nvPr/>
        </p:nvCxnSpPr>
        <p:spPr>
          <a:xfrm flipV="1">
            <a:off x="2267744" y="5157192"/>
            <a:ext cx="720080" cy="43204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3059832" y="4869160"/>
            <a:ext cx="180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Linguagem pouco complicada, confortável para o leitor</a:t>
            </a:r>
            <a:endParaRPr lang="pt-BR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8" name="Conector em curva 27"/>
          <p:cNvCxnSpPr/>
          <p:nvPr/>
        </p:nvCxnSpPr>
        <p:spPr>
          <a:xfrm flipV="1">
            <a:off x="6156176" y="2132856"/>
            <a:ext cx="576064" cy="50405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6804248" y="1772816"/>
            <a:ext cx="23397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Vista para o mundo lá fora: relação com outras áreas do conhecimento (alusão)</a:t>
            </a:r>
            <a:endParaRPr lang="pt-BR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1" name="Conector em curva 30"/>
          <p:cNvCxnSpPr/>
          <p:nvPr/>
        </p:nvCxnSpPr>
        <p:spPr>
          <a:xfrm rot="5400000" flipH="1" flipV="1">
            <a:off x="5184068" y="5481228"/>
            <a:ext cx="936104" cy="86409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6" name="CaixaDeTexto 35"/>
          <p:cNvSpPr txBox="1"/>
          <p:nvPr/>
        </p:nvSpPr>
        <p:spPr>
          <a:xfrm>
            <a:off x="5724128" y="4653136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Embasamento </a:t>
            </a:r>
          </a:p>
          <a:p>
            <a:r>
              <a:rPr lang="pt-BR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sólido</a:t>
            </a:r>
            <a:endParaRPr lang="pt-BR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26" grpId="0"/>
      <p:bldP spid="29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Resultado de imagem para banheiro rustico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66954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21280044">
            <a:off x="2535258" y="1698759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chemeClr val="bg2">
                    <a:lumMod val="10000"/>
                  </a:schemeClr>
                </a:solidFill>
                <a:latin typeface="Bernard MT Condensed" pitchFamily="18" charset="0"/>
              </a:rPr>
              <a:t>O banheiro: </a:t>
            </a:r>
            <a:br>
              <a:rPr lang="pt-BR" dirty="0" smtClean="0">
                <a:solidFill>
                  <a:schemeClr val="bg2">
                    <a:lumMod val="10000"/>
                  </a:schemeClr>
                </a:solidFill>
                <a:latin typeface="Bernard MT Condensed" pitchFamily="18" charset="0"/>
              </a:rPr>
            </a:br>
            <a:r>
              <a:rPr lang="pt-BR" dirty="0" smtClean="0">
                <a:solidFill>
                  <a:schemeClr val="bg2">
                    <a:lumMod val="10000"/>
                  </a:schemeClr>
                </a:solidFill>
                <a:latin typeface="Bernard MT Condensed" pitchFamily="18" charset="0"/>
              </a:rPr>
              <a:t>CONCLUSÃO</a:t>
            </a:r>
            <a:endParaRPr lang="pt-BR" dirty="0">
              <a:solidFill>
                <a:schemeClr val="bg2">
                  <a:lumMod val="10000"/>
                </a:schemeClr>
              </a:solidFill>
              <a:latin typeface="Bernard MT Condensed" pitchFamily="18" charset="0"/>
            </a:endParaRPr>
          </a:p>
        </p:txBody>
      </p:sp>
      <p:cxnSp>
        <p:nvCxnSpPr>
          <p:cNvPr id="24" name="Conector em curva 23"/>
          <p:cNvCxnSpPr/>
          <p:nvPr/>
        </p:nvCxnSpPr>
        <p:spPr>
          <a:xfrm flipV="1">
            <a:off x="5868144" y="4725144"/>
            <a:ext cx="576064" cy="36004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6084168" y="4005064"/>
            <a:ext cx="2627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Lugar de resolver as m*</a:t>
            </a:r>
            <a:r>
              <a:rPr lang="pt-BR" sz="2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rdas</a:t>
            </a:r>
            <a:endParaRPr lang="pt-BR" sz="28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" name="Conector em curva 33"/>
          <p:cNvCxnSpPr/>
          <p:nvPr/>
        </p:nvCxnSpPr>
        <p:spPr>
          <a:xfrm flipV="1">
            <a:off x="3563888" y="836712"/>
            <a:ext cx="1152128" cy="93610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CaixaDeTexto 34"/>
          <p:cNvSpPr txBox="1"/>
          <p:nvPr/>
        </p:nvSpPr>
        <p:spPr>
          <a:xfrm>
            <a:off x="4860032" y="0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Lugar de sentar com calma, tem que estar tudo bem </a:t>
            </a:r>
            <a:r>
              <a:rPr lang="pt-BR" sz="24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clarinho</a:t>
            </a:r>
            <a:endParaRPr lang="pt-BR" sz="2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7" name="Conector em curva 36"/>
          <p:cNvCxnSpPr/>
          <p:nvPr/>
        </p:nvCxnSpPr>
        <p:spPr>
          <a:xfrm>
            <a:off x="2915816" y="5085184"/>
            <a:ext cx="936104" cy="64807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CaixaDeTexto 37"/>
          <p:cNvSpPr txBox="1"/>
          <p:nvPr/>
        </p:nvSpPr>
        <p:spPr>
          <a:xfrm>
            <a:off x="4067944" y="5589240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Você pode até lavar as mãos, mas </a:t>
            </a:r>
            <a:r>
              <a:rPr lang="pt-BR" sz="24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alguém</a:t>
            </a:r>
            <a:r>
              <a:rPr lang="pt-BR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tem que resolver o problema!</a:t>
            </a:r>
            <a:endParaRPr lang="pt-BR" sz="2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/>
      <p:bldP spid="35" grpId="0"/>
      <p:bldP spid="38" grpId="0"/>
    </p:bldLst>
  </p:timing>
</p:sld>
</file>

<file path=ppt/theme/theme1.xml><?xml version="1.0" encoding="utf-8"?>
<a:theme xmlns:a="http://schemas.openxmlformats.org/drawingml/2006/main" name="Tema do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1081</Words>
  <Application>Microsoft Office PowerPoint</Application>
  <PresentationFormat>Apresentação na tela (4:3)</PresentationFormat>
  <Paragraphs>87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REDAÇÃO</vt:lpstr>
      <vt:lpstr>Texto argumentativo  VS Texto expositivo</vt:lpstr>
      <vt:lpstr>Principais diferenças</vt:lpstr>
      <vt:lpstr>Linguagem </vt:lpstr>
      <vt:lpstr>As Competências Avaliadas</vt:lpstr>
      <vt:lpstr>A ESTRUTURA DA REDAÇÃO  DO ENEM</vt:lpstr>
      <vt:lpstr>A porta:  INTRODUÇÃO</vt:lpstr>
      <vt:lpstr>O interior: D1 e D2</vt:lpstr>
      <vt:lpstr>O banheiro:  CONCLUSÃO</vt:lpstr>
      <vt:lpstr>Vamos construir?</vt:lpstr>
      <vt:lpstr>Vamos construir?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REDAÇÃO</dc:title>
  <dc:creator>Larissa</dc:creator>
  <cp:lastModifiedBy>Rafael Lobo</cp:lastModifiedBy>
  <cp:revision>20</cp:revision>
  <dcterms:created xsi:type="dcterms:W3CDTF">2020-02-03T22:02:51Z</dcterms:created>
  <dcterms:modified xsi:type="dcterms:W3CDTF">2020-02-04T18:55:49Z</dcterms:modified>
</cp:coreProperties>
</file>