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4" r:id="rId6"/>
    <p:sldId id="262" r:id="rId7"/>
    <p:sldId id="266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6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pen Do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4" y="2"/>
            <a:ext cx="9183356" cy="688751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2962672" cy="511256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Redação: 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Como manjar da 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INTRO</a:t>
            </a:r>
            <a:endParaRPr lang="pt-BR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issa\Downloads\draw-a-cit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243408"/>
            <a:ext cx="6858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976551"/>
                </a:solidFill>
                <a:latin typeface="Bernard MT Condensed" pitchFamily="18" charset="0"/>
              </a:rPr>
              <a:t>Hora de Aventura!</a:t>
            </a:r>
            <a:endParaRPr lang="pt-BR" dirty="0">
              <a:solidFill>
                <a:srgbClr val="976551"/>
              </a:solidFill>
              <a:latin typeface="Bernard MT Condense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112474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Reconstrução: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Reescreva a INTRO do seu texto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Resuminho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do passinho: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4" name="Picture 2" descr="C:\Users\Larissa\Downloads\draw-a-cit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1529408"/>
            <a:ext cx="5328592" cy="532859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76551"/>
                </a:solidFill>
                <a:latin typeface="Bernard MT Condensed" pitchFamily="18" charset="0"/>
              </a:rPr>
              <a:t>Contextualização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  <a:latin typeface="Bernard MT Condensed" pitchFamily="18" charset="0"/>
              </a:rPr>
              <a:t>Fato histórico, filme, livro, citação filosófica, etc.</a:t>
            </a:r>
          </a:p>
          <a:p>
            <a:r>
              <a:rPr lang="pt-BR" dirty="0" smtClean="0">
                <a:solidFill>
                  <a:srgbClr val="976551"/>
                </a:solidFill>
                <a:latin typeface="Bernard MT Condensed" pitchFamily="18" charset="0"/>
              </a:rPr>
              <a:t>Ligação com o tema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  <a:latin typeface="Bernard MT Condensed" pitchFamily="18" charset="0"/>
              </a:rPr>
              <a:t>Ligar ao Brasil, séc. XXI</a:t>
            </a:r>
          </a:p>
          <a:p>
            <a:r>
              <a:rPr lang="pt-BR" dirty="0" smtClean="0">
                <a:solidFill>
                  <a:srgbClr val="976551"/>
                </a:solidFill>
                <a:latin typeface="Bernard MT Condensed" pitchFamily="18" charset="0"/>
              </a:rPr>
              <a:t>Tese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  <a:latin typeface="Bernard MT Condensed" pitchFamily="18" charset="0"/>
              </a:rPr>
              <a:t>Síntese dos 2 problemas</a:t>
            </a:r>
          </a:p>
          <a:p>
            <a:pPr lvl="1">
              <a:buNone/>
            </a:pPr>
            <a:r>
              <a:rPr lang="pt-BR" dirty="0" smtClean="0">
                <a:solidFill>
                  <a:srgbClr val="C00000"/>
                </a:solidFill>
                <a:latin typeface="Bernard MT Condensed" pitchFamily="18" charset="0"/>
              </a:rPr>
              <a:t>a serem abordados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rissa\Downloads\draw-a-cit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315416"/>
            <a:ext cx="3888432" cy="388843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76551"/>
                </a:solidFill>
                <a:latin typeface="Bernard MT Condensed" pitchFamily="18" charset="0"/>
              </a:rPr>
              <a:t>Sugestão de tema para casa</a:t>
            </a:r>
            <a:endParaRPr lang="pt-BR" dirty="0">
              <a:solidFill>
                <a:srgbClr val="976551"/>
              </a:solidFill>
              <a:latin typeface="Bernard MT Condense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  <a:latin typeface="Bernard MT Condensed" pitchFamily="18" charset="0"/>
              </a:rPr>
              <a:t>O ensino domiciliar em discussão no Brasil</a:t>
            </a:r>
            <a:endParaRPr lang="pt-BR" sz="4000" b="1" dirty="0">
              <a:solidFill>
                <a:srgbClr val="FFC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ntrance in Old Fairy-tale House with Tiles Ro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696744" cy="5993018"/>
          </a:xfrm>
        </p:spPr>
      </p:pic>
      <p:sp>
        <p:nvSpPr>
          <p:cNvPr id="5" name="CaixaDeTexto 4"/>
          <p:cNvSpPr txBox="1"/>
          <p:nvPr/>
        </p:nvSpPr>
        <p:spPr>
          <a:xfrm>
            <a:off x="539552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Vamos falar de </a:t>
            </a:r>
            <a:r>
              <a:rPr lang="pt-BR" sz="4800" b="1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estrutura?</a:t>
            </a:r>
            <a:endParaRPr lang="pt-BR" sz="4800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44208" y="162880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Simetria</a:t>
            </a:r>
            <a:endParaRPr lang="pt-BR" sz="4400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558924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Paleta de cores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2132857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Quantos andares?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270892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Tem por onde entrar?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issa\Downloads\An entry from Emilialua.jpg"/>
          <p:cNvPicPr>
            <a:picLocks noChangeAspect="1" noChangeArrowheads="1"/>
          </p:cNvPicPr>
          <p:nvPr/>
        </p:nvPicPr>
        <p:blipFill>
          <a:blip r:embed="rId2" cstate="print"/>
          <a:srcRect t="15733" b="21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1556793"/>
            <a:ext cx="8136904" cy="2088232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 porta: </a:t>
            </a:r>
            <a:b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INTRODUÇÃO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764705"/>
            <a:ext cx="4248472" cy="5632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86000"/>
                </a:schemeClr>
              </a:gs>
              <a:gs pos="45000">
                <a:schemeClr val="accent6">
                  <a:lumMod val="60000"/>
                  <a:lumOff val="40000"/>
                  <a:alpha val="72000"/>
                </a:schemeClr>
              </a:gs>
              <a:gs pos="70000">
                <a:schemeClr val="accent3">
                  <a:lumMod val="60000"/>
                  <a:lumOff val="40000"/>
                  <a:alpha val="68000"/>
                </a:schemeClr>
              </a:gs>
              <a:gs pos="100000">
                <a:srgbClr val="00B050">
                  <a:alpha val="64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Apresenta o assunto;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Traz a primeira relação entre o tema e outra área do conhecimento;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Dá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spoiler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argumentação (pontua os tópicos a serem abordados)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EXTU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" y="0"/>
            <a:ext cx="9144001" cy="70294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4932040" cy="1296144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Os 3 passinhos da </a:t>
            </a:r>
            <a:br>
              <a:rPr lang="pt-BR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</a:br>
            <a:r>
              <a:rPr lang="pt-BR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INTRO:</a:t>
            </a:r>
            <a:endParaRPr lang="pt-BR" sz="5400" dirty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2610683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pt-BR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Contextualização</a:t>
            </a:r>
          </a:p>
          <a:p>
            <a:pPr marL="342900" indent="-342900" algn="ctr">
              <a:buFont typeface="+mj-lt"/>
              <a:buAutoNum type="arabicPeriod"/>
            </a:pPr>
            <a:endParaRPr lang="pt-BR" sz="54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pt-BR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Ligação com o tema</a:t>
            </a:r>
          </a:p>
          <a:p>
            <a:pPr marL="342900" indent="-342900" algn="ctr">
              <a:buFont typeface="+mj-lt"/>
              <a:buAutoNum type="arabicPeriod"/>
            </a:pPr>
            <a:endParaRPr lang="pt-BR" sz="54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pt-BR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Tese</a:t>
            </a:r>
            <a:endParaRPr lang="pt-BR" sz="5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raw-a-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589240" cy="558924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976551"/>
                </a:solidFill>
                <a:latin typeface="Bernard MT Condensed" pitchFamily="18" charset="0"/>
              </a:rPr>
              <a:t>O que é o quê:</a:t>
            </a:r>
            <a:endParaRPr lang="pt-BR" sz="4800" dirty="0">
              <a:solidFill>
                <a:srgbClr val="976551"/>
              </a:solidFill>
              <a:latin typeface="Bernard MT Condensed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4725144"/>
            <a:ext cx="6552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976551"/>
                </a:solidFill>
                <a:latin typeface="Bernard MT Condensed" pitchFamily="18" charset="0"/>
              </a:rPr>
              <a:t>Contextualização: </a:t>
            </a:r>
          </a:p>
          <a:p>
            <a:pPr algn="ctr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O caminhozinho de pedras que leva até a entrada; traz de fora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e.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..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56176" y="836712"/>
            <a:ext cx="2987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976551"/>
                </a:solidFill>
                <a:latin typeface="Bernard MT Condensed" pitchFamily="18" charset="0"/>
              </a:rPr>
              <a:t>Ligação com o tema: 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Leva pra dentro! É a varandinha. 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1412776"/>
            <a:ext cx="2376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976551"/>
                </a:solidFill>
                <a:latin typeface="Bernard MT Condensed" pitchFamily="18" charset="0"/>
              </a:rPr>
              <a:t>TESE: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O </a:t>
            </a:r>
            <a:r>
              <a:rPr lang="pt-BR" sz="2800" dirty="0" err="1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spoiler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;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A chave, a fechadura e a maçaneta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Você agora tem tudo pra entrar!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raw-a-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589240" cy="558924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976551"/>
                </a:solidFill>
                <a:latin typeface="Bernard MT Condensed" pitchFamily="18" charset="0"/>
              </a:rPr>
              <a:t>O que é o quê:</a:t>
            </a:r>
            <a:endParaRPr lang="pt-BR" sz="4800" dirty="0">
              <a:solidFill>
                <a:srgbClr val="976551"/>
              </a:solidFill>
              <a:latin typeface="Bernard MT Condensed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4725144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976551"/>
                </a:solidFill>
                <a:latin typeface="Bernard MT Condensed" pitchFamily="18" charset="0"/>
              </a:rPr>
              <a:t>Contextualização: </a:t>
            </a:r>
          </a:p>
          <a:p>
            <a:pPr algn="ctr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traz de fora para dentro; é a primeira alusão do texto a outra área do conhecimento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56176" y="836712"/>
            <a:ext cx="2987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976551"/>
                </a:solidFill>
                <a:latin typeface="Bernard MT Condensed" pitchFamily="18" charset="0"/>
              </a:rPr>
              <a:t>Ligação com o tema: 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trazer para o tema, para o Brasil e para o século XXI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1412776"/>
            <a:ext cx="23762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976551"/>
                </a:solidFill>
                <a:latin typeface="Bernard MT Condensed" pitchFamily="18" charset="0"/>
              </a:rPr>
              <a:t>TESE: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O </a:t>
            </a:r>
            <a:r>
              <a:rPr lang="pt-BR" sz="2800" dirty="0" err="1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spoiler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;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Síntese dos </a:t>
            </a:r>
            <a:r>
              <a:rPr lang="pt-BR" sz="2800" u="sng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DOIS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 problemas centrais da sua argumentação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sa\Downloads\Home watercolor painting, custom portrait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0" y="-111380"/>
            <a:ext cx="9144000" cy="6969380"/>
          </a:xfrm>
          <a:prstGeom prst="rect">
            <a:avLst/>
          </a:prstGeom>
          <a:noFill/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120680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CONTEXTUALIZAÇÃO  e LIGAÇÃO COM O TEMA</a:t>
            </a:r>
          </a:p>
          <a:p>
            <a:pPr lvl="1"/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É o mecanismo usado para </a:t>
            </a: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introduzir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o tema ao leitor através de uma relação com outras áreas do conhecimento, como História ou Cultura. 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COMO FAZER?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Pense em todas as aulas de História e Filosofia que possam ter algo a ver com o tema, ou séries, filmes e livros que possam abordar a problemática, e </a:t>
            </a: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anote na Tempestade de Ideias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;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Descreva o acontecimento histórico ou trama da ficção (primeiro período) e depois use mecanismos de coesão para </a:t>
            </a:r>
            <a:r>
              <a:rPr lang="pt-BR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trazer a discussão para a realidade que o texto exige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(seja ela o Brasil ou apenas o século XXI);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sa\Downloads\Home watercolor painting, custom portrait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0" y="-111380"/>
            <a:ext cx="9144000" cy="6969380"/>
          </a:xfrm>
          <a:prstGeom prst="rect">
            <a:avLst/>
          </a:prstGeom>
          <a:noFill/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120680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TESE:</a:t>
            </a:r>
          </a:p>
          <a:p>
            <a:pPr lvl="1"/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É um período que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condensará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o tema e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os dois problemas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que você escolheu abordar sobre ele. Serve para ajudar o leitor a saber o que esperar, e dá a este a noção de </a:t>
            </a:r>
            <a:r>
              <a:rPr lang="pt-BR" sz="2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qual é a sua ideia central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. Por isso, a tese deve ser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sucinta e clara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, e o seu texto não pode fugir dela.</a:t>
            </a:r>
          </a:p>
          <a:p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COMO FAZER?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Durante a Tempestade de Ideias, você escolherá dois problemas para argumentar. Ache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palavras-chave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 ou expressões que possam condensar cada um dos problemas;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Monte um período simples e não muito longo que destaque ambos os problemas, bem como o tema (este último quesito não é sempre uma regra);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rissa\Downloads\Happy House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13376"/>
          <a:stretch>
            <a:fillRect/>
          </a:stretch>
        </p:blipFill>
        <p:spPr bwMode="auto">
          <a:xfrm>
            <a:off x="971600" y="0"/>
            <a:ext cx="3070159" cy="1512168"/>
          </a:xfrm>
          <a:prstGeom prst="rect">
            <a:avLst/>
          </a:prstGeom>
          <a:noFill/>
        </p:spPr>
      </p:pic>
      <p:pic>
        <p:nvPicPr>
          <p:cNvPr id="2050" name="Picture 2" descr="C:\Users\Larissa\Downloads\Happy House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13376"/>
          <a:stretch>
            <a:fillRect/>
          </a:stretch>
        </p:blipFill>
        <p:spPr bwMode="auto">
          <a:xfrm>
            <a:off x="5364088" y="0"/>
            <a:ext cx="3070159" cy="151216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906888" cy="850106"/>
          </a:xfrm>
        </p:spPr>
        <p:txBody>
          <a:bodyPr/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  <a:endParaRPr lang="pt-B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3"/>
            <a:ext cx="8964488" cy="4997149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 smtClean="0"/>
              <a:t>Tema: 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O consumo de drogas entre os jovens</a:t>
            </a:r>
            <a:r>
              <a:rPr lang="pt-BR" sz="3000" dirty="0" smtClean="0"/>
              <a:t>. Problemática que decidi abordar: as drogas relacionadas à 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busca pelo prazer </a:t>
            </a:r>
            <a:r>
              <a:rPr lang="pt-BR" sz="3000" dirty="0" smtClean="0"/>
              <a:t>e 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o fato de ser difícil tratar os viciados</a:t>
            </a:r>
          </a:p>
          <a:p>
            <a:pPr lvl="1" algn="just"/>
            <a:r>
              <a:rPr lang="pt-BR" sz="2600" b="1" dirty="0" smtClean="0"/>
              <a:t>CONTEXTUALIZAÇÃO: </a:t>
            </a:r>
            <a:r>
              <a:rPr lang="pt-BR" sz="2600" dirty="0" smtClean="0"/>
              <a:t>“Nos anos 1980, o movimento Hippie fez crescer na sociedade a aceitação do uso alucinógenos como forma de se obter prazer.”</a:t>
            </a:r>
          </a:p>
          <a:p>
            <a:pPr lvl="1" algn="just"/>
            <a:r>
              <a:rPr lang="pt-BR" sz="2600" b="1" dirty="0" smtClean="0"/>
              <a:t>LIGAÇÃO COM O TEMA: </a:t>
            </a:r>
            <a:r>
              <a:rPr lang="pt-BR" sz="2600" dirty="0" smtClean="0"/>
              <a:t>“Décadas mais tarde, observa-se que tal pensamento foi abraçado pela juventude do século XXI, já que o consumo de drogas entre os jovens brasileiros tem crescido consideravelmente.”</a:t>
            </a:r>
          </a:p>
          <a:p>
            <a:pPr lvl="1" algn="just"/>
            <a:r>
              <a:rPr lang="pt-BR" sz="2600" b="1" dirty="0" smtClean="0"/>
              <a:t>TESE:</a:t>
            </a:r>
            <a:r>
              <a:rPr lang="pt-BR" sz="2600" dirty="0" smtClean="0"/>
              <a:t> “Assim, tal quadro está diretamente relacionado ao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pensamento hedonista</a:t>
            </a:r>
            <a:r>
              <a:rPr lang="pt-BR" sz="2600" dirty="0" smtClean="0"/>
              <a:t> vigente e às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dificuldades quanto ao tratamento dos dependentes</a:t>
            </a:r>
            <a:r>
              <a:rPr lang="pt-BR" sz="2600" dirty="0" smtClean="0"/>
              <a:t>.”</a:t>
            </a:r>
          </a:p>
          <a:p>
            <a:pPr lvl="1" algn="just"/>
            <a:endParaRPr lang="pt-BR" sz="26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586</Words>
  <Application>Microsoft Office PowerPoint</Application>
  <PresentationFormat>Apresentação na tela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Redação:  Como manjar da  INTRO</vt:lpstr>
      <vt:lpstr>Apresentação do PowerPoint</vt:lpstr>
      <vt:lpstr>A porta:  INTRODUÇÃO</vt:lpstr>
      <vt:lpstr>Os 3 passinhos da  INTRO:</vt:lpstr>
      <vt:lpstr>O que é o quê:</vt:lpstr>
      <vt:lpstr>O que é o quê:</vt:lpstr>
      <vt:lpstr>Apresentação do PowerPoint</vt:lpstr>
      <vt:lpstr>Apresentação do PowerPoint</vt:lpstr>
      <vt:lpstr>EXEMPLO</vt:lpstr>
      <vt:lpstr>Hora de Aventura!</vt:lpstr>
      <vt:lpstr>Resuminho do passinho:</vt:lpstr>
      <vt:lpstr>Sugestão de tema para casa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Redação:  Como </dc:title>
  <dc:creator>Larissa</dc:creator>
  <cp:lastModifiedBy>Paespe - Aula</cp:lastModifiedBy>
  <cp:revision>22</cp:revision>
  <dcterms:created xsi:type="dcterms:W3CDTF">2020-02-17T22:33:24Z</dcterms:created>
  <dcterms:modified xsi:type="dcterms:W3CDTF">2020-02-19T00:09:09Z</dcterms:modified>
</cp:coreProperties>
</file>