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67" r:id="rId12"/>
    <p:sldId id="270" r:id="rId13"/>
    <p:sldId id="271" r:id="rId14"/>
    <p:sldId id="278" r:id="rId15"/>
    <p:sldId id="272" r:id="rId16"/>
    <p:sldId id="273" r:id="rId17"/>
    <p:sldId id="274" r:id="rId18"/>
    <p:sldId id="275" r:id="rId19"/>
    <p:sldId id="276" r:id="rId20"/>
    <p:sldId id="277" r:id="rId21"/>
    <p:sldId id="279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72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2641545-B373-4556-BD1A-CCBF2FB358E2}" type="datetimeFigureOut">
              <a:rPr lang="pt-BR" smtClean="0"/>
              <a:pPr/>
              <a:t>21/01/2020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227E84-2092-4385-956E-D32B3544162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orocinema.com/noticias/filmes/noticia-147921/" TargetMode="External"/><Relationship Id="rId2" Type="http://schemas.openxmlformats.org/officeDocument/2006/relationships/hyperlink" Target="https://www.nexojornal.com.br/grafico/2019/05/31/A-distribui%C3%A7%C3%A3o-geogr%C3%A1fica-das-salas-de-cinemas-no-Brasi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dorocinema.com/noticias/filmes/noticia-151596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dorocinema.com/noticias/filmes/noticia-151596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91680" y="836712"/>
            <a:ext cx="8316416" cy="266429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dirty="0" err="1" smtClean="0"/>
              <a:t>PaespE</a:t>
            </a:r>
            <a:r>
              <a:rPr lang="pt-BR" dirty="0" smtClean="0"/>
              <a:t> – Redação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Competências avaliadas na redação do ENEM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BR" dirty="0" smtClean="0"/>
              <a:t>Proposta de Redação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95536" y="1052736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C00000"/>
                </a:solidFill>
              </a:rPr>
              <a:t>TEXTO </a:t>
            </a:r>
            <a:r>
              <a:rPr lang="pt-BR" sz="2800" dirty="0" smtClean="0">
                <a:solidFill>
                  <a:srgbClr val="C00000"/>
                </a:solidFill>
              </a:rPr>
              <a:t>III</a:t>
            </a:r>
            <a:endParaRPr lang="pt-BR" sz="2800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Rafael Lobo\Desktop\cats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59" y="1575956"/>
            <a:ext cx="4156597" cy="522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4421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BR" dirty="0" smtClean="0"/>
              <a:t>Proposta de Redação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95536" y="1052736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C00000"/>
                </a:solidFill>
              </a:rPr>
              <a:t>TEXTO </a:t>
            </a:r>
            <a:r>
              <a:rPr lang="pt-BR" sz="2800" dirty="0" smtClean="0">
                <a:solidFill>
                  <a:srgbClr val="C00000"/>
                </a:solidFill>
              </a:rPr>
              <a:t>IV</a:t>
            </a:r>
            <a:endParaRPr lang="pt-BR" sz="2800" dirty="0">
              <a:solidFill>
                <a:srgbClr val="C000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1575956"/>
            <a:ext cx="8712968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300" dirty="0"/>
              <a:t>O Brasil já teve um parque exibidor vigoroso e </a:t>
            </a:r>
            <a:r>
              <a:rPr lang="pt-BR" sz="2300" dirty="0" smtClean="0"/>
              <a:t>descentralizado: quase </a:t>
            </a:r>
            <a:r>
              <a:rPr lang="pt-BR" sz="2300" dirty="0"/>
              <a:t>3 300 salas em 1975, uma para cada 30 000 </a:t>
            </a:r>
            <a:r>
              <a:rPr lang="pt-BR" sz="2300" dirty="0" smtClean="0"/>
              <a:t>habitantes, 80</a:t>
            </a:r>
            <a:r>
              <a:rPr lang="pt-BR" sz="2300" dirty="0"/>
              <a:t>% em cidades do interior. Desde então, o país </a:t>
            </a:r>
            <a:r>
              <a:rPr lang="pt-BR" sz="2300" dirty="0" smtClean="0"/>
              <a:t>mudou. Quase </a:t>
            </a:r>
            <a:r>
              <a:rPr lang="pt-BR" sz="2300" dirty="0"/>
              <a:t>120 milhões de pessoas a mais passaram a viver nas </a:t>
            </a:r>
            <a:r>
              <a:rPr lang="pt-BR" sz="2300" dirty="0" smtClean="0"/>
              <a:t>cidades. A </a:t>
            </a:r>
            <a:r>
              <a:rPr lang="pt-BR" sz="2300" dirty="0"/>
              <a:t>urbanização acelerada, a falta de investimentos em </a:t>
            </a:r>
            <a:r>
              <a:rPr lang="pt-BR" sz="2300" dirty="0" smtClean="0"/>
              <a:t>infraestrutura urbana</a:t>
            </a:r>
            <a:r>
              <a:rPr lang="pt-BR" sz="2300" dirty="0"/>
              <a:t>, a baixa capitalização das empresas exibidoras, </a:t>
            </a:r>
            <a:r>
              <a:rPr lang="pt-BR" sz="2300" dirty="0" smtClean="0"/>
              <a:t>as mudanças </a:t>
            </a:r>
            <a:r>
              <a:rPr lang="pt-BR" sz="2300" dirty="0"/>
              <a:t>tecnológicas, entre outros fatores, alteraram a </a:t>
            </a:r>
            <a:r>
              <a:rPr lang="pt-BR" sz="2300" dirty="0" smtClean="0"/>
              <a:t>geografa do </a:t>
            </a:r>
            <a:r>
              <a:rPr lang="pt-BR" sz="2300" dirty="0"/>
              <a:t>cinema. Em 1997, chegamos a pouco mais de 1 000 </a:t>
            </a:r>
            <a:r>
              <a:rPr lang="pt-BR" sz="2300" dirty="0" smtClean="0"/>
              <a:t>salas. Com </a:t>
            </a:r>
            <a:r>
              <a:rPr lang="pt-BR" sz="2300" dirty="0"/>
              <a:t>a expansão dos shopping centers, a atividade de </a:t>
            </a:r>
            <a:r>
              <a:rPr lang="pt-BR" sz="2300" dirty="0" smtClean="0"/>
              <a:t>exibição se </a:t>
            </a:r>
            <a:r>
              <a:rPr lang="pt-BR" sz="2300" dirty="0"/>
              <a:t>reorganizou. O número de cinemas duplicou, até chegar </a:t>
            </a:r>
            <a:r>
              <a:rPr lang="pt-BR" sz="2300" dirty="0" smtClean="0"/>
              <a:t>às atuais </a:t>
            </a:r>
            <a:r>
              <a:rPr lang="pt-BR" sz="2300" dirty="0"/>
              <a:t>2 200 salas. Esse crescimento, porém, além de </a:t>
            </a:r>
            <a:r>
              <a:rPr lang="pt-BR" sz="2300" dirty="0" err="1" smtClean="0"/>
              <a:t>insufciente</a:t>
            </a:r>
            <a:r>
              <a:rPr lang="pt-BR" sz="2300" dirty="0"/>
              <a:t> </a:t>
            </a:r>
            <a:r>
              <a:rPr lang="pt-BR" sz="2300" dirty="0" smtClean="0"/>
              <a:t>(o </a:t>
            </a:r>
            <a:r>
              <a:rPr lang="pt-BR" sz="2300" dirty="0"/>
              <a:t>Brasil é apenas o 60º país na relação habitantes por sala</a:t>
            </a:r>
            <a:r>
              <a:rPr lang="pt-BR" sz="2300" dirty="0" smtClean="0"/>
              <a:t>), ocorreu </a:t>
            </a:r>
            <a:r>
              <a:rPr lang="pt-BR" sz="2300" dirty="0"/>
              <a:t>de forma concentrada. Foram privilegiadas as áreas </a:t>
            </a:r>
            <a:r>
              <a:rPr lang="pt-BR" sz="2300" dirty="0" smtClean="0"/>
              <a:t>de renda </a:t>
            </a:r>
            <a:r>
              <a:rPr lang="pt-BR" sz="2300" dirty="0"/>
              <a:t>mais alta das grandes </a:t>
            </a:r>
            <a:r>
              <a:rPr lang="pt-BR" sz="2300" dirty="0" smtClean="0"/>
              <a:t>cidades. Populações </a:t>
            </a:r>
            <a:r>
              <a:rPr lang="pt-BR" sz="2300" dirty="0"/>
              <a:t>inteiras </a:t>
            </a:r>
            <a:r>
              <a:rPr lang="pt-BR" sz="2300" dirty="0" smtClean="0"/>
              <a:t>foram excluídas </a:t>
            </a:r>
            <a:r>
              <a:rPr lang="pt-BR" sz="2300" dirty="0"/>
              <a:t>do universo do cinema </a:t>
            </a:r>
            <a:r>
              <a:rPr lang="pt-BR" sz="2300" dirty="0" smtClean="0"/>
              <a:t>ou continuam </a:t>
            </a:r>
            <a:r>
              <a:rPr lang="pt-BR" sz="2300" dirty="0"/>
              <a:t>mal </a:t>
            </a:r>
            <a:r>
              <a:rPr lang="pt-BR" sz="2300" dirty="0" smtClean="0"/>
              <a:t>atendidas: o </a:t>
            </a:r>
            <a:r>
              <a:rPr lang="pt-BR" sz="2300" dirty="0"/>
              <a:t>Norte e o Nordeste, as periferias urbanas, as </a:t>
            </a:r>
            <a:r>
              <a:rPr lang="pt-BR" sz="2300" dirty="0" smtClean="0"/>
              <a:t>cidades pequenas e médias do interior</a:t>
            </a:r>
            <a:r>
              <a:rPr lang="pt-BR" sz="2300" dirty="0"/>
              <a:t>.</a:t>
            </a:r>
            <a:r>
              <a:rPr lang="pt-BR" sz="2300" dirty="0"/>
              <a:t>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6012160" y="560293"/>
            <a:ext cx="34563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/>
              <a:t>Disponível </a:t>
            </a:r>
            <a:r>
              <a:rPr lang="pt-BR" sz="1400" dirty="0" smtClean="0"/>
              <a:t>em: https</a:t>
            </a:r>
            <a:r>
              <a:rPr lang="pt-BR" sz="1400" dirty="0"/>
              <a:t>://</a:t>
            </a:r>
            <a:r>
              <a:rPr lang="pt-BR" sz="1400" dirty="0" smtClean="0"/>
              <a:t>cinemapertodevoce.ancine.gov.br.</a:t>
            </a:r>
          </a:p>
          <a:p>
            <a:r>
              <a:rPr lang="pt-BR" sz="1400" dirty="0" smtClean="0"/>
              <a:t>Acesso </a:t>
            </a:r>
            <a:r>
              <a:rPr lang="pt-BR" sz="1400" dirty="0"/>
              <a:t>em: 13 jun. 2019 (fragmento).</a:t>
            </a:r>
            <a:r>
              <a:rPr lang="pt-BR" sz="1400" dirty="0"/>
              <a:t>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41877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BR" dirty="0" smtClean="0"/>
              <a:t>Proposta de Redação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95536" y="1052736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C00000"/>
                </a:solidFill>
              </a:rPr>
              <a:t>TEXTO </a:t>
            </a:r>
            <a:r>
              <a:rPr lang="pt-BR" sz="2800" dirty="0" smtClean="0">
                <a:solidFill>
                  <a:srgbClr val="C00000"/>
                </a:solidFill>
              </a:rPr>
              <a:t>IV</a:t>
            </a:r>
            <a:endParaRPr lang="pt-BR" sz="2800" dirty="0">
              <a:solidFill>
                <a:srgbClr val="C000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1575956"/>
            <a:ext cx="87849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/>
              <a:t>A partir da leitura dos textos motivadores e com base </a:t>
            </a:r>
            <a:r>
              <a:rPr lang="pt-BR" sz="2800" dirty="0" smtClean="0"/>
              <a:t>nos conhecimentos </a:t>
            </a:r>
            <a:r>
              <a:rPr lang="pt-BR" sz="2800" dirty="0"/>
              <a:t>construídos ao longo de sua </a:t>
            </a:r>
            <a:r>
              <a:rPr lang="pt-BR" sz="2800" dirty="0" smtClean="0"/>
              <a:t>formação, redija </a:t>
            </a:r>
            <a:r>
              <a:rPr lang="pt-BR" sz="2800" dirty="0"/>
              <a:t>texto dissertativo-argumentativo em modalidade </a:t>
            </a:r>
            <a:r>
              <a:rPr lang="pt-BR" sz="2800" dirty="0" smtClean="0"/>
              <a:t>escrita formal </a:t>
            </a:r>
            <a:r>
              <a:rPr lang="pt-BR" sz="2800" dirty="0"/>
              <a:t>da língua portuguesa sobre o </a:t>
            </a:r>
            <a:r>
              <a:rPr lang="pt-BR" sz="2800" dirty="0" smtClean="0"/>
              <a:t>tema “Democratização </a:t>
            </a:r>
            <a:r>
              <a:rPr lang="pt-BR" sz="2800" dirty="0"/>
              <a:t>do acesso ao cinema no Brasil”, </a:t>
            </a:r>
            <a:r>
              <a:rPr lang="pt-BR" sz="2800" dirty="0" smtClean="0"/>
              <a:t>apresentando proposta </a:t>
            </a:r>
            <a:r>
              <a:rPr lang="pt-BR" sz="2800" dirty="0"/>
              <a:t>de intervenção que respeite os </a:t>
            </a:r>
            <a:r>
              <a:rPr lang="pt-BR" sz="2800" dirty="0" smtClean="0"/>
              <a:t>direitos humanos</a:t>
            </a:r>
            <a:r>
              <a:rPr lang="pt-BR" sz="2800" dirty="0"/>
              <a:t>. Selecione, organize e relacione, de forma coerente e coesa, argumentos e fatos </a:t>
            </a:r>
            <a:r>
              <a:rPr lang="pt-BR" sz="2800" dirty="0" smtClean="0"/>
              <a:t>para defesa </a:t>
            </a:r>
            <a:r>
              <a:rPr lang="pt-BR" sz="2800" dirty="0"/>
              <a:t>de </a:t>
            </a:r>
            <a:r>
              <a:rPr lang="pt-BR" sz="2800" dirty="0" smtClean="0"/>
              <a:t>seu ponto </a:t>
            </a:r>
            <a:r>
              <a:rPr lang="pt-BR" sz="2800" dirty="0"/>
              <a:t>de vista.</a:t>
            </a:r>
            <a:r>
              <a:rPr lang="pt-BR" sz="2800" dirty="0"/>
              <a:t> </a:t>
            </a:r>
          </a:p>
        </p:txBody>
      </p:sp>
      <p:sp>
        <p:nvSpPr>
          <p:cNvPr id="6" name="Retângulo 5"/>
          <p:cNvSpPr/>
          <p:nvPr/>
        </p:nvSpPr>
        <p:spPr>
          <a:xfrm>
            <a:off x="6012160" y="560293"/>
            <a:ext cx="34563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/>
              <a:t>Disponível </a:t>
            </a:r>
            <a:r>
              <a:rPr lang="pt-BR" sz="1400" dirty="0" smtClean="0"/>
              <a:t>em: https</a:t>
            </a:r>
            <a:r>
              <a:rPr lang="pt-BR" sz="1400" dirty="0"/>
              <a:t>://</a:t>
            </a:r>
            <a:r>
              <a:rPr lang="pt-BR" sz="1400" dirty="0" smtClean="0"/>
              <a:t>cinemapertodevoce.ancine.gov.br.</a:t>
            </a:r>
          </a:p>
          <a:p>
            <a:r>
              <a:rPr lang="pt-BR" sz="1400" dirty="0" smtClean="0"/>
              <a:t>Acesso </a:t>
            </a:r>
            <a:r>
              <a:rPr lang="pt-BR" sz="1400" dirty="0"/>
              <a:t>em: 13 jun. 2019 (fragmento).</a:t>
            </a:r>
            <a:r>
              <a:rPr lang="pt-BR" sz="1400" dirty="0"/>
              <a:t>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5021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Democratização do Cinema </a:t>
            </a:r>
            <a:r>
              <a:rPr lang="pt-BR" dirty="0" smtClean="0"/>
              <a:t>- </a:t>
            </a:r>
            <a:r>
              <a:rPr lang="pt-BR" dirty="0" smtClean="0"/>
              <a:t>Dados</a:t>
            </a:r>
            <a:endParaRPr lang="pt-BR" dirty="0"/>
          </a:p>
        </p:txBody>
      </p:sp>
      <p:pic>
        <p:nvPicPr>
          <p:cNvPr id="2053" name="Picture 5" descr="C:\Users\Rafael Lobo\Desktop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553661"/>
            <a:ext cx="6637163" cy="5305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854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Democratização do Cinema </a:t>
            </a:r>
            <a:r>
              <a:rPr lang="pt-BR" dirty="0" smtClean="0"/>
              <a:t>- </a:t>
            </a:r>
            <a:r>
              <a:rPr lang="pt-BR" dirty="0" smtClean="0"/>
              <a:t>Dados</a:t>
            </a:r>
            <a:endParaRPr lang="pt-BR" dirty="0"/>
          </a:p>
        </p:txBody>
      </p:sp>
      <p:pic>
        <p:nvPicPr>
          <p:cNvPr id="2051" name="Picture 3" descr="C:\Users\Rafael Lobo\Desktop\ca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76872"/>
            <a:ext cx="8568952" cy="3313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8712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Users\Rafael Lobo\Desktop\ca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630"/>
            <a:ext cx="5496003" cy="671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459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Rafael Lobo\Desktop\cats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433" y="75469"/>
            <a:ext cx="6051892" cy="6782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6420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BR" dirty="0" smtClean="0"/>
              <a:t>Dados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95536" y="1052736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C00000"/>
                </a:solidFill>
              </a:rPr>
              <a:t>TEXTO </a:t>
            </a:r>
            <a:r>
              <a:rPr lang="pt-BR" sz="2800" dirty="0" smtClean="0">
                <a:solidFill>
                  <a:srgbClr val="C00000"/>
                </a:solidFill>
              </a:rPr>
              <a:t>IV</a:t>
            </a:r>
            <a:endParaRPr lang="pt-BR" sz="2800" dirty="0">
              <a:solidFill>
                <a:srgbClr val="C000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1376812"/>
            <a:ext cx="87849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Ao todo, de acordo com dados coletados e divulgados pela </a:t>
            </a:r>
            <a:r>
              <a:rPr lang="pt-BR" sz="2400" dirty="0" err="1"/>
              <a:t>Ancine</a:t>
            </a:r>
            <a:r>
              <a:rPr lang="pt-BR" sz="2400" dirty="0"/>
              <a:t> em fevereiro, são aproximadamente 3.356 salas de cinema no Brasil — estas, segundo o IBGE, estão espalhadas por cerca de 11% das cidades do país, em sua maioria capitais e grandes centros urbanos, como também comprovam os gráficos e mapas do </a:t>
            </a:r>
            <a:r>
              <a:rPr lang="pt-BR" sz="2400" u="sng" dirty="0">
                <a:hlinkClick r:id="rId2"/>
              </a:rPr>
              <a:t>Nexo Jornal</a:t>
            </a:r>
            <a:r>
              <a:rPr lang="pt-BR" sz="2400" dirty="0"/>
              <a:t>. É natural presumir, neste contexto, que trata-se de uma questão de oferta e demanda — as capitais, afinal, concentram o maior índice populacional. Mas há consequências culturais desta concentração, que se faz em dois campos: fisicamente, a rasa inserção do cinema em locais de baixa renda e cidades menores causa um afastamento natural da população a uma forma de cultura que deveria ser das mais acessíveis; na prática, a superlotação de </a:t>
            </a:r>
            <a:r>
              <a:rPr lang="pt-BR" sz="2400" dirty="0" err="1"/>
              <a:t>blockbusters</a:t>
            </a:r>
            <a:r>
              <a:rPr lang="pt-BR" sz="2400" dirty="0"/>
              <a:t> que </a:t>
            </a:r>
            <a:r>
              <a:rPr lang="pt-BR" sz="2400" u="sng" dirty="0">
                <a:hlinkClick r:id="rId3" tooltip="Vingadores: Ultimato motiva assinatura da cota de telas para filmes nacionais"/>
              </a:rPr>
              <a:t>ultrapassam a cota de telas</a:t>
            </a:r>
            <a:r>
              <a:rPr lang="pt-BR" sz="2400" dirty="0"/>
              <a:t> dificulta a própria distribuição de filmes de menor orçamento ou obras mais questionadoras e instigantes — o ponto de Scorsese, aliás, é exatamente esta.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505372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BR" dirty="0" smtClean="0"/>
              <a:t>Dados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1700808"/>
            <a:ext cx="87849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Em seu poderoso </a:t>
            </a:r>
            <a:r>
              <a:rPr lang="pt-BR" sz="2400" u="sng" dirty="0">
                <a:hlinkClick r:id="rId2" tooltip="Martin Scorsese defende sua opinião sobre a Marvel em artigo"/>
              </a:rPr>
              <a:t>artigo para o The New York Times</a:t>
            </a:r>
            <a:r>
              <a:rPr lang="pt-BR" sz="2400" dirty="0"/>
              <a:t>, Scorsese explica que cinema “era sobre confrontar o inesperado nas telas e na vida que ela dramatiza e interpreta, engrandecendo o senso do que é possível na forma da arte”. Este </a:t>
            </a:r>
            <a:r>
              <a:rPr lang="pt-BR" sz="2400" dirty="0" err="1"/>
              <a:t>confrontamento</a:t>
            </a:r>
            <a:r>
              <a:rPr lang="pt-BR" sz="2400" dirty="0"/>
              <a:t> é o objetivo primo do que entendemos por arte: trata-se do lugar da contravenção, do lugar do questionamento que abre portas para que o medo dê lugar a uma semente que planta a ideia de que é possível lutar por algo diferente. Mais do que captar a realidade, o cinema existe para eternizar os momentos de transformação e imaginar também que é possível existir algo maior e melhor</a:t>
            </a:r>
            <a:r>
              <a:rPr lang="pt-BR" sz="2400" dirty="0" smtClean="0"/>
              <a:t>.</a:t>
            </a:r>
          </a:p>
          <a:p>
            <a:endParaRPr lang="pt-BR" sz="2400" dirty="0"/>
          </a:p>
          <a:p>
            <a:r>
              <a:rPr lang="pt-BR" sz="2400" dirty="0"/>
              <a:t>E justamente por isso que a democratização é mais do que necessária.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26512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BR" dirty="0" smtClean="0"/>
              <a:t>Dados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1556792"/>
            <a:ext cx="8784976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500" dirty="0"/>
              <a:t>Em seu poderoso </a:t>
            </a:r>
            <a:r>
              <a:rPr lang="pt-BR" sz="2500" u="sng" dirty="0">
                <a:hlinkClick r:id="rId2" tooltip="Martin Scorsese defende sua opinião sobre a Marvel em artigo"/>
              </a:rPr>
              <a:t>artigo para o The New York Times</a:t>
            </a:r>
            <a:r>
              <a:rPr lang="pt-BR" sz="2500" dirty="0"/>
              <a:t>, Scorsese explica que cinema “era sobre confrontar o inesperado nas telas e na vida que ela dramatiza e interpreta, engrandecendo o senso do que é possível na forma da arte”. Este </a:t>
            </a:r>
            <a:r>
              <a:rPr lang="pt-BR" sz="2500" dirty="0" err="1"/>
              <a:t>confrontamento</a:t>
            </a:r>
            <a:r>
              <a:rPr lang="pt-BR" sz="2500" dirty="0"/>
              <a:t> é o objetivo primo do que entendemos por arte: trata-se do lugar da contravenção, do lugar do questionamento que abre portas para que o medo dê lugar a uma semente que planta a ideia de que é possível lutar por algo diferente. Mais do que captar a realidade, o cinema existe para eternizar os momentos de transformação e imaginar também que é possível existir algo maior e melhor</a:t>
            </a:r>
            <a:r>
              <a:rPr lang="pt-BR" sz="2500" dirty="0" smtClean="0"/>
              <a:t>.</a:t>
            </a:r>
          </a:p>
          <a:p>
            <a:pPr algn="just"/>
            <a:endParaRPr lang="pt-BR" sz="2500" dirty="0"/>
          </a:p>
          <a:p>
            <a:pPr algn="just"/>
            <a:r>
              <a:rPr lang="pt-BR" sz="2500" dirty="0"/>
              <a:t>E justamente por isso que a democratização é mais do que necessária.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91859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Competência 1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568952" cy="5184576"/>
          </a:xfrm>
        </p:spPr>
        <p:txBody>
          <a:bodyPr>
            <a:normAutofit/>
          </a:bodyPr>
          <a:lstStyle/>
          <a:p>
            <a:r>
              <a:rPr lang="pt-BR" sz="3200" dirty="0" smtClean="0"/>
              <a:t>Demonstrar domínio da norma culta da língua escrita;</a:t>
            </a:r>
          </a:p>
          <a:p>
            <a:r>
              <a:rPr lang="pt-BR" sz="3200" dirty="0" smtClean="0"/>
              <a:t>Avalia:</a:t>
            </a:r>
          </a:p>
          <a:p>
            <a:pPr lvl="1"/>
            <a:r>
              <a:rPr lang="pt-BR" sz="2800" dirty="0" smtClean="0"/>
              <a:t>Pontuação;</a:t>
            </a:r>
          </a:p>
          <a:p>
            <a:pPr lvl="1"/>
            <a:r>
              <a:rPr lang="pt-BR" sz="2800" dirty="0" smtClean="0"/>
              <a:t>Acentuação;</a:t>
            </a:r>
          </a:p>
          <a:p>
            <a:pPr lvl="1"/>
            <a:r>
              <a:rPr lang="pt-BR" sz="2800" dirty="0" smtClean="0"/>
              <a:t>Construção dos períodos;</a:t>
            </a:r>
          </a:p>
          <a:p>
            <a:pPr lvl="1"/>
            <a:r>
              <a:rPr lang="pt-BR" sz="2800" dirty="0" smtClean="0"/>
              <a:t>Escolha vocabular;</a:t>
            </a:r>
          </a:p>
          <a:p>
            <a:pPr lvl="1"/>
            <a:r>
              <a:rPr lang="pt-BR" sz="2800" dirty="0" smtClean="0"/>
              <a:t>Separação silábica;</a:t>
            </a:r>
          </a:p>
          <a:p>
            <a:pPr lvl="1"/>
            <a:r>
              <a:rPr lang="pt-BR" sz="2800" dirty="0" smtClean="0"/>
              <a:t>Concordância verbal e nominal;</a:t>
            </a:r>
          </a:p>
          <a:p>
            <a:pPr lvl="1"/>
            <a:r>
              <a:rPr lang="pt-BR" sz="2800" dirty="0" smtClean="0"/>
              <a:t>Regência verbal e nominal;</a:t>
            </a:r>
            <a:endParaRPr lang="pt-BR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BR" dirty="0" smtClean="0"/>
              <a:t>Dados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1700808"/>
            <a:ext cx="87849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/>
              <a:t>Sua </a:t>
            </a:r>
            <a:r>
              <a:rPr lang="pt-BR" sz="2800" dirty="0"/>
              <a:t>urgência está na importância do exercício do pensamento crítico junto às populações desfavorecidas, e no senso de coletividade que existe dentro da própria experiência de se estar em frente a uma tela de cinema na expectativa de um acontecimento. Em termos práticos, isso quer dizer que são necessários os incentivos de verbas catapultados pela </a:t>
            </a:r>
            <a:r>
              <a:rPr lang="pt-BR" sz="2800" dirty="0" err="1"/>
              <a:t>Ancine</a:t>
            </a:r>
            <a:r>
              <a:rPr lang="pt-BR" sz="2800" dirty="0"/>
              <a:t> e pela Lei do Audiovisual — o desmonte da Agência Nacional do Cinema, acima de qualquer outra coisa, é uma disputa ideológica que tem por objetivo </a:t>
            </a:r>
            <a:r>
              <a:rPr lang="pt-BR" sz="2800" dirty="0" err="1"/>
              <a:t>vilanizar</a:t>
            </a:r>
            <a:r>
              <a:rPr lang="pt-BR" sz="2800" dirty="0"/>
              <a:t> o necessário </a:t>
            </a:r>
            <a:r>
              <a:rPr lang="pt-BR" sz="2800" dirty="0" err="1"/>
              <a:t>anticomodismo</a:t>
            </a:r>
            <a:r>
              <a:rPr lang="pt-BR" sz="2800" dirty="0"/>
              <a:t> que é um dos mais poderosos objetivos do cinema enquanto arte. 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849408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Rafael Lobo\Desktop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768751" cy="6385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748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BR" dirty="0" smtClean="0"/>
              <a:t>Competência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568952" cy="5373216"/>
          </a:xfrm>
        </p:spPr>
        <p:txBody>
          <a:bodyPr>
            <a:normAutofit/>
          </a:bodyPr>
          <a:lstStyle/>
          <a:p>
            <a:r>
              <a:rPr lang="pt-BR" sz="3200" dirty="0" smtClean="0"/>
              <a:t>Compreender a proposta de redação e aplicar conceitos das várias áreas do conhecimento para desenvolver o tema, dentro dos limites estruturais do texto dissertativo-argumentativo em prosa;</a:t>
            </a:r>
          </a:p>
          <a:p>
            <a:r>
              <a:rPr lang="pt-BR" sz="3200" dirty="0" smtClean="0"/>
              <a:t>Avalia: </a:t>
            </a:r>
          </a:p>
          <a:p>
            <a:pPr lvl="1"/>
            <a:r>
              <a:rPr lang="pt-BR" sz="2800" dirty="0" smtClean="0"/>
              <a:t>Defesa de uma tese por meio da argumentação;</a:t>
            </a:r>
          </a:p>
          <a:p>
            <a:pPr lvl="2"/>
            <a:r>
              <a:rPr lang="pt-BR" sz="2400" dirty="0" smtClean="0"/>
              <a:t>Assumiu um ponto de vista? Fez mais do que apenas expor?</a:t>
            </a:r>
            <a:endParaRPr lang="pt-BR" sz="2400" dirty="0"/>
          </a:p>
          <a:p>
            <a:pPr lvl="1"/>
            <a:r>
              <a:rPr lang="pt-BR" sz="2800" dirty="0" smtClean="0"/>
              <a:t>Padrão dissertativo e argumentativo na estrutura </a:t>
            </a:r>
            <a:r>
              <a:rPr lang="pt-BR" dirty="0" smtClean="0"/>
              <a:t>“Introdução – Desenvolvimento – Conclusão”;</a:t>
            </a:r>
          </a:p>
          <a:p>
            <a:pPr lvl="1"/>
            <a:r>
              <a:rPr lang="pt-BR" sz="2800" dirty="0" smtClean="0"/>
              <a:t>Texto totalmente relacionado ao tema proposto;</a:t>
            </a:r>
            <a:endParaRPr lang="pt-B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Competência 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pt-BR" sz="3200" dirty="0" smtClean="0"/>
              <a:t>Selecionar, relacionar, organizar e interpretar informações, fatos, opiniões e argumentos em defesa de um ponto de vista; </a:t>
            </a:r>
          </a:p>
          <a:p>
            <a:r>
              <a:rPr lang="pt-BR" sz="3200" dirty="0" smtClean="0"/>
              <a:t>Avalia:</a:t>
            </a:r>
          </a:p>
          <a:p>
            <a:pPr lvl="1"/>
            <a:r>
              <a:rPr lang="pt-BR" sz="2800" dirty="0" smtClean="0"/>
              <a:t>Presença de bagagem cultural e visão de mundo relacionadas aos argumentos usados;</a:t>
            </a:r>
          </a:p>
          <a:p>
            <a:pPr lvl="1"/>
            <a:r>
              <a:rPr lang="pt-BR" sz="2800" dirty="0" smtClean="0"/>
              <a:t>Organização e progressão das ideias (relação de sentido entre elas, ordem lógica e centradas no tema); </a:t>
            </a:r>
          </a:p>
          <a:p>
            <a:pPr lvl="1"/>
            <a:r>
              <a:rPr lang="pt-BR" sz="2800" dirty="0" smtClean="0"/>
              <a:t>Ideias plausíveis e coerentes;</a:t>
            </a:r>
          </a:p>
          <a:p>
            <a:pPr lvl="1"/>
            <a:endParaRPr lang="pt-B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Competência 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z="3200" dirty="0" smtClean="0"/>
              <a:t>Demonstrar conhecimento dos mecanismos linguísticos necessários para construção da argumentação; </a:t>
            </a:r>
          </a:p>
          <a:p>
            <a:r>
              <a:rPr lang="pt-BR" sz="3200" dirty="0" smtClean="0"/>
              <a:t>Avalia:</a:t>
            </a:r>
          </a:p>
          <a:p>
            <a:pPr lvl="1"/>
            <a:r>
              <a:rPr lang="pt-BR" sz="2800" dirty="0" smtClean="0"/>
              <a:t>Uso de mecanismos coesivos que colaboram com o encadeamento das ideias;</a:t>
            </a:r>
          </a:p>
          <a:p>
            <a:pPr lvl="1"/>
            <a:r>
              <a:rPr lang="pt-BR" sz="2800" dirty="0" smtClean="0"/>
              <a:t>Uso correto das ferramentas coesivas;</a:t>
            </a:r>
          </a:p>
          <a:p>
            <a:pPr lvl="1"/>
            <a:r>
              <a:rPr lang="pt-BR" sz="2800" dirty="0" err="1" smtClean="0"/>
              <a:t>Referenciação</a:t>
            </a:r>
            <a:r>
              <a:rPr lang="pt-BR" sz="2800" dirty="0" smtClean="0"/>
              <a:t>; 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Competência 5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Elaborar proposta de intervenção para o problema abordado, respeitando os direitos humanos; </a:t>
            </a:r>
          </a:p>
          <a:p>
            <a:r>
              <a:rPr lang="pt-BR" sz="3200" dirty="0" smtClean="0"/>
              <a:t>Avalia:</a:t>
            </a:r>
          </a:p>
          <a:p>
            <a:pPr lvl="1"/>
            <a:r>
              <a:rPr lang="pt-BR" sz="2800" dirty="0" smtClean="0"/>
              <a:t>Presença de proposta de intervenção possível, suficiente e realista;</a:t>
            </a:r>
          </a:p>
          <a:p>
            <a:pPr lvl="1"/>
            <a:r>
              <a:rPr lang="pt-BR" sz="2800" dirty="0" smtClean="0"/>
              <a:t>Detalhamento da proposta;</a:t>
            </a:r>
          </a:p>
          <a:p>
            <a:pPr lvl="1"/>
            <a:r>
              <a:rPr lang="pt-BR" sz="2800" dirty="0" smtClean="0"/>
              <a:t>Presença do fechamento das ideias do texto;</a:t>
            </a:r>
            <a:endParaRPr lang="pt-B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/>
          <a:lstStyle/>
          <a:p>
            <a:r>
              <a:rPr lang="pt-BR" dirty="0" smtClean="0"/>
              <a:t>Instrução para a redação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-26110" y="1524535"/>
            <a:ext cx="917011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/>
              <a:t>INSTRUÇÕES PARA A REDAÇÃO</a:t>
            </a:r>
          </a:p>
          <a:p>
            <a:r>
              <a:rPr lang="pt-BR" sz="2300" dirty="0"/>
              <a:t>1. O rascunho da redação deve ser feito no espaço apropriado.</a:t>
            </a:r>
          </a:p>
          <a:p>
            <a:r>
              <a:rPr lang="pt-BR" sz="2300" dirty="0"/>
              <a:t>2. O texto </a:t>
            </a:r>
            <a:r>
              <a:rPr lang="pt-BR" sz="2300" dirty="0" err="1"/>
              <a:t>defnitivo</a:t>
            </a:r>
            <a:r>
              <a:rPr lang="pt-BR" sz="2300" dirty="0"/>
              <a:t> deve ser escrito à tinta preta, na folha própria, em até 30 linhas.</a:t>
            </a:r>
          </a:p>
          <a:p>
            <a:r>
              <a:rPr lang="pt-BR" sz="2300" dirty="0"/>
              <a:t>3. A redação que apresentar cópia dos textos da Proposta de Redação ou do Caderno de Questões terá o número de linhas copiadas</a:t>
            </a:r>
          </a:p>
          <a:p>
            <a:r>
              <a:rPr lang="pt-BR" sz="2300" dirty="0"/>
              <a:t>desconsiderado para a contagem de linhas.</a:t>
            </a:r>
          </a:p>
          <a:p>
            <a:r>
              <a:rPr lang="pt-BR" sz="2300" dirty="0"/>
              <a:t>4. Receberá nota zero, em qualquer das situações expressas a seguir, a redação que:</a:t>
            </a:r>
          </a:p>
          <a:p>
            <a:r>
              <a:rPr lang="pt-BR" sz="2300" dirty="0"/>
              <a:t>4.1. tiver até 7 (sete) linhas escritas, sendo considerada “texto </a:t>
            </a:r>
            <a:r>
              <a:rPr lang="pt-BR" sz="2300" dirty="0" err="1"/>
              <a:t>insufciente</a:t>
            </a:r>
            <a:r>
              <a:rPr lang="pt-BR" sz="2300" dirty="0"/>
              <a:t>”.</a:t>
            </a:r>
          </a:p>
          <a:p>
            <a:r>
              <a:rPr lang="pt-BR" sz="2300" dirty="0"/>
              <a:t>4.2. fugir ao tema ou que não atender ao tipo dissertativo-argumentativo.</a:t>
            </a:r>
          </a:p>
          <a:p>
            <a:r>
              <a:rPr lang="pt-BR" sz="2300" dirty="0"/>
              <a:t>4.3. apresentar parte do texto deliberadamente desconectada do tema proposto.</a:t>
            </a:r>
          </a:p>
          <a:p>
            <a:r>
              <a:rPr lang="pt-BR" sz="2300" dirty="0"/>
              <a:t>4.4. apresentar nome, assinatura, rubrica ou outras formas de </a:t>
            </a:r>
            <a:r>
              <a:rPr lang="pt-BR" sz="2300" dirty="0" err="1"/>
              <a:t>identifcação</a:t>
            </a:r>
            <a:r>
              <a:rPr lang="pt-BR" sz="2300" dirty="0"/>
              <a:t> no espaço destinado ao texto.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BR" dirty="0" smtClean="0"/>
              <a:t>Proposta de Redação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95536" y="1052736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C00000"/>
                </a:solidFill>
              </a:rPr>
              <a:t>TEXTO </a:t>
            </a:r>
            <a:r>
              <a:rPr lang="pt-BR" sz="2800" dirty="0" smtClean="0">
                <a:solidFill>
                  <a:srgbClr val="C00000"/>
                </a:solidFill>
              </a:rPr>
              <a:t>I</a:t>
            </a:r>
            <a:endParaRPr lang="pt-BR" sz="2800" dirty="0">
              <a:solidFill>
                <a:srgbClr val="C000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1410355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No dia da primeira exibição pública de cinema — 28 de dezembro de </a:t>
            </a:r>
            <a:r>
              <a:rPr lang="pt-BR" sz="2400" dirty="0" smtClean="0"/>
              <a:t>1895, em </a:t>
            </a:r>
            <a:r>
              <a:rPr lang="pt-BR" sz="2400" dirty="0"/>
              <a:t>Paris —, um homem de teatro </a:t>
            </a:r>
            <a:r>
              <a:rPr lang="pt-BR" sz="2400" dirty="0" smtClean="0"/>
              <a:t>que trabalhava </a:t>
            </a:r>
            <a:r>
              <a:rPr lang="pt-BR" sz="2400" dirty="0"/>
              <a:t>com mágicas, Georges </a:t>
            </a:r>
            <a:r>
              <a:rPr lang="pt-BR" sz="2400" dirty="0" err="1"/>
              <a:t>Mélies</a:t>
            </a:r>
            <a:r>
              <a:rPr lang="pt-BR" sz="2400" dirty="0"/>
              <a:t>, foi falar com </a:t>
            </a:r>
            <a:r>
              <a:rPr lang="pt-BR" sz="2400" dirty="0" err="1"/>
              <a:t>Lumière</a:t>
            </a:r>
            <a:r>
              <a:rPr lang="pt-BR" sz="2400" dirty="0"/>
              <a:t>, um dos inventores do cinema; queria adquirir </a:t>
            </a:r>
            <a:r>
              <a:rPr lang="pt-BR" sz="2400" dirty="0" smtClean="0"/>
              <a:t>um aparelho</a:t>
            </a:r>
            <a:r>
              <a:rPr lang="pt-BR" sz="2400" dirty="0"/>
              <a:t>, e </a:t>
            </a:r>
            <a:r>
              <a:rPr lang="pt-BR" sz="2400" dirty="0" err="1"/>
              <a:t>Lumière</a:t>
            </a:r>
            <a:r>
              <a:rPr lang="pt-BR" sz="2400" dirty="0"/>
              <a:t> desencorajou-o, disse-lhe que o “</a:t>
            </a:r>
            <a:r>
              <a:rPr lang="pt-BR" sz="2400" dirty="0" err="1"/>
              <a:t>Cinematógrapho</a:t>
            </a:r>
            <a:r>
              <a:rPr lang="pt-BR" sz="2400" dirty="0"/>
              <a:t>” </a:t>
            </a:r>
            <a:r>
              <a:rPr lang="pt-BR" sz="2400" dirty="0" smtClean="0"/>
              <a:t>não tinha </a:t>
            </a:r>
            <a:r>
              <a:rPr lang="pt-BR" sz="2400" dirty="0"/>
              <a:t>o menor futuro como </a:t>
            </a:r>
            <a:r>
              <a:rPr lang="pt-BR" sz="2400" dirty="0" smtClean="0"/>
              <a:t>espetáculo, era </a:t>
            </a:r>
            <a:r>
              <a:rPr lang="pt-BR" sz="2400" dirty="0"/>
              <a:t>um instrumento </a:t>
            </a:r>
            <a:r>
              <a:rPr lang="pt-BR" sz="2400" dirty="0" err="1"/>
              <a:t>científco</a:t>
            </a:r>
            <a:r>
              <a:rPr lang="pt-BR" sz="2400" dirty="0"/>
              <a:t> para reproduzir o movimento e só poderia servir para pesquisas. Mesmo que </a:t>
            </a:r>
            <a:r>
              <a:rPr lang="pt-BR" sz="2400" dirty="0" smtClean="0"/>
              <a:t>o público</a:t>
            </a:r>
            <a:r>
              <a:rPr lang="pt-BR" sz="2400" dirty="0"/>
              <a:t>, no início, se divertisse com ele, seria uma novidade de vida breve, logo cansaria. </a:t>
            </a:r>
            <a:r>
              <a:rPr lang="pt-BR" sz="2400" dirty="0" err="1"/>
              <a:t>Lumière</a:t>
            </a:r>
            <a:r>
              <a:rPr lang="pt-BR" sz="2400" dirty="0"/>
              <a:t> </a:t>
            </a:r>
            <a:r>
              <a:rPr lang="pt-BR" sz="2400" dirty="0" smtClean="0"/>
              <a:t>enganou-se. Como </a:t>
            </a:r>
            <a:r>
              <a:rPr lang="pt-BR" sz="2400" dirty="0"/>
              <a:t>essa estranha máquina de austeros cientistas virou uma máquina de contar estórias para enormes </a:t>
            </a:r>
            <a:r>
              <a:rPr lang="pt-BR" sz="2400" dirty="0" smtClean="0"/>
              <a:t>plateias, de </a:t>
            </a:r>
            <a:r>
              <a:rPr lang="pt-BR" sz="2400" dirty="0"/>
              <a:t>geração em geração, durante já quase um século</a:t>
            </a:r>
            <a:r>
              <a:rPr lang="pt-BR" sz="2400" dirty="0" smtClean="0"/>
              <a:t>?</a:t>
            </a:r>
          </a:p>
          <a:p>
            <a:pPr algn="just"/>
            <a:endParaRPr lang="pt-BR" sz="2400" dirty="0"/>
          </a:p>
          <a:p>
            <a:pPr algn="just"/>
            <a:r>
              <a:rPr lang="pt-BR" sz="2000" dirty="0"/>
              <a:t>BERNARDET, Jean-Claude. O que é Cinema. In BERNARDET, Jean-Claude; ROSSI, Clóvis. O que é Jornalismo, O que é Editora,</a:t>
            </a:r>
          </a:p>
          <a:p>
            <a:pPr algn="just"/>
            <a:r>
              <a:rPr lang="pt-BR" sz="2000" dirty="0"/>
              <a:t>O que é Cinema. São Paulo: Brasiliense, 1993.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pt-BR" dirty="0" smtClean="0"/>
              <a:t>Proposta de Redação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95536" y="1052736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C00000"/>
                </a:solidFill>
              </a:rPr>
              <a:t>TEXTO </a:t>
            </a:r>
            <a:r>
              <a:rPr lang="pt-BR" sz="2800" dirty="0" smtClean="0">
                <a:solidFill>
                  <a:srgbClr val="C00000"/>
                </a:solidFill>
              </a:rPr>
              <a:t>II</a:t>
            </a:r>
            <a:endParaRPr lang="pt-BR" sz="2800" dirty="0">
              <a:solidFill>
                <a:srgbClr val="C000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2132856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Edgar </a:t>
            </a:r>
            <a:r>
              <a:rPr lang="pt-BR" sz="2400" dirty="0" err="1"/>
              <a:t>Morin</a:t>
            </a:r>
            <a:r>
              <a:rPr lang="pt-BR" sz="2400" dirty="0"/>
              <a:t> </a:t>
            </a:r>
            <a:r>
              <a:rPr lang="pt-BR" sz="2400" dirty="0" err="1"/>
              <a:t>defne</a:t>
            </a:r>
            <a:r>
              <a:rPr lang="pt-BR" sz="2400" dirty="0"/>
              <a:t> o cinema como uma máquina que registra a existência e a restitui como tal, porém levando </a:t>
            </a:r>
            <a:r>
              <a:rPr lang="pt-BR" sz="2400" dirty="0" smtClean="0"/>
              <a:t>em consideração </a:t>
            </a:r>
            <a:r>
              <a:rPr lang="pt-BR" sz="2400" dirty="0"/>
              <a:t>o indivíduo, ou seja, o cinema seria um meio de transpor para a tela o universo pessoal, </a:t>
            </a:r>
            <a:r>
              <a:rPr lang="pt-BR" sz="2400" dirty="0" smtClean="0"/>
              <a:t>solicitando a </a:t>
            </a:r>
            <a:r>
              <a:rPr lang="pt-BR" sz="2400" dirty="0"/>
              <a:t>participação do espectador</a:t>
            </a:r>
            <a:r>
              <a:rPr lang="pt-BR" sz="2400" dirty="0" smtClean="0"/>
              <a:t>.</a:t>
            </a:r>
          </a:p>
          <a:p>
            <a:pPr algn="just"/>
            <a:endParaRPr lang="pt-BR" sz="2400" dirty="0" smtClean="0"/>
          </a:p>
          <a:p>
            <a:r>
              <a:rPr lang="pt-BR" sz="2400" dirty="0"/>
              <a:t>GUTFREIND, C. F. O </a:t>
            </a:r>
            <a:r>
              <a:rPr lang="pt-BR" sz="2400" dirty="0" err="1"/>
              <a:t>flme</a:t>
            </a:r>
            <a:r>
              <a:rPr lang="pt-BR" sz="2400" dirty="0"/>
              <a:t> e a representação do real. </a:t>
            </a:r>
            <a:r>
              <a:rPr lang="pt-BR" sz="2400" b="1" dirty="0"/>
              <a:t>E-</a:t>
            </a:r>
            <a:r>
              <a:rPr lang="pt-BR" sz="2400" b="1" dirty="0" err="1"/>
              <a:t>Compós</a:t>
            </a:r>
            <a:r>
              <a:rPr lang="pt-BR" sz="2400" dirty="0"/>
              <a:t>, v. 6, </a:t>
            </a:r>
            <a:r>
              <a:rPr lang="pt-BR" sz="2400" dirty="0" smtClean="0"/>
              <a:t>11, 2006 (adaptado)</a:t>
            </a:r>
          </a:p>
        </p:txBody>
      </p:sp>
    </p:spTree>
    <p:extLst>
      <p:ext uri="{BB962C8B-B14F-4D97-AF65-F5344CB8AC3E}">
        <p14:creationId xmlns:p14="http://schemas.microsoft.com/office/powerpoint/2010/main" val="11643824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815</TotalTime>
  <Words>1171</Words>
  <Application>Microsoft Office PowerPoint</Application>
  <PresentationFormat>Apresentação na tela (4:3)</PresentationFormat>
  <Paragraphs>86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Mediano</vt:lpstr>
      <vt:lpstr> PaespE – Redação </vt:lpstr>
      <vt:lpstr>Competência 1 </vt:lpstr>
      <vt:lpstr>Competência 2</vt:lpstr>
      <vt:lpstr>Competência 3</vt:lpstr>
      <vt:lpstr>Competência 4</vt:lpstr>
      <vt:lpstr>Competência 5</vt:lpstr>
      <vt:lpstr>Instrução para a redação</vt:lpstr>
      <vt:lpstr>Proposta de Redação</vt:lpstr>
      <vt:lpstr>Proposta de Redação</vt:lpstr>
      <vt:lpstr>Proposta de Redação</vt:lpstr>
      <vt:lpstr>Proposta de Redação</vt:lpstr>
      <vt:lpstr>Proposta de Redação</vt:lpstr>
      <vt:lpstr>Democratização do Cinema - Dados</vt:lpstr>
      <vt:lpstr>Democratização do Cinema - Dados</vt:lpstr>
      <vt:lpstr>Apresentação do PowerPoint</vt:lpstr>
      <vt:lpstr>Apresentação do PowerPoint</vt:lpstr>
      <vt:lpstr>Dados</vt:lpstr>
      <vt:lpstr>Dados</vt:lpstr>
      <vt:lpstr>Dados</vt:lpstr>
      <vt:lpstr>Dados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Paesp – Redação</dc:title>
  <dc:creator>Lah Chase</dc:creator>
  <cp:lastModifiedBy>Rafael Lobo</cp:lastModifiedBy>
  <cp:revision>39</cp:revision>
  <dcterms:created xsi:type="dcterms:W3CDTF">2019-01-22T13:08:00Z</dcterms:created>
  <dcterms:modified xsi:type="dcterms:W3CDTF">2020-01-21T21:55:04Z</dcterms:modified>
</cp:coreProperties>
</file>