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74" r:id="rId4"/>
    <p:sldId id="258" r:id="rId5"/>
    <p:sldId id="271" r:id="rId6"/>
    <p:sldId id="259" r:id="rId7"/>
    <p:sldId id="272" r:id="rId8"/>
    <p:sldId id="273" r:id="rId9"/>
    <p:sldId id="275" r:id="rId10"/>
    <p:sldId id="269" r:id="rId11"/>
    <p:sldId id="270" r:id="rId12"/>
    <p:sldId id="277" r:id="rId13"/>
    <p:sldId id="278" r:id="rId14"/>
    <p:sldId id="290" r:id="rId15"/>
    <p:sldId id="279" r:id="rId16"/>
    <p:sldId id="280" r:id="rId17"/>
    <p:sldId id="291" r:id="rId18"/>
    <p:sldId id="281" r:id="rId19"/>
    <p:sldId id="282" r:id="rId20"/>
    <p:sldId id="283" r:id="rId21"/>
    <p:sldId id="29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5143500" type="screen16x9"/>
  <p:notesSz cx="6858000" cy="9144000"/>
  <p:embeddedFontLst>
    <p:embeddedFont>
      <p:font typeface="Amatic SC" panose="020B0604020202020204" charset="-79"/>
      <p:regular r:id="rId30"/>
      <p:bold r:id="rId31"/>
    </p:embeddedFont>
    <p:embeddedFont>
      <p:font typeface="Bradley Hand ITC" panose="03070402050302030203" pitchFamily="66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ource Code Pro" panose="020B0604020202020204" charset="0"/>
      <p:regular r:id="rId37"/>
      <p:bold r:id="rId38"/>
      <p:italic r:id="rId39"/>
      <p:boldItalic r:id="rId40"/>
    </p:embeddedFont>
    <p:embeddedFont>
      <p:font typeface="Amatic" pitchFamily="2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17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21"/>
    <a:srgbClr val="FCF600"/>
    <a:srgbClr val="F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8063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ae0c467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1ae0c467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1ae0c467f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1ae0c467f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ae0c467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ae0c467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ae0c467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ae0c467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ae0c467f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ae0c467f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ae0c467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ae0c467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ae0c467f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ae0c467f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ae0c467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ae0c467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ae0c467f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ae0c467f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ae0c467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ae0c467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Fgg9x72B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wMYC5pFJG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Pontuação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7825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Professoras: Cristiana e Karolayne</a:t>
            </a:r>
            <a:endParaRPr sz="3000" dirty="0"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330037" y="802500"/>
            <a:ext cx="6265718" cy="3538500"/>
          </a:xfrm>
          <a:prstGeom prst="rect">
            <a:avLst/>
          </a:prstGeom>
          <a:solidFill>
            <a:srgbClr val="FFFA2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800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Vídeos </a:t>
            </a:r>
            <a:r>
              <a:rPr lang="pt-BR" sz="2800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para ajudar nos estudos:</a:t>
            </a:r>
            <a:br>
              <a:rPr lang="pt-BR" sz="2800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pt-BR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/>
            </a:r>
            <a:br>
              <a:rPr lang="pt-BR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pt-BR" sz="2800" dirty="0">
                <a:solidFill>
                  <a:srgbClr val="00B0F0"/>
                </a:solidFill>
                <a:latin typeface="Bradley Hand ITC" panose="03070402050302030203" pitchFamily="66" charset="0"/>
                <a:hlinkClick r:id="rId3"/>
              </a:rPr>
              <a:t>https://</a:t>
            </a:r>
            <a:r>
              <a:rPr lang="pt-BR" sz="2800" dirty="0" smtClean="0">
                <a:solidFill>
                  <a:srgbClr val="00B0F0"/>
                </a:solidFill>
                <a:latin typeface="Bradley Hand ITC" panose="03070402050302030203" pitchFamily="66" charset="0"/>
                <a:hlinkClick r:id="rId3"/>
              </a:rPr>
              <a:t>www.youtube.com/watch?v=WMFgg9x72Bk</a:t>
            </a:r>
            <a:r>
              <a:rPr lang="pt-BR" sz="280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/>
            </a:r>
            <a:br>
              <a:rPr lang="pt-BR" sz="280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pt-BR" sz="2800" dirty="0">
                <a:solidFill>
                  <a:srgbClr val="00B0F0"/>
                </a:solidFill>
                <a:latin typeface="Bradley Hand ITC" panose="03070402050302030203" pitchFamily="66" charset="0"/>
              </a:rPr>
              <a:t/>
            </a:r>
            <a:br>
              <a:rPr lang="pt-BR" sz="2800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pt-BR" sz="2800" dirty="0">
                <a:solidFill>
                  <a:srgbClr val="00B0F0"/>
                </a:solidFill>
                <a:latin typeface="Bradley Hand ITC" panose="03070402050302030203" pitchFamily="66" charset="0"/>
                <a:hlinkClick r:id="rId4"/>
              </a:rPr>
              <a:t>https://www.youtube.com/watch?v=HwMYC5pFJGo</a:t>
            </a:r>
            <a:endParaRPr sz="2800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1194955" y="802500"/>
            <a:ext cx="6598227" cy="3538500"/>
          </a:xfrm>
          <a:prstGeom prst="rect">
            <a:avLst/>
          </a:prstGeom>
          <a:solidFill>
            <a:srgbClr val="FFFA2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Bradley Hand ITC" panose="03070402050302030203" pitchFamily="66" charset="0"/>
              </a:rPr>
              <a:t>AGORA É </a:t>
            </a:r>
            <a:r>
              <a:rPr lang="pt-BR" sz="3200" dirty="0" smtClean="0">
                <a:latin typeface="Bradley Hand ITC" panose="03070402050302030203" pitchFamily="66" charset="0"/>
              </a:rPr>
              <a:t>a SUA VEZ</a:t>
            </a:r>
            <a:r>
              <a:rPr lang="pt-BR" sz="3200" dirty="0">
                <a:latin typeface="Bradley Hand ITC" panose="03070402050302030203" pitchFamily="66" charset="0"/>
              </a:rPr>
              <a:t>!</a:t>
            </a:r>
            <a:r>
              <a:rPr lang="pt-BR" sz="3200" dirty="0" smtClean="0">
                <a:latin typeface="Bradley Hand ITC" panose="03070402050302030203" pitchFamily="66" charset="0"/>
              </a:rPr>
              <a:t/>
            </a:r>
            <a:br>
              <a:rPr lang="pt-BR" sz="3200" dirty="0" smtClean="0">
                <a:latin typeface="Bradley Hand ITC" panose="03070402050302030203" pitchFamily="66" charset="0"/>
              </a:rPr>
            </a:br>
            <a:endParaRPr sz="3200" dirty="0">
              <a:latin typeface="Bradley Hand ITC" panose="03070402050302030203" pitchFamily="66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latin typeface="Bradley Hand ITC" panose="03070402050302030203" pitchFamily="66" charset="0"/>
              </a:rPr>
              <a:t>Separamos algumas questões para exercitar o conteúdo apresentado.</a:t>
            </a:r>
            <a:endParaRPr sz="32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1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371600"/>
            <a:ext cx="8520600" cy="3543299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“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Para a capital da Espanha, que acolhe até 13 de dezembro a Cúpula do Clima da ONU — conhecida como COP25 — , a manifestação maciça significou uma explosão extraordinária de reivindicações climáticas. ”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Nesse trecho, o excerto entre travessões se trata de um(a)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A)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opinião pessoal do autor.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citação de outra pessoa.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C)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reformulação de uma informação 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anterior.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D)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nova informação para o leitor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.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2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3540752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ctr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Como assistiremos a filmes daqui a 20 anos?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	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Com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muitos cineastas trocando câmeras tradicionais por câmeras 360 (que capturam vistas de todos os ângulos), o momento atual do cinema é comparável aos primeiros anos intensamente experimentais dos filmes no final do século 19 e início do século 20.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	Uma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série de tecnologias em rápido desenvolvimento oferece um potencial incrível para o futuro dos filmes – como a realidade aumentada, a inteligência artificial e a capacidade cada vez maior de computadores de criar mundos digitais detalhados.</a:t>
            </a:r>
          </a:p>
          <a:p>
            <a:pPr marL="114300" indent="0">
              <a:buNone/>
            </a:pPr>
            <a:r>
              <a:rPr lang="pt-BR" sz="1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</a:t>
            </a:r>
          </a:p>
          <a:p>
            <a:pPr marL="114300" indent="0">
              <a:buNone/>
            </a:pPr>
            <a:endParaRPr lang="pt-BR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3655" y="896166"/>
            <a:ext cx="8520600" cy="334020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	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Como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serão os filmes daqui a 20 anos? E como as histórias cinematográficas do futuro diferem das experiências disponíveis hoje? De acordo com o guru da realidade virtual e artista Chris </a:t>
            </a:r>
            <a:r>
              <a:rPr lang="pt-BR" sz="2000" b="1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Milk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, os filmes do futuro oferecerão experiências imersivas sob medida. Eles serão capazes de “criar uma história em tempo real que é só para você, que satisfaça exclusivamente a você e o que você gosta ou não”, diz ele.</a:t>
            </a:r>
          </a:p>
          <a:p>
            <a:pPr marL="114300" indent="0"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</a:t>
            </a:r>
          </a:p>
          <a:p>
            <a:pPr marL="114300" indent="0"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(Adaptado de: BUCKMASTER, Luke. Disponível em: www.bbc.com)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8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467591"/>
            <a:ext cx="8520600" cy="4156364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No 2° parágrafo, a informação introduzida pelo travessão corresponde 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a: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 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uma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síntese das consequências da revolução ocorrida no cinema recentemente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explicação das técnicas da maior parte das produções cinematográficas atuais.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exemplificação das tecnologias que terão impacto sobre o futuro dos filmes.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 apanhado das produções cinematográficas que se destacaram por serem inovadoras.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uma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ressalva sobre os aspectos positivos dos avanços técnicos da linguagem do cinema.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36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3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2482" y="1267691"/>
            <a:ext cx="8520600" cy="3221182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Considere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 trecho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: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“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É instintivo: em todas as vezes que meus cotovelos são passíveis de causar qualquer desastre, eu – que sou amplamente conhecido pela falta de jeito – enfio as mãos nos bolsos para minimizar a área de contato entre a minha pouca noção de espaço e a possível ruína completa de uma licoreira equilibrada em um móvel antigo.” </a:t>
            </a:r>
            <a:r>
              <a:rPr lang="pt-BR" sz="2000" dirty="0">
                <a:latin typeface="Bradley Hand ITC" panose="03070402050302030203" pitchFamily="66" charset="0"/>
                <a:ea typeface="Calibri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0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550718"/>
            <a:ext cx="8520600" cy="4018157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Sobre a pontuação usada nesse trecho, é CORRETO afirmar que: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endParaRPr lang="pt-BR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Os travessões poderiam ser suprimidos sem que houvesse alteração sintático-semântica do trecho.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 uso dos travessões não poderia ser substituído pelo uso das vírgulas, de acordo com as regras de pontuação.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Os travessões foram usados para separar, conforme as regras de pontuação, uma oração subordinada adjetiva explicativa.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 vírgula usada depois da palavra “desastre” é facultativa, visto que está separando um adjunto adverbial oracional antecipado.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vírgula deveria ter sido usada, obrigatoriamente, depois da palavra “bolsos”, para separar o adjunto adverbial oracional, que se inicia com o termo “para</a:t>
            </a: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”.</a:t>
            </a:r>
            <a:endParaRPr lang="pt-BR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4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3468016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Atente para as passagens </a:t>
            </a: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enumeradas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 seguir: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 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1. </a:t>
            </a: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novo estudo do banco central dos EUA (Federal Reserve) afirma que a turma nascida entre 1981 e 1997 — famosa por adorar aplicativos — não é tão diferente dos pais. </a:t>
            </a:r>
            <a:endParaRPr lang="pt-BR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pt-BR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2. </a:t>
            </a: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As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conclusões deles se baseiam em uma análise de gastos, renda, endividamento, patrimônio líquido e fatores demográficos de várias gerações. 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 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3. </a:t>
            </a: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São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principalmente as diferenças de idade média e então as diferenças de renda média que explicam grande parte da diferença de consumo entre os </a:t>
            </a:r>
            <a:r>
              <a:rPr lang="pt-BR" b="1" dirty="0" err="1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millennials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 e outros grupos”, segundo o estudo. </a:t>
            </a:r>
          </a:p>
          <a:p>
            <a:pPr marL="114300" indent="0">
              <a:buNone/>
            </a:pPr>
            <a:endParaRPr lang="pt-BR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426027"/>
            <a:ext cx="8520600" cy="4322618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Os travessões, em 1, as vírgulas, em 2, e as aspas, em 3, servem, respectivamente, aos propósitos de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 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destacar um exemplo, de contrastar termos com sentidos opostos e de marcar uma recapitulação.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circunscrever uma definição, de organizar uma sequência e de evidenciar uma crítica do autor.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intercalar uma expressão </a:t>
            </a:r>
            <a:r>
              <a:rPr lang="pt-BR" b="1" dirty="0" err="1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resumitiva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, de enfatizar uma ressalva e de frisar uma reprovação.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anunciar uma explicação, de encadear termos sinônimos e de demarcar um comentário técnico.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</a:t>
            </a:r>
            <a:r>
              <a:rPr lang="pt-BR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isolar uma especificação, de separar itens de uma lista e de sinalizar uma citação</a:t>
            </a: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  <a:endParaRPr lang="pt-BR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8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323246" y="650084"/>
            <a:ext cx="6477981" cy="36388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A aula de hoje é sobre três sinais de pontuação: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	Parênteses ()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	Travessão -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	Aspas “” ‘’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3000" b="1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11700" y="2205764"/>
            <a:ext cx="949200" cy="61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883100" y="2164250"/>
            <a:ext cx="870000" cy="610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eta para a direita 2"/>
          <p:cNvSpPr/>
          <p:nvPr/>
        </p:nvSpPr>
        <p:spPr>
          <a:xfrm>
            <a:off x="1943100" y="2067791"/>
            <a:ext cx="280555" cy="96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955222" y="2816264"/>
            <a:ext cx="280555" cy="96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1956954" y="3508664"/>
            <a:ext cx="280555" cy="96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5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Leia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 trecho a seguir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“Quer dizer: o nosso destino não é predeterminado pela natureza – muito menos, ele assinala, pela ‘inteligência divina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’”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Em relação a esse trecho, considere as afirmativas a seguir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pt-BR" dirty="0">
              <a:latin typeface="Times New Roman"/>
              <a:ea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13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436417"/>
            <a:ext cx="8520600" cy="4239491"/>
          </a:xfrm>
          <a:solidFill>
            <a:schemeClr val="tx1">
              <a:lumMod val="40000"/>
              <a:lumOff val="60000"/>
            </a:schemeClr>
          </a:solidFill>
        </p:spPr>
        <p:txBody>
          <a:bodyPr numCol="1"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pt-BR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	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I. Os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dois-pontos foram utilizados para marcar a reformulação de uma ideia apresentada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	II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 O travessão pode ser substituído por vírgula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	III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 As aspas foram utilizadas para marcar uma ironia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Estão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corretas as 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afirmativas: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spcAft>
                <a:spcPts val="2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I e II, apenas.</a:t>
            </a:r>
          </a:p>
          <a:p>
            <a:pPr marL="114300" indent="0" algn="just">
              <a:lnSpc>
                <a:spcPct val="100000"/>
              </a:lnSpc>
              <a:spcAft>
                <a:spcPts val="2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 e III, apenas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</a:p>
          <a:p>
            <a:pPr marL="114300" indent="0" algn="just">
              <a:lnSpc>
                <a:spcPct val="100000"/>
              </a:lnSpc>
              <a:spcAft>
                <a:spcPts val="2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II e III, apenas.</a:t>
            </a:r>
          </a:p>
          <a:p>
            <a:pPr marL="114300" indent="0" algn="just">
              <a:lnSpc>
                <a:spcPct val="100000"/>
              </a:lnSpc>
              <a:spcAft>
                <a:spcPts val="2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I, II e III.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6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362388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Canção do Exílio</a:t>
            </a:r>
          </a:p>
          <a:p>
            <a:pPr marL="17100" indent="0" algn="just">
              <a:lnSpc>
                <a:spcPct val="100000"/>
              </a:lnSpc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[...]</a:t>
            </a: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Minha terra tem primores,</a:t>
            </a: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Que tais não encontro eu cá,</a:t>
            </a: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Em cismar — sozinho, à noite —</a:t>
            </a: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Mais prazer encontro eu lá;</a:t>
            </a: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Minha terra tem palmeiras,</a:t>
            </a: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Onde canta o Sabiá.”</a:t>
            </a:r>
          </a:p>
          <a:p>
            <a:pPr marL="171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[...]</a:t>
            </a:r>
          </a:p>
          <a:p>
            <a:pPr marL="17100" indent="0" algn="r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(Gonçalves Dias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41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3264" y="675410"/>
            <a:ext cx="8520600" cy="3851902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Na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estrofe da Canção do Exílio, poema de Gonçalves Dias, o emprego do travessão duplo indica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 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citação.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interrupção.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intercalação.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discurso direto.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discurso indireto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3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7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3675834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“A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nossa democracia é laica, mas nossas decisões políticas são tomadas sob a premissa de que Deus é – e sempre será – brasileiro. Queremos benefícios sem custos (e quem em sã consciência não quereria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?).”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emprego do travessão duplo e dos parênteses cumpre a finalidade de intercalar comentários do autor que expressam, respectivamente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,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certeza e finalidade.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possibilidade e incerteza.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advertência e convicção.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discordância e hipótese.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convicção e suposição.</a:t>
            </a:r>
          </a:p>
          <a:p>
            <a:pPr marL="114300" indent="0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8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“Em certas sociedades primitivas o tempo gasto nas preliminares do casamento – corte, namoro, noivado etc. – era abreviado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.”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 segmento sublinhado entre travessões indica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 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retificação de um erro anterior.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explicação de um termo obscuro.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exemplificação de tradições sociais.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citação de todas as preliminares referidas.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uma enumeração de todas as preliminares citadas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4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9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3717398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“Nessa tona das águas da vida, por cima da qual nossa cabeça espia – se não naufragamos de vez –, somos assediados por pensamentos nem sempre muito inteligentes ou positivos sobre nós mesmos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.”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 smtClean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No período acima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 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o uso do travessão se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justifica 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por: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indicar a fala de um personagem.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introduzir uma enumeração explicativa.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sinalizar a mudança de interlocutor.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realçar um aposto, termo explicativo.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assinalar um comentário do autor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6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dirty="0" smtClean="0"/>
              <a:t>Questão 10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No trecho: “Frequentemente vejo – no trabalho, na faculdade, na rua – pessoas jogando embalagens descartáveis com a maior naturalidade.”, os travessões poderiam ser substituídos por: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 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vírgulas.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B)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pontos finais.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C)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aspas.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dois pontos.</a:t>
            </a:r>
          </a:p>
          <a:p>
            <a:pPr marL="11430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E) </a:t>
            </a:r>
            <a:r>
              <a:rPr lang="pt-BR" sz="2000" b="1" dirty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pontos de interrogação</a:t>
            </a:r>
            <a:r>
              <a:rPr lang="pt-BR" sz="20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Calibri"/>
              </a:rPr>
              <a:t>.</a:t>
            </a:r>
            <a:endParaRPr lang="pt-BR" sz="2000" b="1" dirty="0">
              <a:solidFill>
                <a:schemeClr val="accent1"/>
              </a:solidFill>
              <a:latin typeface="Bradley Hand ITC" panose="03070402050302030203" pitchFamily="66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4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68600"/>
            <a:ext cx="8520600" cy="8253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(Parênteses)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429500" y="1361209"/>
            <a:ext cx="6285000" cy="317961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Colocamos entre parênteses: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- </a:t>
            </a: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Palavras</a:t>
            </a: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, frases, orações que possuem caráter explicativo;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- Nomes de autores, obras e capítulos em citações.</a:t>
            </a:r>
            <a:endParaRPr sz="3000" b="1" dirty="0">
              <a:solidFill>
                <a:srgbClr val="000000"/>
              </a:solidFill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11700" y="2423975"/>
            <a:ext cx="949200" cy="61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883100" y="2424025"/>
            <a:ext cx="870000" cy="610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8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Exemplos do uso dos parênteses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38991" y="1228675"/>
            <a:ext cx="8686799" cy="344723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O Pedro (aquele que conhecemos no cinema) fará aniversário hoje!</a:t>
            </a:r>
          </a:p>
          <a:p>
            <a:pPr marL="3600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Eles dizem (embora ninguém acredite) que são de confiança</a:t>
            </a: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.</a:t>
            </a:r>
          </a:p>
          <a:p>
            <a:pPr marL="3600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“O </a:t>
            </a: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homem nasceu livre, e em toda parte se encontra sob </a:t>
            </a: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ferros”</a:t>
            </a: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 (J</a:t>
            </a:r>
            <a:r>
              <a:rPr lang="pt-BR" sz="2400" b="1" i="1" dirty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ean- Jacques Rousseau, Do Contrato Social e outros escritos. São Paulo, </a:t>
            </a:r>
            <a:r>
              <a:rPr lang="pt-BR" sz="2400" b="1" i="1" dirty="0" err="1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Cultrix</a:t>
            </a:r>
            <a:r>
              <a:rPr lang="pt-BR" sz="2400" b="1" i="1" dirty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, </a:t>
            </a:r>
            <a:r>
              <a:rPr lang="pt-BR" sz="2400" b="1" i="1" dirty="0" smtClean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1968</a:t>
            </a: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  <a:cs typeface="Amatic SC" panose="020B0604020202020204" charset="-79"/>
              </a:rPr>
              <a:t>).</a:t>
            </a:r>
            <a:endParaRPr lang="pt-BR" sz="2400" b="1" dirty="0">
              <a:solidFill>
                <a:schemeClr val="accent1"/>
              </a:solidFill>
              <a:latin typeface="Bradley Hand ITC" panose="03070402050302030203" pitchFamily="66" charset="0"/>
              <a:cs typeface="Amatic SC" panose="020B0604020202020204" charset="-79"/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23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68600"/>
            <a:ext cx="8520600" cy="8253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- Travessão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340427" y="1309253"/>
            <a:ext cx="6490718" cy="355369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just">
              <a:buClr>
                <a:srgbClr val="000000"/>
              </a:buClr>
              <a:buSzPts val="2500"/>
              <a:buNone/>
            </a:pPr>
            <a:r>
              <a:rPr lang="pt-BR" sz="28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É utilizado para</a:t>
            </a:r>
            <a:r>
              <a:rPr lang="pt-BR" sz="28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:</a:t>
            </a:r>
            <a:endParaRPr lang="pt-BR" sz="2800" b="1" dirty="0">
              <a:solidFill>
                <a:srgbClr val="000000"/>
              </a:solidFill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  <a:p>
            <a:pPr marL="412750" lvl="0" algn="just">
              <a:buClr>
                <a:srgbClr val="000000"/>
              </a:buClr>
              <a:buSzPts val="2500"/>
              <a:buFontTx/>
              <a:buChar char="-"/>
            </a:pPr>
            <a:r>
              <a:rPr lang="pt-BR" sz="28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Indicar a mudança de interlocutor nos diálogos;</a:t>
            </a:r>
          </a:p>
          <a:p>
            <a:pPr marL="412750" lvl="0" algn="just">
              <a:buClr>
                <a:srgbClr val="000000"/>
              </a:buClr>
              <a:buSzPts val="2500"/>
              <a:buFontTx/>
              <a:buChar char="-"/>
            </a:pPr>
            <a:r>
              <a:rPr lang="pt-BR" sz="28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Isolar a fala do personagem da fala do narrador;</a:t>
            </a:r>
          </a:p>
          <a:p>
            <a:pPr marL="412750" lvl="0" algn="just">
              <a:buClr>
                <a:srgbClr val="000000"/>
              </a:buClr>
              <a:buSzPts val="2500"/>
              <a:buFontTx/>
              <a:buChar char="-"/>
            </a:pPr>
            <a:r>
              <a:rPr lang="pt-BR" sz="28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Destacar ou isolar expressões no interior da </a:t>
            </a:r>
            <a:r>
              <a:rPr lang="pt-BR" sz="28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frase.</a:t>
            </a:r>
            <a:endParaRPr lang="pt-BR" sz="2800" b="1" dirty="0">
              <a:solidFill>
                <a:srgbClr val="000000"/>
              </a:solidFill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05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11700" y="2423975"/>
            <a:ext cx="949200" cy="61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883100" y="2424025"/>
            <a:ext cx="870000" cy="610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6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 smtClean="0"/>
              <a:t>Exemplos do uso do travessão</a:t>
            </a:r>
            <a:endParaRPr sz="45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63654" y="1394930"/>
            <a:ext cx="8520600" cy="3340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r>
              <a:rPr lang="pt-BR" sz="28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pt-BR" sz="28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– O que </a:t>
            </a:r>
            <a:r>
              <a:rPr lang="pt-BR" sz="28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é isso, mãe?</a:t>
            </a:r>
            <a:br>
              <a:rPr lang="pt-BR" sz="2800" b="1" dirty="0">
                <a:solidFill>
                  <a:schemeClr val="accent1"/>
                </a:solidFill>
                <a:latin typeface="Bradley Hand ITC" panose="03070402050302030203" pitchFamily="66" charset="0"/>
              </a:rPr>
            </a:br>
            <a:r>
              <a:rPr lang="pt-BR" sz="28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 –</a:t>
            </a:r>
            <a:r>
              <a:rPr lang="pt-BR" sz="28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É o seu presente de aniversário, minha filha</a:t>
            </a:r>
            <a:r>
              <a:rPr lang="pt-BR" sz="28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endParaRPr lang="pt-BR" sz="28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r>
              <a:rPr lang="pt-BR" sz="28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 –</a:t>
            </a:r>
            <a:r>
              <a:rPr lang="pt-BR" sz="28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 Você tem macaco? – perguntou o homem.</a:t>
            </a:r>
            <a:endParaRPr lang="pt-BR" sz="2800" b="1" dirty="0" smtClean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endParaRPr lang="pt-BR" sz="28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r>
              <a:rPr lang="pt-BR" sz="28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 - E </a:t>
            </a:r>
            <a:r>
              <a:rPr lang="pt-BR" sz="28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logo me apresentou à mulher, – uma estimável senhora – e à filha</a:t>
            </a:r>
            <a:r>
              <a:rPr lang="pt-BR" sz="28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. (</a:t>
            </a:r>
            <a:r>
              <a:rPr lang="pt-BR" sz="28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Machado de Assis</a:t>
            </a:r>
            <a:r>
              <a:rPr lang="pt-BR" sz="28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)</a:t>
            </a:r>
            <a:endParaRPr lang="pt-BR" sz="28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69850" indent="0">
              <a:buClr>
                <a:srgbClr val="000000"/>
              </a:buClr>
              <a:buSzPts val="2500"/>
              <a:buNone/>
            </a:pPr>
            <a:endParaRPr lang="pt-BR" sz="2800" dirty="0" smtClean="0">
              <a:solidFill>
                <a:schemeClr val="accent1"/>
              </a:solidFill>
              <a:latin typeface="Amatic" pitchFamily="2" charset="0"/>
            </a:endParaRPr>
          </a:p>
          <a:p>
            <a:pPr marL="6985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 sz="25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68600"/>
            <a:ext cx="8520600" cy="8253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“Aspas”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429500" y="1492550"/>
            <a:ext cx="6285000" cy="2925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just">
              <a:buClr>
                <a:srgbClr val="000000"/>
              </a:buClr>
              <a:buSzPts val="250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São utilizadas:</a:t>
            </a:r>
          </a:p>
          <a:p>
            <a:pPr marL="527050" lvl="0" indent="-457200" algn="just">
              <a:buClr>
                <a:srgbClr val="000000"/>
              </a:buClr>
              <a:buSzPts val="2500"/>
              <a:buFontTx/>
              <a:buChar char="-"/>
            </a:pPr>
            <a:r>
              <a:rPr lang="pt-BR" sz="24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Para destacar palavras ou expressões;</a:t>
            </a:r>
          </a:p>
          <a:p>
            <a:pPr marL="527050" lvl="0" indent="-457200" algn="just">
              <a:buClr>
                <a:srgbClr val="000000"/>
              </a:buClr>
              <a:buSzPts val="2500"/>
              <a:buFontTx/>
              <a:buChar char="-"/>
            </a:pPr>
            <a:r>
              <a:rPr lang="pt-BR" sz="24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No início e no final de uma citação;</a:t>
            </a:r>
          </a:p>
          <a:p>
            <a:pPr marL="527050" lvl="0" indent="-457200" algn="just">
              <a:buClr>
                <a:srgbClr val="000000"/>
              </a:buClr>
              <a:buSzPts val="2500"/>
              <a:buFontTx/>
              <a:buChar char="-"/>
            </a:pPr>
            <a:r>
              <a:rPr lang="pt-BR" sz="24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Para marcar títulos de obras;</a:t>
            </a:r>
          </a:p>
          <a:p>
            <a:pPr marL="527050" lvl="0" indent="-457200" algn="just">
              <a:buClr>
                <a:srgbClr val="000000"/>
              </a:buClr>
              <a:buSzPts val="2500"/>
              <a:buFontTx/>
              <a:buChar char="-"/>
            </a:pPr>
            <a:r>
              <a:rPr lang="pt-BR" sz="24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Para marcar gírias ou expressões estrangeiras.</a:t>
            </a:r>
            <a:endParaRPr lang="pt-BR" sz="2400" b="1" dirty="0">
              <a:solidFill>
                <a:srgbClr val="000000"/>
              </a:solidFill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05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11700" y="2423975"/>
            <a:ext cx="949200" cy="61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883100" y="2424025"/>
            <a:ext cx="870000" cy="610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 smtClean="0"/>
              <a:t>Exemplos do uso das aspas</a:t>
            </a:r>
            <a:endParaRPr sz="45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63654" y="1394930"/>
            <a:ext cx="8520600" cy="33402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9850" lvl="0" indent="0" algn="just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Após encontrar o vaso quebrado, minha mãe disse: Muito “bonito” o que você fez</a:t>
            </a: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.</a:t>
            </a:r>
          </a:p>
          <a:p>
            <a:pPr marL="69850" lvl="0" indent="0" algn="just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endParaRPr lang="pt-BR" sz="2400" b="1" dirty="0">
              <a:solidFill>
                <a:schemeClr val="accent1"/>
              </a:solidFill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  <a:p>
            <a:pPr marL="69850" lvl="0" indent="0" algn="just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Esperamos o “</a:t>
            </a:r>
            <a:r>
              <a:rPr lang="pt-BR" sz="2400" b="1" i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feedback</a:t>
            </a: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” da professora</a:t>
            </a: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.</a:t>
            </a:r>
          </a:p>
          <a:p>
            <a:pPr marL="69850" lvl="0" indent="0" algn="just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endParaRPr lang="pt-BR" sz="2400" b="1" dirty="0" smtClean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69850" lvl="0" indent="0" algn="just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Essa noite vamos “</a:t>
            </a:r>
            <a:r>
              <a:rPr lang="pt-BR" sz="2400" b="1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caetanear</a:t>
            </a: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” muito no show de Caetano Veloso</a:t>
            </a: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.</a:t>
            </a:r>
          </a:p>
          <a:p>
            <a:pPr marL="69850" lvl="0" indent="0" algn="just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endParaRPr lang="pt-BR" sz="2400" b="1" dirty="0" smtClean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69850" lvl="0" indent="0" algn="just">
              <a:lnSpc>
                <a:spcPct val="100000"/>
              </a:lnSpc>
              <a:buClr>
                <a:srgbClr val="000000"/>
              </a:buClr>
              <a:buSzPts val="2500"/>
              <a:buNone/>
            </a:pPr>
            <a:r>
              <a:rPr lang="pt-BR" sz="24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"Imagine uma nova história para sua vida e acredite nela</a:t>
            </a:r>
            <a:r>
              <a:rPr lang="pt-BR" sz="24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". (Paulo Coelho)</a:t>
            </a:r>
            <a:endParaRPr sz="2400" b="1" dirty="0">
              <a:solidFill>
                <a:schemeClr val="accent1"/>
              </a:solidFill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685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323246" y="650084"/>
            <a:ext cx="6477981" cy="36388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pt-BR" sz="30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	</a:t>
            </a: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As aspas </a:t>
            </a:r>
            <a:r>
              <a:rPr lang="pt-BR" sz="30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Simples </a:t>
            </a: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são utilizadas quando as aspas duplas </a:t>
            </a:r>
            <a:r>
              <a:rPr lang="pt-BR" sz="30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já </a:t>
            </a: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estão </a:t>
            </a:r>
            <a:r>
              <a:rPr lang="pt-BR" sz="30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sendo </a:t>
            </a: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utilizadas.</a:t>
            </a:r>
          </a:p>
          <a:p>
            <a:pPr marL="0" lvl="0" indent="0" algn="just">
              <a:spcAft>
                <a:spcPts val="160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 “</a:t>
            </a:r>
            <a:r>
              <a:rPr lang="pt-BR" sz="3000" b="1" dirty="0">
                <a:solidFill>
                  <a:srgbClr val="000000"/>
                </a:solidFill>
                <a:latin typeface="Bradley Hand ITC" panose="03070402050302030203" pitchFamily="66" charset="0"/>
                <a:ea typeface="Amatic SC"/>
                <a:cs typeface="Amatic SC"/>
                <a:sym typeface="Amatic SC"/>
              </a:rPr>
              <a:t>A menina estava muito feliz no congresso em apresentar a ‘Nova Tese’ sobre o tema polêmico do aborto.”</a:t>
            </a:r>
            <a:endParaRPr lang="pt-BR" sz="3000" b="1" dirty="0" smtClean="0">
              <a:solidFill>
                <a:srgbClr val="000000"/>
              </a:solidFill>
              <a:latin typeface="Bradley Hand ITC" panose="03070402050302030203" pitchFamily="66" charset="0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11700" y="2205764"/>
            <a:ext cx="949200" cy="61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883100" y="2164250"/>
            <a:ext cx="870000" cy="610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eta para a direita 1"/>
          <p:cNvSpPr/>
          <p:nvPr/>
        </p:nvSpPr>
        <p:spPr>
          <a:xfrm>
            <a:off x="1693718" y="987136"/>
            <a:ext cx="415637" cy="15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6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Personalizada 4">
      <a:dk1>
        <a:srgbClr val="5FFFDC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E5B10B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897</Words>
  <Application>Microsoft Office PowerPoint</Application>
  <PresentationFormat>Apresentação na tela (16:9)</PresentationFormat>
  <Paragraphs>176</Paragraphs>
  <Slides>27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Amatic SC</vt:lpstr>
      <vt:lpstr>Times New Roman</vt:lpstr>
      <vt:lpstr>Bradley Hand ITC</vt:lpstr>
      <vt:lpstr>Calibri</vt:lpstr>
      <vt:lpstr>Source Code Pro</vt:lpstr>
      <vt:lpstr>Amatic</vt:lpstr>
      <vt:lpstr>Beach Day</vt:lpstr>
      <vt:lpstr>Pontuação</vt:lpstr>
      <vt:lpstr>Apresentação do PowerPoint</vt:lpstr>
      <vt:lpstr>(Parênteses)</vt:lpstr>
      <vt:lpstr>Exemplos do uso dos parênteses</vt:lpstr>
      <vt:lpstr>- Travessão</vt:lpstr>
      <vt:lpstr>Exemplos do uso do travessão</vt:lpstr>
      <vt:lpstr>“Aspas”</vt:lpstr>
      <vt:lpstr>Exemplos do uso das aspas</vt:lpstr>
      <vt:lpstr>Apresentação do PowerPoint</vt:lpstr>
      <vt:lpstr>Vídeos para ajudar nos estudos:  https://www.youtube.com/watch?v=WMFgg9x72Bk  https://www.youtube.com/watch?v=HwMYC5pFJGo</vt:lpstr>
      <vt:lpstr>AGORA É a SUA VEZ!  Separamos algumas questões para exercitar o conteúdo apresentado.</vt:lpstr>
      <vt:lpstr>Questão 1</vt:lpstr>
      <vt:lpstr>Questão 2</vt:lpstr>
      <vt:lpstr>Apresentação do PowerPoint</vt:lpstr>
      <vt:lpstr>Apresentação do PowerPoint</vt:lpstr>
      <vt:lpstr>Questão 3</vt:lpstr>
      <vt:lpstr>Apresentação do PowerPoint</vt:lpstr>
      <vt:lpstr>Questão 4</vt:lpstr>
      <vt:lpstr>Apresentação do PowerPoint</vt:lpstr>
      <vt:lpstr>Questão 5</vt:lpstr>
      <vt:lpstr>Apresentação do PowerPoint</vt:lpstr>
      <vt:lpstr>Questão 6</vt:lpstr>
      <vt:lpstr>Apresentação do PowerPoint</vt:lpstr>
      <vt:lpstr>Questão 7</vt:lpstr>
      <vt:lpstr>Questão 8</vt:lpstr>
      <vt:lpstr>Questão 9</vt:lpstr>
      <vt:lpstr>Questão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Pontuação</dc:title>
  <cp:lastModifiedBy>Christie Oliver</cp:lastModifiedBy>
  <cp:revision>18</cp:revision>
  <dcterms:modified xsi:type="dcterms:W3CDTF">2020-05-18T22:20:19Z</dcterms:modified>
</cp:coreProperties>
</file>