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8" r:id="rId1"/>
    <p:sldMasterId id="2147483860" r:id="rId2"/>
  </p:sldMasterIdLst>
  <p:notesMasterIdLst>
    <p:notesMasterId r:id="rId33"/>
  </p:notesMasterIdLst>
  <p:sldIdLst>
    <p:sldId id="256" r:id="rId3"/>
    <p:sldId id="270" r:id="rId4"/>
    <p:sldId id="271" r:id="rId5"/>
    <p:sldId id="274" r:id="rId6"/>
    <p:sldId id="300" r:id="rId7"/>
    <p:sldId id="310" r:id="rId8"/>
    <p:sldId id="314" r:id="rId9"/>
    <p:sldId id="346" r:id="rId10"/>
    <p:sldId id="347" r:id="rId11"/>
    <p:sldId id="348" r:id="rId12"/>
    <p:sldId id="349" r:id="rId13"/>
    <p:sldId id="350" r:id="rId14"/>
    <p:sldId id="322" r:id="rId15"/>
    <p:sldId id="321" r:id="rId16"/>
    <p:sldId id="317" r:id="rId17"/>
    <p:sldId id="319" r:id="rId18"/>
    <p:sldId id="325" r:id="rId19"/>
    <p:sldId id="323" r:id="rId20"/>
    <p:sldId id="324" r:id="rId21"/>
    <p:sldId id="333" r:id="rId22"/>
    <p:sldId id="334" r:id="rId23"/>
    <p:sldId id="339" r:id="rId24"/>
    <p:sldId id="326" r:id="rId25"/>
    <p:sldId id="327" r:id="rId26"/>
    <p:sldId id="337" r:id="rId27"/>
    <p:sldId id="341" r:id="rId28"/>
    <p:sldId id="342" r:id="rId29"/>
    <p:sldId id="343" r:id="rId30"/>
    <p:sldId id="344" r:id="rId31"/>
    <p:sldId id="345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4D3D7B"/>
    <a:srgbClr val="FF0000"/>
    <a:srgbClr val="FFE575"/>
    <a:srgbClr val="FEF98C"/>
    <a:srgbClr val="FFCC00"/>
    <a:srgbClr val="46464A"/>
    <a:srgbClr val="A7B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6370" autoAdjust="0"/>
  </p:normalViewPr>
  <p:slideViewPr>
    <p:cSldViewPr snapToGrid="0" snapToObjects="1">
      <p:cViewPr varScale="1">
        <p:scale>
          <a:sx n="90" d="100"/>
          <a:sy n="90" d="100"/>
        </p:scale>
        <p:origin x="1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2522856448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Espaço Reservado para Anotaçõ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3031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Espaço Reservado para Anotaçõ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7649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E1995-2DFD-456F-AC12-6315CEAD19D1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FD82A-FFA0-4AC6-8419-2B47AD3D15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08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4A4C-AFC3-482E-819E-3540EA613031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AACD-0E2F-41B5-8E0F-5B5F76C6C3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1443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BE9B-ABFE-421A-ACE8-630E7426DDDB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C962-9415-46FB-B702-202979D405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7958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rgbClr val="35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11E4843-D651-4A48-A2E3-2F61CAC47F99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7AAAFB20-A876-461D-A834-3610845A93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622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940CA-ACFB-489C-973C-79B7A429DFD7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7249-CC70-463B-B5BF-343B97510F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7859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9BD1-7104-4C37-84D3-382ECE6067AA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563A22-8669-4D3B-8C98-58733F0306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2223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6E98-B820-4C62-A8E4-682AFCEF2E46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9D9B-08D6-428E-A990-42E5BD8397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5535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79D4B-2237-456A-AEB7-5EF64421C7FD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02F0-EC1B-42EC-AACC-979509EAA3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76860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E219E-52B7-45E1-9D89-019F1A6F3681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4F260-1DF5-4368-8878-0AE1D83185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519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E3495-F6D5-4E40-9A5A-6B63CF41792B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A402-6D57-4085-937C-79A7440F42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59214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/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24A9-5B04-4946-A2E9-464863C13EC1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F906-DF1C-4218-9D14-6F571464B5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3950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97F12-F88E-40ED-857E-4024C2E1E7AD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F726-4B91-4B3F-AFD5-AFDF348308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74562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5105400"/>
            <a:ext cx="11293475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4AB16-45AD-4BC9-AF7B-B8C15559D38A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F9E5C3-9CA5-4B22-91DC-B33216E55E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04899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1850-0AD5-4520-9CE7-664288B53935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8588-5318-42F3-BF3D-0B246BA8DC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19410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6B01-3CAA-407D-8BF1-BF649A7D6161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9CAA-008F-425E-9450-3978FB9C8F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7961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28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6FA4-DC0C-41EC-A410-0C8FDD482426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4324-4B33-4496-9987-24A71D2C89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585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4C6C-7732-4184-9F0D-A6510E329D32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E4C3F-882D-4406-96C7-2D1F84E7C1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553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1C39-56A8-41A7-9FE0-6C843D1092E9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4C0A-6000-4240-91CE-283DEBBBC8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8461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5F9D-F046-4D56-A655-B1522F2258B4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C494-5CE0-4B86-8F72-8F8F1671F0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3474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672D-E4A7-4CF6-8FD7-22983C443B83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C103-DB68-483B-8FD3-4F8464495B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9415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CE33-C480-4518-BA10-C8A4C0344F52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AD55-ABF4-457A-A232-D5EE39CC35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47293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57CD-F09B-414E-AB10-8727C7BBA12D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F0D585-20B9-45AE-9DDE-87270E9130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5459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Editar estilos de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905FF2-B84E-4E5B-B162-31110EF32765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870141-6A8A-4CB2-83C1-99C500EBCE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76" r:id="rId9"/>
    <p:sldLayoutId id="2147484066" r:id="rId10"/>
    <p:sldLayoutId id="214748406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3475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8176" y="998537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6FA393-099F-4E1F-923C-5E6096C47594}" type="datetimeFigureOut">
              <a:rPr lang="pt-BR"/>
              <a:pPr>
                <a:defRPr/>
              </a:pPr>
              <a:t>15/02/2020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976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3600" smtClean="0">
                <a:solidFill>
                  <a:srgbClr val="5C64B7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495F2E9C-162C-45CA-B798-B58D47C81E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68" r:id="rId2"/>
    <p:sldLayoutId id="214748407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9" r:id="rId9"/>
    <p:sldLayoutId id="2147484074" r:id="rId10"/>
    <p:sldLayoutId id="2147484075" r:id="rId11"/>
    <p:sldLayoutId id="214748408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9pPr>
    </p:titleStyle>
    <p:bodyStyle>
      <a:lvl1pPr marL="182563" indent="-182563" algn="l" rtl="0" eaLnBrk="0" fontAlgn="base" hangingPunct="0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3200" kern="1200" spc="1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032001"/>
            <a:ext cx="12192000" cy="2678544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rgbClr val="FF0000"/>
            </a:solidFill>
          </a:ln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01" name="Título 1"/>
          <p:cNvSpPr>
            <a:spLocks noGrp="1"/>
          </p:cNvSpPr>
          <p:nvPr>
            <p:ph type="ctrTitle"/>
          </p:nvPr>
        </p:nvSpPr>
        <p:spPr>
          <a:xfrm>
            <a:off x="1" y="1887538"/>
            <a:ext cx="12192000" cy="2387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11500" b="1" dirty="0">
                <a:latin typeface="Book Antiqua" panose="02040602050305030304" pitchFamily="18" charset="0"/>
              </a:rPr>
              <a:t>FÍSICA</a:t>
            </a:r>
          </a:p>
        </p:txBody>
      </p:sp>
      <p:pic>
        <p:nvPicPr>
          <p:cNvPr id="8198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0" y="2560638"/>
            <a:ext cx="177006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476500"/>
            <a:ext cx="20129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Classificação dos Movimentos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94C96F7-73D7-4D49-851C-ECE473953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27" y="2059850"/>
            <a:ext cx="7595346" cy="36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1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Classificação dos Movimentos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F165B91-3C59-4303-AF53-9BA8E62BB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7" y="1911106"/>
            <a:ext cx="7072317" cy="458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3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Classificação dos Movimentos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F65D13-F72B-4052-A31A-3FEA4197B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42" y="2034654"/>
            <a:ext cx="8057916" cy="390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0" y="2503503"/>
            <a:ext cx="12192000" cy="1824022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8800" b="1" dirty="0">
                <a:latin typeface="Boogaloo" panose="03060902030202020203" pitchFamily="66" charset="0"/>
              </a:rPr>
              <a:t>EXERCÍCIOS</a:t>
            </a:r>
            <a:endParaRPr lang="pt-BR" altLang="pt-BR" sz="9600" b="1" dirty="0">
              <a:latin typeface="Boogaloo" panose="03060902030202020203" pitchFamily="66" charset="0"/>
            </a:endParaRPr>
          </a:p>
        </p:txBody>
      </p:sp>
      <p:sp>
        <p:nvSpPr>
          <p:cNvPr id="5" name="Arco 4"/>
          <p:cNvSpPr/>
          <p:nvPr/>
        </p:nvSpPr>
        <p:spPr>
          <a:xfrm rot="21238657">
            <a:off x="-1000655" y="4262681"/>
            <a:ext cx="9595395" cy="9525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15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5487" y="365125"/>
            <a:ext cx="10228263" cy="1325563"/>
          </a:xfrm>
        </p:spPr>
        <p:txBody>
          <a:bodyPr/>
          <a:lstStyle/>
          <a:p>
            <a:pPr>
              <a:defRPr/>
            </a:pPr>
            <a:r>
              <a:rPr lang="pt-BR" dirty="0"/>
              <a:t>Resolução do Exercício (MRUV)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5488" y="1828800"/>
            <a:ext cx="10228262" cy="4351338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pt-BR" sz="2400" dirty="0"/>
              <a:t>Um automóvel inicia uma trajetória com uma velocidade de 5 m/s e realiza um movimento uniformemente variado com aceleração igual a 2 m/s</a:t>
            </a:r>
            <a:r>
              <a:rPr lang="pt-BR" sz="2400" baseline="30000" dirty="0"/>
              <a:t>2</a:t>
            </a:r>
            <a:r>
              <a:rPr lang="pt-BR" sz="2400" dirty="0"/>
              <a:t>. Calcule o espaço percorrido pelo automóvel, sabendo que no fim da trajetória sua velocidade era de 25m/s.</a:t>
            </a:r>
            <a:br>
              <a:rPr lang="pt-BR" sz="2200" dirty="0">
                <a:ea typeface="Cambria Math" panose="02040503050406030204" pitchFamily="18" charset="0"/>
              </a:rPr>
            </a:br>
            <a:br>
              <a:rPr lang="pt-BR" sz="2200" dirty="0">
                <a:ea typeface="Cambria Math" panose="02040503050406030204" pitchFamily="18" charset="0"/>
              </a:rPr>
            </a:br>
            <a:endParaRPr lang="pt-BR" sz="2200" dirty="0"/>
          </a:p>
        </p:txBody>
      </p:sp>
      <p:sp>
        <p:nvSpPr>
          <p:cNvPr id="41988" name="AutoShape 2" descr="data:image/png;base64,iVBORw0KGgoAAAANSUhEUgAAAfYAAAE6CAIAAABro+ckAAAAAXNSR0IArs4c6QAAAARnQU1BAACxjwv8YQUAAAAJcEhZcwAADsMAAA7DAcdvqGQAAB5HSURBVHhe7d1/UNN5nufxMLjpawduXZxpMu5KW2Wifdjc4rmFq2LJQB1jxFFvW/t6tLpQa4rszrYN1/4oWTkZLBhcEI+MTu+Em2u1HHv6/FEljppubkPLiLpyZcEVkmtMrFOstqC3YJ0jp1UpGe4Tvh8jSPidn9/v81Ep55N3In9k0i/ffPLO5xs3ODioAwCo0bfk/wIAVIeIBwDVIuIBQLWIeABQLSIeAFSLiAcA1SLiAUC1iHgAUK3pRrzbarXL5bjcVovVLdcv2C2WSf1dAMCMTCvi3dZV+bo8s7w3LpcuNc8o1y+YbZsurhoV/ACAIJtGxLut+c6SG4WvBndA9nu6UQkvmG0lznxCHgBCK3DEW1fF+fj2U0THLleS+8pZXapJrq2rVlntyrNFX263yIXyqEj4i85FvoRXfkicxWq3y8dMqbqzV8h4AAilwBFfeONqga7gqs2s0xkLS2prXb6V5HLefHsot33tfNHNm0XlulODg1cLbhaZLm4aHHTVvsxu+0XdJt9ftFeffdc1ODi4yVl+T3lEZ1z09k2nS94BAITCWBs15k0FdeVD7fgYey2CUfmXoMS3Z2NKXbmydq/yD8GL7H6R8L6WvcgkunuTbZL7OwCAIBhzL968t1ZXVG13W+8tmmYs+xPe92+BaO/fPWsaseMDAAitsT9uNRaWFNStGz05I/r1u/cmsYvuvpcqE15nt4rfB3w5f7XgxV9137u78sWOPgAgJMaO+KFGvuDdUZs0xrx3dS92Yizr6nR16yx2u8Xk25XPt9p92/M63xaP+4pT9zLCz+b7Pm6NW6cb2tURXE7d6B8NAAimaV31yW21XMmzjbt/M8FTRF9vKmRfHgBCarwufkzGwr26/HF31UUPP/orTy/YLXEXp7vBDwCYNK7dCgCqNa0uHgAQC4h4AFAtIh4AVIuIBwDVIuIBQLWIeABQrWBGfFxcnFwBAKIAXTwAqBYRDwCqRcQDgGoR8QCgWkQ8AKgWEQ8AqkXEA4BqEfEAoFpEPACoFhEPAKpFxAOAahHxAKBaRDwAqBYRDwCqRcQDgGoR8QCgWkQ8AKgWEQ8AqkXEA4BqEfEAoFpEPACoFhEPAKpFxAOAahHxAKBaRDwAqBYRDwCqRcQDgGoR8QCgWkQ8AKgWEQ8AqkXEA4BqEfEAoFpEPACoFhEPAKpFxAOAahHxAKBaRDwAqBYRDwCqRcQDgGoR8QCgWkQ8AKgWEQ8AqkXEA4BqEfEAoFpEPACoFhEPAKpFxAOAak0/4t3WVausbnkHABB9ph3x9uqim3IJABFmt8QNEY2n3WKxi4roQsX9oaWGTTPi7ZaLqbUr5R0AiCSR7+t0Vwd9Tuny19UNFY2FN1yk1LQi3m29t8mWJ+8AQCS5reV1BVdt5qE7ItgHB+UaOl2c+GdPLifLbbVcybMV6qyr8nWnbhQaZVn8rLi4L7/8UlkvGKKsHwxR1tSVtZbrLtf96qrL8fGG1177tlIBxldrXS9XgbhHZdEL4pHqRTc0HfhTj3i71WoqFC/m6JdVRLxcDfH/5JMnT546dUpZ5+fnb9++XVlTV9Zaq68zf/Q//tG2JPVv5vzxIqUCjO/a7wrkKhCRRSZnSaDWnYifcsT7XsyiYZ+zrqx1+VNeRPzUfyeAthw/duv8ufa7Hf+lvLzsL/8yU1aBcaUvnSdXgcm9eCXLh3WfRPx0NmqkYa+jRMRjfJ+eaauztej18f/y+/9WXf2zrKws+QAwQ8OaT3/f6Qv+upF9qPYQ8QiTRsf9Q2UOsThYmpOds1ApAgipYIYyEY+xODt6igove70DH+3O3LAxVVYBhBgHGCDkurv79+21i3wX4U6+A+FExCO0PB5v0YeXxZ8Zy+eLFl5WAYQFEY8Q8uV74W9FF280zS2vyJVVne773//+tWvX5B0AIUPEI4QOlTncrt6UlDm11h/q9fGyCiBciHiEytGa5pbbjxIS9FVHzOJPWQUQRkQ8QuLTM22X6p2ic6+qNhsMibIKILwYmkTwfW7vPFzZJBblFbmZq+XRNADCjy4eQdZy+5GS7x/sWkG+A5FFxCOY3K7ekgMNYrF9x7LNW9KUIoBIIeIRNP6vOK01LxYRL6sAIoeIR3B4PN59e+x9fU8n8xUn5uKB8CDiEQSicy850NDV9cRomnuwNIcReCBKEPEIgsOV19paHxsMieUVuYzAA9GDiMdM1dlaGh33RbKLfGcEHogqzMVjRi7VO4/WNOv18SLfM5bPl1UA0YEuHtPXcvuRyHex+Gh3JvkORCEiHtM0fAR+rXmxUgQQVYh4TAcj8EBMIOIxZVMagQ+IuXggPIh4TA0j8EAMIeIxNYzAAzGEiMcUMAIPxBbm4jFZ58+1Hz92S7nKR/rSebIKIIrRxWNSmq8/EPkuFvuLs8h3IFYQ8ZiYs6PnUJlDLAosGdk5C5UigOhHxGMC/hH4DRtTt25Ll1UAsYCIx3g8Hm/Rh5fFn9MegQ+IuXggPIh4jEl07qJ/F1280TS3vCJXVgHEDiIeYzpU5nB29BgMiVXVZr7iBMQiIh6BHT92q/n6g4QEfdURc1LSbFkFEFOYi0cAn55pq7O1MAIPxDq6eLyq0XFf5LtYMAIPxDoiHiO0tT4+XOmbdWEEHlABIh4vdXU9KTnQwAg8oBpEPKS+vqf79tiDPgIfEHPxQHgQ8fBhBB5QJSIePiUHGtyuXkbgAZUh4qE7WtPccvsRI/CA+jAXr3WMwAMqRhevaf4R+IOlOeQ7oD5EvHb5R+A/2LUic/UCpQhATYh4jfKPwG/ekiZusgpAXYh4LfKPwIvmXbTwshpGzMUD4UHEa45/BD596byDpTmyCkCNiHhtEfmujMCnpMwpr8hlBB5QNyJeW5QR+KSk2VVHzAkJelkFoFLMxWvIyRN3xE107h//wyajaa6sAlAvunit+NzeKfJdLMorcsl3QCOIeE1ouf3oaE2zWHy0OzNj+XylCED1iHj1c7t6D5U5vN6BrdvSN2xMlVUAGkDEq1x3d3/JgQaPx7vWvLjAkiGrkcZcPBAeRLyaiWTft8c3Ah+Gq3wAiEJEvGopI/BdXU+MprkHS3MYgQc0iIhXrUNljrbWxwZDYnlFLiPwgDYxF69Ox4/dOn+uXSR7rfWHjEgCmkUXr0Ii3MVNr48/WJpDvgNaRsSrTaPjvmjhxWJ/cRYj8IDGEfGq4r/KR4ElIztnoVIEoFlEvHq4Xb3KVT42bEzdui1dVqMSc/FAeBDxKuH/ihMj8AD8iHg1EMku8l2kvNE0t7wiV1YBaB4RH/O83oFDZQ63q9dgSKy1/pCvOAHwYy4+5h2ubPrc3pmQoP/VJ++IlJdVAKCLj3UnT9wR+S4696pqM/kO4BVEfAy7VO/0X+UjdUmyUgQAPyI+VnGVDwATIuJjkjICLxbbdyyLxat8MBcPhAcRH3u6u/v37bV7vQNrzYtFxMsqAIxCxMcY5SoffX1P+YoTgAkR8bGEq3wAmBLm4mPJoTJHo+O+7ytOP1/PiCSACdHFx4zjx26JfE9I0FcdYQQewKQQ8bHBf5WP8orclJQ5sgoA4yLiY0Dz9Qf+q3ykL52nFAFgQmNFvNu6Km6IxS4rrxLPWGV1yzsIGWdHz6Eyh1io6SofzMUD4RE44t3Wat2pQeFqQd26wEFury66KZcIGf8IfPRf5QOIKLtFaUpFXtktQ52prGi8Ew0c8cZCW6HRtzDvrV150+kaKg5nt1xMrV0p7yA0PB5v0YeXucoHMBGR5ut0V31d6eApXf66OlFyW+9tGmpT3y7K13LIT7QXb1z0tlwN43vxbHnyDkJCdO6if+cqH8CE3NbyuoKrNvPQHWPhjcFBsTYWFg4VzJsKhupaNdEku9tquZInW3pJlnTWVfm6UzeGPSR+J5rgp2lPr+vrB8135Z2paGy83/XwSULCaxs2/hu+4gSNW7bjB3IViHtUFg1jt1h0Nhn/WjRBKNutVlPhyFfuRWn0yyoiXq6G+H/yT3/607KyMmVdWloq7iprLdT/w+I1a9/4d8oawPQU/O6oXAUissjkLPG17qO4rVaXbOc1aryIFy9c9aIbI18334s5/HPWlbUuf8rTxb/icuHHj1vdyUve/LOMt2RpEpzOb1puP4qP/9Za86Lvfvfbsgpo2PhdvH8vXgkrf/f5YuEa3alqiAjlgFy1K0V8Dy2v1srFCMOeII3z0zSo9df/aFv9n05vPPj/ev+vLE3C9d/9nzWrbeImFrIEYEIij5REG+o7ReHqsC34AuWTWE0K/HGr+DdR9Oo3i0y+maO4cl3e0L6M1qePpqCn4+GdE1+IRXbp+7OTJnvYgH8E/oNdKzJXL1CKqsRcPIJs6FNWhbKvYLbJu4KGt+I5hiwEvJ5nF3bW9Hf3pW/Lcb72z01NTSdOnJCPja27u//HOy94PN7NW9JExMuqSomILy0tzcrKkvcBhMZEQ5OYumuVn4l8T17y5kQbiC/5R+BF8676fAcQNkR8kHXaWx5cb9cnvJ5d+n68fpasjss/Ap+6JPlgaY6sAsCMEfHB9KTrm+aa82KRVfxeoiFJKU7oUJnD2dFjMCRWVZs1MgL/5ZdfsksDhAF78UEz4H1+YecRkfKLzRlrit+T1YkcrWm+VO9MSND/6pN3OAUeQHDRxQeN6N9FvovmPXP3ZlmayKdn2kS+i85d9O/kO4CgI+KDo9PeIm7x+lmT34JvdNyvs7WIxcHSnNQlyUoRAIKIiA+C/u6+W8fqxSLDkpe85E2lOL621seHK32D4aofgQ+IuXggPIj4mRrwPm8sO+31PJu//K20LWtk9YWTJ0/u2LFD3nmhq+tJyYEGr3dg85Y0cZNVAAg2In6m2s44ejoeJhqS1hT/SJbG1df3dN8eOyPwAMKAiJ+Rx63uOye+ULbgJ3NQASPwAMKJiJ++p339jWWnxWLyW/AlBxrcrl5NjcAHxFw8EB7MxU+fclbwvKXG9dafyNK4Dlc2fW7vTEqa/fEvNzIiCSAM6OKnqf1ck8j32UmJ2aXvy9K4Tp64I/KdEXgA4UTET0dPx8MW2xWxmOQWvAh3EfFiUV6RazTNVYoAEGpE/JR5Pc8ay04PeJ+nb8uZt3TiS8m03H50tKZZLD7anZmxfL5S1Djm4oHwIOKnbEpnBVf9/fF33tnq9Q5s3Za+YWOqrAJAWBDxU+Osvzn5s4K7u/svXOh4/vwP2TkLCywZsgoA4ULET8GTrm9uHbsoFqt3b57wrGCPx1tyoOH3v3/2ne9+e38xA4IAIoCIn6wB7/OGv/tE/LnYnLEwZ6msjsHrHVBG4JOTE/78z7+n5RH4gJiLB8KDiJ8s5azgOSlvTOas4MOV19paHxsMif/9bOWvf31KVgEgvIj4SfGfFZz7s50TbsHX2VoaHfcTEvTlFbmMwAOIICJ+YsPPChZdvFIcy6V656dn2vT6+IOlOYzAA4gsIn4C/rOCF6xOG31W8CsYgZ8k5uKB8CDiJ9Biu6KcFZw10eVY3a7ekgMNYrF9x7K15sVKMeB58QAQHkT8eB63utvPNYlFdun7+oTXlWJA3d39+/bavd4BEe4i4mUVACKKiB+T/6zgZTt+MP5ZwR6Pd98ee1/f04zl8z/anSmrABBpRPyYRL6LlJ+31Dj+QQXKCHxX1xOjaW55RS4j8JPBXDwQHpwXH9idE1+I2+ykxL/6ZM/4Z0mKfG++/sBgSPz4lxuTkmbLKgBEAbr4AHo6HradcYjFmuIfjZ/vx4/dEvmekKCvOmIm3wFEGyL+Vf6zgtO2rJm//C1ZDeT8uXZx0+vjyytyU1LmyCoARA0i/lX+s4IzLHmyFIho3kULLxb7i7PSl85Tipgk5uKB8CDiR5jkWcHOjp5DZb6dnAJLRnbOQqUYEHPxACKIiH/Jf1bwil0bxzkruKvriTICv3lL2tZt6bIKANGHiJeGnxUsbrI6Sl/f03177B6PN3P1gg92rZBVAIhKRLw0mbOCRecu+vfu7v7UJckHS3NkFVPHXDwQHszF+3TaW5oqP4vXz3rnkz3jnCUp8r3l9iODIfFXn7yTkKCXVQCIVnTxkz0r+GhNs8h3key1P19PvgOICVqP+EmeFXzyxJ1L9U69Pr6q2sxVPgDECq1H/GTOCv7c3ikiXizKK3JTlyQrRcwEc/FAeGg64h/d/qr9XFO8ftY4ZwXP8CofzMUDiCDtRvzTvv6myt+IRfq2nLHOCna7eg+VObzega3b0jdsTJVVAIgR2o34Cc8K7u7uLznQ4PF4s3MWFljGnJQHgKil0YhvO+N43OqenZSYXfq+LI0kkl3ku0j59KXz9hczwR1kzMUD4aHFufiejoeXC38x4H2eW7Fjweo0WR1G+YpTW+tjo2lurfWHjEgCiFGa6+KHnxUcMN+Fw5XXRL4bDInlFbnkO4DYpbmIv15zfvyzgutsLY2O+yLZRb4zAg8gpmkr4jvtLfcdrfH6WWuKfxTwrOBL9c5Pz7Tp9fEHS3OMprmyimBjLh4IDw1F/JOub5przotF5u7NAQ8qmOEIfEDMxQOIIK1E/ID3uWNoC36ss4Ldrt6SAw1isX3HsrXmxUoRAGKaViK+xXal1/V1oiFpxa6NsjRMd3e/cpUPEe4i4mUVAGKcJiL+wfX2cQ4q8Hi8RR9e7ut7mrF8/v7iMU8iQxAxFw+Eh/rn4vu7+y7srPF6non+ffRZkqJzLyq87OzoMZrmfvwPm/T6ePkAAMQ+9XfxTZWfiXyfv/ytgGcFHypziHw3GBKrqs3kOwCVUXnE3znxhXJQwZriH8nSMMeP3Wq+/iAhQV91xJyUNFtWAUAt1BzxItxFxItFdun7IuWVot/5c+3iJjr38orclJQ5soqwYC4eCA/VRvzTvv7GstNisWzHD+YtNSpFP9G8ixZeLPYXZ6UvnacUQ4G5eAARpNqIb6r8jUj55CVvjj4r2NnRc6jMIRYFlozsnIVKEQDUR50R336u6dHtr/QJr48+K9g/Ar95S9rWbemyCgBqpMKI7+l42GK7IhZZxe8lGpKUoqKv72nRh5c9Hm/m6gUf7Fohqwg75uKB8FDbXLzX8+zCzpr+7r60LWte+SKr6Nx/8jcX3a7e1CXJtdb1jEgCUD21dfG3jtWLfJ+T8sbos4JLDjSIfGcEHoB2qCriO+0t4havn5X7s52vnBV8tKa55fajhAR97c/Xc5UPABqhnogf56zgT8+0Xap3is5d9O9c5SMaMBcPhIdKIn7A+7zh7z4JeFbw5/bOOluLWBwszUldkqwUw4a5eAARpJKIv3XsoujiRfMuWnhZGjL8Kh+ZqxcoRQDQCDVE/IPr7c76m/GjLtfndvUeKnN4vQNbt6Vv2JgqqwCgGTEf8f3dfdcqPxOLDEte8pI3laLQ3d1fcqDB4/Fm5ywssAS4zBMiiLl4IDxiey5+wPv8cuEvejoeLlidllvxcsvbd5WPwt+KLj596TxGJAFoVmx38S22KyLfEw1JWcXvydLQV5yUEXijaW55RS75DkCzYjjiH7e62881icWa4veGX67vcOW1ttbHBkOiyHdG4AFoWaxG/FhnBdfZWhod90Wyi3xnBD5qMRcPhEesRrzId5HyItyHnxV8qd756Zk2vT7+YGmO0TRXViOKuXgAERSTEd92xqFcrm/4WcHDR+Azls9XigCgZbEX8T0dD5XL9WXu3uy/XJ/b1VtyoEEstu9Ytta8WCkCgMbFWMR7Pc8ay04PeJ+nbVmzYHWaUuzu7i8q/K3XO7BhY6qIeKWIaMZcPBAeMTYX7yg7fd/RmrzkzfXWv1W+yOrxeH+884JI+Yzl86uqzcrTAABCLHXxnfYWke/DDyoQnfu+vXaR78oIvPI0AIAiZiI+4FnBh8oczo4ervIBAAHFRsQHPCv4+LFbzdcfJCToq46Yk5JmK0XEBObigfCIjYhvsV0RXXyiIcl/VvD5c+3iJjr38orclJQ5SjEKMRcPIIJiIOIfXG9vP9cUr5+VXfq+sgXf6LgvWnix2F+clb503tCzAACvivaIH31WcFvr48OVvt/xCywZ2TkLfU8CAAQS7RHfVPmZ1/Ns/vK30rasEXe7up6UHGhQRuC3bktXnoOYw1w8EB5RPRd/58QX4jY7KfGvPtkj/uzre/qTv65nBB4AJil6u/jHrW7loILs0vdFvjMCDwBTFaUR7/U8axragk/flqOcFaxc5YMReACYvCiN+GuVn/V39yUveVM5K/hwZVPL7UeMwKsGc/FAeERjxDvrbz643q5PeF2Zkjx54s7n9s7oH4EPiLl4ABEUdRH/pOubW8cuisWKXRsTDUki3EXEi7uMwAPAVEVXxL9yUEFb62PlKh+MwAPANERXxDfXnBdd/JyUNzJ3b2YEXsWYiwfCI4rm4h9cb284cCJeP2u99W//6HvfZQQeAGYoWrr44QcV/Inpz5QR+NQlyYzAA8C0RUXED3ifN5ad9nqeLVidlrZlDSPwABAUURHxbWccPR0PZyclZhW/d7SmWRmBr/35evGnfAbUhbl4IDwiH/HDDyo4X995qd4pOnfRv4suXnlCTGMuHkAERTjin/b1N5adFotlO37wVV9cna1FrA+W5qQuSR56HAAwfRGOeJHvIuXnLTXGp6cpp8B/sGtF5uoFyqMAgJmIZMS3n2t63OrWJ7y++McblRH4zVvSxE0+DPViLh4Ij4jNxfd0PLxc+IsB7/OMve8dPn2/u7tfNO+MSAJAEEWmi/d6njWWnRb5/tamzOMXH4l8T18672BpjnwYABAMkYn46zXn+7v73khNufL1a25Xb0rKHNG/MwIPAMEVgYjvtLfcd7TG62e5vmO6/T+/TkqaXXXEzAi8pjAXD4RHuCP+Sdc3zTXnfavlf3Hld1+raQQ+IObiAURQWCPef1Zwwr9dfPr6E1Epr8g1muYqjwIAgiusEX/r2EXRxev/5F+f/sq37b6/eE3G8vnKQwCAoAtfxD+43u6sv/mtP4r/vP87z7x/2L5j2VrzYvkYNIa5eCA8wjQX39/dd2Fnjdfz7H/P/tPWp4ki3EULLx8DAIRGmLp45azg3tlJIt8zls//aHemfAAAEDLhiPg7J77o6Xj4fJa+6elco2nuwdIcRuABIAxCHvH+s4KvPTfMMfi+4sQIPJiLB8IjtBHvPyu4Xfedpwlzqo6oeQQ+IObiAURQaCO+qfI3IuW/0c3u1PuuwpqSMkc+AAAIvRBGfPu5pke3v/Lq4m/pvre/OCt96Tz5AAAgLEIV8T0dD2//8rJY/JPOsM2yKjtnoVIHBObigfAIyVy81/PsbH71039+0qlL+tONWYxIAkBEhKSL//Lvz4p8/xfdv5q96i/IdwAIwG212uXyJbvFMro4A8GP+I7f/tPDpv81oIvrMaX957J/L6sAJiJ+D5YrqIjbarG65folt3VVvi7PLO+9ZLZturgqwPOnK8gR7z8ruPOPFxyyvsNXnAT+ux1NvCbMxUMjXM67cvWS25rvLLlRaJR3RzDbSpz5QQv5IEf8Z3/9i7g//OHRrKT9/3U7X3ESTp48KVcANMhuWVd3s8gUN2L7xX3lrC7V9OKOdZXoeeIsVrtd5ropVXf2SpAyPsgR/y1Pf3+c/j8e3am1rzgBwGhu06balStrXYO24XsyLufNtxfJFt5effZd1+Dg4CZn+T2lojMuevum0yXvzJT40cEifyIAaI/MwVe5lIgf4WqBruCqXIvHxV8e+ZThj89QMLt4+SMBQHtkDk6VsfCGyPl3z5riRm7mBEnwJ2oAAOMxpa68e09uttutVvdQzl8teFFz37u70r9VP0NEPACEjm9j/dWPW4157+pebrafzfd93Bq3TlciR2xcTt27eQGnbaYumN9uBQBMittquZJnCzg2Kfp6U2Hggcqpo4sHgLAzFu7V5QfYfLdb4i4uCla+C0GKeDnZGcwvZcU+8f+VIhQfosQe8XKMeH/wnhn9mvCe0RJj4Y0Rk5QKs23kfOVMBSXi3dZ8ZbIzmF/Kinn2e6lyDCqo/4/FJpHn6+rkegjvmdGvCe8ZhIDyhpqRYTOcQRznjHHKsCuvxksjxoN5zwwZ8ZrwnkEIBKGLHz7gM3wWSOPyTvn+m727jl+5A+A9ExDvGQQdH7eGiNFoHNpsE//FlrN5hcngPYPgI+JDbOQALDAx3jMIniBE/PAjc4afrgPp7WB9T009eM9MgPcMgiQYXbx5r/zF0m0tv1u7l1GA4ezVZ1OD9T01FeE9Mw7eMwgi+bHrDMlZgFEHqmnW1YKhV5fxCEm+QYa/RTT/nnn1NeE9gxDgAAMAUC0+bgUA1SLiAUC1iHgAUC0iHgBUi4gHANUi4gFAtYh4AFAtIh4AVEqn+/+NyyxhhqJnTQAAAABJRU5ErkJggg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1989" name="AutoShape 4" descr="data:image/png;base64,iVBORw0KGgoAAAANSUhEUgAAAfYAAAE6CAIAAABro+ckAAAAAXNSR0IArs4c6QAAAARnQU1BAACxjwv8YQUAAAAJcEhZcwAADsMAAA7DAcdvqGQAAB5HSURBVHhe7d1/UNN5nufxMLjpawduXZxpMu5KW2Wifdjc4rmFq2LJQB1jxFFvW/t6tLpQa4rszrYN1/4oWTkZLBhcEI+MTu+Em2u1HHv6/FEljppubkPLiLpyZcEVkmtMrFOstqC3YJ0jp1UpGe4Tvh8jSPidn9/v81Ep55N3In9k0i/ffPLO5xs3ODioAwCo0bfk/wIAVIeIBwDVIuIBQLWIeABQLSIeAFSLiAcA1SLiAUC1iHgAUK3pRrzbarXL5bjcVovVLdcv2C2WSf1dAMCMTCvi3dZV+bo8s7w3LpcuNc8o1y+YbZsurhoV/ACAIJtGxLut+c6SG4WvBndA9nu6UQkvmG0lznxCHgBCK3DEW1fF+fj2U0THLleS+8pZXapJrq2rVlntyrNFX263yIXyqEj4i85FvoRXfkicxWq3y8dMqbqzV8h4AAilwBFfeONqga7gqs2s0xkLS2prXb6V5HLefHsot33tfNHNm0XlulODg1cLbhaZLm4aHHTVvsxu+0XdJt9ftFeffdc1ODi4yVl+T3lEZ1z09k2nS94BAITCWBs15k0FdeVD7fgYey2CUfmXoMS3Z2NKXbmydq/yD8GL7H6R8L6WvcgkunuTbZL7OwCAIBhzL968t1ZXVG13W+8tmmYs+xPe92+BaO/fPWsaseMDAAitsT9uNRaWFNStGz05I/r1u/cmsYvuvpcqE15nt4rfB3w5f7XgxV9137u78sWOPgAgJMaO+KFGvuDdUZs0xrx3dS92Yizr6nR16yx2u8Xk25XPt9p92/M63xaP+4pT9zLCz+b7Pm6NW6cb2tURXE7d6B8NAAimaV31yW21XMmzjbt/M8FTRF9vKmRfHgBCarwufkzGwr26/HF31UUPP/orTy/YLXEXp7vBDwCYNK7dCgCqNa0uHgAQC4h4AFAtIh4AVIuIBwDVIuIBQLWIeABQrWBGfFxcnFwBAKIAXTwAqBYRDwCqRcQDgGoR8QCgWkQ8AKgWEQ8AqkXEA4BqEfEAoFpEPACoFhEPAKpFxAOAahHxAKBaRDwAqBYRDwCqRcQDgGoR8QCgWkQ8AKgWEQ8AqkXEA4BqEfEAoFpEPACoFhEPAKpFxAOAahHxAKBaRDwAqBYRDwCqRcQDgGoR8QCgWkQ8AKgWEQ8AqkXEA4BqEfEAoFpEPACoFhEPAKpFxAOAahHxAKBaRDwAqBYRDwCqRcQDgGoR8QCgWkQ8AKgWEQ8AqkXEA4BqEfEAoFpEPACoFhEPAKpFxAOAak0/4t3WVausbnkHABB9ph3x9uqim3IJABFmt8QNEY2n3WKxi4roQsX9oaWGTTPi7ZaLqbUr5R0AiCSR7+t0Vwd9Tuny19UNFY2FN1yk1LQi3m29t8mWJ+8AQCS5reV1BVdt5qE7ItgHB+UaOl2c+GdPLifLbbVcybMV6qyr8nWnbhQaZVn8rLi4L7/8UlkvGKKsHwxR1tSVtZbrLtf96qrL8fGG1177tlIBxldrXS9XgbhHZdEL4pHqRTc0HfhTj3i71WoqFC/m6JdVRLxcDfH/5JMnT546dUpZ5+fnb9++XVlTV9Zaq68zf/Q//tG2JPVv5vzxIqUCjO/a7wrkKhCRRSZnSaDWnYifcsT7XsyiYZ+zrqx1+VNeRPzUfyeAthw/duv8ufa7Hf+lvLzsL/8yU1aBcaUvnSdXgcm9eCXLh3WfRPx0NmqkYa+jRMRjfJ+eaauztej18f/y+/9WXf2zrKws+QAwQ8OaT3/f6Qv+upF9qPYQ8QiTRsf9Q2UOsThYmpOds1ApAgipYIYyEY+xODt6igove70DH+3O3LAxVVYBhBgHGCDkurv79+21i3wX4U6+A+FExCO0PB5v0YeXxZ8Zy+eLFl5WAYQFEY8Q8uV74W9FF280zS2vyJVVne773//+tWvX5B0AIUPEI4QOlTncrt6UlDm11h/q9fGyCiBciHiEytGa5pbbjxIS9FVHzOJPWQUQRkQ8QuLTM22X6p2ic6+qNhsMibIKILwYmkTwfW7vPFzZJBblFbmZq+XRNADCjy4eQdZy+5GS7x/sWkG+A5FFxCOY3K7ekgMNYrF9x7LNW9KUIoBIIeIRNP6vOK01LxYRL6sAIoeIR3B4PN59e+x9fU8n8xUn5uKB8CDiEQSicy850NDV9cRomnuwNIcReCBKEPEIgsOV19paHxsMieUVuYzAA9GDiMdM1dlaGh33RbKLfGcEHogqzMVjRi7VO4/WNOv18SLfM5bPl1UA0YEuHtPXcvuRyHex+Gh3JvkORCEiHtM0fAR+rXmxUgQQVYh4TAcj8EBMIOIxZVMagQ+IuXggPIh4TA0j8EAMIeIxNYzAAzGEiMcUMAIPxBbm4jFZ58+1Hz92S7nKR/rSebIKIIrRxWNSmq8/EPkuFvuLs8h3IFYQ8ZiYs6PnUJlDLAosGdk5C5UigOhHxGMC/hH4DRtTt25Ll1UAsYCIx3g8Hm/Rh5fFn9MegQ+IuXggPIh4jEl07qJ/F1280TS3vCJXVgHEDiIeYzpU5nB29BgMiVXVZr7iBMQiIh6BHT92q/n6g4QEfdURc1LSbFkFEFOYi0cAn55pq7O1MAIPxDq6eLyq0XFf5LtYMAIPxDoiHiO0tT4+XOmbdWEEHlABIh4vdXU9KTnQwAg8oBpEPKS+vqf79tiDPgIfEHPxQHgQ8fBhBB5QJSIePiUHGtyuXkbgAZUh4qE7WtPccvsRI/CA+jAXr3WMwAMqRhevaf4R+IOlOeQ7oD5EvHb5R+A/2LUic/UCpQhATYh4jfKPwG/ekiZusgpAXYh4LfKPwIvmXbTwshpGzMUD4UHEa45/BD596byDpTmyCkCNiHhtEfmujMCnpMwpr8hlBB5QNyJeW5QR+KSk2VVHzAkJelkFoFLMxWvIyRN3xE107h//wyajaa6sAlAvunit+NzeKfJdLMorcsl3QCOIeE1ouf3oaE2zWHy0OzNj+XylCED1iHj1c7t6D5U5vN6BrdvSN2xMlVUAGkDEq1x3d3/JgQaPx7vWvLjAkiGrkcZcPBAeRLyaiWTft8c3Ah+Gq3wAiEJEvGopI/BdXU+MprkHS3MYgQc0iIhXrUNljrbWxwZDYnlFLiPwgDYxF69Ox4/dOn+uXSR7rfWHjEgCmkUXr0Ii3MVNr48/WJpDvgNaRsSrTaPjvmjhxWJ/cRYj8IDGEfGq4r/KR4ElIztnoVIEoFlEvHq4Xb3KVT42bEzdui1dVqMSc/FAeBDxKuH/ihMj8AD8iHg1EMku8l2kvNE0t7wiV1YBaB4RH/O83oFDZQ63q9dgSKy1/pCvOAHwYy4+5h2ubPrc3pmQoP/VJ++IlJdVAKCLj3UnT9wR+S4696pqM/kO4BVEfAy7VO/0X+UjdUmyUgQAPyI+VnGVDwATIuJjkjICLxbbdyyLxat8MBcPhAcRH3u6u/v37bV7vQNrzYtFxMsqAIxCxMcY5SoffX1P+YoTgAkR8bGEq3wAmBLm4mPJoTJHo+O+7ytOP1/PiCSACdHFx4zjx26JfE9I0FcdYQQewKQQ8bHBf5WP8orclJQ5sgoA4yLiY0Dz9Qf+q3ykL52nFAFgQmNFvNu6Km6IxS4rrxLPWGV1yzsIGWdHz6Eyh1io6SofzMUD4RE44t3Wat2pQeFqQd26wEFury66KZcIGf8IfPRf5QOIKLtFaUpFXtktQ52prGi8Ew0c8cZCW6HRtzDvrV150+kaKg5nt1xMrV0p7yA0PB5v0YeXucoHMBGR5ut0V31d6eApXf66OlFyW+9tGmpT3y7K13LIT7QXb1z0tlwN43vxbHnyDkJCdO6if+cqH8CE3NbyuoKrNvPQHWPhjcFBsTYWFg4VzJsKhupaNdEku9tquZInW3pJlnTWVfm6UzeGPSR+J5rgp2lPr+vrB8135Z2paGy83/XwSULCaxs2/hu+4gSNW7bjB3IViHtUFg1jt1h0Nhn/WjRBKNutVlPhyFfuRWn0yyoiXq6G+H/yT3/607KyMmVdWloq7iprLdT/w+I1a9/4d8oawPQU/O6oXAUissjkLPG17qO4rVaXbOc1aryIFy9c9aIbI18334s5/HPWlbUuf8rTxb/icuHHj1vdyUve/LOMt2RpEpzOb1puP4qP/9Za86Lvfvfbsgpo2PhdvH8vXgkrf/f5YuEa3alqiAjlgFy1K0V8Dy2v1srFCMOeII3z0zSo9df/aFv9n05vPPj/ev+vLE3C9d/9nzWrbeImFrIEYEIij5REG+o7ReHqsC34AuWTWE0K/HGr+DdR9Oo3i0y+maO4cl3e0L6M1qePpqCn4+GdE1+IRXbp+7OTJnvYgH8E/oNdKzJXL1CKqsRcPIJs6FNWhbKvYLbJu4KGt+I5hiwEvJ5nF3bW9Hf3pW/Lcb72z01NTSdOnJCPja27u//HOy94PN7NW9JExMuqSomILy0tzcrKkvcBhMZEQ5OYumuVn4l8T17y5kQbiC/5R+BF8676fAcQNkR8kHXaWx5cb9cnvJ5d+n68fpasjss/Ap+6JPlgaY6sAsCMEfHB9KTrm+aa82KRVfxeoiFJKU7oUJnD2dFjMCRWVZs1MgL/5ZdfsksDhAF78UEz4H1+YecRkfKLzRlrit+T1YkcrWm+VO9MSND/6pN3OAUeQHDRxQeN6N9FvovmPXP3ZlmayKdn2kS+i85d9O/kO4CgI+KDo9PeIm7x+lmT34JvdNyvs7WIxcHSnNQlyUoRAIKIiA+C/u6+W8fqxSLDkpe85E2lOL621seHK32D4aofgQ+IuXggPIj4mRrwPm8sO+31PJu//K20LWtk9YWTJ0/u2LFD3nmhq+tJyYEGr3dg85Y0cZNVAAg2In6m2s44ejoeJhqS1hT/SJbG1df3dN8eOyPwAMKAiJ+Rx63uOye+ULbgJ3NQASPwAMKJiJ++p339jWWnxWLyW/AlBxrcrl5NjcAHxFw8EB7MxU+fclbwvKXG9dafyNK4Dlc2fW7vTEqa/fEvNzIiCSAM6OKnqf1ck8j32UmJ2aXvy9K4Tp64I/KdEXgA4UTET0dPx8MW2xWxmOQWvAh3EfFiUV6RazTNVYoAEGpE/JR5Pc8ay04PeJ+nb8uZt3TiS8m03H50tKZZLD7anZmxfL5S1Djm4oHwIOKnbEpnBVf9/fF33tnq9Q5s3Za+YWOqrAJAWBDxU+Osvzn5s4K7u/svXOh4/vwP2TkLCywZsgoA4ULET8GTrm9uHbsoFqt3b57wrGCPx1tyoOH3v3/2ne9+e38xA4IAIoCIn6wB7/OGv/tE/LnYnLEwZ6msjsHrHVBG4JOTE/78z7+n5RH4gJiLB8KDiJ8s5azgOSlvTOas4MOV19paHxsMif/9bOWvf31KVgEgvIj4SfGfFZz7s50TbsHX2VoaHfcTEvTlFbmMwAOIICJ+YsPPChZdvFIcy6V656dn2vT6+IOlOYzAA4gsIn4C/rOCF6xOG31W8CsYgZ8k5uKB8CDiJ9Biu6KcFZw10eVY3a7ekgMNYrF9x7K15sVKMeB58QAQHkT8eB63utvPNYlFdun7+oTXlWJA3d39+/bavd4BEe4i4mUVACKKiB+T/6zgZTt+MP5ZwR6Pd98ee1/f04zl8z/anSmrABBpRPyYRL6LlJ+31Dj+QQXKCHxX1xOjaW55RS4j8JPBXDwQHpwXH9idE1+I2+ykxL/6ZM/4Z0mKfG++/sBgSPz4lxuTkmbLKgBEAbr4AHo6HradcYjFmuIfjZ/vx4/dEvmekKCvOmIm3wFEGyL+Vf6zgtO2rJm//C1ZDeT8uXZx0+vjyytyU1LmyCoARA0i/lX+s4IzLHmyFIho3kULLxb7i7PSl85Tipgk5uKB8CDiR5jkWcHOjp5DZb6dnAJLRnbOQqUYEHPxACKIiH/Jf1bwil0bxzkruKvriTICv3lL2tZt6bIKANGHiJeGnxUsbrI6Sl/f03177B6PN3P1gg92rZBVAIhKRLw0mbOCRecu+vfu7v7UJckHS3NkFVPHXDwQHszF+3TaW5oqP4vXz3rnkz3jnCUp8r3l9iODIfFXn7yTkKCXVQCIVnTxkz0r+GhNs8h3key1P19PvgOICVqP+EmeFXzyxJ1L9U69Pr6q2sxVPgDECq1H/GTOCv7c3ikiXizKK3JTlyQrRcwEc/FAeGg64h/d/qr9XFO8ftY4ZwXP8CofzMUDiCDtRvzTvv6myt+IRfq2nLHOCna7eg+VObzega3b0jdsTJVVAIgR2o34Cc8K7u7uLznQ4PF4s3MWFljGnJQHgKil0YhvO+N43OqenZSYXfq+LI0kkl3ku0j59KXz9hczwR1kzMUD4aHFufiejoeXC38x4H2eW7Fjweo0WR1G+YpTW+tjo2lurfWHjEgCiFGa6+KHnxUcMN+Fw5XXRL4bDInlFbnkO4DYpbmIv15zfvyzgutsLY2O+yLZRb4zAg8gpmkr4jvtLfcdrfH6WWuKfxTwrOBL9c5Pz7Tp9fEHS3OMprmyimBjLh4IDw1F/JOub5przotF5u7NAQ8qmOEIfEDMxQOIIK1E/ID3uWNoC36ss4Ldrt6SAw1isX3HsrXmxUoRAGKaViK+xXal1/V1oiFpxa6NsjRMd3e/cpUPEe4i4mUVAGKcJiL+wfX2cQ4q8Hi8RR9e7ut7mrF8/v7iMU8iQxAxFw+Eh/rn4vu7+y7srPF6non+ffRZkqJzLyq87OzoMZrmfvwPm/T6ePkAAMQ+9XfxTZWfiXyfv/ytgGcFHypziHw3GBKrqs3kOwCVUXnE3znxhXJQwZriH8nSMMeP3Wq+/iAhQV91xJyUNFtWAUAt1BzxItxFxItFdun7IuWVot/5c+3iJjr38orclJQ5soqwYC4eCA/VRvzTvv7GstNisWzHD+YtNSpFP9G8ixZeLPYXZ6UvnacUQ4G5eAARpNqIb6r8jUj55CVvjj4r2NnRc6jMIRYFlozsnIVKEQDUR50R336u6dHtr/QJr48+K9g/Ar95S9rWbemyCgBqpMKI7+l42GK7IhZZxe8lGpKUoqKv72nRh5c9Hm/m6gUf7Fohqwg75uKB8FDbXLzX8+zCzpr+7r60LWte+SKr6Nx/8jcX3a7e1CXJtdb1jEgCUD21dfG3jtWLfJ+T8sbos4JLDjSIfGcEHoB2qCriO+0t4havn5X7s52vnBV8tKa55fajhAR97c/Xc5UPABqhnogf56zgT8+0Xap3is5d9O9c5SMaMBcPhIdKIn7A+7zh7z4JeFbw5/bOOluLWBwszUldkqwUw4a5eAARpJKIv3XsoujiRfMuWnhZGjL8Kh+ZqxcoRQDQCDVE/IPr7c76m/GjLtfndvUeKnN4vQNbt6Vv2JgqqwCgGTEf8f3dfdcqPxOLDEte8pI3laLQ3d1fcqDB4/Fm5ywssAS4zBMiiLl4IDxiey5+wPv8cuEvejoeLlidllvxcsvbd5WPwt+KLj596TxGJAFoVmx38S22KyLfEw1JWcXvydLQV5yUEXijaW55RS75DkCzYjjiH7e62881icWa4veGX67vcOW1ttbHBkOiyHdG4AFoWaxG/FhnBdfZWhod90Wyi3xnBD5qMRcPhEesRrzId5HyItyHnxV8qd756Zk2vT7+YGmO0TRXViOKuXgAERSTEd92xqFcrm/4WcHDR+Azls9XigCgZbEX8T0dD5XL9WXu3uy/XJ/b1VtyoEEstu9Ytta8WCkCgMbFWMR7Pc8ay04PeJ+nbVmzYHWaUuzu7i8q/K3XO7BhY6qIeKWIaMZcPBAeMTYX7yg7fd/RmrzkzfXWv1W+yOrxeH+884JI+Yzl86uqzcrTAABCLHXxnfYWke/DDyoQnfu+vXaR78oIvPI0AIAiZiI+4FnBh8oczo4ervIBAAHFRsQHPCv4+LFbzdcfJCToq46Yk5JmK0XEBObigfCIjYhvsV0RXXyiIcl/VvD5c+3iJjr38orclJQ5SjEKMRcPIIJiIOIfXG9vP9cUr5+VXfq+sgXf6LgvWnix2F+clb503tCzAACvivaIH31WcFvr48OVvt/xCywZ2TkLfU8CAAQS7RHfVPmZ1/Ns/vK30rasEXe7up6UHGhQRuC3bktXnoOYw1w8EB5RPRd/58QX4jY7KfGvPtkj/uzre/qTv65nBB4AJil6u/jHrW7loILs0vdFvjMCDwBTFaUR7/U8axragk/flqOcFaxc5YMReACYvCiN+GuVn/V39yUveVM5K/hwZVPL7UeMwKsGc/FAeERjxDvrbz643q5PeF2Zkjx54s7n9s7oH4EPiLl4ABEUdRH/pOubW8cuisWKXRsTDUki3EXEi7uMwAPAVEVXxL9yUEFb62PlKh+MwAPANERXxDfXnBdd/JyUNzJ3b2YEXsWYiwfCI4rm4h9cb284cCJeP2u99W//6HvfZQQeAGYoWrr44QcV/Inpz5QR+NQlyYzAA8C0RUXED3ifN5ad9nqeLVidlrZlDSPwABAUURHxbWccPR0PZyclZhW/d7SmWRmBr/35evGnfAbUhbl4IDwiH/HDDyo4X995qd4pOnfRv4suXnlCTGMuHkAERTjin/b1N5adFotlO37wVV9cna1FrA+W5qQuSR56HAAwfRGOeJHvIuXnLTXGp6cpp8B/sGtF5uoFyqMAgJmIZMS3n2t63OrWJ7y++McblRH4zVvSxE0+DPViLh4Ij4jNxfd0PLxc+IsB7/OMve8dPn2/u7tfNO+MSAJAEEWmi/d6njWWnRb5/tamzOMXH4l8T18672BpjnwYABAMkYn46zXn+7v73khNufL1a25Xb0rKHNG/MwIPAMEVgYjvtLfcd7TG62e5vmO6/T+/TkqaXXXEzAi8pjAXD4RHuCP+Sdc3zTXnfavlf3Hld1+raQQ+IObiAURQWCPef1Zwwr9dfPr6E1Epr8g1muYqjwIAgiusEX/r2EXRxev/5F+f/sq37b6/eE3G8vnKQwCAoAtfxD+43u6sv/mtP4r/vP87z7x/2L5j2VrzYvkYNIa5eCA8wjQX39/dd2Fnjdfz7H/P/tPWp4ki3EULLx8DAIRGmLp45azg3tlJIt8zls//aHemfAAAEDLhiPg7J77o6Xj4fJa+6elco2nuwdIcRuABIAxCHvH+s4KvPTfMMfi+4sQIPJiLB8IjtBHvPyu4Xfedpwlzqo6oeQQ+IObiAURQaCO+qfI3IuW/0c3u1PuuwpqSMkc+AAAIvRBGfPu5pke3v/Lq4m/pvre/OCt96Tz5AAAgLEIV8T0dD2//8rJY/JPOsM2yKjtnoVIHBObigfAIyVy81/PsbH71039+0qlL+tONWYxIAkBEhKSL//Lvz4p8/xfdv5q96i/IdwAIwG212uXyJbvFMro4A8GP+I7f/tPDpv81oIvrMaX957J/L6sAJiJ+D5YrqIjbarG65folt3VVvi7PLO+9ZLZturgqwPOnK8gR7z8ruPOPFxyyvsNXnAT+ux1NvCbMxUMjXM67cvWS25rvLLlRaJR3RzDbSpz5QQv5IEf8Z3/9i7g//OHRrKT9/3U7X3ESTp48KVcANMhuWVd3s8gUN2L7xX3lrC7V9OKOdZXoeeIsVrtd5ropVXf2SpAyPsgR/y1Pf3+c/j8e3am1rzgBwGhu06balStrXYO24XsyLufNtxfJFt5effZd1+Dg4CZn+T2lojMuevum0yXvzJT40cEifyIAaI/MwVe5lIgf4WqBruCqXIvHxV8e+ZThj89QMLt4+SMBQHtkDk6VsfCGyPl3z5riRm7mBEnwJ2oAAOMxpa68e09uttutVvdQzl8teFFz37u70r9VP0NEPACEjm9j/dWPW4157+pebrafzfd93Bq3TlciR2xcTt27eQGnbaYumN9uBQBMittquZJnCzg2Kfp6U2Hggcqpo4sHgLAzFu7V5QfYfLdb4i4uCla+C0GKeDnZGcwvZcU+8f+VIhQfosQe8XKMeH/wnhn9mvCe0RJj4Y0Rk5QKs23kfOVMBSXi3dZ8ZbIzmF/Kinn2e6lyDCqo/4/FJpHn6+rkegjvmdGvCe8ZhIDyhpqRYTOcQRznjHHKsCuvxksjxoN5zwwZ8ZrwnkEIBKGLHz7gM3wWSOPyTvn+m727jl+5A+A9ExDvGQQdH7eGiNFoHNpsE//FlrN5hcngPYPgI+JDbOQALDAx3jMIniBE/PAjc4afrgPp7WB9T009eM9MgPcMgiQYXbx5r/zF0m0tv1u7l1GA4ezVZ1OD9T01FeE9Mw7eMwgi+bHrDMlZgFEHqmnW1YKhV5fxCEm+QYa/RTT/nnn1NeE9gxDgAAMAUC0+bgUA1SLiAUC1iHgAUC0iHgBUi4gHANUi4gFAtYh4AFAtIh4AVEqn+/+NyyxhhqJnTQAAAABJRU5ErkJggg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1990" name="AutoShape 6" descr="data:image/png;base64,iVBORw0KGgoAAAANSUhEUgAAAfYAAAE6CAIAAABro+ckAAAAAXNSR0IArs4c6QAAAARnQU1BAACxjwv8YQUAAAAJcEhZcwAADsMAAA7DAcdvqGQAAB5HSURBVHhe7d1/UNN5nufxMLjpawduXZxpMu5KW2Wifdjc4rmFq2LJQB1jxFFvW/t6tLpQa4rszrYN1/4oWTkZLBhcEI+MTu+Em2u1HHv6/FEljppubkPLiLpyZcEVkmtMrFOstqC3YJ0jp1UpGe4Tvh8jSPidn9/v81Ep55N3In9k0i/ffPLO5xs3ODioAwCo0bfk/wIAVIeIBwDVIuIBQLWIeABQLSIeAFSLiAcA1SLiAUC1iHgAUK3pRrzbarXL5bjcVovVLdcv2C2WSf1dAMCMTCvi3dZV+bo8s7w3LpcuNc8o1y+YbZsurhoV/ACAIJtGxLut+c6SG4WvBndA9nu6UQkvmG0lznxCHgBCK3DEW1fF+fj2U0THLleS+8pZXapJrq2rVlntyrNFX263yIXyqEj4i85FvoRXfkicxWq3y8dMqbqzV8h4AAilwBFfeONqga7gqs2s0xkLS2prXb6V5HLefHsot33tfNHNm0XlulODg1cLbhaZLm4aHHTVvsxu+0XdJt9ftFeffdc1ODi4yVl+T3lEZ1z09k2nS94BAITCWBs15k0FdeVD7fgYey2CUfmXoMS3Z2NKXbmydq/yD8GL7H6R8L6WvcgkunuTbZL7OwCAIBhzL968t1ZXVG13W+8tmmYs+xPe92+BaO/fPWsaseMDAAitsT9uNRaWFNStGz05I/r1u/cmsYvuvpcqE15nt4rfB3w5f7XgxV9137u78sWOPgAgJMaO+KFGvuDdUZs0xrx3dS92Yizr6nR16yx2u8Xk25XPt9p92/M63xaP+4pT9zLCz+b7Pm6NW6cb2tURXE7d6B8NAAimaV31yW21XMmzjbt/M8FTRF9vKmRfHgBCarwufkzGwr26/HF31UUPP/orTy/YLXEXp7vBDwCYNK7dCgCqNa0uHgAQC4h4AFAtIh4AVIuIBwDVIuIBQLWIeABQrWBGfFxcnFwBAKIAXTwAqBYRDwCqRcQDgGoR8QCgWkQ8AKgWEQ8AqkXEA4BqEfEAoFpEPACoFhEPAKpFxAOAahHxAKBaRDwAqBYRDwCqRcQDgGoR8QCgWkQ8AKgWEQ8AqkXEA4BqEfEAoFpEPACoFhEPAKpFxAOAahHxAKBaRDwAqBYRDwCqRcQDgGoR8QCgWkQ8AKgWEQ8AqkXEA4BqEfEAoFpEPACoFhEPAKpFxAOAahHxAKBaRDwAqBYRDwCqRcQDgGoR8QCgWkQ8AKgWEQ8AqkXEA4BqEfEAoFpEPACoFhEPAKpFxAOAak0/4t3WVausbnkHABB9ph3x9uqim3IJABFmt8QNEY2n3WKxi4roQsX9oaWGTTPi7ZaLqbUr5R0AiCSR7+t0Vwd9Tuny19UNFY2FN1yk1LQi3m29t8mWJ+8AQCS5reV1BVdt5qE7ItgHB+UaOl2c+GdPLifLbbVcybMV6qyr8nWnbhQaZVn8rLi4L7/8UlkvGKKsHwxR1tSVtZbrLtf96qrL8fGG1177tlIBxldrXS9XgbhHZdEL4pHqRTc0HfhTj3i71WoqFC/m6JdVRLxcDfH/5JMnT546dUpZ5+fnb9++XVlTV9Zaq68zf/Q//tG2JPVv5vzxIqUCjO/a7wrkKhCRRSZnSaDWnYifcsT7XsyiYZ+zrqx1+VNeRPzUfyeAthw/duv8ufa7Hf+lvLzsL/8yU1aBcaUvnSdXgcm9eCXLh3WfRPx0NmqkYa+jRMRjfJ+eaauztej18f/y+/9WXf2zrKws+QAwQ8OaT3/f6Qv+upF9qPYQ8QiTRsf9Q2UOsThYmpOds1ApAgipYIYyEY+xODt6igove70DH+3O3LAxVVYBhBgHGCDkurv79+21i3wX4U6+A+FExCO0PB5v0YeXxZ8Zy+eLFl5WAYQFEY8Q8uV74W9FF280zS2vyJVVne773//+tWvX5B0AIUPEI4QOlTncrt6UlDm11h/q9fGyCiBciHiEytGa5pbbjxIS9FVHzOJPWQUQRkQ8QuLTM22X6p2ic6+qNhsMibIKILwYmkTwfW7vPFzZJBblFbmZq+XRNADCjy4eQdZy+5GS7x/sWkG+A5FFxCOY3K7ekgMNYrF9x7LNW9KUIoBIIeIRNP6vOK01LxYRL6sAIoeIR3B4PN59e+x9fU8n8xUn5uKB8CDiEQSicy850NDV9cRomnuwNIcReCBKEPEIgsOV19paHxsMieUVuYzAA9GDiMdM1dlaGh33RbKLfGcEHogqzMVjRi7VO4/WNOv18SLfM5bPl1UA0YEuHtPXcvuRyHex+Gh3JvkORCEiHtM0fAR+rXmxUgQQVYh4TAcj8EBMIOIxZVMagQ+IuXggPIh4TA0j8EAMIeIxNYzAAzGEiMcUMAIPxBbm4jFZ58+1Hz92S7nKR/rSebIKIIrRxWNSmq8/EPkuFvuLs8h3IFYQ8ZiYs6PnUJlDLAosGdk5C5UigOhHxGMC/hH4DRtTt25Ll1UAsYCIx3g8Hm/Rh5fFn9MegQ+IuXggPIh4jEl07qJ/F1280TS3vCJXVgHEDiIeYzpU5nB29BgMiVXVZr7iBMQiIh6BHT92q/n6g4QEfdURc1LSbFkFEFOYi0cAn55pq7O1MAIPxDq6eLyq0XFf5LtYMAIPxDoiHiO0tT4+XOmbdWEEHlABIh4vdXU9KTnQwAg8oBpEPKS+vqf79tiDPgIfEHPxQHgQ8fBhBB5QJSIePiUHGtyuXkbgAZUh4qE7WtPccvsRI/CA+jAXr3WMwAMqRhevaf4R+IOlOeQ7oD5EvHb5R+A/2LUic/UCpQhATYh4jfKPwG/ekiZusgpAXYh4LfKPwIvmXbTwshpGzMUD4UHEa45/BD596byDpTmyCkCNiHhtEfmujMCnpMwpr8hlBB5QNyJeW5QR+KSk2VVHzAkJelkFoFLMxWvIyRN3xE107h//wyajaa6sAlAvunit+NzeKfJdLMorcsl3QCOIeE1ouf3oaE2zWHy0OzNj+XylCED1iHj1c7t6D5U5vN6BrdvSN2xMlVUAGkDEq1x3d3/JgQaPx7vWvLjAkiGrkcZcPBAeRLyaiWTft8c3Ah+Gq3wAiEJEvGopI/BdXU+MprkHS3MYgQc0iIhXrUNljrbWxwZDYnlFLiPwgDYxF69Ox4/dOn+uXSR7rfWHjEgCmkUXr0Ii3MVNr48/WJpDvgNaRsSrTaPjvmjhxWJ/cRYj8IDGEfGq4r/KR4ElIztnoVIEoFlEvHq4Xb3KVT42bEzdui1dVqMSc/FAeBDxKuH/ihMj8AD8iHg1EMku8l2kvNE0t7wiV1YBaB4RH/O83oFDZQ63q9dgSKy1/pCvOAHwYy4+5h2ubPrc3pmQoP/VJ++IlJdVAKCLj3UnT9wR+S4696pqM/kO4BVEfAy7VO/0X+UjdUmyUgQAPyI+VnGVDwATIuJjkjICLxbbdyyLxat8MBcPhAcRH3u6u/v37bV7vQNrzYtFxMsqAIxCxMcY5SoffX1P+YoTgAkR8bGEq3wAmBLm4mPJoTJHo+O+7ytOP1/PiCSACdHFx4zjx26JfE9I0FcdYQQewKQQ8bHBf5WP8orclJQ5sgoA4yLiY0Dz9Qf+q3ykL52nFAFgQmNFvNu6Km6IxS4rrxLPWGV1yzsIGWdHz6Eyh1io6SofzMUD4RE44t3Wat2pQeFqQd26wEFury66KZcIGf8IfPRf5QOIKLtFaUpFXtktQ52prGi8Ew0c8cZCW6HRtzDvrV150+kaKg5nt1xMrV0p7yA0PB5v0YeXucoHMBGR5ut0V31d6eApXf66OlFyW+9tGmpT3y7K13LIT7QXb1z0tlwN43vxbHnyDkJCdO6if+cqH8CE3NbyuoKrNvPQHWPhjcFBsTYWFg4VzJsKhupaNdEku9tquZInW3pJlnTWVfm6UzeGPSR+J5rgp2lPr+vrB8135Z2paGy83/XwSULCaxs2/hu+4gSNW7bjB3IViHtUFg1jt1h0Nhn/WjRBKNutVlPhyFfuRWn0yyoiXq6G+H/yT3/607KyMmVdWloq7iprLdT/w+I1a9/4d8oawPQU/O6oXAUissjkLPG17qO4rVaXbOc1aryIFy9c9aIbI18334s5/HPWlbUuf8rTxb/icuHHj1vdyUve/LOMt2RpEpzOb1puP4qP/9Za86Lvfvfbsgpo2PhdvH8vXgkrf/f5YuEa3alqiAjlgFy1K0V8Dy2v1srFCMOeII3z0zSo9df/aFv9n05vPPj/ev+vLE3C9d/9nzWrbeImFrIEYEIij5REG+o7ReHqsC34AuWTWE0K/HGr+DdR9Oo3i0y+maO4cl3e0L6M1qePpqCn4+GdE1+IRXbp+7OTJnvYgH8E/oNdKzJXL1CKqsRcPIJs6FNWhbKvYLbJu4KGt+I5hiwEvJ5nF3bW9Hf3pW/Lcb72z01NTSdOnJCPja27u//HOy94PN7NW9JExMuqSomILy0tzcrKkvcBhMZEQ5OYumuVn4l8T17y5kQbiC/5R+BF8676fAcQNkR8kHXaWx5cb9cnvJ5d+n68fpasjss/Ap+6JPlgaY6sAsCMEfHB9KTrm+aa82KRVfxeoiFJKU7oUJnD2dFjMCRWVZs1MgL/5ZdfsksDhAF78UEz4H1+YecRkfKLzRlrit+T1YkcrWm+VO9MSND/6pN3OAUeQHDRxQeN6N9FvovmPXP3ZlmayKdn2kS+i85d9O/kO4CgI+KDo9PeIm7x+lmT34JvdNyvs7WIxcHSnNQlyUoRAIKIiA+C/u6+W8fqxSLDkpe85E2lOL621seHK32D4aofgQ+IuXggPIj4mRrwPm8sO+31PJu//K20LWtk9YWTJ0/u2LFD3nmhq+tJyYEGr3dg85Y0cZNVAAg2In6m2s44ejoeJhqS1hT/SJbG1df3dN8eOyPwAMKAiJ+Rx63uOye+ULbgJ3NQASPwAMKJiJ++p339jWWnxWLyW/AlBxrcrl5NjcAHxFw8EB7MxU+fclbwvKXG9dafyNK4Dlc2fW7vTEqa/fEvNzIiCSAM6OKnqf1ck8j32UmJ2aXvy9K4Tp64I/KdEXgA4UTET0dPx8MW2xWxmOQWvAh3EfFiUV6RazTNVYoAEGpE/JR5Pc8ay04PeJ+nb8uZt3TiS8m03H50tKZZLD7anZmxfL5S1Djm4oHwIOKnbEpnBVf9/fF33tnq9Q5s3Za+YWOqrAJAWBDxU+Osvzn5s4K7u/svXOh4/vwP2TkLCywZsgoA4ULET8GTrm9uHbsoFqt3b57wrGCPx1tyoOH3v3/2ne9+e38xA4IAIoCIn6wB7/OGv/tE/LnYnLEwZ6msjsHrHVBG4JOTE/78z7+n5RH4gJiLB8KDiJ8s5azgOSlvTOas4MOV19paHxsMif/9bOWvf31KVgEgvIj4SfGfFZz7s50TbsHX2VoaHfcTEvTlFbmMwAOIICJ+YsPPChZdvFIcy6V656dn2vT6+IOlOYzAA4gsIn4C/rOCF6xOG31W8CsYgZ8k5uKB8CDiJ9Biu6KcFZw10eVY3a7ekgMNYrF9x7K15sVKMeB58QAQHkT8eB63utvPNYlFdun7+oTXlWJA3d39+/bavd4BEe4i4mUVACKKiB+T/6zgZTt+MP5ZwR6Pd98ee1/f04zl8z/anSmrABBpRPyYRL6LlJ+31Dj+QQXKCHxX1xOjaW55RS4j8JPBXDwQHpwXH9idE1+I2+ykxL/6ZM/4Z0mKfG++/sBgSPz4lxuTkmbLKgBEAbr4AHo6HradcYjFmuIfjZ/vx4/dEvmekKCvOmIm3wFEGyL+Vf6zgtO2rJm//C1ZDeT8uXZx0+vjyytyU1LmyCoARA0i/lX+s4IzLHmyFIho3kULLxb7i7PSl85Tipgk5uKB8CDiR5jkWcHOjp5DZb6dnAJLRnbOQqUYEHPxACKIiH/Jf1bwil0bxzkruKvriTICv3lL2tZt6bIKANGHiJeGnxUsbrI6Sl/f03177B6PN3P1gg92rZBVAIhKRLw0mbOCRecu+vfu7v7UJckHS3NkFVPHXDwQHszF+3TaW5oqP4vXz3rnkz3jnCUp8r3l9iODIfFXn7yTkKCXVQCIVnTxkz0r+GhNs8h3key1P19PvgOICVqP+EmeFXzyxJ1L9U69Pr6q2sxVPgDECq1H/GTOCv7c3ikiXizKK3JTlyQrRcwEc/FAeGg64h/d/qr9XFO8ftY4ZwXP8CofzMUDiCDtRvzTvv6myt+IRfq2nLHOCna7eg+VObzega3b0jdsTJVVAIgR2o34Cc8K7u7uLznQ4PF4s3MWFljGnJQHgKil0YhvO+N43OqenZSYXfq+LI0kkl3ku0j59KXz9hczwR1kzMUD4aHFufiejoeXC38x4H2eW7Fjweo0WR1G+YpTW+tjo2lurfWHjEgCiFGa6+KHnxUcMN+Fw5XXRL4bDInlFbnkO4DYpbmIv15zfvyzgutsLY2O+yLZRb4zAg8gpmkr4jvtLfcdrfH6WWuKfxTwrOBL9c5Pz7Tp9fEHS3OMprmyimBjLh4IDw1F/JOub5przotF5u7NAQ8qmOEIfEDMxQOIIK1E/ID3uWNoC36ss4Ldrt6SAw1isX3HsrXmxUoRAGKaViK+xXal1/V1oiFpxa6NsjRMd3e/cpUPEe4i4mUVAGKcJiL+wfX2cQ4q8Hi8RR9e7ut7mrF8/v7iMU8iQxAxFw+Eh/rn4vu7+y7srPF6non+ffRZkqJzLyq87OzoMZrmfvwPm/T6ePkAAMQ+9XfxTZWfiXyfv/ytgGcFHypziHw3GBKrqs3kOwCVUXnE3znxhXJQwZriH8nSMMeP3Wq+/iAhQV91xJyUNFtWAUAt1BzxItxFxItFdun7IuWVot/5c+3iJjr38orclJQ5soqwYC4eCA/VRvzTvv7GstNisWzHD+YtNSpFP9G8ixZeLPYXZ6UvnacUQ4G5eAARpNqIb6r8jUj55CVvjj4r2NnRc6jMIRYFlozsnIVKEQDUR50R336u6dHtr/QJr48+K9g/Ar95S9rWbemyCgBqpMKI7+l42GK7IhZZxe8lGpKUoqKv72nRh5c9Hm/m6gUf7Fohqwg75uKB8FDbXLzX8+zCzpr+7r60LWte+SKr6Nx/8jcX3a7e1CXJtdb1jEgCUD21dfG3jtWLfJ+T8sbos4JLDjSIfGcEHoB2qCriO+0t4havn5X7s52vnBV8tKa55fajhAR97c/Xc5UPABqhnogf56zgT8+0Xap3is5d9O9c5SMaMBcPhIdKIn7A+7zh7z4JeFbw5/bOOluLWBwszUldkqwUw4a5eAARpJKIv3XsoujiRfMuWnhZGjL8Kh+ZqxcoRQDQCDVE/IPr7c76m/GjLtfndvUeKnN4vQNbt6Vv2JgqqwCgGTEf8f3dfdcqPxOLDEte8pI3laLQ3d1fcqDB4/Fm5ywssAS4zBMiiLl4IDxiey5+wPv8cuEvejoeLlidllvxcsvbd5WPwt+KLj596TxGJAFoVmx38S22KyLfEw1JWcXvydLQV5yUEXijaW55RS75DkCzYjjiH7e62881icWa4veGX67vcOW1ttbHBkOiyHdG4AFoWaxG/FhnBdfZWhod90Wyi3xnBD5qMRcPhEesRrzId5HyItyHnxV8qd756Zk2vT7+YGmO0TRXViOKuXgAERSTEd92xqFcrm/4WcHDR+Azls9XigCgZbEX8T0dD5XL9WXu3uy/XJ/b1VtyoEEstu9Ytta8WCkCgMbFWMR7Pc8ay04PeJ+nbVmzYHWaUuzu7i8q/K3XO7BhY6qIeKWIaMZcPBAeMTYX7yg7fd/RmrzkzfXWv1W+yOrxeH+884JI+Yzl86uqzcrTAABCLHXxnfYWke/DDyoQnfu+vXaR78oIvPI0AIAiZiI+4FnBh8oczo4ervIBAAHFRsQHPCv4+LFbzdcfJCToq46Yk5JmK0XEBObigfCIjYhvsV0RXXyiIcl/VvD5c+3iJjr38orclJQ5SjEKMRcPIIJiIOIfXG9vP9cUr5+VXfq+sgXf6LgvWnix2F+clb503tCzAACvivaIH31WcFvr48OVvt/xCywZ2TkLfU8CAAQS7RHfVPmZ1/Ns/vK30rasEXe7up6UHGhQRuC3bktXnoOYw1w8EB5RPRd/58QX4jY7KfGvPtkj/uzre/qTv65nBB4AJil6u/jHrW7loILs0vdFvjMCDwBTFaUR7/U8axragk/flqOcFaxc5YMReACYvCiN+GuVn/V39yUveVM5K/hwZVPL7UeMwKsGc/FAeERjxDvrbz643q5PeF2Zkjx54s7n9s7oH4EPiLl4ABEUdRH/pOubW8cuisWKXRsTDUki3EXEi7uMwAPAVEVXxL9yUEFb62PlKh+MwAPANERXxDfXnBdd/JyUNzJ3b2YEXsWYiwfCI4rm4h9cb284cCJeP2u99W//6HvfZQQeAGYoWrr44QcV/Inpz5QR+NQlyYzAA8C0RUXED3ifN5ad9nqeLVidlrZlDSPwABAUURHxbWccPR0PZyclZhW/d7SmWRmBr/35evGnfAbUhbl4IDwiH/HDDyo4X995qd4pOnfRv4suXnlCTGMuHkAERTjin/b1N5adFotlO37wVV9cna1FrA+W5qQuSR56HAAwfRGOeJHvIuXnLTXGp6cpp8B/sGtF5uoFyqMAgJmIZMS3n2t63OrWJ7y++McblRH4zVvSxE0+DPViLh4Ij4jNxfd0PLxc+IsB7/OMve8dPn2/u7tfNO+MSAJAEEWmi/d6njWWnRb5/tamzOMXH4l8T18672BpjnwYABAMkYn46zXn+7v73khNufL1a25Xb0rKHNG/MwIPAMEVgYjvtLfcd7TG62e5vmO6/T+/TkqaXXXEzAi8pjAXD4RHuCP+Sdc3zTXnfavlf3Hld1+raQQ+IObiAURQWCPef1Zwwr9dfPr6E1Epr8g1muYqjwIAgiusEX/r2EXRxev/5F+f/sq37b6/eE3G8vnKQwCAoAtfxD+43u6sv/mtP4r/vP87z7x/2L5j2VrzYvkYNIa5eCA8wjQX39/dd2Fnjdfz7H/P/tPWp4ki3EULLx8DAIRGmLp45azg3tlJIt8zls//aHemfAAAEDLhiPg7J77o6Xj4fJa+6elco2nuwdIcRuABIAxCHvH+s4KvPTfMMfi+4sQIPJiLB8IjtBHvPyu4Xfedpwlzqo6oeQQ+IObiAURQaCO+qfI3IuW/0c3u1PuuwpqSMkc+AAAIvRBGfPu5pke3v/Lq4m/pvre/OCt96Tz5AAAgLEIV8T0dD2//8rJY/JPOsM2yKjtnoVIHBObigfAIyVy81/PsbH71039+0qlL+tONWYxIAkBEhKSL//Lvz4p8/xfdv5q96i/IdwAIwG212uXyJbvFMro4A8GP+I7f/tPDpv81oIvrMaX957J/L6sAJiJ+D5YrqIjbarG65folt3VVvi7PLO+9ZLZturgqwPOnK8gR7z8ruPOPFxyyvsNXnAT+ux1NvCbMxUMjXM67cvWS25rvLLlRaJR3RzDbSpz5QQv5IEf8Z3/9i7g//OHRrKT9/3U7X3ESTp48KVcANMhuWVd3s8gUN2L7xX3lrC7V9OKOdZXoeeIsVrtd5ropVXf2SpAyPsgR/y1Pf3+c/j8e3am1rzgBwGhu06balStrXYO24XsyLufNtxfJFt5effZd1+Dg4CZn+T2lojMuevum0yXvzJT40cEifyIAaI/MwVe5lIgf4WqBruCqXIvHxV8e+ZThj89QMLt4+SMBQHtkDk6VsfCGyPl3z5riRm7mBEnwJ2oAAOMxpa68e09uttutVvdQzl8teFFz37u70r9VP0NEPACEjm9j/dWPW4157+pebrafzfd93Bq3TlciR2xcTt27eQGnbaYumN9uBQBMittquZJnCzg2Kfp6U2Hggcqpo4sHgLAzFu7V5QfYfLdb4i4uCla+C0GKeDnZGcwvZcU+8f+VIhQfosQe8XKMeH/wnhn9mvCe0RJj4Y0Rk5QKs23kfOVMBSXi3dZ8ZbIzmF/Kinn2e6lyDCqo/4/FJpHn6+rkegjvmdGvCe8ZhIDyhpqRYTOcQRznjHHKsCuvxksjxoN5zwwZ8ZrwnkEIBKGLHz7gM3wWSOPyTvn+m727jl+5A+A9ExDvGQQdH7eGiNFoHNpsE//FlrN5hcngPYPgI+JDbOQALDAx3jMIniBE/PAjc4afrgPp7WB9T009eM9MgPcMgiQYXbx5r/zF0m0tv1u7l1GA4ezVZ1OD9T01FeE9Mw7eMwgi+bHrDMlZgFEHqmnW1YKhV5fxCEm+QYa/RTT/nnn1NeE9gxDgAAMAUC0+bgUA1SLiAUC1iHgAUC0iHgBUi4gHANUi4gFAtYh4AFAtIh4AVEqn+/+NyyxhhqJnTQAAAABJRU5ErkJggg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7" name="CaixaDeTexto 6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976923" y="3847435"/>
                <a:ext cx="4256165" cy="172451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i="1" dirty="0">
                    <a:latin typeface="Cambria Math" panose="02040503050406030204" pitchFamily="18" charset="0"/>
                  </a:rPr>
                  <a:t>Solução:</a:t>
                </a: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+2.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B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𝛥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625−25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pt-BR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pt-BR" b="1" dirty="0">
                  <a:solidFill>
                    <a:schemeClr val="accent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23" y="3847435"/>
                <a:ext cx="4256165" cy="1724511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75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50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Resolução do Exercício (MRUV)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2063" y="1828800"/>
            <a:ext cx="9363075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pt-BR" sz="2600" dirty="0"/>
              <a:t>Um veículo parte do repouso em movimento retilíneo e acelera com aceleração escalar constante e igual a 2,0 m/s</a:t>
            </a:r>
            <a:r>
              <a:rPr lang="pt-BR" sz="2600" baseline="30000" dirty="0"/>
              <a:t>2</a:t>
            </a:r>
            <a:r>
              <a:rPr lang="pt-BR" sz="2600" dirty="0"/>
              <a:t>. Pode-se dizer que sua velocidade escalar e a distância percorrida após 3,0 segundos, valem, respectivamente: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21,6 km/h e 9,0m;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6,0m/s e 1800 cm;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10,8 km/h e 1200 cm;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12 m/s e 35m;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7,2 km/h e 9,0m.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sz="2600" dirty="0"/>
          </a:p>
        </p:txBody>
      </p:sp>
      <p:sp>
        <p:nvSpPr>
          <p:cNvPr id="40964" name="AutoShape 2" descr="data:image/png;base64,iVBORw0KGgoAAAANSUhEUgAAAfYAAAE6CAIAAABro+ckAAAAAXNSR0IArs4c6QAAAARnQU1BAACxjwv8YQUAAAAJcEhZcwAADsMAAA7DAcdvqGQAAB5HSURBVHhe7d1/UNN5nufxMLjpawduXZxpMu5KW2Wifdjc4rmFq2LJQB1jxFFvW/t6tLpQa4rszrYN1/4oWTkZLBhcEI+MTu+Em2u1HHv6/FEljppubkPLiLpyZcEVkmtMrFOstqC3YJ0jp1UpGe4Tvh8jSPidn9/v81Ep55N3In9k0i/ffPLO5xs3ODioAwCo0bfk/wIAVIeIBwDVIuIBQLWIeABQLSIeAFSLiAcA1SLiAUC1iHgAUK3pRrzbarXL5bjcVovVLdcv2C2WSf1dAMCMTCvi3dZV+bo8s7w3LpcuNc8o1y+YbZsurhoV/ACAIJtGxLut+c6SG4WvBndA9nu6UQkvmG0lznxCHgBCK3DEW1fF+fj2U0THLleS+8pZXapJrq2rVlntyrNFX263yIXyqEj4i85FvoRXfkicxWq3y8dMqbqzV8h4AAilwBFfeONqga7gqs2s0xkLS2prXb6V5HLefHsot33tfNHNm0XlulODg1cLbhaZLm4aHHTVvsxu+0XdJt9ftFeffdc1ODi4yVl+T3lEZ1z09k2nS94BAITCWBs15k0FdeVD7fgYey2CUfmXoMS3Z2NKXbmydq/yD8GL7H6R8L6WvcgkunuTbZL7OwCAIBhzL968t1ZXVG13W+8tmmYs+xPe92+BaO/fPWsaseMDAAitsT9uNRaWFNStGz05I/r1u/cmsYvuvpcqE15nt4rfB3w5f7XgxV9137u78sWOPgAgJMaO+KFGvuDdUZs0xrx3dS92Yizr6nR16yx2u8Xk25XPt9p92/M63xaP+4pT9zLCz+b7Pm6NW6cb2tURXE7d6B8NAAimaV31yW21XMmzjbt/M8FTRF9vKmRfHgBCarwufkzGwr26/HF31UUPP/orTy/YLXEXp7vBDwCYNK7dCgCqNa0uHgAQC4h4AFAtIh4AVIuIBwDVIuIBQLWIeABQrWBGfFxcnFwBAKIAXTwAqBYRDwCqRcQDgGoR8QCgWkQ8AKgWEQ8AqkXEA4BqEfEAoFpEPACoFhEPAKpFxAOAahHxAKBaRDwAqBYRDwCqRcQDgGoR8QCgWkQ8AKgWEQ8AqkXEA4BqEfEAoFpEPACoFhEPAKpFxAOAahHxAKBaRDwAqBYRDwCqRcQDgGoR8QCgWkQ8AKgWEQ8AqkXEA4BqEfEAoFpEPACoFhEPAKpFxAOAahHxAKBaRDwAqBYRDwCqRcQDgGoR8QCgWkQ8AKgWEQ8AqkXEA4BqEfEAoFpEPACoFhEPAKpFxAOAak0/4t3WVausbnkHABB9ph3x9uqim3IJABFmt8QNEY2n3WKxi4roQsX9oaWGTTPi7ZaLqbUr5R0AiCSR7+t0Vwd9Tuny19UNFY2FN1yk1LQi3m29t8mWJ+8AQCS5reV1BVdt5qE7ItgHB+UaOl2c+GdPLifLbbVcybMV6qyr8nWnbhQaZVn8rLi4L7/8UlkvGKKsHwxR1tSVtZbrLtf96qrL8fGG1177tlIBxldrXS9XgbhHZdEL4pHqRTc0HfhTj3i71WoqFC/m6JdVRLxcDfH/5JMnT546dUpZ5+fnb9++XVlTV9Zaq68zf/Q//tG2JPVv5vzxIqUCjO/a7wrkKhCRRSZnSaDWnYifcsT7XsyiYZ+zrqx1+VNeRPzUfyeAthw/duv8ufa7Hf+lvLzsL/8yU1aBcaUvnSdXgcm9eCXLh3WfRPx0NmqkYa+jRMRjfJ+eaauztej18f/y+/9WXf2zrKws+QAwQ8OaT3/f6Qv+upF9qPYQ8QiTRsf9Q2UOsThYmpOds1ApAgipYIYyEY+xODt6igove70DH+3O3LAxVVYBhBgHGCDkurv79+21i3wX4U6+A+FExCO0PB5v0YeXxZ8Zy+eLFl5WAYQFEY8Q8uV74W9FF280zS2vyJVVne773//+tWvX5B0AIUPEI4QOlTncrt6UlDm11h/q9fGyCiBciHiEytGa5pbbjxIS9FVHzOJPWQUQRkQ8QuLTM22X6p2ic6+qNhsMibIKILwYmkTwfW7vPFzZJBblFbmZq+XRNADCjy4eQdZy+5GS7x/sWkG+A5FFxCOY3K7ekgMNYrF9x7LNW9KUIoBIIeIRNP6vOK01LxYRL6sAIoeIR3B4PN59e+x9fU8n8xUn5uKB8CDiEQSicy850NDV9cRomnuwNIcReCBKEPEIgsOV19paHxsMieUVuYzAA9GDiMdM1dlaGh33RbKLfGcEHogqzMVjRi7VO4/WNOv18SLfM5bPl1UA0YEuHtPXcvuRyHex+Gh3JvkORCEiHtM0fAR+rXmxUgQQVYh4TAcj8EBMIOIxZVMagQ+IuXggPIh4TA0j8EAMIeIxNYzAAzGEiMcUMAIPxBbm4jFZ58+1Hz92S7nKR/rSebIKIIrRxWNSmq8/EPkuFvuLs8h3IFYQ8ZiYs6PnUJlDLAosGdk5C5UigOhHxGMC/hH4DRtTt25Ll1UAsYCIx3g8Hm/Rh5fFn9MegQ+IuXggPIh4jEl07qJ/F1280TS3vCJXVgHEDiIeYzpU5nB29BgMiVXVZr7iBMQiIh6BHT92q/n6g4QEfdURc1LSbFkFEFOYi0cAn55pq7O1MAIPxDq6eLyq0XFf5LtYMAIPxDoiHiO0tT4+XOmbdWEEHlABIh4vdXU9KTnQwAg8oBpEPKS+vqf79tiDPgIfEHPxQHgQ8fBhBB5QJSIePiUHGtyuXkbgAZUh4qE7WtPccvsRI/CA+jAXr3WMwAMqRhevaf4R+IOlOeQ7oD5EvHb5R+A/2LUic/UCpQhATYh4jfKPwG/ekiZusgpAXYh4LfKPwIvmXbTwshpGzMUD4UHEa45/BD596byDpTmyCkCNiHhtEfmujMCnpMwpr8hlBB5QNyJeW5QR+KSk2VVHzAkJelkFoFLMxWvIyRN3xE107h//wyajaa6sAlAvunit+NzeKfJdLMorcsl3QCOIeE1ouf3oaE2zWHy0OzNj+XylCED1iHj1c7t6D5U5vN6BrdvSN2xMlVUAGkDEq1x3d3/JgQaPx7vWvLjAkiGrkcZcPBAeRLyaiWTft8c3Ah+Gq3wAiEJEvGopI/BdXU+MprkHS3MYgQc0iIhXrUNljrbWxwZDYnlFLiPwgDYxF69Ox4/dOn+uXSR7rfWHjEgCmkUXr0Ii3MVNr48/WJpDvgNaRsSrTaPjvmjhxWJ/cRYj8IDGEfGq4r/KR4ElIztnoVIEoFlEvHq4Xb3KVT42bEzdui1dVqMSc/FAeBDxKuH/ihMj8AD8iHg1EMku8l2kvNE0t7wiV1YBaB4RH/O83oFDZQ63q9dgSKy1/pCvOAHwYy4+5h2ubPrc3pmQoP/VJ++IlJdVAKCLj3UnT9wR+S4696pqM/kO4BVEfAy7VO/0X+UjdUmyUgQAPyI+VnGVDwATIuJjkjICLxbbdyyLxat8MBcPhAcRH3u6u/v37bV7vQNrzYtFxMsqAIxCxMcY5SoffX1P+YoTgAkR8bGEq3wAmBLm4mPJoTJHo+O+7ytOP1/PiCSACdHFx4zjx26JfE9I0FcdYQQewKQQ8bHBf5WP8orclJQ5sgoA4yLiY0Dz9Qf+q3ykL52nFAFgQmNFvNu6Km6IxS4rrxLPWGV1yzsIGWdHz6Eyh1io6SofzMUD4RE44t3Wat2pQeFqQd26wEFury66KZcIGf8IfPRf5QOIKLtFaUpFXtktQ52prGi8Ew0c8cZCW6HRtzDvrV150+kaKg5nt1xMrV0p7yA0PB5v0YeXucoHMBGR5ut0V31d6eApXf66OlFyW+9tGmpT3y7K13LIT7QXb1z0tlwN43vxbHnyDkJCdO6if+cqH8CE3NbyuoKrNvPQHWPhjcFBsTYWFg4VzJsKhupaNdEku9tquZInW3pJlnTWVfm6UzeGPSR+J5rgp2lPr+vrB8135Z2paGy83/XwSULCaxs2/hu+4gSNW7bjB3IViHtUFg1jt1h0Nhn/WjRBKNutVlPhyFfuRWn0yyoiXq6G+H/yT3/607KyMmVdWloq7iprLdT/w+I1a9/4d8oawPQU/O6oXAUissjkLPG17qO4rVaXbOc1aryIFy9c9aIbI18334s5/HPWlbUuf8rTxb/icuHHj1vdyUve/LOMt2RpEpzOb1puP4qP/9Za86Lvfvfbsgpo2PhdvH8vXgkrf/f5YuEa3alqiAjlgFy1K0V8Dy2v1srFCMOeII3z0zSo9df/aFv9n05vPPj/ev+vLE3C9d/9nzWrbeImFrIEYEIij5REG+o7ReHqsC34AuWTWE0K/HGr+DdR9Oo3i0y+maO4cl3e0L6M1qePpqCn4+GdE1+IRXbp+7OTJnvYgH8E/oNdKzJXL1CKqsRcPIJs6FNWhbKvYLbJu4KGt+I5hiwEvJ5nF3bW9Hf3pW/Lcb72z01NTSdOnJCPja27u//HOy94PN7NW9JExMuqSomILy0tzcrKkvcBhMZEQ5OYumuVn4l8T17y5kQbiC/5R+BF8676fAcQNkR8kHXaWx5cb9cnvJ5d+n68fpasjss/Ap+6JPlgaY6sAsCMEfHB9KTrm+aa82KRVfxeoiFJKU7oUJnD2dFjMCRWVZs1MgL/5ZdfsksDhAF78UEz4H1+YecRkfKLzRlrit+T1YkcrWm+VO9MSND/6pN3OAUeQHDRxQeN6N9FvovmPXP3ZlmayKdn2kS+i85d9O/kO4CgI+KDo9PeIm7x+lmT34JvdNyvs7WIxcHSnNQlyUoRAIKIiA+C/u6+W8fqxSLDkpe85E2lOL621seHK32D4aofgQ+IuXggPIj4mRrwPm8sO+31PJu//K20LWtk9YWTJ0/u2LFD3nmhq+tJyYEGr3dg85Y0cZNVAAg2In6m2s44ejoeJhqS1hT/SJbG1df3dN8eOyPwAMKAiJ+Rx63uOye+ULbgJ3NQASPwAMKJiJ++p339jWWnxWLyW/AlBxrcrl5NjcAHxFw8EB7MxU+fclbwvKXG9dafyNK4Dlc2fW7vTEqa/fEvNzIiCSAM6OKnqf1ck8j32UmJ2aXvy9K4Tp64I/KdEXgA4UTET0dPx8MW2xWxmOQWvAh3EfFiUV6RazTNVYoAEGpE/JR5Pc8ay04PeJ+nb8uZt3TiS8m03H50tKZZLD7anZmxfL5S1Djm4oHwIOKnbEpnBVf9/fF33tnq9Q5s3Za+YWOqrAJAWBDxU+Osvzn5s4K7u/svXOh4/vwP2TkLCywZsgoA4ULET8GTrm9uHbsoFqt3b57wrGCPx1tyoOH3v3/2ne9+e38xA4IAIoCIn6wB7/OGv/tE/LnYnLEwZ6msjsHrHVBG4JOTE/78z7+n5RH4gJiLB8KDiJ8s5azgOSlvTOas4MOV19paHxsMif/9bOWvf31KVgEgvIj4SfGfFZz7s50TbsHX2VoaHfcTEvTlFbmMwAOIICJ+YsPPChZdvFIcy6V656dn2vT6+IOlOYzAA4gsIn4C/rOCF6xOG31W8CsYgZ8k5uKB8CDiJ9Biu6KcFZw10eVY3a7ekgMNYrF9x7K15sVKMeB58QAQHkT8eB63utvPNYlFdun7+oTXlWJA3d39+/bavd4BEe4i4mUVACKKiB+T/6zgZTt+MP5ZwR6Pd98ee1/f04zl8z/anSmrABBpRPyYRL6LlJ+31Dj+QQXKCHxX1xOjaW55RS4j8JPBXDwQHpwXH9idE1+I2+ykxL/6ZM/4Z0mKfG++/sBgSPz4lxuTkmbLKgBEAbr4AHo6HradcYjFmuIfjZ/vx4/dEvmekKCvOmIm3wFEGyL+Vf6zgtO2rJm//C1ZDeT8uXZx0+vjyytyU1LmyCoARA0i/lX+s4IzLHmyFIho3kULLxb7i7PSl85Tipgk5uKB8CDiR5jkWcHOjp5DZb6dnAJLRnbOQqUYEHPxACKIiH/Jf1bwil0bxzkruKvriTICv3lL2tZt6bIKANGHiJeGnxUsbrI6Sl/f03177B6PN3P1gg92rZBVAIhKRLw0mbOCRecu+vfu7v7UJckHS3NkFVPHXDwQHszF+3TaW5oqP4vXz3rnkz3jnCUp8r3l9iODIfFXn7yTkKCXVQCIVnTxkz0r+GhNs8h3key1P19PvgOICVqP+EmeFXzyxJ1L9U69Pr6q2sxVPgDECq1H/GTOCv7c3ikiXizKK3JTlyQrRcwEc/FAeGg64h/d/qr9XFO8ftY4ZwXP8CofzMUDiCDtRvzTvv6myt+IRfq2nLHOCna7eg+VObzega3b0jdsTJVVAIgR2o34Cc8K7u7uLznQ4PF4s3MWFljGnJQHgKil0YhvO+N43OqenZSYXfq+LI0kkl3ku0j59KXz9hczwR1kzMUD4aHFufiejoeXC38x4H2eW7Fjweo0WR1G+YpTW+tjo2lurfWHjEgCiFGa6+KHnxUcMN+Fw5XXRL4bDInlFbnkO4DYpbmIv15zfvyzgutsLY2O+yLZRb4zAg8gpmkr4jvtLfcdrfH6WWuKfxTwrOBL9c5Pz7Tp9fEHS3OMprmyimBjLh4IDw1F/JOub5przotF5u7NAQ8qmOEIfEDMxQOIIK1E/ID3uWNoC36ss4Ldrt6SAw1isX3HsrXmxUoRAGKaViK+xXal1/V1oiFpxa6NsjRMd3e/cpUPEe4i4mUVAGKcJiL+wfX2cQ4q8Hi8RR9e7ut7mrF8/v7iMU8iQxAxFw+Eh/rn4vu7+y7srPF6non+ffRZkqJzLyq87OzoMZrmfvwPm/T6ePkAAMQ+9XfxTZWfiXyfv/ytgGcFHypziHw3GBKrqs3kOwCVUXnE3znxhXJQwZriH8nSMMeP3Wq+/iAhQV91xJyUNFtWAUAt1BzxItxFxItFdun7IuWVot/5c+3iJjr38orclJQ5soqwYC4eCA/VRvzTvv7GstNisWzHD+YtNSpFP9G8ixZeLPYXZ6UvnacUQ4G5eAARpNqIb6r8jUj55CVvjj4r2NnRc6jMIRYFlozsnIVKEQDUR50R336u6dHtr/QJr48+K9g/Ar95S9rWbemyCgBqpMKI7+l42GK7IhZZxe8lGpKUoqKv72nRh5c9Hm/m6gUf7Fohqwg75uKB8FDbXLzX8+zCzpr+7r60LWte+SKr6Nx/8jcX3a7e1CXJtdb1jEgCUD21dfG3jtWLfJ+T8sbos4JLDjSIfGcEHoB2qCriO+0t4havn5X7s52vnBV8tKa55fajhAR97c/Xc5UPABqhnogf56zgT8+0Xap3is5d9O9c5SMaMBcPhIdKIn7A+7zh7z4JeFbw5/bOOluLWBwszUldkqwUw4a5eAARpJKIv3XsoujiRfMuWnhZGjL8Kh+ZqxcoRQDQCDVE/IPr7c76m/GjLtfndvUeKnN4vQNbt6Vv2JgqqwCgGTEf8f3dfdcqPxOLDEte8pI3laLQ3d1fcqDB4/Fm5ywssAS4zBMiiLl4IDxiey5+wPv8cuEvejoeLlidllvxcsvbd5WPwt+KLj596TxGJAFoVmx38S22KyLfEw1JWcXvydLQV5yUEXijaW55RS75DkCzYjjiH7e62881icWa4veGX67vcOW1ttbHBkOiyHdG4AFoWaxG/FhnBdfZWhod90Wyi3xnBD5qMRcPhEesRrzId5HyItyHnxV8qd756Zk2vT7+YGmO0TRXViOKuXgAERSTEd92xqFcrm/4WcHDR+Azls9XigCgZbEX8T0dD5XL9WXu3uy/XJ/b1VtyoEEstu9Ytta8WCkCgMbFWMR7Pc8ay04PeJ+nbVmzYHWaUuzu7i8q/K3XO7BhY6qIeKWIaMZcPBAeMTYX7yg7fd/RmrzkzfXWv1W+yOrxeH+884JI+Yzl86uqzcrTAABCLHXxnfYWke/DDyoQnfu+vXaR78oIvPI0AIAiZiI+4FnBh8oczo4ervIBAAHFRsQHPCv4+LFbzdcfJCToq46Yk5JmK0XEBObigfCIjYhvsV0RXXyiIcl/VvD5c+3iJjr38orclJQ5SjEKMRcPIIJiIOIfXG9vP9cUr5+VXfq+sgXf6LgvWnix2F+clb503tCzAACvivaIH31WcFvr48OVvt/xCywZ2TkLfU8CAAQS7RHfVPmZ1/Ns/vK30rasEXe7up6UHGhQRuC3bktXnoOYw1w8EB5RPRd/58QX4jY7KfGvPtkj/uzre/qTv65nBB4AJil6u/jHrW7loILs0vdFvjMCDwBTFaUR7/U8axragk/flqOcFaxc5YMReACYvCiN+GuVn/V39yUveVM5K/hwZVPL7UeMwKsGc/FAeERjxDvrbz643q5PeF2Zkjx54s7n9s7oH4EPiLl4ABEUdRH/pOubW8cuisWKXRsTDUki3EXEi7uMwAPAVEVXxL9yUEFb62PlKh+MwAPANERXxDfXnBdd/JyUNzJ3b2YEXsWYiwfCI4rm4h9cb284cCJeP2u99W//6HvfZQQeAGYoWrr44QcV/Inpz5QR+NQlyYzAA8C0RUXED3ifN5ad9nqeLVidlrZlDSPwABAUURHxbWccPR0PZyclZhW/d7SmWRmBr/35evGnfAbUhbl4IDwiH/HDDyo4X995qd4pOnfRv4suXnlCTGMuHkAERTjin/b1N5adFotlO37wVV9cna1FrA+W5qQuSR56HAAwfRGOeJHvIuXnLTXGp6cpp8B/sGtF5uoFyqMAgJmIZMS3n2t63OrWJ7y++McblRH4zVvSxE0+DPViLh4Ij4jNxfd0PLxc+IsB7/OMve8dPn2/u7tfNO+MSAJAEEWmi/d6njWWnRb5/tamzOMXH4l8T18672BpjnwYABAMkYn46zXn+7v73khNufL1a25Xb0rKHNG/MwIPAMEVgYjvtLfcd7TG62e5vmO6/T+/TkqaXXXEzAi8pjAXD4RHuCP+Sdc3zTXnfavlf3Hld1+raQQ+IObiAURQWCPef1Zwwr9dfPr6E1Epr8g1muYqjwIAgiusEX/r2EXRxev/5F+f/sq37b6/eE3G8vnKQwCAoAtfxD+43u6sv/mtP4r/vP87z7x/2L5j2VrzYvkYNIa5eCA8wjQX39/dd2Fnjdfz7H/P/tPWp4ki3EULLx8DAIRGmLp45azg3tlJIt8zls//aHemfAAAEDLhiPg7J77o6Xj4fJa+6elco2nuwdIcRuABIAxCHvH+s4KvPTfMMfi+4sQIPJiLB8IjtBHvPyu4Xfedpwlzqo6oeQQ+IObiAURQaCO+qfI3IuW/0c3u1PuuwpqSMkc+AAAIvRBGfPu5pke3v/Lq4m/pvre/OCt96Tz5AAAgLEIV8T0dD2//8rJY/JPOsM2yKjtnoVIHBObigfAIyVy81/PsbH71039+0qlL+tONWYxIAkBEhKSL//Lvz4p8/xfdv5q96i/IdwAIwG212uXyJbvFMro4A8GP+I7f/tPDpv81oIvrMaX957J/L6sAJiJ+D5YrqIjbarG65folt3VVvi7PLO+9ZLZturgqwPOnK8gR7z8ruPOPFxyyvsNXnAT+ux1NvCbMxUMjXM67cvWS25rvLLlRaJR3RzDbSpz5QQv5IEf8Z3/9i7g//OHRrKT9/3U7X3ESTp48KVcANMhuWVd3s8gUN2L7xX3lrC7V9OKOdZXoeeIsVrtd5ropVXf2SpAyPsgR/y1Pf3+c/j8e3am1rzgBwGhu06balStrXYO24XsyLufNtxfJFt5effZd1+Dg4CZn+T2lojMuevum0yXvzJT40cEifyIAaI/MwVe5lIgf4WqBruCqXIvHxV8e+ZThj89QMLt4+SMBQHtkDk6VsfCGyPl3z5riRm7mBEnwJ2oAAOMxpa68e09uttutVvdQzl8teFFz37u70r9VP0NEPACEjm9j/dWPW4157+pebrafzfd93Bq3TlciR2xcTt27eQGnbaYumN9uBQBMittquZJnCzg2Kfp6U2Hggcqpo4sHgLAzFu7V5QfYfLdb4i4uCla+C0GKeDnZGcwvZcU+8f+VIhQfosQe8XKMeH/wnhn9mvCe0RJj4Y0Rk5QKs23kfOVMBSXi3dZ8ZbIzmF/Kinn2e6lyDCqo/4/FJpHn6+rkegjvmdGvCe8ZhIDyhpqRYTOcQRznjHHKsCuvxksjxoN5zwwZ8ZrwnkEIBKGLHz7gM3wWSOPyTvn+m727jl+5A+A9ExDvGQQdH7eGiNFoHNpsE//FlrN5hcngPYPgI+JDbOQALDAx3jMIniBE/PAjc4afrgPp7WB9T009eM9MgPcMgiQYXbx5r/zF0m0tv1u7l1GA4ezVZ1OD9T01FeE9Mw7eMwgi+bHrDMlZgFEHqmnW1YKhV5fxCEm+QYa/RTT/nnn1NeE9gxDgAAMAUC0+bgUA1SLiAUC1iHgAUC0iHgBUi4gHANUi4gFAtYh4AFAtIh4AVEqn+/+NyyxhhqJnTQAAAABJRU5ErkJggg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0965" name="AutoShape 4" descr="data:image/png;base64,iVBORw0KGgoAAAANSUhEUgAAAfYAAAE6CAIAAABro+ckAAAAAXNSR0IArs4c6QAAAARnQU1BAACxjwv8YQUAAAAJcEhZcwAADsMAAA7DAcdvqGQAAB5HSURBVHhe7d1/UNN5nufxMLjpawduXZxpMu5KW2Wifdjc4rmFq2LJQB1jxFFvW/t6tLpQa4rszrYN1/4oWTkZLBhcEI+MTu+Em2u1HHv6/FEljppubkPLiLpyZcEVkmtMrFOstqC3YJ0jp1UpGe4Tvh8jSPidn9/v81Ep55N3In9k0i/ffPLO5xs3ODioAwCo0bfk/wIAVIeIBwDVIuIBQLWIeABQLSIeAFSLiAcA1SLiAUC1iHgAUK3pRrzbarXL5bjcVovVLdcv2C2WSf1dAMCMTCvi3dZV+bo8s7w3LpcuNc8o1y+YbZsurhoV/ACAIJtGxLut+c6SG4WvBndA9nu6UQkvmG0lznxCHgBCK3DEW1fF+fj2U0THLleS+8pZXapJrq2rVlntyrNFX263yIXyqEj4i85FvoRXfkicxWq3y8dMqbqzV8h4AAilwBFfeONqga7gqs2s0xkLS2prXb6V5HLefHsot33tfNHNm0XlulODg1cLbhaZLm4aHHTVvsxu+0XdJt9ftFeffdc1ODi4yVl+T3lEZ1z09k2nS94BAITCWBs15k0FdeVD7fgYey2CUfmXoMS3Z2NKXbmydq/yD8GL7H6R8L6WvcgkunuTbZL7OwCAIBhzL968t1ZXVG13W+8tmmYs+xPe92+BaO/fPWsaseMDAAitsT9uNRaWFNStGz05I/r1u/cmsYvuvpcqE15nt4rfB3w5f7XgxV9137u78sWOPgAgJMaO+KFGvuDdUZs0xrx3dS92Yizr6nR16yx2u8Xk25XPt9p92/M63xaP+4pT9zLCz+b7Pm6NW6cb2tURXE7d6B8NAAimaV31yW21XMmzjbt/M8FTRF9vKmRfHgBCarwufkzGwr26/HF31UUPP/orTy/YLXEXp7vBDwCYNK7dCgCqNa0uHgAQC4h4AFAtIh4AVIuIBwDVIuIBQLWIeABQrWBGfFxcnFwBAKIAXTwAqBYRDwCqRcQDgGoR8QCgWkQ8AKgWEQ8AqkXEA4BqEfEAoFpEPACoFhEPAKpFxAOAahHxAKBaRDwAqBYRDwCqRcQDgGoR8QCgWkQ8AKgWEQ8AqkXEA4BqEfEAoFpEPACoFhEPAKpFxAOAahHxAKBaRDwAqBYRDwCqRcQDgGoR8QCgWkQ8AKgWEQ8AqkXEA4BqEfEAoFpEPACoFhEPAKpFxAOAahHxAKBaRDwAqBYRDwCqRcQDgGoR8QCgWkQ8AKgWEQ8AqkXEA4BqEfEAoFpEPACoFhEPAKpFxAOAak0/4t3WVausbnkHABB9ph3x9uqim3IJABFmt8QNEY2n3WKxi4roQsX9oaWGTTPi7ZaLqbUr5R0AiCSR7+t0Vwd9Tuny19UNFY2FN1yk1LQi3m29t8mWJ+8AQCS5reV1BVdt5qE7ItgHB+UaOl2c+GdPLifLbbVcybMV6qyr8nWnbhQaZVn8rLi4L7/8UlkvGKKsHwxR1tSVtZbrLtf96qrL8fGG1177tlIBxldrXS9XgbhHZdEL4pHqRTc0HfhTj3i71WoqFC/m6JdVRLxcDfH/5JMnT546dUpZ5+fnb9++XVlTV9Zaq68zf/Q//tG2JPVv5vzxIqUCjO/a7wrkKhCRRSZnSaDWnYifcsT7XsyiYZ+zrqx1+VNeRPzUfyeAthw/duv8ufa7Hf+lvLzsL/8yU1aBcaUvnSdXgcm9eCXLh3WfRPx0NmqkYa+jRMRjfJ+eaauztej18f/y+/9WXf2zrKws+QAwQ8OaT3/f6Qv+upF9qPYQ8QiTRsf9Q2UOsThYmpOds1ApAgipYIYyEY+xODt6igove70DH+3O3LAxVVYBhBgHGCDkurv79+21i3wX4U6+A+FExCO0PB5v0YeXxZ8Zy+eLFl5WAYQFEY8Q8uV74W9FF280zS2vyJVVne773//+tWvX5B0AIUPEI4QOlTncrt6UlDm11h/q9fGyCiBciHiEytGa5pbbjxIS9FVHzOJPWQUQRkQ8QuLTM22X6p2ic6+qNhsMibIKILwYmkTwfW7vPFzZJBblFbmZq+XRNADCjy4eQdZy+5GS7x/sWkG+A5FFxCOY3K7ekgMNYrF9x7LNW9KUIoBIIeIRNP6vOK01LxYRL6sAIoeIR3B4PN59e+x9fU8n8xUn5uKB8CDiEQSicy850NDV9cRomnuwNIcReCBKEPEIgsOV19paHxsMieUVuYzAA9GDiMdM1dlaGh33RbKLfGcEHogqzMVjRi7VO4/WNOv18SLfM5bPl1UA0YEuHtPXcvuRyHex+Gh3JvkORCEiHtM0fAR+rXmxUgQQVYh4TAcj8EBMIOIxZVMagQ+IuXggPIh4TA0j8EAMIeIxNYzAAzGEiMcUMAIPxBbm4jFZ58+1Hz92S7nKR/rSebIKIIrRxWNSmq8/EPkuFvuLs8h3IFYQ8ZiYs6PnUJlDLAosGdk5C5UigOhHxGMC/hH4DRtTt25Ll1UAsYCIx3g8Hm/Rh5fFn9MegQ+IuXggPIh4jEl07qJ/F1280TS3vCJXVgHEDiIeYzpU5nB29BgMiVXVZr7iBMQiIh6BHT92q/n6g4QEfdURc1LSbFkFEFOYi0cAn55pq7O1MAIPxDq6eLyq0XFf5LtYMAIPxDoiHiO0tT4+XOmbdWEEHlABIh4vdXU9KTnQwAg8oBpEPKS+vqf79tiDPgIfEHPxQHgQ8fBhBB5QJSIePiUHGtyuXkbgAZUh4qE7WtPccvsRI/CA+jAXr3WMwAMqRhevaf4R+IOlOeQ7oD5EvHb5R+A/2LUic/UCpQhATYh4jfKPwG/ekiZusgpAXYh4LfKPwIvmXbTwshpGzMUD4UHEa45/BD596byDpTmyCkCNiHhtEfmujMCnpMwpr8hlBB5QNyJeW5QR+KSk2VVHzAkJelkFoFLMxWvIyRN3xE107h//wyajaa6sAlAvunit+NzeKfJdLMorcsl3QCOIeE1ouf3oaE2zWHy0OzNj+XylCED1iHj1c7t6D5U5vN6BrdvSN2xMlVUAGkDEq1x3d3/JgQaPx7vWvLjAkiGrkcZcPBAeRLyaiWTft8c3Ah+Gq3wAiEJEvGopI/BdXU+MprkHS3MYgQc0iIhXrUNljrbWxwZDYnlFLiPwgDYxF69Ox4/dOn+uXSR7rfWHjEgCmkUXr0Ii3MVNr48/WJpDvgNaRsSrTaPjvmjhxWJ/cRYj8IDGEfGq4r/KR4ElIztnoVIEoFlEvHq4Xb3KVT42bEzdui1dVqMSc/FAeBDxKuH/ihMj8AD8iHg1EMku8l2kvNE0t7wiV1YBaB4RH/O83oFDZQ63q9dgSKy1/pCvOAHwYy4+5h2ubPrc3pmQoP/VJ++IlJdVAKCLj3UnT9wR+S4696pqM/kO4BVEfAy7VO/0X+UjdUmyUgQAPyI+VnGVDwATIuJjkjICLxbbdyyLxat8MBcPhAcRH3u6u/v37bV7vQNrzYtFxMsqAIxCxMcY5SoffX1P+YoTgAkR8bGEq3wAmBLm4mPJoTJHo+O+7ytOP1/PiCSACdHFx4zjx26JfE9I0FcdYQQewKQQ8bHBf5WP8orclJQ5sgoA4yLiY0Dz9Qf+q3ykL52nFAFgQmNFvNu6Km6IxS4rrxLPWGV1yzsIGWdHz6Eyh1io6SofzMUD4RE44t3Wat2pQeFqQd26wEFury66KZcIGf8IfPRf5QOIKLtFaUpFXtktQ52prGi8Ew0c8cZCW6HRtzDvrV150+kaKg5nt1xMrV0p7yA0PB5v0YeXucoHMBGR5ut0V31d6eApXf66OlFyW+9tGmpT3y7K13LIT7QXb1z0tlwN43vxbHnyDkJCdO6if+cqH8CE3NbyuoKrNvPQHWPhjcFBsTYWFg4VzJsKhupaNdEku9tquZInW3pJlnTWVfm6UzeGPSR+J5rgp2lPr+vrB8135Z2paGy83/XwSULCaxs2/hu+4gSNW7bjB3IViHtUFg1jt1h0Nhn/WjRBKNutVlPhyFfuRWn0yyoiXq6G+H/yT3/607KyMmVdWloq7iprLdT/w+I1a9/4d8oawPQU/O6oXAUissjkLPG17qO4rVaXbOc1aryIFy9c9aIbI18334s5/HPWlbUuf8rTxb/icuHHj1vdyUve/LOMt2RpEpzOb1puP4qP/9Za86Lvfvfbsgpo2PhdvH8vXgkrf/f5YuEa3alqiAjlgFy1K0V8Dy2v1srFCMOeII3z0zSo9df/aFv9n05vPPj/ev+vLE3C9d/9nzWrbeImFrIEYEIij5REG+o7ReHqsC34AuWTWE0K/HGr+DdR9Oo3i0y+maO4cl3e0L6M1qePpqCn4+GdE1+IRXbp+7OTJnvYgH8E/oNdKzJXL1CKqsRcPIJs6FNWhbKvYLbJu4KGt+I5hiwEvJ5nF3bW9Hf3pW/Lcb72z01NTSdOnJCPja27u//HOy94PN7NW9JExMuqSomILy0tzcrKkvcBhMZEQ5OYumuVn4l8T17y5kQbiC/5R+BF8676fAcQNkR8kHXaWx5cb9cnvJ5d+n68fpasjss/Ap+6JPlgaY6sAsCMEfHB9KTrm+aa82KRVfxeoiFJKU7oUJnD2dFjMCRWVZs1MgL/5ZdfsksDhAF78UEz4H1+YecRkfKLzRlrit+T1YkcrWm+VO9MSND/6pN3OAUeQHDRxQeN6N9FvovmPXP3ZlmayKdn2kS+i85d9O/kO4CgI+KDo9PeIm7x+lmT34JvdNyvs7WIxcHSnNQlyUoRAIKIiA+C/u6+W8fqxSLDkpe85E2lOL621seHK32D4aofgQ+IuXggPIj4mRrwPm8sO+31PJu//K20LWtk9YWTJ0/u2LFD3nmhq+tJyYEGr3dg85Y0cZNVAAg2In6m2s44ejoeJhqS1hT/SJbG1df3dN8eOyPwAMKAiJ+Rx63uOye+ULbgJ3NQASPwAMKJiJ++p339jWWnxWLyW/AlBxrcrl5NjcAHxFw8EB7MxU+fclbwvKXG9dafyNK4Dlc2fW7vTEqa/fEvNzIiCSAM6OKnqf1ck8j32UmJ2aXvy9K4Tp64I/KdEXgA4UTET0dPx8MW2xWxmOQWvAh3EfFiUV6RazTNVYoAEGpE/JR5Pc8ay04PeJ+nb8uZt3TiS8m03H50tKZZLD7anZmxfL5S1Djm4oHwIOKnbEpnBVf9/fF33tnq9Q5s3Za+YWOqrAJAWBDxU+Osvzn5s4K7u/svXOh4/vwP2TkLCywZsgoA4ULET8GTrm9uHbsoFqt3b57wrGCPx1tyoOH3v3/2ne9+e38xA4IAIoCIn6wB7/OGv/tE/LnYnLEwZ6msjsHrHVBG4JOTE/78z7+n5RH4gJiLB8KDiJ8s5azgOSlvTOas4MOV19paHxsMif/9bOWvf31KVgEgvIj4SfGfFZz7s50TbsHX2VoaHfcTEvTlFbmMwAOIICJ+YsPPChZdvFIcy6V656dn2vT6+IOlOYzAA4gsIn4C/rOCF6xOG31W8CsYgZ8k5uKB8CDiJ9Biu6KcFZw10eVY3a7ekgMNYrF9x7K15sVKMeB58QAQHkT8eB63utvPNYlFdun7+oTXlWJA3d39+/bavd4BEe4i4mUVACKKiB+T/6zgZTt+MP5ZwR6Pd98ee1/f04zl8z/anSmrABBpRPyYRL6LlJ+31Dj+QQXKCHxX1xOjaW55RS4j8JPBXDwQHpwXH9idE1+I2+ykxL/6ZM/4Z0mKfG++/sBgSPz4lxuTkmbLKgBEAbr4AHo6HradcYjFmuIfjZ/vx4/dEvmekKCvOmIm3wFEGyL+Vf6zgtO2rJm//C1ZDeT8uXZx0+vjyytyU1LmyCoARA0i/lX+s4IzLHmyFIho3kULLxb7i7PSl85Tipgk5uKB8CDiR5jkWcHOjp5DZb6dnAJLRnbOQqUYEHPxACKIiH/Jf1bwil0bxzkruKvriTICv3lL2tZt6bIKANGHiJeGnxUsbrI6Sl/f03177B6PN3P1gg92rZBVAIhKRLw0mbOCRecu+vfu7v7UJckHS3NkFVPHXDwQHszF+3TaW5oqP4vXz3rnkz3jnCUp8r3l9iODIfFXn7yTkKCXVQCIVnTxkz0r+GhNs8h3key1P19PvgOICVqP+EmeFXzyxJ1L9U69Pr6q2sxVPgDECq1H/GTOCv7c3ikiXizKK3JTlyQrRcwEc/FAeGg64h/d/qr9XFO8ftY4ZwXP8CofzMUDiCDtRvzTvv6myt+IRfq2nLHOCna7eg+VObzega3b0jdsTJVVAIgR2o34Cc8K7u7uLznQ4PF4s3MWFljGnJQHgKil0YhvO+N43OqenZSYXfq+LI0kkl3ku0j59KXz9hczwR1kzMUD4aHFufiejoeXC38x4H2eW7Fjweo0WR1G+YpTW+tjo2lurfWHjEgCiFGa6+KHnxUcMN+Fw5XXRL4bDInlFbnkO4DYpbmIv15zfvyzgutsLY2O+yLZRb4zAg8gpmkr4jvtLfcdrfH6WWuKfxTwrOBL9c5Pz7Tp9fEHS3OMprmyimBjLh4IDw1F/JOub5przotF5u7NAQ8qmOEIfEDMxQOIIK1E/ID3uWNoC36ss4Ldrt6SAw1isX3HsrXmxUoRAGKaViK+xXal1/V1oiFpxa6NsjRMd3e/cpUPEe4i4mUVAGKcJiL+wfX2cQ4q8Hi8RR9e7ut7mrF8/v7iMU8iQxAxFw+Eh/rn4vu7+y7srPF6non+ffRZkqJzLyq87OzoMZrmfvwPm/T6ePkAAMQ+9XfxTZWfiXyfv/ytgGcFHypziHw3GBKrqs3kOwCVUXnE3znxhXJQwZriH8nSMMeP3Wq+/iAhQV91xJyUNFtWAUAt1BzxItxFxItFdun7IuWVot/5c+3iJjr38orclJQ5soqwYC4eCA/VRvzTvv7GstNisWzHD+YtNSpFP9G8ixZeLPYXZ6UvnacUQ4G5eAARpNqIb6r8jUj55CVvjj4r2NnRc6jMIRYFlozsnIVKEQDUR50R336u6dHtr/QJr48+K9g/Ar95S9rWbemyCgBqpMKI7+l42GK7IhZZxe8lGpKUoqKv72nRh5c9Hm/m6gUf7Fohqwg75uKB8FDbXLzX8+zCzpr+7r60LWte+SKr6Nx/8jcX3a7e1CXJtdb1jEgCUD21dfG3jtWLfJ+T8sbos4JLDjSIfGcEHoB2qCriO+0t4havn5X7s52vnBV8tKa55fajhAR97c/Xc5UPABqhnogf56zgT8+0Xap3is5d9O9c5SMaMBcPhIdKIn7A+7zh7z4JeFbw5/bOOluLWBwszUldkqwUw4a5eAARpJKIv3XsoujiRfMuWnhZGjL8Kh+ZqxcoRQDQCDVE/IPr7c76m/GjLtfndvUeKnN4vQNbt6Vv2JgqqwCgGTEf8f3dfdcqPxOLDEte8pI3laLQ3d1fcqDB4/Fm5ywssAS4zBMiiLl4IDxiey5+wPv8cuEvejoeLlidllvxcsvbd5WPwt+KLj596TxGJAFoVmx38S22KyLfEw1JWcXvydLQV5yUEXijaW55RS75DkCzYjjiH7e62881icWa4veGX67vcOW1ttbHBkOiyHdG4AFoWaxG/FhnBdfZWhod90Wyi3xnBD5qMRcPhEesRrzId5HyItyHnxV8qd756Zk2vT7+YGmO0TRXViOKuXgAERSTEd92xqFcrm/4WcHDR+Azls9XigCgZbEX8T0dD5XL9WXu3uy/XJ/b1VtyoEEstu9Ytta8WCkCgMbFWMR7Pc8ay04PeJ+nbVmzYHWaUuzu7i8q/K3XO7BhY6qIeKWIaMZcPBAeMTYX7yg7fd/RmrzkzfXWv1W+yOrxeH+884JI+Yzl86uqzcrTAABCLHXxnfYWke/DDyoQnfu+vXaR78oIvPI0AIAiZiI+4FnBh8oczo4ervIBAAHFRsQHPCv4+LFbzdcfJCToq46Yk5JmK0XEBObigfCIjYhvsV0RXXyiIcl/VvD5c+3iJjr38orclJQ5SjEKMRcPIIJiIOIfXG9vP9cUr5+VXfq+sgXf6LgvWnix2F+clb503tCzAACvivaIH31WcFvr48OVvt/xCywZ2TkLfU8CAAQS7RHfVPmZ1/Ns/vK30rasEXe7up6UHGhQRuC3bktXnoOYw1w8EB5RPRd/58QX4jY7KfGvPtkj/uzre/qTv65nBB4AJil6u/jHrW7loILs0vdFvjMCDwBTFaUR7/U8axragk/flqOcFaxc5YMReACYvCiN+GuVn/V39yUveVM5K/hwZVPL7UeMwKsGc/FAeERjxDvrbz643q5PeF2Zkjx54s7n9s7oH4EPiLl4ABEUdRH/pOubW8cuisWKXRsTDUki3EXEi7uMwAPAVEVXxL9yUEFb62PlKh+MwAPANERXxDfXnBdd/JyUNzJ3b2YEXsWYiwfCI4rm4h9cb284cCJeP2u99W//6HvfZQQeAGYoWrr44QcV/Inpz5QR+NQlyYzAA8C0RUXED3ifN5ad9nqeLVidlrZlDSPwABAUURHxbWccPR0PZyclZhW/d7SmWRmBr/35evGnfAbUhbl4IDwiH/HDDyo4X995qd4pOnfRv4suXnlCTGMuHkAERTjin/b1N5adFotlO37wVV9cna1FrA+W5qQuSR56HAAwfRGOeJHvIuXnLTXGp6cpp8B/sGtF5uoFyqMAgJmIZMS3n2t63OrWJ7y++McblRH4zVvSxE0+DPViLh4Ij4jNxfd0PLxc+IsB7/OMve8dPn2/u7tfNO+MSAJAEEWmi/d6njWWnRb5/tamzOMXH4l8T18672BpjnwYABAMkYn46zXn+7v73khNufL1a25Xb0rKHNG/MwIPAMEVgYjvtLfcd7TG62e5vmO6/T+/TkqaXXXEzAi8pjAXD4RHuCP+Sdc3zTXnfavlf3Hld1+raQQ+IObiAURQWCPef1Zwwr9dfPr6E1Epr8g1muYqjwIAgiusEX/r2EXRxev/5F+f/sq37b6/eE3G8vnKQwCAoAtfxD+43u6sv/mtP4r/vP87z7x/2L5j2VrzYvkYNIa5eCA8wjQX39/dd2Fnjdfz7H/P/tPWp4ki3EULLx8DAIRGmLp45azg3tlJIt8zls//aHemfAAAEDLhiPg7J77o6Xj4fJa+6elco2nuwdIcRuABIAxCHvH+s4KvPTfMMfi+4sQIPJiLB8IjtBHvPyu4Xfedpwlzqo6oeQQ+IObiAURQaCO+qfI3IuW/0c3u1PuuwpqSMkc+AAAIvRBGfPu5pke3v/Lq4m/pvre/OCt96Tz5AAAgLEIV8T0dD2//8rJY/JPOsM2yKjtnoVIHBObigfAIyVy81/PsbH71039+0qlL+tONWYxIAkBEhKSL//Lvz4p8/xfdv5q96i/IdwAIwG212uXyJbvFMro4A8GP+I7f/tPDpv81oIvrMaX957J/L6sAJiJ+D5YrqIjbarG65folt3VVvi7PLO+9ZLZturgqwPOnK8gR7z8ruPOPFxyyvsNXnAT+ux1NvCbMxUMjXM67cvWS25rvLLlRaJR3RzDbSpz5QQv5IEf8Z3/9i7g//OHRrKT9/3U7X3ESTp48KVcANMhuWVd3s8gUN2L7xX3lrC7V9OKOdZXoeeIsVrtd5ropVXf2SpAyPsgR/y1Pf3+c/j8e3am1rzgBwGhu06balStrXYO24XsyLufNtxfJFt5effZd1+Dg4CZn+T2lojMuevum0yXvzJT40cEifyIAaI/MwVe5lIgf4WqBruCqXIvHxV8e+ZThj89QMLt4+SMBQHtkDk6VsfCGyPl3z5riRm7mBEnwJ2oAAOMxpa68e09uttutVvdQzl8teFFz37u70r9VP0NEPACEjm9j/dWPW4157+pebrafzfd93Bq3TlciR2xcTt27eQGnbaYumN9uBQBMittquZJnCzg2Kfp6U2Hggcqpo4sHgLAzFu7V5QfYfLdb4i4uCla+C0GKeDnZGcwvZcU+8f+VIhQfosQe8XKMeH/wnhn9mvCe0RJj4Y0Rk5QKs23kfOVMBSXi3dZ8ZbIzmF/Kinn2e6lyDCqo/4/FJpHn6+rkegjvmdGvCe8ZhIDyhpqRYTOcQRznjHHKsCuvxksjxoN5zwwZ8ZrwnkEIBKGLHz7gM3wWSOPyTvn+m727jl+5A+A9ExDvGQQdH7eGiNFoHNpsE//FlrN5hcngPYPgI+JDbOQALDAx3jMIniBE/PAjc4afrgPp7WB9T009eM9MgPcMgiQYXbx5r/zF0m0tv1u7l1GA4ezVZ1OD9T01FeE9Mw7eMwgi+bHrDMlZgFEHqmnW1YKhV5fxCEm+QYa/RTT/nnn1NeE9gxDgAAMAUC0+bgUA1SLiAUC1iHgAUC0iHgBUi4gHANUi4gFAtYh4AFAtIh4AVEqn+/+NyyxhhqJnTQAAAABJRU5ErkJggg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" name="Elipse 3"/>
          <p:cNvSpPr/>
          <p:nvPr/>
        </p:nvSpPr>
        <p:spPr>
          <a:xfrm>
            <a:off x="1262063" y="3685292"/>
            <a:ext cx="385582" cy="38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966" name="AutoShape 6" descr="data:image/png;base64,iVBORw0KGgoAAAANSUhEUgAAAfYAAAE6CAIAAABro+ckAAAAAXNSR0IArs4c6QAAAARnQU1BAACxjwv8YQUAAAAJcEhZcwAADsMAAA7DAcdvqGQAAB5HSURBVHhe7d1/UNN5nufxMLjpawduXZxpMu5KW2Wifdjc4rmFq2LJQB1jxFFvW/t6tLpQa4rszrYN1/4oWTkZLBhcEI+MTu+Em2u1HHv6/FEljppubkPLiLpyZcEVkmtMrFOstqC3YJ0jp1UpGe4Tvh8jSPidn9/v81Ep55N3In9k0i/ffPLO5xs3ODioAwCo0bfk/wIAVIeIBwDVIuIBQLWIeABQLSIeAFSLiAcA1SLiAUC1iHgAUK3pRrzbarXL5bjcVovVLdcv2C2WSf1dAMCMTCvi3dZV+bo8s7w3LpcuNc8o1y+YbZsurhoV/ACAIJtGxLut+c6SG4WvBndA9nu6UQkvmG0lznxCHgBCK3DEW1fF+fj2U0THLleS+8pZXapJrq2rVlntyrNFX263yIXyqEj4i85FvoRXfkicxWq3y8dMqbqzV8h4AAilwBFfeONqga7gqs2s0xkLS2prXb6V5HLefHsot33tfNHNm0XlulODg1cLbhaZLm4aHHTVvsxu+0XdJt9ftFeffdc1ODi4yVl+T3lEZ1z09k2nS94BAITCWBs15k0FdeVD7fgYey2CUfmXoMS3Z2NKXbmydq/yD8GL7H6R8L6WvcgkunuTbZL7OwCAIBhzL968t1ZXVG13W+8tmmYs+xPe92+BaO/fPWsaseMDAAitsT9uNRaWFNStGz05I/r1u/cmsYvuvpcqE15nt4rfB3w5f7XgxV9137u78sWOPgAgJMaO+KFGvuDdUZs0xrx3dS92Yizr6nR16yx2u8Xk25XPt9p92/M63xaP+4pT9zLCz+b7Pm6NW6cb2tURXE7d6B8NAAimaV31yW21XMmzjbt/M8FTRF9vKmRfHgBCarwufkzGwr26/HF31UUPP/orTy/YLXEXp7vBDwCYNK7dCgCqNa0uHgAQC4h4AFAtIh4AVIuIBwDVIuIBQLWIeABQrWBGfFxcnFwBAKIAXTwAqBYRDwCqRcQDgGoR8QCgWkQ8AKgWEQ8AqkXEA4BqEfEAoFpEPACoFhEPAKpFxAOAahHxAKBaRDwAqBYRDwCqRcQDgGoR8QCgWkQ8AKgWEQ8AqkXEA4BqEfEAoFpEPACoFhEPAKpFxAOAahHxAKBaRDwAqBYRDwCqRcQDgGoR8QCgWkQ8AKgWEQ8AqkXEA4BqEfEAoFpEPACoFhEPAKpFxAOAahHxAKBaRDwAqBYRDwCqRcQDgGoR8QCgWkQ8AKgWEQ8AqkXEA4BqEfEAoFpEPACoFhEPAKpFxAOAak0/4t3WVausbnkHABB9ph3x9uqim3IJABFmt8QNEY2n3WKxi4roQsX9oaWGTTPi7ZaLqbUr5R0AiCSR7+t0Vwd9Tuny19UNFY2FN1yk1LQi3m29t8mWJ+8AQCS5reV1BVdt5qE7ItgHB+UaOl2c+GdPLifLbbVcybMV6qyr8nWnbhQaZVn8rLi4L7/8UlkvGKKsHwxR1tSVtZbrLtf96qrL8fGG1177tlIBxldrXS9XgbhHZdEL4pHqRTc0HfhTj3i71WoqFC/m6JdVRLxcDfH/5JMnT546dUpZ5+fnb9++XVlTV9Zaq68zf/Q//tG2JPVv5vzxIqUCjO/a7wrkKhCRRSZnSaDWnYifcsT7XsyiYZ+zrqx1+VNeRPzUfyeAthw/duv8ufa7Hf+lvLzsL/8yU1aBcaUvnSdXgcm9eCXLh3WfRPx0NmqkYa+jRMRjfJ+eaauztej18f/y+/9WXf2zrKws+QAwQ8OaT3/f6Qv+upF9qPYQ8QiTRsf9Q2UOsThYmpOds1ApAgipYIYyEY+xODt6igove70DH+3O3LAxVVYBhBgHGCDkurv79+21i3wX4U6+A+FExCO0PB5v0YeXxZ8Zy+eLFl5WAYQFEY8Q8uV74W9FF280zS2vyJVVne773//+tWvX5B0AIUPEI4QOlTncrt6UlDm11h/q9fGyCiBciHiEytGa5pbbjxIS9FVHzOJPWQUQRkQ8QuLTM22X6p2ic6+qNhsMibIKILwYmkTwfW7vPFzZJBblFbmZq+XRNADCjy4eQdZy+5GS7x/sWkG+A5FFxCOY3K7ekgMNYrF9x7LNW9KUIoBIIeIRNP6vOK01LxYRL6sAIoeIR3B4PN59e+x9fU8n8xUn5uKB8CDiEQSicy850NDV9cRomnuwNIcReCBKEPEIgsOV19paHxsMieUVuYzAA9GDiMdM1dlaGh33RbKLfGcEHogqzMVjRi7VO4/WNOv18SLfM5bPl1UA0YEuHtPXcvuRyHex+Gh3JvkORCEiHtM0fAR+rXmxUgQQVYh4TAcj8EBMIOIxZVMagQ+IuXggPIh4TA0j8EAMIeIxNYzAAzGEiMcUMAIPxBbm4jFZ58+1Hz92S7nKR/rSebIKIIrRxWNSmq8/EPkuFvuLs8h3IFYQ8ZiYs6PnUJlDLAosGdk5C5UigOhHxGMC/hH4DRtTt25Ll1UAsYCIx3g8Hm/Rh5fFn9MegQ+IuXggPIh4jEl07qJ/F1280TS3vCJXVgHEDiIeYzpU5nB29BgMiVXVZr7iBMQiIh6BHT92q/n6g4QEfdURc1LSbFkFEFOYi0cAn55pq7O1MAIPxDq6eLyq0XFf5LtYMAIPxDoiHiO0tT4+XOmbdWEEHlABIh4vdXU9KTnQwAg8oBpEPKS+vqf79tiDPgIfEHPxQHgQ8fBhBB5QJSIePiUHGtyuXkbgAZUh4qE7WtPccvsRI/CA+jAXr3WMwAMqRhevaf4R+IOlOeQ7oD5EvHb5R+A/2LUic/UCpQhATYh4jfKPwG/ekiZusgpAXYh4LfKPwIvmXbTwshpGzMUD4UHEa45/BD596byDpTmyCkCNiHhtEfmujMCnpMwpr8hlBB5QNyJeW5QR+KSk2VVHzAkJelkFoFLMxWvIyRN3xE107h//wyajaa6sAlAvunit+NzeKfJdLMorcsl3QCOIeE1ouf3oaE2zWHy0OzNj+XylCED1iHj1c7t6D5U5vN6BrdvSN2xMlVUAGkDEq1x3d3/JgQaPx7vWvLjAkiGrkcZcPBAeRLyaiWTft8c3Ah+Gq3wAiEJEvGopI/BdXU+MprkHS3MYgQc0iIhXrUNljrbWxwZDYnlFLiPwgDYxF69Ox4/dOn+uXSR7rfWHjEgCmkUXr0Ii3MVNr48/WJpDvgNaRsSrTaPjvmjhxWJ/cRYj8IDGEfGq4r/KR4ElIztnoVIEoFlEvHq4Xb3KVT42bEzdui1dVqMSc/FAeBDxKuH/ihMj8AD8iHg1EMku8l2kvNE0t7wiV1YBaB4RH/O83oFDZQ63q9dgSKy1/pCvOAHwYy4+5h2ubPrc3pmQoP/VJ++IlJdVAKCLj3UnT9wR+S4696pqM/kO4BVEfAy7VO/0X+UjdUmyUgQAPyI+VnGVDwATIuJjkjICLxbbdyyLxat8MBcPhAcRH3u6u/v37bV7vQNrzYtFxMsqAIxCxMcY5SoffX1P+YoTgAkR8bGEq3wAmBLm4mPJoTJHo+O+7ytOP1/PiCSACdHFx4zjx26JfE9I0FcdYQQewKQQ8bHBf5WP8orclJQ5sgoA4yLiY0Dz9Qf+q3ykL52nFAFgQmNFvNu6Km6IxS4rrxLPWGV1yzsIGWdHz6Eyh1io6SofzMUD4RE44t3Wat2pQeFqQd26wEFury66KZcIGf8IfPRf5QOIKLtFaUpFXtktQ52prGi8Ew0c8cZCW6HRtzDvrV150+kaKg5nt1xMrV0p7yA0PB5v0YeXucoHMBGR5ut0V31d6eApXf66OlFyW+9tGmpT3y7K13LIT7QXb1z0tlwN43vxbHnyDkJCdO6if+cqH8CE3NbyuoKrNvPQHWPhjcFBsTYWFg4VzJsKhupaNdEku9tquZInW3pJlnTWVfm6UzeGPSR+J5rgp2lPr+vrB8135Z2paGy83/XwSULCaxs2/hu+4gSNW7bjB3IViHtUFg1jt1h0Nhn/WjRBKNutVlPhyFfuRWn0yyoiXq6G+H/yT3/607KyMmVdWloq7iprLdT/w+I1a9/4d8oawPQU/O6oXAUissjkLPG17qO4rVaXbOc1aryIFy9c9aIbI18334s5/HPWlbUuf8rTxb/icuHHj1vdyUve/LOMt2RpEpzOb1puP4qP/9Za86Lvfvfbsgpo2PhdvH8vXgkrf/f5YuEa3alqiAjlgFy1K0V8Dy2v1srFCMOeII3z0zSo9df/aFv9n05vPPj/ev+vLE3C9d/9nzWrbeImFrIEYEIij5REG+o7ReHqsC34AuWTWE0K/HGr+DdR9Oo3i0y+maO4cl3e0L6M1qePpqCn4+GdE1+IRXbp+7OTJnvYgH8E/oNdKzJXL1CKqsRcPIJs6FNWhbKvYLbJu4KGt+I5hiwEvJ5nF3bW9Hf3pW/Lcb72z01NTSdOnJCPja27u//HOy94PN7NW9JExMuqSomILy0tzcrKkvcBhMZEQ5OYumuVn4l8T17y5kQbiC/5R+BF8676fAcQNkR8kHXaWx5cb9cnvJ5d+n68fpasjss/Ap+6JPlgaY6sAsCMEfHB9KTrm+aa82KRVfxeoiFJKU7oUJnD2dFjMCRWVZs1MgL/5ZdfsksDhAF78UEz4H1+YecRkfKLzRlrit+T1YkcrWm+VO9MSND/6pN3OAUeQHDRxQeN6N9FvovmPXP3ZlmayKdn2kS+i85d9O/kO4CgI+KDo9PeIm7x+lmT34JvdNyvs7WIxcHSnNQlyUoRAIKIiA+C/u6+W8fqxSLDkpe85E2lOL621seHK32D4aofgQ+IuXggPIj4mRrwPm8sO+31PJu//K20LWtk9YWTJ0/u2LFD3nmhq+tJyYEGr3dg85Y0cZNVAAg2In6m2s44ejoeJhqS1hT/SJbG1df3dN8eOyPwAMKAiJ+Rx63uOye+ULbgJ3NQASPwAMKJiJ++p339jWWnxWLyW/AlBxrcrl5NjcAHxFw8EB7MxU+fclbwvKXG9dafyNK4Dlc2fW7vTEqa/fEvNzIiCSAM6OKnqf1ck8j32UmJ2aXvy9K4Tp64I/KdEXgA4UTET0dPx8MW2xWxmOQWvAh3EfFiUV6RazTNVYoAEGpE/JR5Pc8ay04PeJ+nb8uZt3TiS8m03H50tKZZLD7anZmxfL5S1Djm4oHwIOKnbEpnBVf9/fF33tnq9Q5s3Za+YWOqrAJAWBDxU+Osvzn5s4K7u/svXOh4/vwP2TkLCywZsgoA4ULET8GTrm9uHbsoFqt3b57wrGCPx1tyoOH3v3/2ne9+e38xA4IAIoCIn6wB7/OGv/tE/LnYnLEwZ6msjsHrHVBG4JOTE/78z7+n5RH4gJiLB8KDiJ8s5azgOSlvTOas4MOV19paHxsMif/9bOWvf31KVgEgvIj4SfGfFZz7s50TbsHX2VoaHfcTEvTlFbmMwAOIICJ+YsPPChZdvFIcy6V656dn2vT6+IOlOYzAA4gsIn4C/rOCF6xOG31W8CsYgZ8k5uKB8CDiJ9Biu6KcFZw10eVY3a7ekgMNYrF9x7K15sVKMeB58QAQHkT8eB63utvPNYlFdun7+oTXlWJA3d39+/bavd4BEe4i4mUVACKKiB+T/6zgZTt+MP5ZwR6Pd98ee1/f04zl8z/anSmrABBpRPyYRL6LlJ+31Dj+QQXKCHxX1xOjaW55RS4j8JPBXDwQHpwXH9idE1+I2+ykxL/6ZM/4Z0mKfG++/sBgSPz4lxuTkmbLKgBEAbr4AHo6HradcYjFmuIfjZ/vx4/dEvmekKCvOmIm3wFEGyL+Vf6zgtO2rJm//C1ZDeT8uXZx0+vjyytyU1LmyCoARA0i/lX+s4IzLHmyFIho3kULLxb7i7PSl85Tipgk5uKB8CDiR5jkWcHOjp5DZb6dnAJLRnbOQqUYEHPxACKIiH/Jf1bwil0bxzkruKvriTICv3lL2tZt6bIKANGHiJeGnxUsbrI6Sl/f03177B6PN3P1gg92rZBVAIhKRLw0mbOCRecu+vfu7v7UJckHS3NkFVPHXDwQHszF+3TaW5oqP4vXz3rnkz3jnCUp8r3l9iODIfFXn7yTkKCXVQCIVnTxkz0r+GhNs8h3key1P19PvgOICVqP+EmeFXzyxJ1L9U69Pr6q2sxVPgDECq1H/GTOCv7c3ikiXizKK3JTlyQrRcwEc/FAeGg64h/d/qr9XFO8ftY4ZwXP8CofzMUDiCDtRvzTvv6myt+IRfq2nLHOCna7eg+VObzega3b0jdsTJVVAIgR2o34Cc8K7u7uLznQ4PF4s3MWFljGnJQHgKil0YhvO+N43OqenZSYXfq+LI0kkl3ku0j59KXz9hczwR1kzMUD4aHFufiejoeXC38x4H2eW7Fjweo0WR1G+YpTW+tjo2lurfWHjEgCiFGa6+KHnxUcMN+Fw5XXRL4bDInlFbnkO4DYpbmIv15zfvyzgutsLY2O+yLZRb4zAg8gpmkr4jvtLfcdrfH6WWuKfxTwrOBL9c5Pz7Tp9fEHS3OMprmyimBjLh4IDw1F/JOub5przotF5u7NAQ8qmOEIfEDMxQOIIK1E/ID3uWNoC36ss4Ldrt6SAw1isX3HsrXmxUoRAGKaViK+xXal1/V1oiFpxa6NsjRMd3e/cpUPEe4i4mUVAGKcJiL+wfX2cQ4q8Hi8RR9e7ut7mrF8/v7iMU8iQxAxFw+Eh/rn4vu7+y7srPF6non+ffRZkqJzLyq87OzoMZrmfvwPm/T6ePkAAMQ+9XfxTZWfiXyfv/ytgGcFHypziHw3GBKrqs3kOwCVUXnE3znxhXJQwZriH8nSMMeP3Wq+/iAhQV91xJyUNFtWAUAt1BzxItxFxItFdun7IuWVot/5c+3iJjr38orclJQ5soqwYC4eCA/VRvzTvv7GstNisWzHD+YtNSpFP9G8ixZeLPYXZ6UvnacUQ4G5eAARpNqIb6r8jUj55CVvjj4r2NnRc6jMIRYFlozsnIVKEQDUR50R336u6dHtr/QJr48+K9g/Ar95S9rWbemyCgBqpMKI7+l42GK7IhZZxe8lGpKUoqKv72nRh5c9Hm/m6gUf7Fohqwg75uKB8FDbXLzX8+zCzpr+7r60LWte+SKr6Nx/8jcX3a7e1CXJtdb1jEgCUD21dfG3jtWLfJ+T8sbos4JLDjSIfGcEHoB2qCriO+0t4havn5X7s52vnBV8tKa55fajhAR97c/Xc5UPABqhnogf56zgT8+0Xap3is5d9O9c5SMaMBcPhIdKIn7A+7zh7z4JeFbw5/bOOluLWBwszUldkqwUw4a5eAARpJKIv3XsoujiRfMuWnhZGjL8Kh+ZqxcoRQDQCDVE/IPr7c76m/GjLtfndvUeKnN4vQNbt6Vv2JgqqwCgGTEf8f3dfdcqPxOLDEte8pI3laLQ3d1fcqDB4/Fm5ywssAS4zBMiiLl4IDxiey5+wPv8cuEvejoeLlidllvxcsvbd5WPwt+KLj596TxGJAFoVmx38S22KyLfEw1JWcXvydLQV5yUEXijaW55RS75DkCzYjjiH7e62881icWa4veGX67vcOW1ttbHBkOiyHdG4AFoWaxG/FhnBdfZWhod90Wyi3xnBD5qMRcPhEesRrzId5HyItyHnxV8qd756Zk2vT7+YGmO0TRXViOKuXgAERSTEd92xqFcrm/4WcHDR+Azls9XigCgZbEX8T0dD5XL9WXu3uy/XJ/b1VtyoEEstu9Ytta8WCkCgMbFWMR7Pc8ay04PeJ+nbVmzYHWaUuzu7i8q/K3XO7BhY6qIeKWIaMZcPBAeMTYX7yg7fd/RmrzkzfXWv1W+yOrxeH+884JI+Yzl86uqzcrTAABCLHXxnfYWke/DDyoQnfu+vXaR78oIvPI0AIAiZiI+4FnBh8oczo4ervIBAAHFRsQHPCv4+LFbzdcfJCToq46Yk5JmK0XEBObigfCIjYhvsV0RXXyiIcl/VvD5c+3iJjr38orclJQ5SjEKMRcPIIJiIOIfXG9vP9cUr5+VXfq+sgXf6LgvWnix2F+clb503tCzAACvivaIH31WcFvr48OVvt/xCywZ2TkLfU8CAAQS7RHfVPmZ1/Ns/vK30rasEXe7up6UHGhQRuC3bktXnoOYw1w8EB5RPRd/58QX4jY7KfGvPtkj/uzre/qTv65nBB4AJil6u/jHrW7loILs0vdFvjMCDwBTFaUR7/U8axragk/flqOcFaxc5YMReACYvCiN+GuVn/V39yUveVM5K/hwZVPL7UeMwKsGc/FAeERjxDvrbz643q5PeF2Zkjx54s7n9s7oH4EPiLl4ABEUdRH/pOubW8cuisWKXRsTDUki3EXEi7uMwAPAVEVXxL9yUEFb62PlKh+MwAPANERXxDfXnBdd/JyUNzJ3b2YEXsWYiwfCI4rm4h9cb284cCJeP2u99W//6HvfZQQeAGYoWrr44QcV/Inpz5QR+NQlyYzAA8C0RUXED3ifN5ad9nqeLVidlrZlDSPwABAUURHxbWccPR0PZyclZhW/d7SmWRmBr/35evGnfAbUhbl4IDwiH/HDDyo4X995qd4pOnfRv4suXnlCTGMuHkAERTjin/b1N5adFotlO37wVV9cna1FrA+W5qQuSR56HAAwfRGOeJHvIuXnLTXGp6cpp8B/sGtF5uoFyqMAgJmIZMS3n2t63OrWJ7y++McblRH4zVvSxE0+DPViLh4Ij4jNxfd0PLxc+IsB7/OMve8dPn2/u7tfNO+MSAJAEEWmi/d6njWWnRb5/tamzOMXH4l8T18672BpjnwYABAMkYn46zXn+7v73khNufL1a25Xb0rKHNG/MwIPAMEVgYjvtLfcd7TG62e5vmO6/T+/TkqaXXXEzAi8pjAXD4RHuCP+Sdc3zTXnfavlf3Hld1+raQQ+IObiAURQWCPef1Zwwr9dfPr6E1Epr8g1muYqjwIAgiusEX/r2EXRxev/5F+f/sq37b6/eE3G8vnKQwCAoAtfxD+43u6sv/mtP4r/vP87z7x/2L5j2VrzYvkYNIa5eCA8wjQX39/dd2Fnjdfz7H/P/tPWp4ki3EULLx8DAIRGmLp45azg3tlJIt8zls//aHemfAAAEDLhiPg7J77o6Xj4fJa+6elco2nuwdIcRuABIAxCHvH+s4KvPTfMMfi+4sQIPJiLB8IjtBHvPyu4Xfedpwlzqo6oeQQ+IObiAURQaCO+qfI3IuW/0c3u1PuuwpqSMkc+AAAIvRBGfPu5pke3v/Lq4m/pvre/OCt96Tz5AAAgLEIV8T0dD2//8rJY/JPOsM2yKjtnoVIHBObigfAIyVy81/PsbH71039+0qlL+tONWYxIAkBEhKSL//Lvz4p8/xfdv5q96i/IdwAIwG212uXyJbvFMro4A8GP+I7f/tPDpv81oIvrMaX957J/L6sAJiJ+D5YrqIjbarG65folt3VVvi7PLO+9ZLZturgqwPOnK8gR7z8ruPOPFxyyvsNXnAT+ux1NvCbMxUMjXM67cvWS25rvLLlRaJR3RzDbSpz5QQv5IEf8Z3/9i7g//OHRrKT9/3U7X3ESTp48KVcANMhuWVd3s8gUN2L7xX3lrC7V9OKOdZXoeeIsVrtd5ropVXf2SpAyPsgR/y1Pf3+c/j8e3am1rzgBwGhu06balStrXYO24XsyLufNtxfJFt5effZd1+Dg4CZn+T2lojMuevum0yXvzJT40cEifyIAaI/MwVe5lIgf4WqBruCqXIvHxV8e+ZThj89QMLt4+SMBQHtkDk6VsfCGyPl3z5riRm7mBEnwJ2oAAOMxpa68e09uttutVvdQzl8teFFz37u70r9VP0NEPACEjm9j/dWPW4157+pebrafzfd93Bq3TlciR2xcTt27eQGnbaYumN9uBQBMittquZJnCzg2Kfp6U2Hggcqpo4sHgLAzFu7V5QfYfLdb4i4uCla+C0GKeDnZGcwvZcU+8f+VIhQfosQe8XKMeH/wnhn9mvCe0RJj4Y0Rk5QKs23kfOVMBSXi3dZ8ZbIzmF/Kinn2e6lyDCqo/4/FJpHn6+rkegjvmdGvCe8ZhIDyhpqRYTOcQRznjHHKsCuvxksjxoN5zwwZ8ZrwnkEIBKGLHz7gM3wWSOPyTvn+m727jl+5A+A9ExDvGQQdH7eGiNFoHNpsE//FlrN5hcngPYPgI+JDbOQALDAx3jMIniBE/PAjc4afrgPp7WB9T009eM9MgPcMgiQYXbx5r/zF0m0tv1u7l1GA4ezVZ1OD9T01FeE9Mw7eMwgi+bHrDMlZgFEHqmnW1YKhV5fxCEm+QYa/RTT/nnn1NeE9gxDgAAMAUC0+bgUA1SLiAUC1iHgAUC0iHgBUi4gHANUi4gFAtYh4AFAtIh4AVEqn+/+NyyxhhqJnTQAAAABJRU5ErkJggg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223630" y="3689211"/>
                <a:ext cx="5773504" cy="214603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i="1" dirty="0">
                    <a:latin typeface="Cambria Math" panose="02040503050406030204" pitchFamily="18" charset="0"/>
                  </a:rPr>
                  <a:t>Solução:</a:t>
                </a: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i="1" dirty="0">
                    <a:latin typeface="Cambria Math" panose="02040503050406030204" pitchFamily="18" charset="0"/>
                  </a:rPr>
                  <a:t> e a=2m/s²</a:t>
                </a: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=0+2.3= </m:t>
                    </m:r>
                    <m:r>
                      <a:rPr lang="pt-B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pt-B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B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pt-BR" i="1" dirty="0">
                    <a:latin typeface="Cambria Math" panose="02040503050406030204" pitchFamily="18" charset="0"/>
                  </a:rPr>
                  <a:t>= 6.3,6 = </a:t>
                </a:r>
                <a:r>
                  <a:rPr lang="pt-BR" b="1" i="1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21,6km/h</a:t>
                </a: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²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pt-BR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=0+0+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pt-B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BR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630" y="3689211"/>
                <a:ext cx="5773504" cy="2146037"/>
              </a:xfrm>
              <a:prstGeom prst="rect">
                <a:avLst/>
              </a:prstGeom>
              <a:blipFill rotWithShape="0">
                <a:blip r:embed="rId2"/>
                <a:stretch>
                  <a:fillRect l="-843" t="-141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898" y="337266"/>
            <a:ext cx="10125614" cy="1325562"/>
          </a:xfrm>
        </p:spPr>
        <p:txBody>
          <a:bodyPr/>
          <a:lstStyle/>
          <a:p>
            <a:pPr>
              <a:defRPr/>
            </a:pPr>
            <a:r>
              <a:rPr lang="pt-BR" dirty="0"/>
              <a:t>Resolução do Exercício (MRUV)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9775" y="1690688"/>
            <a:ext cx="10228263" cy="435133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sz="2600" dirty="0"/>
              <a:t>Um móvel parte do repouso com aceleração constante de intensidade igual a 2,0 m/s² em uma trajetória retilínea. Após 20 s, começa a frear uniformemente até parar a 500 m do ponto de partida. Em valor absoluto, a aceleração de freada foi: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pt-BR" sz="2400" dirty="0"/>
              <a:t>8,0 m/s²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pt-BR" sz="2400" dirty="0"/>
              <a:t>6,0 m/s²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pt-BR" sz="2400" dirty="0"/>
              <a:t>4,0 m/s²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pt-BR" sz="2400" dirty="0"/>
              <a:t>2,0 m/s²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pt-BR" sz="2400" dirty="0"/>
              <a:t>1,6 m/s²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br>
              <a:rPr lang="pt-BR" sz="2200" dirty="0">
                <a:ea typeface="Cambria Math" panose="02040503050406030204" pitchFamily="18" charset="0"/>
              </a:rPr>
            </a:br>
            <a:endParaRPr lang="pt-BR" sz="2200" dirty="0"/>
          </a:p>
        </p:txBody>
      </p:sp>
      <p:sp>
        <p:nvSpPr>
          <p:cNvPr id="43012" name="AutoShape 2" descr="data:image/png;base64,iVBORw0KGgoAAAANSUhEUgAAAfYAAAE6CAIAAABro+ckAAAAAXNSR0IArs4c6QAAAARnQU1BAACxjwv8YQUAAAAJcEhZcwAADsMAAA7DAcdvqGQAAB5HSURBVHhe7d1/UNN5nufxMLjpawduXZxpMu5KW2Wifdjc4rmFq2LJQB1jxFFvW/t6tLpQa4rszrYN1/4oWTkZLBhcEI+MTu+Em2u1HHv6/FEljppubkPLiLpyZcEVkmtMrFOstqC3YJ0jp1UpGe4Tvh8jSPidn9/v81Ep55N3In9k0i/ffPLO5xs3ODioAwCo0bfk/wIAVIeIBwDVIuIBQLWIeABQLSIeAFSLiAcA1SLiAUC1iHgAUK3pRrzbarXL5bjcVovVLdcv2C2WSf1dAMCMTCvi3dZV+bo8s7w3LpcuNc8o1y+YbZsurhoV/ACAIJtGxLut+c6SG4WvBndA9nu6UQkvmG0lznxCHgBCK3DEW1fF+fj2U0THLleS+8pZXapJrq2rVlntyrNFX263yIXyqEj4i85FvoRXfkicxWq3y8dMqbqzV8h4AAilwBFfeONqga7gqs2s0xkLS2prXb6V5HLefHsot33tfNHNm0XlulODg1cLbhaZLm4aHHTVvsxu+0XdJt9ftFeffdc1ODi4yVl+T3lEZ1z09k2nS94BAITCWBs15k0FdeVD7fgYey2CUfmXoMS3Z2NKXbmydq/yD8GL7H6R8L6WvcgkunuTbZL7OwCAIBhzL968t1ZXVG13W+8tmmYs+xPe92+BaO/fPWsaseMDAAitsT9uNRaWFNStGz05I/r1u/cmsYvuvpcqE15nt4rfB3w5f7XgxV9137u78sWOPgAgJMaO+KFGvuDdUZs0xrx3dS92Yizr6nR16yx2u8Xk25XPt9p92/M63xaP+4pT9zLCz+b7Pm6NW6cb2tURXE7d6B8NAAimaV31yW21XMmzjbt/M8FTRF9vKmRfHgBCarwufkzGwr26/HF31UUPP/orTy/YLXEXp7vBDwCYNK7dCgCqNa0uHgAQC4h4AFAtIh4AVIuIBwDVIuIBQLWIeABQrWBGfFxcnFwBAKIAXTwAqBYRDwCqRcQDgGoR8QCgWkQ8AKgWEQ8AqkXEA4BqEfEAoFpEPACoFhEPAKpFxAOAahHxAKBaRDwAqBYRDwCqRcQDgGoR8QCgWkQ8AKgWEQ8AqkXEA4BqEfEAoFpEPACoFhEPAKpFxAOAahHxAKBaRDwAqBYRDwCqRcQDgGoR8QCgWkQ8AKgWEQ8AqkXEA4BqEfEAoFpEPACoFhEPAKpFxAOAahHxAKBaRDwAqBYRDwCqRcQDgGoR8QCgWkQ8AKgWEQ8AqkXEA4BqEfEAoFpEPACoFhEPAKpFxAOAak0/4t3WVausbnkHABB9ph3x9uqim3IJABFmt8QNEY2n3WKxi4roQsX9oaWGTTPi7ZaLqbUr5R0AiCSR7+t0Vwd9Tuny19UNFY2FN1yk1LQi3m29t8mWJ+8AQCS5reV1BVdt5qE7ItgHB+UaOl2c+GdPLifLbbVcybMV6qyr8nWnbhQaZVn8rLi4L7/8UlkvGKKsHwxR1tSVtZbrLtf96qrL8fGG1177tlIBxldrXS9XgbhHZdEL4pHqRTc0HfhTj3i71WoqFC/m6JdVRLxcDfH/5JMnT546dUpZ5+fnb9++XVlTV9Zaq68zf/Q//tG2JPVv5vzxIqUCjO/a7wrkKhCRRSZnSaDWnYifcsT7XsyiYZ+zrqx1+VNeRPzUfyeAthw/duv8ufa7Hf+lvLzsL/8yU1aBcaUvnSdXgcm9eCXLh3WfRPx0NmqkYa+jRMRjfJ+eaauztej18f/y+/9WXf2zrKws+QAwQ8OaT3/f6Qv+upF9qPYQ8QiTRsf9Q2UOsThYmpOds1ApAgipYIYyEY+xODt6igove70DH+3O3LAxVVYBhBgHGCDkurv79+21i3wX4U6+A+FExCO0PB5v0YeXxZ8Zy+eLFl5WAYQFEY8Q8uV74W9FF280zS2vyJVVne773//+tWvX5B0AIUPEI4QOlTncrt6UlDm11h/q9fGyCiBciHiEytGa5pbbjxIS9FVHzOJPWQUQRkQ8QuLTM22X6p2ic6+qNhsMibIKILwYmkTwfW7vPFzZJBblFbmZq+XRNADCjy4eQdZy+5GS7x/sWkG+A5FFxCOY3K7ekgMNYrF9x7LNW9KUIoBIIeIRNP6vOK01LxYRL6sAIoeIR3B4PN59e+x9fU8n8xUn5uKB8CDiEQSicy850NDV9cRomnuwNIcReCBKEPEIgsOV19paHxsMieUVuYzAA9GDiMdM1dlaGh33RbKLfGcEHogqzMVjRi7VO4/WNOv18SLfM5bPl1UA0YEuHtPXcvuRyHex+Gh3JvkORCEiHtM0fAR+rXmxUgQQVYh4TAcj8EBMIOIxZVMagQ+IuXggPIh4TA0j8EAMIeIxNYzAAzGEiMcUMAIPxBbm4jFZ58+1Hz92S7nKR/rSebIKIIrRxWNSmq8/EPkuFvuLs8h3IFYQ8ZiYs6PnUJlDLAosGdk5C5UigOhHxGMC/hH4DRtTt25Ll1UAsYCIx3g8Hm/Rh5fFn9MegQ+IuXggPIh4jEl07qJ/F1280TS3vCJXVgHEDiIeYzpU5nB29BgMiVXVZr7iBMQiIh6BHT92q/n6g4QEfdURc1LSbFkFEFOYi0cAn55pq7O1MAIPxDq6eLyq0XFf5LtYMAIPxDoiHiO0tT4+XOmbdWEEHlABIh4vdXU9KTnQwAg8oBpEPKS+vqf79tiDPgIfEHPxQHgQ8fBhBB5QJSIePiUHGtyuXkbgAZUh4qE7WtPccvsRI/CA+jAXr3WMwAMqRhevaf4R+IOlOeQ7oD5EvHb5R+A/2LUic/UCpQhATYh4jfKPwG/ekiZusgpAXYh4LfKPwIvmXbTwshpGzMUD4UHEa45/BD596byDpTmyCkCNiHhtEfmujMCnpMwpr8hlBB5QNyJeW5QR+KSk2VVHzAkJelkFoFLMxWvIyRN3xE107h//wyajaa6sAlAvunit+NzeKfJdLMorcsl3QCOIeE1ouf3oaE2zWHy0OzNj+XylCED1iHj1c7t6D5U5vN6BrdvSN2xMlVUAGkDEq1x3d3/JgQaPx7vWvLjAkiGrkcZcPBAeRLyaiWTft8c3Ah+Gq3wAiEJEvGopI/BdXU+MprkHS3MYgQc0iIhXrUNljrbWxwZDYnlFLiPwgDYxF69Ox4/dOn+uXSR7rfWHjEgCmkUXr0Ii3MVNr48/WJpDvgNaRsSrTaPjvmjhxWJ/cRYj8IDGEfGq4r/KR4ElIztnoVIEoFlEvHq4Xb3KVT42bEzdui1dVqMSc/FAeBDxKuH/ihMj8AD8iHg1EMku8l2kvNE0t7wiV1YBaB4RH/O83oFDZQ63q9dgSKy1/pCvOAHwYy4+5h2ubPrc3pmQoP/VJ++IlJdVAKCLj3UnT9wR+S4696pqM/kO4BVEfAy7VO/0X+UjdUmyUgQAPyI+VnGVDwATIuJjkjICLxbbdyyLxat8MBcPhAcRH3u6u/v37bV7vQNrzYtFxMsqAIxCxMcY5SoffX1P+YoTgAkR8bGEq3wAmBLm4mPJoTJHo+O+7ytOP1/PiCSACdHFx4zjx26JfE9I0FcdYQQewKQQ8bHBf5WP8orclJQ5sgoA4yLiY0Dz9Qf+q3ykL52nFAFgQmNFvNu6Km6IxS4rrxLPWGV1yzsIGWdHz6Eyh1io6SofzMUD4RE44t3Wat2pQeFqQd26wEFury66KZcIGf8IfPRf5QOIKLtFaUpFXtktQ52prGi8Ew0c8cZCW6HRtzDvrV150+kaKg5nt1xMrV0p7yA0PB5v0YeXucoHMBGR5ut0V31d6eApXf66OlFyW+9tGmpT3y7K13LIT7QXb1z0tlwN43vxbHnyDkJCdO6if+cqH8CE3NbyuoKrNvPQHWPhjcFBsTYWFg4VzJsKhupaNdEku9tquZInW3pJlnTWVfm6UzeGPSR+J5rgp2lPr+vrB8135Z2paGy83/XwSULCaxs2/hu+4gSNW7bjB3IViHtUFg1jt1h0Nhn/WjRBKNutVlPhyFfuRWn0yyoiXq6G+H/yT3/607KyMmVdWloq7iprLdT/w+I1a9/4d8oawPQU/O6oXAUissjkLPG17qO4rVaXbOc1aryIFy9c9aIbI18334s5/HPWlbUuf8rTxb/icuHHj1vdyUve/LOMt2RpEpzOb1puP4qP/9Za86Lvfvfbsgpo2PhdvH8vXgkrf/f5YuEa3alqiAjlgFy1K0V8Dy2v1srFCMOeII3z0zSo9df/aFv9n05vPPj/ev+vLE3C9d/9nzWrbeImFrIEYEIij5REG+o7ReHqsC34AuWTWE0K/HGr+DdR9Oo3i0y+maO4cl3e0L6M1qePpqCn4+GdE1+IRXbp+7OTJnvYgH8E/oNdKzJXL1CKqsRcPIJs6FNWhbKvYLbJu4KGt+I5hiwEvJ5nF3bW9Hf3pW/Lcb72z01NTSdOnJCPja27u//HOy94PN7NW9JExMuqSomILy0tzcrKkvcBhMZEQ5OYumuVn4l8T17y5kQbiC/5R+BF8676fAcQNkR8kHXaWx5cb9cnvJ5d+n68fpasjss/Ap+6JPlgaY6sAsCMEfHB9KTrm+aa82KRVfxeoiFJKU7oUJnD2dFjMCRWVZs1MgL/5ZdfsksDhAF78UEz4H1+YecRkfKLzRlrit+T1YkcrWm+VO9MSND/6pN3OAUeQHDRxQeN6N9FvovmPXP3ZlmayKdn2kS+i85d9O/kO4CgI+KDo9PeIm7x+lmT34JvdNyvs7WIxcHSnNQlyUoRAIKIiA+C/u6+W8fqxSLDkpe85E2lOL621seHK32D4aofgQ+IuXggPIj4mRrwPm8sO+31PJu//K20LWtk9YWTJ0/u2LFD3nmhq+tJyYEGr3dg85Y0cZNVAAg2In6m2s44ejoeJhqS1hT/SJbG1df3dN8eOyPwAMKAiJ+Rx63uOye+ULbgJ3NQASPwAMKJiJ++p339jWWnxWLyW/AlBxrcrl5NjcAHxFw8EB7MxU+fclbwvKXG9dafyNK4Dlc2fW7vTEqa/fEvNzIiCSAM6OKnqf1ck8j32UmJ2aXvy9K4Tp64I/KdEXgA4UTET0dPx8MW2xWxmOQWvAh3EfFiUV6RazTNVYoAEGpE/JR5Pc8ay04PeJ+nb8uZt3TiS8m03H50tKZZLD7anZmxfL5S1Djm4oHwIOKnbEpnBVf9/fF33tnq9Q5s3Za+YWOqrAJAWBDxU+Osvzn5s4K7u/svXOh4/vwP2TkLCywZsgoA4ULET8GTrm9uHbsoFqt3b57wrGCPx1tyoOH3v3/2ne9+e38xA4IAIoCIn6wB7/OGv/tE/LnYnLEwZ6msjsHrHVBG4JOTE/78z7+n5RH4gJiLB8KDiJ8s5azgOSlvTOas4MOV19paHxsMif/9bOWvf31KVgEgvIj4SfGfFZz7s50TbsHX2VoaHfcTEvTlFbmMwAOIICJ+YsPPChZdvFIcy6V656dn2vT6+IOlOYzAA4gsIn4C/rOCF6xOG31W8CsYgZ8k5uKB8CDiJ9Biu6KcFZw10eVY3a7ekgMNYrF9x7K15sVKMeB58QAQHkT8eB63utvPNYlFdun7+oTXlWJA3d39+/bavd4BEe4i4mUVACKKiB+T/6zgZTt+MP5ZwR6Pd98ee1/f04zl8z/anSmrABBpRPyYRL6LlJ+31Dj+QQXKCHxX1xOjaW55RS4j8JPBXDwQHpwXH9idE1+I2+ykxL/6ZM/4Z0mKfG++/sBgSPz4lxuTkmbLKgBEAbr4AHo6HradcYjFmuIfjZ/vx4/dEvmekKCvOmIm3wFEGyL+Vf6zgtO2rJm//C1ZDeT8uXZx0+vjyytyU1LmyCoARA0i/lX+s4IzLHmyFIho3kULLxb7i7PSl85Tipgk5uKB8CDiR5jkWcHOjp5DZb6dnAJLRnbOQqUYEHPxACKIiH/Jf1bwil0bxzkruKvriTICv3lL2tZt6bIKANGHiJeGnxUsbrI6Sl/f03177B6PN3P1gg92rZBVAIhKRLw0mbOCRecu+vfu7v7UJckHS3NkFVPHXDwQHszF+3TaW5oqP4vXz3rnkz3jnCUp8r3l9iODIfFXn7yTkKCXVQCIVnTxkz0r+GhNs8h3key1P19PvgOICVqP+EmeFXzyxJ1L9U69Pr6q2sxVPgDECq1H/GTOCv7c3ikiXizKK3JTlyQrRcwEc/FAeGg64h/d/qr9XFO8ftY4ZwXP8CofzMUDiCDtRvzTvv6myt+IRfq2nLHOCna7eg+VObzega3b0jdsTJVVAIgR2o34Cc8K7u7uLznQ4PF4s3MWFljGnJQHgKil0YhvO+N43OqenZSYXfq+LI0kkl3ku0j59KXz9hczwR1kzMUD4aHFufiejoeXC38x4H2eW7Fjweo0WR1G+YpTW+tjo2lurfWHjEgCiFGa6+KHnxUcMN+Fw5XXRL4bDInlFbnkO4DYpbmIv15zfvyzgutsLY2O+yLZRb4zAg8gpmkr4jvtLfcdrfH6WWuKfxTwrOBL9c5Pz7Tp9fEHS3OMprmyimBjLh4IDw1F/JOub5przotF5u7NAQ8qmOEIfEDMxQOIIK1E/ID3uWNoC36ss4Ldrt6SAw1isX3HsrXmxUoRAGKaViK+xXal1/V1oiFpxa6NsjRMd3e/cpUPEe4i4mUVAGKcJiL+wfX2cQ4q8Hi8RR9e7ut7mrF8/v7iMU8iQxAxFw+Eh/rn4vu7+y7srPF6non+ffRZkqJzLyq87OzoMZrmfvwPm/T6ePkAAMQ+9XfxTZWfiXyfv/ytgGcFHypziHw3GBKrqs3kOwCVUXnE3znxhXJQwZriH8nSMMeP3Wq+/iAhQV91xJyUNFtWAUAt1BzxItxFxItFdun7IuWVot/5c+3iJjr38orclJQ5soqwYC4eCA/VRvzTvv7GstNisWzHD+YtNSpFP9G8ixZeLPYXZ6UvnacUQ4G5eAARpNqIb6r8jUj55CVvjj4r2NnRc6jMIRYFlozsnIVKEQDUR50R336u6dHtr/QJr48+K9g/Ar95S9rWbemyCgBqpMKI7+l42GK7IhZZxe8lGpKUoqKv72nRh5c9Hm/m6gUf7Fohqwg75uKB8FDbXLzX8+zCzpr+7r60LWte+SKr6Nx/8jcX3a7e1CXJtdb1jEgCUD21dfG3jtWLfJ+T8sbos4JLDjSIfGcEHoB2qCriO+0t4havn5X7s52vnBV8tKa55fajhAR97c/Xc5UPABqhnogf56zgT8+0Xap3is5d9O9c5SMaMBcPhIdKIn7A+7zh7z4JeFbw5/bOOluLWBwszUldkqwUw4a5eAARpJKIv3XsoujiRfMuWnhZGjL8Kh+ZqxcoRQDQCDVE/IPr7c76m/GjLtfndvUeKnN4vQNbt6Vv2JgqqwCgGTEf8f3dfdcqPxOLDEte8pI3laLQ3d1fcqDB4/Fm5ywssAS4zBMiiLl4IDxiey5+wPv8cuEvejoeLlidllvxcsvbd5WPwt+KLj596TxGJAFoVmx38S22KyLfEw1JWcXvydLQV5yUEXijaW55RS75DkCzYjjiH7e62881icWa4veGX67vcOW1ttbHBkOiyHdG4AFoWaxG/FhnBdfZWhod90Wyi3xnBD5qMRcPhEesRrzId5HyItyHnxV8qd756Zk2vT7+YGmO0TRXViOKuXgAERSTEd92xqFcrm/4WcHDR+Azls9XigCgZbEX8T0dD5XL9WXu3uy/XJ/b1VtyoEEstu9Ytta8WCkCgMbFWMR7Pc8ay04PeJ+nbVmzYHWaUuzu7i8q/K3XO7BhY6qIeKWIaMZcPBAeMTYX7yg7fd/RmrzkzfXWv1W+yOrxeH+884JI+Yzl86uqzcrTAABCLHXxnfYWke/DDyoQnfu+vXaR78oIvPI0AIAiZiI+4FnBh8oczo4ervIBAAHFRsQHPCv4+LFbzdcfJCToq46Yk5JmK0XEBObigfCIjYhvsV0RXXyiIcl/VvD5c+3iJjr38orclJQ5SjEKMRcPIIJiIOIfXG9vP9cUr5+VXfq+sgXf6LgvWnix2F+clb503tCzAACvivaIH31WcFvr48OVvt/xCywZ2TkLfU8CAAQS7RHfVPmZ1/Ns/vK30rasEXe7up6UHGhQRuC3bktXnoOYw1w8EB5RPRd/58QX4jY7KfGvPtkj/uzre/qTv65nBB4AJil6u/jHrW7loILs0vdFvjMCDwBTFaUR7/U8axragk/flqOcFaxc5YMReACYvCiN+GuVn/V39yUveVM5K/hwZVPL7UeMwKsGc/FAeERjxDvrbz643q5PeF2Zkjx54s7n9s7oH4EPiLl4ABEUdRH/pOubW8cuisWKXRsTDUki3EXEi7uMwAPAVEVXxL9yUEFb62PlKh+MwAPANERXxDfXnBdd/JyUNzJ3b2YEXsWYiwfCI4rm4h9cb284cCJeP2u99W//6HvfZQQeAGYoWrr44QcV/Inpz5QR+NQlyYzAA8C0RUXED3ifN5ad9nqeLVidlrZlDSPwABAUURHxbWccPR0PZyclZhW/d7SmWRmBr/35evGnfAbUhbl4IDwiH/HDDyo4X995qd4pOnfRv4suXnlCTGMuHkAERTjin/b1N5adFotlO37wVV9cna1FrA+W5qQuSR56HAAwfRGOeJHvIuXnLTXGp6cpp8B/sGtF5uoFyqMAgJmIZMS3n2t63OrWJ7y++McblRH4zVvSxE0+DPViLh4Ij4jNxfd0PLxc+IsB7/OMve8dPn2/u7tfNO+MSAJAEEWmi/d6njWWnRb5/tamzOMXH4l8T18672BpjnwYABAMkYn46zXn+7v73khNufL1a25Xb0rKHNG/MwIPAMEVgYjvtLfcd7TG62e5vmO6/T+/TkqaXXXEzAi8pjAXD4RHuCP+Sdc3zTXnfavlf3Hld1+raQQ+IObiAURQWCPef1Zwwr9dfPr6E1Epr8g1muYqjwIAgiusEX/r2EXRxev/5F+f/sq37b6/eE3G8vnKQwCAoAtfxD+43u6sv/mtP4r/vP87z7x/2L5j2VrzYvkYNIa5eCA8wjQX39/dd2Fnjdfz7H/P/tPWp4ki3EULLx8DAIRGmLp45azg3tlJIt8zls//aHemfAAAEDLhiPg7J77o6Xj4fJa+6elco2nuwdIcRuABIAxCHvH+s4KvPTfMMfi+4sQIPJiLB8IjtBHvPyu4Xfedpwlzqo6oeQQ+IObiAURQaCO+qfI3IuW/0c3u1PuuwpqSMkc+AAAIvRBGfPu5pke3v/Lq4m/pvre/OCt96Tz5AAAgLEIV8T0dD2//8rJY/JPOsM2yKjtnoVIHBObigfAIyVy81/PsbH71039+0qlL+tONWYxIAkBEhKSL//Lvz4p8/xfdv5q96i/IdwAIwG212uXyJbvFMro4A8GP+I7f/tPDpv81oIvrMaX957J/L6sAJiJ+D5YrqIjbarG65folt3VVvi7PLO+9ZLZturgqwPOnK8gR7z8ruPOPFxyyvsNXnAT+ux1NvCbMxUMjXM67cvWS25rvLLlRaJR3RzDbSpz5QQv5IEf8Z3/9i7g//OHRrKT9/3U7X3ESTp48KVcANMhuWVd3s8gUN2L7xX3lrC7V9OKOdZXoeeIsVrtd5ropVXf2SpAyPsgR/y1Pf3+c/j8e3am1rzgBwGhu06balStrXYO24XsyLufNtxfJFt5effZd1+Dg4CZn+T2lojMuevum0yXvzJT40cEifyIAaI/MwVe5lIgf4WqBruCqXIvHxV8e+ZThj89QMLt4+SMBQHtkDk6VsfCGyPl3z5riRm7mBEnwJ2oAAOMxpa68e09uttutVvdQzl8teFFz37u70r9VP0NEPACEjm9j/dWPW4157+pebrafzfd93Bq3TlciR2xcTt27eQGnbaYumN9uBQBMittquZJnCzg2Kfp6U2Hggcqpo4sHgLAzFu7V5QfYfLdb4i4uCla+C0GKeDnZGcwvZcU+8f+VIhQfosQe8XKMeH/wnhn9mvCe0RJj4Y0Rk5QKs23kfOVMBSXi3dZ8ZbIzmF/Kinn2e6lyDCqo/4/FJpHn6+rkegjvmdGvCe8ZhIDyhpqRYTOcQRznjHHKsCuvxksjxoN5zwwZ8ZrwnkEIBKGLHz7gM3wWSOPyTvn+m727jl+5A+A9ExDvGQQdH7eGiNFoHNpsE//FlrN5hcngPYPgI+JDbOQALDAx3jMIniBE/PAjc4afrgPp7WB9T009eM9MgPcMgiQYXbx5r/zF0m0tv1u7l1GA4ezVZ1OD9T01FeE9Mw7eMwgi+bHrDMlZgFEHqmnW1YKhV5fxCEm+QYa/RTT/nnn1NeE9gxDgAAMAUC0+bgUA1SLiAUC1iHgAUC0iHgBUi4gHANUi4gFAtYh4AFAtIh4AVEqn+/+NyyxhhqJnTQAAAABJRU5ErkJggg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3013" name="AutoShape 4" descr="data:image/png;base64,iVBORw0KGgoAAAANSUhEUgAAAfYAAAE6CAIAAABro+ckAAAAAXNSR0IArs4c6QAAAARnQU1BAACxjwv8YQUAAAAJcEhZcwAADsMAAA7DAcdvqGQAAB5HSURBVHhe7d1/UNN5nufxMLjpawduXZxpMu5KW2Wifdjc4rmFq2LJQB1jxFFvW/t6tLpQa4rszrYN1/4oWTkZLBhcEI+MTu+Em2u1HHv6/FEljppubkPLiLpyZcEVkmtMrFOstqC3YJ0jp1UpGe4Tvh8jSPidn9/v81Ep55N3In9k0i/ffPLO5xs3ODioAwCo0bfk/wIAVIeIBwDVIuIBQLWIeABQLSIeAFSLiAcA1SLiAUC1iHgAUK3pRrzbarXL5bjcVovVLdcv2C2WSf1dAMCMTCvi3dZV+bo8s7w3LpcuNc8o1y+YbZsurhoV/ACAIJtGxLut+c6SG4WvBndA9nu6UQkvmG0lznxCHgBCK3DEW1fF+fj2U0THLleS+8pZXapJrq2rVlntyrNFX263yIXyqEj4i85FvoRXfkicxWq3y8dMqbqzV8h4AAilwBFfeONqga7gqs2s0xkLS2prXb6V5HLefHsot33tfNHNm0XlulODg1cLbhaZLm4aHHTVvsxu+0XdJt9ftFeffdc1ODi4yVl+T3lEZ1z09k2nS94BAITCWBs15k0FdeVD7fgYey2CUfmXoMS3Z2NKXbmydq/yD8GL7H6R8L6WvcgkunuTbZL7OwCAIBhzL968t1ZXVG13W+8tmmYs+xPe92+BaO/fPWsaseMDAAitsT9uNRaWFNStGz05I/r1u/cmsYvuvpcqE15nt4rfB3w5f7XgxV9137u78sWOPgAgJMaO+KFGvuDdUZs0xrx3dS92Yizr6nR16yx2u8Xk25XPt9p92/M63xaP+4pT9zLCz+b7Pm6NW6cb2tURXE7d6B8NAAimaV31yW21XMmzjbt/M8FTRF9vKmRfHgBCarwufkzGwr26/HF31UUPP/orTy/YLXEXp7vBDwCYNK7dCgCqNa0uHgAQC4h4AFAtIh4AVIuIBwDVIuIBQLWIeABQrWBGfFxcnFwBAKIAXTwAqBYRDwCqRcQDgGoR8QCgWkQ8AKgWEQ8AqkXEA4BqEfEAoFpEPACoFhEPAKpFxAOAahHxAKBaRDwAqBYRDwCqRcQDgGoR8QCgWkQ8AKgWEQ8AqkXEA4BqEfEAoFpEPACoFhEPAKpFxAOAahHxAKBaRDwAqBYRDwCqRcQDgGoR8QCgWkQ8AKgWEQ8AqkXEA4BqEfEAoFpEPACoFhEPAKpFxAOAahHxAKBaRDwAqBYRDwCqRcQDgGoR8QCgWkQ8AKgWEQ8AqkXEA4BqEfEAoFpEPACoFhEPAKpFxAOAak0/4t3WVausbnkHABB9ph3x9uqim3IJABFmt8QNEY2n3WKxi4roQsX9oaWGTTPi7ZaLqbUr5R0AiCSR7+t0Vwd9Tuny19UNFY2FN1yk1LQi3m29t8mWJ+8AQCS5reV1BVdt5qE7ItgHB+UaOl2c+GdPLifLbbVcybMV6qyr8nWnbhQaZVn8rLi4L7/8UlkvGKKsHwxR1tSVtZbrLtf96qrL8fGG1177tlIBxldrXS9XgbhHZdEL4pHqRTc0HfhTj3i71WoqFC/m6JdVRLxcDfH/5JMnT546dUpZ5+fnb9++XVlTV9Zaq68zf/Q//tG2JPVv5vzxIqUCjO/a7wrkKhCRRSZnSaDWnYifcsT7XsyiYZ+zrqx1+VNeRPzUfyeAthw/duv8ufa7Hf+lvLzsL/8yU1aBcaUvnSdXgcm9eCXLh3WfRPx0NmqkYa+jRMRjfJ+eaauztej18f/y+/9WXf2zrKws+QAwQ8OaT3/f6Qv+upF9qPYQ8QiTRsf9Q2UOsThYmpOds1ApAgipYIYyEY+xODt6igove70DH+3O3LAxVVYBhBgHGCDkurv79+21i3wX4U6+A+FExCO0PB5v0YeXxZ8Zy+eLFl5WAYQFEY8Q8uV74W9FF280zS2vyJVVne773//+tWvX5B0AIUPEI4QOlTncrt6UlDm11h/q9fGyCiBciHiEytGa5pbbjxIS9FVHzOJPWQUQRkQ8QuLTM22X6p2ic6+qNhsMibIKILwYmkTwfW7vPFzZJBblFbmZq+XRNADCjy4eQdZy+5GS7x/sWkG+A5FFxCOY3K7ekgMNYrF9x7LNW9KUIoBIIeIRNP6vOK01LxYRL6sAIoeIR3B4PN59e+x9fU8n8xUn5uKB8CDiEQSicy850NDV9cRomnuwNIcReCBKEPEIgsOV19paHxsMieUVuYzAA9GDiMdM1dlaGh33RbKLfGcEHogqzMVjRi7VO4/WNOv18SLfM5bPl1UA0YEuHtPXcvuRyHex+Gh3JvkORCEiHtM0fAR+rXmxUgQQVYh4TAcj8EBMIOIxZVMagQ+IuXggPIh4TA0j8EAMIeIxNYzAAzGEiMcUMAIPxBbm4jFZ58+1Hz92S7nKR/rSebIKIIrRxWNSmq8/EPkuFvuLs8h3IFYQ8ZiYs6PnUJlDLAosGdk5C5UigOhHxGMC/hH4DRtTt25Ll1UAsYCIx3g8Hm/Rh5fFn9MegQ+IuXggPIh4jEl07qJ/F1280TS3vCJXVgHEDiIeYzpU5nB29BgMiVXVZr7iBMQiIh6BHT92q/n6g4QEfdURc1LSbFkFEFOYi0cAn55pq7O1MAIPxDq6eLyq0XFf5LtYMAIPxDoiHiO0tT4+XOmbdWEEHlABIh4vdXU9KTnQwAg8oBpEPKS+vqf79tiDPgIfEHPxQHgQ8fBhBB5QJSIePiUHGtyuXkbgAZUh4qE7WtPccvsRI/CA+jAXr3WMwAMqRhevaf4R+IOlOeQ7oD5EvHb5R+A/2LUic/UCpQhATYh4jfKPwG/ekiZusgpAXYh4LfKPwIvmXbTwshpGzMUD4UHEa45/BD596byDpTmyCkCNiHhtEfmujMCnpMwpr8hlBB5QNyJeW5QR+KSk2VVHzAkJelkFoFLMxWvIyRN3xE107h//wyajaa6sAlAvunit+NzeKfJdLMorcsl3QCOIeE1ouf3oaE2zWHy0OzNj+XylCED1iHj1c7t6D5U5vN6BrdvSN2xMlVUAGkDEq1x3d3/JgQaPx7vWvLjAkiGrkcZcPBAeRLyaiWTft8c3Ah+Gq3wAiEJEvGopI/BdXU+MprkHS3MYgQc0iIhXrUNljrbWxwZDYnlFLiPwgDYxF69Ox4/dOn+uXSR7rfWHjEgCmkUXr0Ii3MVNr48/WJpDvgNaRsSrTaPjvmjhxWJ/cRYj8IDGEfGq4r/KR4ElIztnoVIEoFlEvHq4Xb3KVT42bEzdui1dVqMSc/FAeBDxKuH/ihMj8AD8iHg1EMku8l2kvNE0t7wiV1YBaB4RH/O83oFDZQ63q9dgSKy1/pCvOAHwYy4+5h2ubPrc3pmQoP/VJ++IlJdVAKCLj3UnT9wR+S4696pqM/kO4BVEfAy7VO/0X+UjdUmyUgQAPyI+VnGVDwATIuJjkjICLxbbdyyLxat8MBcPhAcRH3u6u/v37bV7vQNrzYtFxMsqAIxCxMcY5SoffX1P+YoTgAkR8bGEq3wAmBLm4mPJoTJHo+O+7ytOP1/PiCSACdHFx4zjx26JfE9I0FcdYQQewKQQ8bHBf5WP8orclJQ5sgoA4yLiY0Dz9Qf+q3ykL52nFAFgQmNFvNu6Km6IxS4rrxLPWGV1yzsIGWdHz6Eyh1io6SofzMUD4RE44t3Wat2pQeFqQd26wEFury66KZcIGf8IfPRf5QOIKLtFaUpFXtktQ52prGi8Ew0c8cZCW6HRtzDvrV150+kaKg5nt1xMrV0p7yA0PB5v0YeXucoHMBGR5ut0V31d6eApXf66OlFyW+9tGmpT3y7K13LIT7QXb1z0tlwN43vxbHnyDkJCdO6if+cqH8CE3NbyuoKrNvPQHWPhjcFBsTYWFg4VzJsKhupaNdEku9tquZInW3pJlnTWVfm6UzeGPSR+J5rgp2lPr+vrB8135Z2paGy83/XwSULCaxs2/hu+4gSNW7bjB3IViHtUFg1jt1h0Nhn/WjRBKNutVlPhyFfuRWn0yyoiXq6G+H/yT3/607KyMmVdWloq7iprLdT/w+I1a9/4d8oawPQU/O6oXAUissjkLPG17qO4rVaXbOc1aryIFy9c9aIbI18334s5/HPWlbUuf8rTxb/icuHHj1vdyUve/LOMt2RpEpzOb1puP4qP/9Za86Lvfvfbsgpo2PhdvH8vXgkrf/f5YuEa3alqiAjlgFy1K0V8Dy2v1srFCMOeII3z0zSo9df/aFv9n05vPPj/ev+vLE3C9d/9nzWrbeImFrIEYEIij5REG+o7ReHqsC34AuWTWE0K/HGr+DdR9Oo3i0y+maO4cl3e0L6M1qePpqCn4+GdE1+IRXbp+7OTJnvYgH8E/oNdKzJXL1CKqsRcPIJs6FNWhbKvYLbJu4KGt+I5hiwEvJ5nF3bW9Hf3pW/Lcb72z01NTSdOnJCPja27u//HOy94PN7NW9JExMuqSomILy0tzcrKkvcBhMZEQ5OYumuVn4l8T17y5kQbiC/5R+BF8676fAcQNkR8kHXaWx5cb9cnvJ5d+n68fpasjss/Ap+6JPlgaY6sAsCMEfHB9KTrm+aa82KRVfxeoiFJKU7oUJnD2dFjMCRWVZs1MgL/5ZdfsksDhAF78UEz4H1+YecRkfKLzRlrit+T1YkcrWm+VO9MSND/6pN3OAUeQHDRxQeN6N9FvovmPXP3ZlmayKdn2kS+i85d9O/kO4CgI+KDo9PeIm7x+lmT34JvdNyvs7WIxcHSnNQlyUoRAIKIiA+C/u6+W8fqxSLDkpe85E2lOL621seHK32D4aofgQ+IuXggPIj4mRrwPm8sO+31PJu//K20LWtk9YWTJ0/u2LFD3nmhq+tJyYEGr3dg85Y0cZNVAAg2In6m2s44ejoeJhqS1hT/SJbG1df3dN8eOyPwAMKAiJ+Rx63uOye+ULbgJ3NQASPwAMKJiJ++p339jWWnxWLyW/AlBxrcrl5NjcAHxFw8EB7MxU+fclbwvKXG9dafyNK4Dlc2fW7vTEqa/fEvNzIiCSAM6OKnqf1ck8j32UmJ2aXvy9K4Tp64I/KdEXgA4UTET0dPx8MW2xWxmOQWvAh3EfFiUV6RazTNVYoAEGpE/JR5Pc8ay04PeJ+nb8uZt3TiS8m03H50tKZZLD7anZmxfL5S1Djm4oHwIOKnbEpnBVf9/fF33tnq9Q5s3Za+YWOqrAJAWBDxU+Osvzn5s4K7u/svXOh4/vwP2TkLCywZsgoA4ULET8GTrm9uHbsoFqt3b57wrGCPx1tyoOH3v3/2ne9+e38xA4IAIoCIn6wB7/OGv/tE/LnYnLEwZ6msjsHrHVBG4JOTE/78z7+n5RH4gJiLB8KDiJ8s5azgOSlvTOas4MOV19paHxsMif/9bOWvf31KVgEgvIj4SfGfFZz7s50TbsHX2VoaHfcTEvTlFbmMwAOIICJ+YsPPChZdvFIcy6V656dn2vT6+IOlOYzAA4gsIn4C/rOCF6xOG31W8CsYgZ8k5uKB8CDiJ9Biu6KcFZw10eVY3a7ekgMNYrF9x7K15sVKMeB58QAQHkT8eB63utvPNYlFdun7+oTXlWJA3d39+/bavd4BEe4i4mUVACKKiB+T/6zgZTt+MP5ZwR6Pd98ee1/f04zl8z/anSmrABBpRPyYRL6LlJ+31Dj+QQXKCHxX1xOjaW55RS4j8JPBXDwQHpwXH9idE1+I2+ykxL/6ZM/4Z0mKfG++/sBgSPz4lxuTkmbLKgBEAbr4AHo6HradcYjFmuIfjZ/vx4/dEvmekKCvOmIm3wFEGyL+Vf6zgtO2rJm//C1ZDeT8uXZx0+vjyytyU1LmyCoARA0i/lX+s4IzLHmyFIho3kULLxb7i7PSl85Tipgk5uKB8CDiR5jkWcHOjp5DZb6dnAJLRnbOQqUYEHPxACKIiH/Jf1bwil0bxzkruKvriTICv3lL2tZt6bIKANGHiJeGnxUsbrI6Sl/f03177B6PN3P1gg92rZBVAIhKRLw0mbOCRecu+vfu7v7UJckHS3NkFVPHXDwQHszF+3TaW5oqP4vXz3rnkz3jnCUp8r3l9iODIfFXn7yTkKCXVQCIVnTxkz0r+GhNs8h3key1P19PvgOICVqP+EmeFXzyxJ1L9U69Pr6q2sxVPgDECq1H/GTOCv7c3ikiXizKK3JTlyQrRcwEc/FAeGg64h/d/qr9XFO8ftY4ZwXP8CofzMUDiCDtRvzTvv6myt+IRfq2nLHOCna7eg+VObzega3b0jdsTJVVAIgR2o34Cc8K7u7uLznQ4PF4s3MWFljGnJQHgKil0YhvO+N43OqenZSYXfq+LI0kkl3ku0j59KXz9hczwR1kzMUD4aHFufiejoeXC38x4H2eW7Fjweo0WR1G+YpTW+tjo2lurfWHjEgCiFGa6+KHnxUcMN+Fw5XXRL4bDInlFbnkO4DYpbmIv15zfvyzgutsLY2O+yLZRb4zAg8gpmkr4jvtLfcdrfH6WWuKfxTwrOBL9c5Pz7Tp9fEHS3OMprmyimBjLh4IDw1F/JOub5przotF5u7NAQ8qmOEIfEDMxQOIIK1E/ID3uWNoC36ss4Ldrt6SAw1isX3HsrXmxUoRAGKaViK+xXal1/V1oiFpxa6NsjRMd3e/cpUPEe4i4mUVAGKcJiL+wfX2cQ4q8Hi8RR9e7ut7mrF8/v7iMU8iQxAxFw+Eh/rn4vu7+y7srPF6non+ffRZkqJzLyq87OzoMZrmfvwPm/T6ePkAAMQ+9XfxTZWfiXyfv/ytgGcFHypziHw3GBKrqs3kOwCVUXnE3znxhXJQwZriH8nSMMeP3Wq+/iAhQV91xJyUNFtWAUAt1BzxItxFxItFdun7IuWVot/5c+3iJjr38orclJQ5soqwYC4eCA/VRvzTvv7GstNisWzHD+YtNSpFP9G8ixZeLPYXZ6UvnacUQ4G5eAARpNqIb6r8jUj55CVvjj4r2NnRc6jMIRYFlozsnIVKEQDUR50R336u6dHtr/QJr48+K9g/Ar95S9rWbemyCgBqpMKI7+l42GK7IhZZxe8lGpKUoqKv72nRh5c9Hm/m6gUf7Fohqwg75uKB8FDbXLzX8+zCzpr+7r60LWte+SKr6Nx/8jcX3a7e1CXJtdb1jEgCUD21dfG3jtWLfJ+T8sbos4JLDjSIfGcEHoB2qCriO+0t4havn5X7s52vnBV8tKa55fajhAR97c/Xc5UPABqhnogf56zgT8+0Xap3is5d9O9c5SMaMBcPhIdKIn7A+7zh7z4JeFbw5/bOOluLWBwszUldkqwUw4a5eAARpJKIv3XsoujiRfMuWnhZGjL8Kh+ZqxcoRQDQCDVE/IPr7c76m/GjLtfndvUeKnN4vQNbt6Vv2JgqqwCgGTEf8f3dfdcqPxOLDEte8pI3laLQ3d1fcqDB4/Fm5ywssAS4zBMiiLl4IDxiey5+wPv8cuEvejoeLlidllvxcsvbd5WPwt+KLj596TxGJAFoVmx38S22KyLfEw1JWcXvydLQV5yUEXijaW55RS75DkCzYjjiH7e62881icWa4veGX67vcOW1ttbHBkOiyHdG4AFoWaxG/FhnBdfZWhod90Wyi3xnBD5qMRcPhEesRrzId5HyItyHnxV8qd756Zk2vT7+YGmO0TRXViOKuXgAERSTEd92xqFcrm/4WcHDR+Azls9XigCgZbEX8T0dD5XL9WXu3uy/XJ/b1VtyoEEstu9Ytta8WCkCgMbFWMR7Pc8ay04PeJ+nbVmzYHWaUuzu7i8q/K3XO7BhY6qIeKWIaMZcPBAeMTYX7yg7fd/RmrzkzfXWv1W+yOrxeH+884JI+Yzl86uqzcrTAABCLHXxnfYWke/DDyoQnfu+vXaR78oIvPI0AIAiZiI+4FnBh8oczo4ervIBAAHFRsQHPCv4+LFbzdcfJCToq46Yk5JmK0XEBObigfCIjYhvsV0RXXyiIcl/VvD5c+3iJjr38orclJQ5SjEKMRcPIIJiIOIfXG9vP9cUr5+VXfq+sgXf6LgvWnix2F+clb503tCzAACvivaIH31WcFvr48OVvt/xCywZ2TkLfU8CAAQS7RHfVPmZ1/Ns/vK30rasEXe7up6UHGhQRuC3bktXnoOYw1w8EB5RPRd/58QX4jY7KfGvPtkj/uzre/qTv65nBB4AJil6u/jHrW7loILs0vdFvjMCDwBTFaUR7/U8axragk/flqOcFaxc5YMReACYvCiN+GuVn/V39yUveVM5K/hwZVPL7UeMwKsGc/FAeERjxDvrbz643q5PeF2Zkjx54s7n9s7oH4EPiLl4ABEUdRH/pOubW8cuisWKXRsTDUki3EXEi7uMwAPAVEVXxL9yUEFb62PlKh+MwAPANERXxDfXnBdd/JyUNzJ3b2YEXsWYiwfCI4rm4h9cb284cCJeP2u99W//6HvfZQQeAGYoWrr44QcV/Inpz5QR+NQlyYzAA8C0RUXED3ifN5ad9nqeLVidlrZlDSPwABAUURHxbWccPR0PZyclZhW/d7SmWRmBr/35evGnfAbUhbl4IDwiH/HDDyo4X995qd4pOnfRv4suXnlCTGMuHkAERTjin/b1N5adFotlO37wVV9cna1FrA+W5qQuSR56HAAwfRGOeJHvIuXnLTXGp6cpp8B/sGtF5uoFyqMAgJmIZMS3n2t63OrWJ7y++McblRH4zVvSxE0+DPViLh4Ij4jNxfd0PLxc+IsB7/OMve8dPn2/u7tfNO+MSAJAEEWmi/d6njWWnRb5/tamzOMXH4l8T18672BpjnwYABAMkYn46zXn+7v73khNufL1a25Xb0rKHNG/MwIPAMEVgYjvtLfcd7TG62e5vmO6/T+/TkqaXXXEzAi8pjAXD4RHuCP+Sdc3zTXnfavlf3Hld1+raQQ+IObiAURQWCPef1Zwwr9dfPr6E1Epr8g1muYqjwIAgiusEX/r2EXRxev/5F+f/sq37b6/eE3G8vnKQwCAoAtfxD+43u6sv/mtP4r/vP87z7x/2L5j2VrzYvkYNIa5eCA8wjQX39/dd2Fnjdfz7H/P/tPWp4ki3EULLx8DAIRGmLp45azg3tlJIt8zls//aHemfAAAEDLhiPg7J77o6Xj4fJa+6elco2nuwdIcRuABIAxCHvH+s4KvPTfMMfi+4sQIPJiLB8IjtBHvPyu4Xfedpwlzqo6oeQQ+IObiAURQaCO+qfI3IuW/0c3u1PuuwpqSMkc+AAAIvRBGfPu5pke3v/Lq4m/pvre/OCt96Tz5AAAgLEIV8T0dD2//8rJY/JPOsM2yKjtnoVIHBObigfAIyVy81/PsbH71039+0qlL+tONWYxIAkBEhKSL//Lvz4p8/xfdv5q96i/IdwAIwG212uXyJbvFMro4A8GP+I7f/tPDpv81oIvrMaX957J/L6sAJiJ+D5YrqIjbarG65folt3VVvi7PLO+9ZLZturgqwPOnK8gR7z8ruPOPFxyyvsNXnAT+ux1NvCbMxUMjXM67cvWS25rvLLlRaJR3RzDbSpz5QQv5IEf8Z3/9i7g//OHRrKT9/3U7X3ESTp48KVcANMhuWVd3s8gUN2L7xX3lrC7V9OKOdZXoeeIsVrtd5ropVXf2SpAyPsgR/y1Pf3+c/j8e3am1rzgBwGhu06balStrXYO24XsyLufNtxfJFt5effZd1+Dg4CZn+T2lojMuevum0yXvzJT40cEifyIAaI/MwVe5lIgf4WqBruCqXIvHxV8e+ZThj89QMLt4+SMBQHtkDk6VsfCGyPl3z5riRm7mBEnwJ2oAAOMxpa68e09uttutVvdQzl8teFFz37u70r9VP0NEPACEjm9j/dWPW4157+pebrafzfd93Bq3TlciR2xcTt27eQGnbaYumN9uBQBMittquZJnCzg2Kfp6U2Hggcqpo4sHgLAzFu7V5QfYfLdb4i4uCla+C0GKeDnZGcwvZcU+8f+VIhQfosQe8XKMeH/wnhn9mvCe0RJj4Y0Rk5QKs23kfOVMBSXi3dZ8ZbIzmF/Kinn2e6lyDCqo/4/FJpHn6+rkegjvmdGvCe8ZhIDyhpqRYTOcQRznjHHKsCuvxksjxoN5zwwZ8ZrwnkEIBKGLHz7gM3wWSOPyTvn+m727jl+5A+A9ExDvGQQdH7eGiNFoHNpsE//FlrN5hcngPYPgI+JDbOQALDAx3jMIniBE/PAjc4afrgPp7WB9T009eM9MgPcMgiQYXbx5r/zF0m0tv1u7l1GA4ezVZ1OD9T01FeE9Mw7eMwgi+bHrDMlZgFEHqmnW1YKhV5fxCEm+QYa/RTT/nnn1NeE9gxDgAAMAUC0+bgUA1SLiAUC1iHgAUC0iHgBUi4gHANUi4gFAtYh4AFAtIh4AVEqn+/+NyyxhhqJnTQAAAABJRU5ErkJggg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3014" name="AutoShape 6" descr="data:image/png;base64,iVBORw0KGgoAAAANSUhEUgAAAfYAAAE6CAIAAABro+ckAAAAAXNSR0IArs4c6QAAAARnQU1BAACxjwv8YQUAAAAJcEhZcwAADsMAAA7DAcdvqGQAAB5HSURBVHhe7d1/UNN5nufxMLjpawduXZxpMu5KW2Wifdjc4rmFq2LJQB1jxFFvW/t6tLpQa4rszrYN1/4oWTkZLBhcEI+MTu+Em2u1HHv6/FEljppubkPLiLpyZcEVkmtMrFOstqC3YJ0jp1UpGe4Tvh8jSPidn9/v81Ep55N3In9k0i/ffPLO5xs3ODioAwCo0bfk/wIAVIeIBwDVIuIBQLWIeABQLSIeAFSLiAcA1SLiAUC1iHgAUK3pRrzbarXL5bjcVovVLdcv2C2WSf1dAMCMTCvi3dZV+bo8s7w3LpcuNc8o1y+YbZsurhoV/ACAIJtGxLut+c6SG4WvBndA9nu6UQkvmG0lznxCHgBCK3DEW1fF+fj2U0THLleS+8pZXapJrq2rVlntyrNFX263yIXyqEj4i85FvoRXfkicxWq3y8dMqbqzV8h4AAilwBFfeONqga7gqs2s0xkLS2prXb6V5HLefHsot33tfNHNm0XlulODg1cLbhaZLm4aHHTVvsxu+0XdJt9ftFeffdc1ODi4yVl+T3lEZ1z09k2nS94BAITCWBs15k0FdeVD7fgYey2CUfmXoMS3Z2NKXbmydq/yD8GL7H6R8L6WvcgkunuTbZL7OwCAIBhzL968t1ZXVG13W+8tmmYs+xPe92+BaO/fPWsaseMDAAitsT9uNRaWFNStGz05I/r1u/cmsYvuvpcqE15nt4rfB3w5f7XgxV9137u78sWOPgAgJMaO+KFGvuDdUZs0xrx3dS92Yizr6nR16yx2u8Xk25XPt9p92/M63xaP+4pT9zLCz+b7Pm6NW6cb2tURXE7d6B8NAAimaV31yW21XMmzjbt/M8FTRF9vKmRfHgBCarwufkzGwr26/HF31UUPP/orTy/YLXEXp7vBDwCYNK7dCgCqNa0uHgAQC4h4AFAtIh4AVIuIBwDVIuIBQLWIeABQrWBGfFxcnFwBAKIAXTwAqBYRDwCqRcQDgGoR8QCgWkQ8AKgWEQ8AqkXEA4BqEfEAoFpEPACoFhEPAKpFxAOAahHxAKBaRDwAqBYRDwCqRcQDgGoR8QCgWkQ8AKgWEQ8AqkXEA4BqEfEAoFpEPACoFhEPAKpFxAOAahHxAKBaRDwAqBYRDwCqRcQDgGoR8QCgWkQ8AKgWEQ8AqkXEA4BqEfEAoFpEPACoFhEPAKpFxAOAahHxAKBaRDwAqBYRDwCqRcQDgGoR8QCgWkQ8AKgWEQ8AqkXEA4BqEfEAoFpEPACoFhEPAKpFxAOAak0/4t3WVausbnkHABB9ph3x9uqim3IJABFmt8QNEY2n3WKxi4roQsX9oaWGTTPi7ZaLqbUr5R0AiCSR7+t0Vwd9Tuny19UNFY2FN1yk1LQi3m29t8mWJ+8AQCS5reV1BVdt5qE7ItgHB+UaOl2c+GdPLifLbbVcybMV6qyr8nWnbhQaZVn8rLi4L7/8UlkvGKKsHwxR1tSVtZbrLtf96qrL8fGG1177tlIBxldrXS9XgbhHZdEL4pHqRTc0HfhTj3i71WoqFC/m6JdVRLxcDfH/5JMnT546dUpZ5+fnb9++XVlTV9Zaq68zf/Q//tG2JPVv5vzxIqUCjO/a7wrkKhCRRSZnSaDWnYifcsT7XsyiYZ+zrqx1+VNeRPzUfyeAthw/duv8ufa7Hf+lvLzsL/8yU1aBcaUvnSdXgcm9eCXLh3WfRPx0NmqkYa+jRMRjfJ+eaauztej18f/y+/9WXf2zrKws+QAwQ8OaT3/f6Qv+upF9qPYQ8QiTRsf9Q2UOsThYmpOds1ApAgipYIYyEY+xODt6igove70DH+3O3LAxVVYBhBgHGCDkurv79+21i3wX4U6+A+FExCO0PB5v0YeXxZ8Zy+eLFl5WAYQFEY8Q8uV74W9FF280zS2vyJVVne773//+tWvX5B0AIUPEI4QOlTncrt6UlDm11h/q9fGyCiBciHiEytGa5pbbjxIS9FVHzOJPWQUQRkQ8QuLTM22X6p2ic6+qNhsMibIKILwYmkTwfW7vPFzZJBblFbmZq+XRNADCjy4eQdZy+5GS7x/sWkG+A5FFxCOY3K7ekgMNYrF9x7LNW9KUIoBIIeIRNP6vOK01LxYRL6sAIoeIR3B4PN59e+x9fU8n8xUn5uKB8CDiEQSicy850NDV9cRomnuwNIcReCBKEPEIgsOV19paHxsMieUVuYzAA9GDiMdM1dlaGh33RbKLfGcEHogqzMVjRi7VO4/WNOv18SLfM5bPl1UA0YEuHtPXcvuRyHex+Gh3JvkORCEiHtM0fAR+rXmxUgQQVYh4TAcj8EBMIOIxZVMagQ+IuXggPIh4TA0j8EAMIeIxNYzAAzGEiMcUMAIPxBbm4jFZ58+1Hz92S7nKR/rSebIKIIrRxWNSmq8/EPkuFvuLs8h3IFYQ8ZiYs6PnUJlDLAosGdk5C5UigOhHxGMC/hH4DRtTt25Ll1UAsYCIx3g8Hm/Rh5fFn9MegQ+IuXggPIh4jEl07qJ/F1280TS3vCJXVgHEDiIeYzpU5nB29BgMiVXVZr7iBMQiIh6BHT92q/n6g4QEfdURc1LSbFkFEFOYi0cAn55pq7O1MAIPxDq6eLyq0XFf5LtYMAIPxDoiHiO0tT4+XOmbdWEEHlABIh4vdXU9KTnQwAg8oBpEPKS+vqf79tiDPgIfEHPxQHgQ8fBhBB5QJSIePiUHGtyuXkbgAZUh4qE7WtPccvsRI/CA+jAXr3WMwAMqRhevaf4R+IOlOeQ7oD5EvHb5R+A/2LUic/UCpQhATYh4jfKPwG/ekiZusgpAXYh4LfKPwIvmXbTwshpGzMUD4UHEa45/BD596byDpTmyCkCNiHhtEfmujMCnpMwpr8hlBB5QNyJeW5QR+KSk2VVHzAkJelkFoFLMxWvIyRN3xE107h//wyajaa6sAlAvunit+NzeKfJdLMorcsl3QCOIeE1ouf3oaE2zWHy0OzNj+XylCED1iHj1c7t6D5U5vN6BrdvSN2xMlVUAGkDEq1x3d3/JgQaPx7vWvLjAkiGrkcZcPBAeRLyaiWTft8c3Ah+Gq3wAiEJEvGopI/BdXU+MprkHS3MYgQc0iIhXrUNljrbWxwZDYnlFLiPwgDYxF69Ox4/dOn+uXSR7rfWHjEgCmkUXr0Ii3MVNr48/WJpDvgNaRsSrTaPjvmjhxWJ/cRYj8IDGEfGq4r/KR4ElIztnoVIEoFlEvHq4Xb3KVT42bEzdui1dVqMSc/FAeBDxKuH/ihMj8AD8iHg1EMku8l2kvNE0t7wiV1YBaB4RH/O83oFDZQ63q9dgSKy1/pCvOAHwYy4+5h2ubPrc3pmQoP/VJ++IlJdVAKCLj3UnT9wR+S4696pqM/kO4BVEfAy7VO/0X+UjdUmyUgQAPyI+VnGVDwATIuJjkjICLxbbdyyLxat8MBcPhAcRH3u6u/v37bV7vQNrzYtFxMsqAIxCxMcY5SoffX1P+YoTgAkR8bGEq3wAmBLm4mPJoTJHo+O+7ytOP1/PiCSACdHFx4zjx26JfE9I0FcdYQQewKQQ8bHBf5WP8orclJQ5sgoA4yLiY0Dz9Qf+q3ykL52nFAFgQmNFvNu6Km6IxS4rrxLPWGV1yzsIGWdHz6Eyh1io6SofzMUD4RE44t3Wat2pQeFqQd26wEFury66KZcIGf8IfPRf5QOIKLtFaUpFXtktQ52prGi8Ew0c8cZCW6HRtzDvrV150+kaKg5nt1xMrV0p7yA0PB5v0YeXucoHMBGR5ut0V31d6eApXf66OlFyW+9tGmpT3y7K13LIT7QXb1z0tlwN43vxbHnyDkJCdO6if+cqH8CE3NbyuoKrNvPQHWPhjcFBsTYWFg4VzJsKhupaNdEku9tquZInW3pJlnTWVfm6UzeGPSR+J5rgp2lPr+vrB8135Z2paGy83/XwSULCaxs2/hu+4gSNW7bjB3IViHtUFg1jt1h0Nhn/WjRBKNutVlPhyFfuRWn0yyoiXq6G+H/yT3/607KyMmVdWloq7iprLdT/w+I1a9/4d8oawPQU/O6oXAUissjkLPG17qO4rVaXbOc1aryIFy9c9aIbI18334s5/HPWlbUuf8rTxb/icuHHj1vdyUve/LOMt2RpEpzOb1puP4qP/9Za86Lvfvfbsgpo2PhdvH8vXgkrf/f5YuEa3alqiAjlgFy1K0V8Dy2v1srFCMOeII3z0zSo9df/aFv9n05vPPj/ev+vLE3C9d/9nzWrbeImFrIEYEIij5REG+o7ReHqsC34AuWTWE0K/HGr+DdR9Oo3i0y+maO4cl3e0L6M1qePpqCn4+GdE1+IRXbp+7OTJnvYgH8E/oNdKzJXL1CKqsRcPIJs6FNWhbKvYLbJu4KGt+I5hiwEvJ5nF3bW9Hf3pW/Lcb72z01NTSdOnJCPja27u//HOy94PN7NW9JExMuqSomILy0tzcrKkvcBhMZEQ5OYumuVn4l8T17y5kQbiC/5R+BF8676fAcQNkR8kHXaWx5cb9cnvJ5d+n68fpasjss/Ap+6JPlgaY6sAsCMEfHB9KTrm+aa82KRVfxeoiFJKU7oUJnD2dFjMCRWVZs1MgL/5ZdfsksDhAF78UEz4H1+YecRkfKLzRlrit+T1YkcrWm+VO9MSND/6pN3OAUeQHDRxQeN6N9FvovmPXP3ZlmayKdn2kS+i85d9O/kO4CgI+KDo9PeIm7x+lmT34JvdNyvs7WIxcHSnNQlyUoRAIKIiA+C/u6+W8fqxSLDkpe85E2lOL621seHK32D4aofgQ+IuXggPIj4mRrwPm8sO+31PJu//K20LWtk9YWTJ0/u2LFD3nmhq+tJyYEGr3dg85Y0cZNVAAg2In6m2s44ejoeJhqS1hT/SJbG1df3dN8eOyPwAMKAiJ+Rx63uOye+ULbgJ3NQASPwAMKJiJ++p339jWWnxWLyW/AlBxrcrl5NjcAHxFw8EB7MxU+fclbwvKXG9dafyNK4Dlc2fW7vTEqa/fEvNzIiCSAM6OKnqf1ck8j32UmJ2aXvy9K4Tp64I/KdEXgA4UTET0dPx8MW2xWxmOQWvAh3EfFiUV6RazTNVYoAEGpE/JR5Pc8ay04PeJ+nb8uZt3TiS8m03H50tKZZLD7anZmxfL5S1Djm4oHwIOKnbEpnBVf9/fF33tnq9Q5s3Za+YWOqrAJAWBDxU+Osvzn5s4K7u/svXOh4/vwP2TkLCywZsgoA4ULET8GTrm9uHbsoFqt3b57wrGCPx1tyoOH3v3/2ne9+e38xA4IAIoCIn6wB7/OGv/tE/LnYnLEwZ6msjsHrHVBG4JOTE/78z7+n5RH4gJiLB8KDiJ8s5azgOSlvTOas4MOV19paHxsMif/9bOWvf31KVgEgvIj4SfGfFZz7s50TbsHX2VoaHfcTEvTlFbmMwAOIICJ+YsPPChZdvFIcy6V656dn2vT6+IOlOYzAA4gsIn4C/rOCF6xOG31W8CsYgZ8k5uKB8CDiJ9Biu6KcFZw10eVY3a7ekgMNYrF9x7K15sVKMeB58QAQHkT8eB63utvPNYlFdun7+oTXlWJA3d39+/bavd4BEe4i4mUVACKKiB+T/6zgZTt+MP5ZwR6Pd98ee1/f04zl8z/anSmrABBpRPyYRL6LlJ+31Dj+QQXKCHxX1xOjaW55RS4j8JPBXDwQHpwXH9idE1+I2+ykxL/6ZM/4Z0mKfG++/sBgSPz4lxuTkmbLKgBEAbr4AHo6HradcYjFmuIfjZ/vx4/dEvmekKCvOmIm3wFEGyL+Vf6zgtO2rJm//C1ZDeT8uXZx0+vjyytyU1LmyCoARA0i/lX+s4IzLHmyFIho3kULLxb7i7PSl85Tipgk5uKB8CDiR5jkWcHOjp5DZb6dnAJLRnbOQqUYEHPxACKIiH/Jf1bwil0bxzkruKvriTICv3lL2tZt6bIKANGHiJeGnxUsbrI6Sl/f03177B6PN3P1gg92rZBVAIhKRLw0mbOCRecu+vfu7v7UJckHS3NkFVPHXDwQHszF+3TaW5oqP4vXz3rnkz3jnCUp8r3l9iODIfFXn7yTkKCXVQCIVnTxkz0r+GhNs8h3key1P19PvgOICVqP+EmeFXzyxJ1L9U69Pr6q2sxVPgDECq1H/GTOCv7c3ikiXizKK3JTlyQrRcwEc/FAeGg64h/d/qr9XFO8ftY4ZwXP8CofzMUDiCDtRvzTvv6myt+IRfq2nLHOCna7eg+VObzega3b0jdsTJVVAIgR2o34Cc8K7u7uLznQ4PF4s3MWFljGnJQHgKil0YhvO+N43OqenZSYXfq+LI0kkl3ku0j59KXz9hczwR1kzMUD4aHFufiejoeXC38x4H2eW7Fjweo0WR1G+YpTW+tjo2lurfWHjEgCiFGa6+KHnxUcMN+Fw5XXRL4bDInlFbnkO4DYpbmIv15zfvyzgutsLY2O+yLZRb4zAg8gpmkr4jvtLfcdrfH6WWuKfxTwrOBL9c5Pz7Tp9fEHS3OMprmyimBjLh4IDw1F/JOub5przotF5u7NAQ8qmOEIfEDMxQOIIK1E/ID3uWNoC36ss4Ldrt6SAw1isX3HsrXmxUoRAGKaViK+xXal1/V1oiFpxa6NsjRMd3e/cpUPEe4i4mUVAGKcJiL+wfX2cQ4q8Hi8RR9e7ut7mrF8/v7iMU8iQxAxFw+Eh/rn4vu7+y7srPF6non+ffRZkqJzLyq87OzoMZrmfvwPm/T6ePkAAMQ+9XfxTZWfiXyfv/ytgGcFHypziHw3GBKrqs3kOwCVUXnE3znxhXJQwZriH8nSMMeP3Wq+/iAhQV91xJyUNFtWAUAt1BzxItxFxItFdun7IuWVot/5c+3iJjr38orclJQ5soqwYC4eCA/VRvzTvv7GstNisWzHD+YtNSpFP9G8ixZeLPYXZ6UvnacUQ4G5eAARpNqIb6r8jUj55CVvjj4r2NnRc6jMIRYFlozsnIVKEQDUR50R336u6dHtr/QJr48+K9g/Ar95S9rWbemyCgBqpMKI7+l42GK7IhZZxe8lGpKUoqKv72nRh5c9Hm/m6gUf7Fohqwg75uKB8FDbXLzX8+zCzpr+7r60LWte+SKr6Nx/8jcX3a7e1CXJtdb1jEgCUD21dfG3jtWLfJ+T8sbos4JLDjSIfGcEHoB2qCriO+0t4havn5X7s52vnBV8tKa55fajhAR97c/Xc5UPABqhnogf56zgT8+0Xap3is5d9O9c5SMaMBcPhIdKIn7A+7zh7z4JeFbw5/bOOluLWBwszUldkqwUw4a5eAARpJKIv3XsoujiRfMuWnhZGjL8Kh+ZqxcoRQDQCDVE/IPr7c76m/GjLtfndvUeKnN4vQNbt6Vv2JgqqwCgGTEf8f3dfdcqPxOLDEte8pI3laLQ3d1fcqDB4/Fm5ywssAS4zBMiiLl4IDxiey5+wPv8cuEvejoeLlidllvxcsvbd5WPwt+KLj596TxGJAFoVmx38S22KyLfEw1JWcXvydLQV5yUEXijaW55RS75DkCzYjjiH7e62881icWa4veGX67vcOW1ttbHBkOiyHdG4AFoWaxG/FhnBdfZWhod90Wyi3xnBD5qMRcPhEesRrzId5HyItyHnxV8qd756Zk2vT7+YGmO0TRXViOKuXgAERSTEd92xqFcrm/4WcHDR+Azls9XigCgZbEX8T0dD5XL9WXu3uy/XJ/b1VtyoEEstu9Ytta8WCkCgMbFWMR7Pc8ay04PeJ+nbVmzYHWaUuzu7i8q/K3XO7BhY6qIeKWIaMZcPBAeMTYX7yg7fd/RmrzkzfXWv1W+yOrxeH+884JI+Yzl86uqzcrTAABCLHXxnfYWke/DDyoQnfu+vXaR78oIvPI0AIAiZiI+4FnBh8oczo4ervIBAAHFRsQHPCv4+LFbzdcfJCToq46Yk5JmK0XEBObigfCIjYhvsV0RXXyiIcl/VvD5c+3iJjr38orclJQ5SjEKMRcPIIJiIOIfXG9vP9cUr5+VXfq+sgXf6LgvWnix2F+clb503tCzAACvivaIH31WcFvr48OVvt/xCywZ2TkLfU8CAAQS7RHfVPmZ1/Ns/vK30rasEXe7up6UHGhQRuC3bktXnoOYw1w8EB5RPRd/58QX4jY7KfGvPtkj/uzre/qTv65nBB4AJil6u/jHrW7loILs0vdFvjMCDwBTFaUR7/U8axragk/flqOcFaxc5YMReACYvCiN+GuVn/V39yUveVM5K/hwZVPL7UeMwKsGc/FAeERjxDvrbz643q5PeF2Zkjx54s7n9s7oH4EPiLl4ABEUdRH/pOubW8cuisWKXRsTDUki3EXEi7uMwAPAVEVXxL9yUEFb62PlKh+MwAPANERXxDfXnBdd/JyUNzJ3b2YEXsWYiwfCI4rm4h9cb284cCJeP2u99W//6HvfZQQeAGYoWrr44QcV/Inpz5QR+NQlyYzAA8C0RUXED3ifN5ad9nqeLVidlrZlDSPwABAUURHxbWccPR0PZyclZhW/d7SmWRmBr/35evGnfAbUhbl4IDwiH/HDDyo4X995qd4pOnfRv4suXnlCTGMuHkAERTjin/b1N5adFotlO37wVV9cna1FrA+W5qQuSR56HAAwfRGOeJHvIuXnLTXGp6cpp8B/sGtF5uoFyqMAgJmIZMS3n2t63OrWJ7y++McblRH4zVvSxE0+DPViLh4Ij4jNxfd0PLxc+IsB7/OMve8dPn2/u7tfNO+MSAJAEEWmi/d6njWWnRb5/tamzOMXH4l8T18672BpjnwYABAMkYn46zXn+7v73khNufL1a25Xb0rKHNG/MwIPAMEVgYjvtLfcd7TG62e5vmO6/T+/TkqaXXXEzAi8pjAXD4RHuCP+Sdc3zTXnfavlf3Hld1+raQQ+IObiAURQWCPef1Zwwr9dfPr6E1Epr8g1muYqjwIAgiusEX/r2EXRxev/5F+f/sq37b6/eE3G8vnKQwCAoAtfxD+43u6sv/mtP4r/vP87z7x/2L5j2VrzYvkYNIa5eCA8wjQX39/dd2Fnjdfz7H/P/tPWp4ki3EULLx8DAIRGmLp45azg3tlJIt8zls//aHemfAAAEDLhiPg7J77o6Xj4fJa+6elco2nuwdIcRuABIAxCHvH+s4KvPTfMMfi+4sQIPJiLB8IjtBHvPyu4Xfedpwlzqo6oeQQ+IObiAURQaCO+qfI3IuW/0c3u1PuuwpqSMkc+AAAIvRBGfPu5pke3v/Lq4m/pvre/OCt96Tz5AAAgLEIV8T0dD2//8rJY/JPOsM2yKjtnoVIHBObigfAIyVy81/PsbH71039+0qlL+tONWYxIAkBEhKSL//Lvz4p8/xfdv5q96i/IdwAIwG212uXyJbvFMro4A8GP+I7f/tPDpv81oIvrMaX957J/L6sAJiJ+D5YrqIjbarG65folt3VVvi7PLO+9ZLZturgqwPOnK8gR7z8ruPOPFxyyvsNXnAT+ux1NvCbMxUMjXM67cvWS25rvLLlRaJR3RzDbSpz5QQv5IEf8Z3/9i7g//OHRrKT9/3U7X3ESTp48KVcANMhuWVd3s8gUN2L7xX3lrC7V9OKOdZXoeeIsVrtd5ropVXf2SpAyPsgR/y1Pf3+c/j8e3am1rzgBwGhu06balStrXYO24XsyLufNtxfJFt5effZd1+Dg4CZn+T2lojMuevum0yXvzJT40cEifyIAaI/MwVe5lIgf4WqBruCqXIvHxV8e+ZThj89QMLt4+SMBQHtkDk6VsfCGyPl3z5riRm7mBEnwJ2oAAOMxpa68e09uttutVvdQzl8teFFz37u70r9VP0NEPACEjm9j/dWPW4157+pebrafzfd93Bq3TlciR2xcTt27eQGnbaYumN9uBQBMittquZJnCzg2Kfp6U2Hggcqpo4sHgLAzFu7V5QfYfLdb4i4uCla+C0GKeDnZGcwvZcU+8f+VIhQfosQe8XKMeH/wnhn9mvCe0RJj4Y0Rk5QKs23kfOVMBSXi3dZ8ZbIzmF/Kinn2e6lyDCqo/4/FJpHn6+rkegjvmdGvCe8ZhIDyhpqRYTOcQRznjHHKsCuvxksjxoN5zwwZ8ZrwnkEIBKGLHz7gM3wWSOPyTvn+m727jl+5A+A9ExDvGQQdH7eGiNFoHNpsE//FlrN5hcngPYPgI+JDbOQALDAx3jMIniBE/PAjc4afrgPp7WB9T009eM9MgPcMgiQYXbx5r/zF0m0tv1u7l1GA4ezVZ1OD9T01FeE9Mw7eMwgi+bHrDMlZgFEHqmnW1YKhV5fxCEm+QYa/RTT/nnn1NeE9gxDgAAMAUC0+bgUA1SLiAUC1iHgAUC0iHgBUi4gHANUi4gFAtYh4AFAtIh4AVEqn+/+NyyxhhqJnTQAAAABJRU5ErkJggg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8" name="Elipse 7"/>
          <p:cNvSpPr/>
          <p:nvPr/>
        </p:nvSpPr>
        <p:spPr>
          <a:xfrm>
            <a:off x="705898" y="4928455"/>
            <a:ext cx="385582" cy="38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017130" y="3344549"/>
                <a:ext cx="5776966" cy="23083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i="1" dirty="0">
                    <a:latin typeface="Cambria Math" panose="02040503050406030204" pitchFamily="18" charset="0"/>
                  </a:rPr>
                  <a:t>Solução:</a:t>
                </a: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i="1" dirty="0">
                    <a:latin typeface="Cambria Math" panose="02040503050406030204" pitchFamily="18" charset="0"/>
                  </a:rPr>
                  <a:t> e a=2m/s²</a:t>
                </a: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=0+2.20=</m:t>
                      </m:r>
                      <m:r>
                        <a:rPr lang="pt-BR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pt-BR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BR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pt-BR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pt-B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pt-B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+2.</m:t>
                    </m:r>
                    <m:r>
                      <a:rPr lang="pt-B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pt-B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pt-B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pt-B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lang="pt-B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+2.</m:t>
                    </m:r>
                    <m:r>
                      <a:rPr lang="pt-B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500</a:t>
                </a:r>
                <a:r>
                  <a:rPr lang="pt-BR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pt-BR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BR" b="1" i="1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a= 1,6m/s²</a:t>
                </a: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130" y="3344549"/>
                <a:ext cx="5776966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842" t="-157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123505"/>
            <a:ext cx="12192000" cy="2678544"/>
          </a:xfrm>
          <a:prstGeom prst="rect">
            <a:avLst/>
          </a:prstGeom>
          <a:solidFill>
            <a:schemeClr val="tx1">
              <a:lumMod val="65000"/>
            </a:schemeClr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101" name="Título 1"/>
          <p:cNvSpPr>
            <a:spLocks noGrp="1"/>
          </p:cNvSpPr>
          <p:nvPr>
            <p:ph type="ctrTitle"/>
          </p:nvPr>
        </p:nvSpPr>
        <p:spPr>
          <a:xfrm>
            <a:off x="0" y="2503503"/>
            <a:ext cx="12192000" cy="1824022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6000" b="1" dirty="0">
                <a:latin typeface="Book Antiqua" panose="02040602050305030304" pitchFamily="18" charset="0"/>
              </a:rPr>
              <a:t>QUEDA LIVRE</a:t>
            </a:r>
            <a:endParaRPr lang="pt-BR" altLang="pt-BR" sz="6600" b="1" dirty="0">
              <a:latin typeface="Book Antiqua" panose="02040602050305030304" pitchFamily="18" charset="0"/>
            </a:endParaRPr>
          </a:p>
        </p:txBody>
      </p:sp>
      <p:pic>
        <p:nvPicPr>
          <p:cNvPr id="9222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122238"/>
            <a:ext cx="177006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3338"/>
            <a:ext cx="20129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916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825500" y="1628776"/>
            <a:ext cx="599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400" dirty="0">
                <a:solidFill>
                  <a:prstClr val="black"/>
                </a:solidFill>
                <a:latin typeface="+mj-lt"/>
              </a:rPr>
              <a:t>A queda livre é o movimento de um objeto que se desloca livremente, unicamente sob a influência da gravidade. 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25500" y="577853"/>
            <a:ext cx="92313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400" b="1" dirty="0">
                <a:latin typeface="+mj-lt"/>
                <a:cs typeface="Arial" panose="020B0604020202020204" pitchFamily="34" charset="0"/>
              </a:rPr>
              <a:t>Queda Livre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50" y="1014035"/>
            <a:ext cx="3162249" cy="527041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0" y="3479918"/>
            <a:ext cx="1619250" cy="25527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18" y="3037468"/>
            <a:ext cx="1975905" cy="29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28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8533395" y="2878138"/>
            <a:ext cx="358775" cy="360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prstClr val="black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586538" y="3212902"/>
            <a:ext cx="3529012" cy="2521148"/>
            <a:chOff x="6167438" y="3212902"/>
            <a:chExt cx="3529012" cy="2521148"/>
          </a:xfrm>
        </p:grpSpPr>
        <p:sp>
          <p:nvSpPr>
            <p:cNvPr id="22535" name="Rectangle 9"/>
            <p:cNvSpPr>
              <a:spLocks noChangeArrowheads="1"/>
            </p:cNvSpPr>
            <p:nvPr/>
          </p:nvSpPr>
          <p:spPr bwMode="auto">
            <a:xfrm>
              <a:off x="6167438" y="5445125"/>
              <a:ext cx="3529012" cy="2889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solidFill>
                  <a:prstClr val="black"/>
                </a:solidFill>
              </a:endParaRPr>
            </a:p>
          </p:txBody>
        </p:sp>
        <p:sp>
          <p:nvSpPr>
            <p:cNvPr id="22536" name="Line 11"/>
            <p:cNvSpPr>
              <a:spLocks noChangeShapeType="1"/>
            </p:cNvSpPr>
            <p:nvPr/>
          </p:nvSpPr>
          <p:spPr bwMode="auto">
            <a:xfrm>
              <a:off x="7175922" y="3212902"/>
              <a:ext cx="0" cy="2160586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 type="triangle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537" name="Line 12"/>
            <p:cNvSpPr>
              <a:spLocks noChangeShapeType="1"/>
            </p:cNvSpPr>
            <p:nvPr/>
          </p:nvSpPr>
          <p:spPr bwMode="auto">
            <a:xfrm>
              <a:off x="7175500" y="3213101"/>
              <a:ext cx="8651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539" name="Text Box 15"/>
            <p:cNvSpPr txBox="1">
              <a:spLocks noChangeArrowheads="1"/>
            </p:cNvSpPr>
            <p:nvPr/>
          </p:nvSpPr>
          <p:spPr bwMode="auto">
            <a:xfrm>
              <a:off x="6815882" y="4004990"/>
              <a:ext cx="18002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400" b="1">
                  <a:solidFill>
                    <a:prstClr val="black"/>
                  </a:solidFill>
                </a:rPr>
                <a:t>h</a:t>
              </a:r>
            </a:p>
          </p:txBody>
        </p: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970707" y="690428"/>
            <a:ext cx="8064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400" b="1" dirty="0">
                <a:latin typeface="+mj-lt"/>
                <a:cs typeface="Arial" panose="020B0604020202020204" pitchFamily="34" charset="0"/>
              </a:rPr>
              <a:t>Queda Livre</a:t>
            </a:r>
          </a:p>
        </p:txBody>
      </p:sp>
      <p:pic>
        <p:nvPicPr>
          <p:cNvPr id="22533" name="Picture 2" descr="http://4.bp.blogspot.com/_um1YjMn5pdM/TEYQ8_b4LKI/AAAAAAAAAJk/SVT3QJO6YuY/s1600/cader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07" y="2746902"/>
            <a:ext cx="3082603" cy="35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70708" y="1546573"/>
            <a:ext cx="91916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400" b="0" dirty="0">
                <a:latin typeface="+mj-lt"/>
              </a:rPr>
              <a:t>Neste caso, temos que a posição S é substituída pela altura de queda h e a aceleração é igual a aceleração gravitacional.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2231443" y="3467075"/>
                <a:ext cx="2089773" cy="24006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b="1"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b="1"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b="1"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b="1"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pt-BR" sz="2000" b="0" dirty="0">
                    <a:latin typeface="+mj-lt"/>
                  </a:rPr>
                  <a:t>A queda livre é um movimento uniformemente variado cuja aceleração é a gravidade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pt-BR" altLang="pt-BR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alt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altLang="pt-BR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pt-BR" altLang="pt-BR" sz="2000" b="0" dirty="0">
                    <a:latin typeface="+mj-lt"/>
                  </a:rPr>
                  <a:t>= 10m/s²</a:t>
                </a:r>
                <a:endParaRPr lang="pt-BR" altLang="pt-BR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1443" y="3467075"/>
                <a:ext cx="2089773" cy="2400657"/>
              </a:xfrm>
              <a:prstGeom prst="rect">
                <a:avLst/>
              </a:prstGeom>
              <a:blipFill rotWithShape="0">
                <a:blip r:embed="rId3"/>
                <a:stretch>
                  <a:fillRect l="-2915" t="-1523" r="-3207" b="-35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8892170" y="3683000"/>
            <a:ext cx="855984" cy="1143000"/>
            <a:chOff x="8892170" y="3683000"/>
            <a:chExt cx="855984" cy="1143000"/>
          </a:xfrm>
        </p:grpSpPr>
        <p:cxnSp>
          <p:nvCxnSpPr>
            <p:cNvPr id="4" name="Conector de seta reta 3"/>
            <p:cNvCxnSpPr/>
            <p:nvPr/>
          </p:nvCxnSpPr>
          <p:spPr>
            <a:xfrm>
              <a:off x="9035207" y="3683000"/>
              <a:ext cx="0" cy="1143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8892170" y="3923863"/>
                  <a:ext cx="855984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alt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altLang="pt-BR" sz="1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pt-BR" altLang="pt-BR" sz="1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8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92170" y="3923863"/>
                  <a:ext cx="85598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0000" r="-2143" b="-10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7717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3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123505"/>
            <a:ext cx="12192000" cy="2678544"/>
          </a:xfrm>
          <a:prstGeom prst="rect">
            <a:avLst/>
          </a:prstGeom>
          <a:solidFill>
            <a:schemeClr val="tx1">
              <a:lumMod val="65000"/>
            </a:schemeClr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01" name="Título 1"/>
          <p:cNvSpPr>
            <a:spLocks noGrp="1"/>
          </p:cNvSpPr>
          <p:nvPr>
            <p:ph type="ctrTitle"/>
          </p:nvPr>
        </p:nvSpPr>
        <p:spPr>
          <a:xfrm>
            <a:off x="0" y="2503503"/>
            <a:ext cx="12192000" cy="1824022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6000" b="1" dirty="0">
                <a:latin typeface="Book Antiqua" panose="02040602050305030304" pitchFamily="18" charset="0"/>
              </a:rPr>
              <a:t>QUEDA LIVRE</a:t>
            </a:r>
            <a:endParaRPr lang="pt-BR" altLang="pt-BR" sz="6600" b="1" dirty="0">
              <a:latin typeface="Book Antiqua" panose="02040602050305030304" pitchFamily="18" charset="0"/>
            </a:endParaRPr>
          </a:p>
        </p:txBody>
      </p:sp>
      <p:pic>
        <p:nvPicPr>
          <p:cNvPr id="9222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122238"/>
            <a:ext cx="177006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3338"/>
            <a:ext cx="20129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ítulo 1"/>
          <p:cNvSpPr txBox="1">
            <a:spLocks/>
          </p:cNvSpPr>
          <p:nvPr/>
        </p:nvSpPr>
        <p:spPr bwMode="auto">
          <a:xfrm>
            <a:off x="0" y="4046538"/>
            <a:ext cx="12192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3600" b="1" dirty="0" err="1">
                <a:solidFill>
                  <a:srgbClr val="46464A"/>
                </a:solidFill>
                <a:latin typeface="Century Schoolbook" panose="02040604050505020304" pitchFamily="18" charset="0"/>
              </a:rPr>
              <a:t>Luis</a:t>
            </a:r>
            <a:r>
              <a:rPr lang="pt-BR" altLang="pt-BR" sz="3600" b="1" dirty="0">
                <a:solidFill>
                  <a:srgbClr val="46464A"/>
                </a:solidFill>
                <a:latin typeface="Century Schoolbook" panose="02040604050505020304" pitchFamily="18" charset="0"/>
              </a:rPr>
              <a:t> Henrique e Willian </a:t>
            </a:r>
            <a:r>
              <a:rPr lang="pt-BR" altLang="pt-BR" sz="3600" b="1" dirty="0" err="1">
                <a:solidFill>
                  <a:srgbClr val="46464A"/>
                </a:solidFill>
                <a:latin typeface="Century Schoolbook" panose="02040604050505020304" pitchFamily="18" charset="0"/>
              </a:rPr>
              <a:t>Tcheldon</a:t>
            </a:r>
            <a:endParaRPr lang="pt-BR" altLang="pt-BR" sz="3600" b="1" dirty="0">
              <a:solidFill>
                <a:srgbClr val="46464A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1"/>
          <p:cNvSpPr txBox="1">
            <a:spLocks/>
          </p:cNvSpPr>
          <p:nvPr/>
        </p:nvSpPr>
        <p:spPr>
          <a:xfrm>
            <a:off x="787395" y="1117413"/>
            <a:ext cx="9691687" cy="8064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spc="-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pt-BR" dirty="0"/>
              <a:t>Orientação da trajetória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262063" y="2146300"/>
            <a:ext cx="365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LANÇAMENTO VERTICAL PARA BAIXO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6888163" y="2146300"/>
            <a:ext cx="359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LANÇAMENTO VERTICAL PARA CIMA</a:t>
            </a:r>
          </a:p>
        </p:txBody>
      </p:sp>
      <p:grpSp>
        <p:nvGrpSpPr>
          <p:cNvPr id="71" name="Grupo 70"/>
          <p:cNvGrpSpPr/>
          <p:nvPr/>
        </p:nvGrpSpPr>
        <p:grpSpPr>
          <a:xfrm>
            <a:off x="1962464" y="2977118"/>
            <a:ext cx="1866795" cy="3105666"/>
            <a:chOff x="1962464" y="2977118"/>
            <a:chExt cx="1866795" cy="3105666"/>
          </a:xfrm>
        </p:grpSpPr>
        <p:grpSp>
          <p:nvGrpSpPr>
            <p:cNvPr id="64" name="Grupo 63"/>
            <p:cNvGrpSpPr/>
            <p:nvPr/>
          </p:nvGrpSpPr>
          <p:grpSpPr>
            <a:xfrm>
              <a:off x="1962464" y="2977118"/>
              <a:ext cx="606256" cy="3105666"/>
              <a:chOff x="1144672" y="3378200"/>
              <a:chExt cx="606256" cy="3105666"/>
            </a:xfrm>
          </p:grpSpPr>
          <p:cxnSp>
            <p:nvCxnSpPr>
              <p:cNvPr id="39" name="Conector de seta reta 38"/>
              <p:cNvCxnSpPr/>
              <p:nvPr/>
            </p:nvCxnSpPr>
            <p:spPr>
              <a:xfrm>
                <a:off x="1422400" y="3378200"/>
                <a:ext cx="25400" cy="266700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CaixaDeTexto 57"/>
              <p:cNvSpPr txBox="1"/>
              <p:nvPr/>
            </p:nvSpPr>
            <p:spPr>
              <a:xfrm>
                <a:off x="1144672" y="6114534"/>
                <a:ext cx="606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Y (+)</a:t>
                </a:r>
              </a:p>
            </p:txBody>
          </p:sp>
        </p:grpSp>
        <p:grpSp>
          <p:nvGrpSpPr>
            <p:cNvPr id="65" name="Grupo 64"/>
            <p:cNvGrpSpPr/>
            <p:nvPr/>
          </p:nvGrpSpPr>
          <p:grpSpPr>
            <a:xfrm>
              <a:off x="2485410" y="3008868"/>
              <a:ext cx="645626" cy="1977731"/>
              <a:chOff x="2788538" y="3378200"/>
              <a:chExt cx="645626" cy="1977731"/>
            </a:xfrm>
          </p:grpSpPr>
          <p:cxnSp>
            <p:nvCxnSpPr>
              <p:cNvPr id="52" name="Conector de seta reta 51"/>
              <p:cNvCxnSpPr/>
              <p:nvPr/>
            </p:nvCxnSpPr>
            <p:spPr>
              <a:xfrm>
                <a:off x="3091666" y="3378200"/>
                <a:ext cx="0" cy="1562100"/>
              </a:xfrm>
              <a:prstGeom prst="straightConnector1">
                <a:avLst/>
              </a:prstGeom>
              <a:ln w="38100">
                <a:solidFill>
                  <a:srgbClr val="FF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CaixaDeTexto 59"/>
                  <p:cNvSpPr txBox="1"/>
                  <p:nvPr/>
                </p:nvSpPr>
                <p:spPr>
                  <a:xfrm>
                    <a:off x="2788538" y="4953000"/>
                    <a:ext cx="645626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oMath>
                    </a14:m>
                    <a:r>
                      <a:rPr lang="pt-BR" dirty="0"/>
                      <a:t> (+)</a:t>
                    </a:r>
                  </a:p>
                </p:txBody>
              </p:sp>
            </mc:Choice>
            <mc:Fallback xmlns="">
              <p:sp>
                <p:nvSpPr>
                  <p:cNvPr id="60" name="CaixaDeTexto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8538" y="4953000"/>
                    <a:ext cx="645626" cy="402931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r="-8491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upo 65"/>
            <p:cNvGrpSpPr/>
            <p:nvPr/>
          </p:nvGrpSpPr>
          <p:grpSpPr>
            <a:xfrm>
              <a:off x="3190173" y="3008868"/>
              <a:ext cx="639086" cy="1982232"/>
              <a:chOff x="4452088" y="3378200"/>
              <a:chExt cx="639086" cy="1982232"/>
            </a:xfrm>
          </p:grpSpPr>
          <p:cxnSp>
            <p:nvCxnSpPr>
              <p:cNvPr id="44" name="Conector de seta reta 43"/>
              <p:cNvCxnSpPr/>
              <p:nvPr/>
            </p:nvCxnSpPr>
            <p:spPr>
              <a:xfrm>
                <a:off x="4724400" y="3378200"/>
                <a:ext cx="0" cy="1562100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CaixaDeTexto 61"/>
                  <p:cNvSpPr txBox="1"/>
                  <p:nvPr/>
                </p:nvSpPr>
                <p:spPr>
                  <a:xfrm>
                    <a:off x="4452088" y="4991100"/>
                    <a:ext cx="6390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a14:m>
                    <a:r>
                      <a:rPr lang="pt-BR" dirty="0"/>
                      <a:t> (+)</a:t>
                    </a:r>
                  </a:p>
                </p:txBody>
              </p:sp>
            </mc:Choice>
            <mc:Fallback xmlns="">
              <p:sp>
                <p:nvSpPr>
                  <p:cNvPr id="62" name="CaixaDeTexto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2088" y="4991100"/>
                    <a:ext cx="639086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22951" r="-952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0" name="Grupo 69"/>
          <p:cNvGrpSpPr/>
          <p:nvPr/>
        </p:nvGrpSpPr>
        <p:grpSpPr>
          <a:xfrm>
            <a:off x="7892577" y="2657181"/>
            <a:ext cx="2007975" cy="3043571"/>
            <a:chOff x="7645950" y="2587847"/>
            <a:chExt cx="2007975" cy="3043571"/>
          </a:xfrm>
        </p:grpSpPr>
        <p:grpSp>
          <p:nvGrpSpPr>
            <p:cNvPr id="67" name="Grupo 66"/>
            <p:cNvGrpSpPr/>
            <p:nvPr/>
          </p:nvGrpSpPr>
          <p:grpSpPr>
            <a:xfrm>
              <a:off x="7645950" y="2587847"/>
              <a:ext cx="606256" cy="3043198"/>
              <a:chOff x="6912164" y="3002002"/>
              <a:chExt cx="606256" cy="3043198"/>
            </a:xfrm>
          </p:grpSpPr>
          <p:cxnSp>
            <p:nvCxnSpPr>
              <p:cNvPr id="40" name="Conector de seta reta 39"/>
              <p:cNvCxnSpPr/>
              <p:nvPr/>
            </p:nvCxnSpPr>
            <p:spPr>
              <a:xfrm flipV="1">
                <a:off x="7226300" y="3378200"/>
                <a:ext cx="0" cy="266700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aixaDeTexto 58"/>
              <p:cNvSpPr txBox="1"/>
              <p:nvPr/>
            </p:nvSpPr>
            <p:spPr>
              <a:xfrm>
                <a:off x="6912164" y="3002002"/>
                <a:ext cx="606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Y (+)</a:t>
                </a:r>
              </a:p>
            </p:txBody>
          </p:sp>
        </p:grpSp>
        <p:grpSp>
          <p:nvGrpSpPr>
            <p:cNvPr id="68" name="Grupo 67"/>
            <p:cNvGrpSpPr/>
            <p:nvPr/>
          </p:nvGrpSpPr>
          <p:grpSpPr>
            <a:xfrm>
              <a:off x="8250939" y="3615587"/>
              <a:ext cx="645626" cy="2015831"/>
              <a:chOff x="8567038" y="3378200"/>
              <a:chExt cx="645626" cy="2015831"/>
            </a:xfrm>
          </p:grpSpPr>
          <p:cxnSp>
            <p:nvCxnSpPr>
              <p:cNvPr id="55" name="Conector de seta reta 54"/>
              <p:cNvCxnSpPr/>
              <p:nvPr/>
            </p:nvCxnSpPr>
            <p:spPr>
              <a:xfrm flipV="1">
                <a:off x="8853468" y="3378200"/>
                <a:ext cx="5566" cy="1562100"/>
              </a:xfrm>
              <a:prstGeom prst="straightConnector1">
                <a:avLst/>
              </a:prstGeom>
              <a:ln w="38100">
                <a:solidFill>
                  <a:srgbClr val="FF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CaixaDeTexto 60"/>
                  <p:cNvSpPr txBox="1"/>
                  <p:nvPr/>
                </p:nvSpPr>
                <p:spPr>
                  <a:xfrm>
                    <a:off x="8567038" y="4991100"/>
                    <a:ext cx="645626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oMath>
                    </a14:m>
                    <a:r>
                      <a:rPr lang="pt-BR" dirty="0"/>
                      <a:t> (+)</a:t>
                    </a:r>
                  </a:p>
                </p:txBody>
              </p:sp>
            </mc:Choice>
            <mc:Fallback xmlns="">
              <p:sp>
                <p:nvSpPr>
                  <p:cNvPr id="61" name="CaixaDeTexto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7038" y="4991100"/>
                    <a:ext cx="645626" cy="40293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8491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9" name="Grupo 68"/>
            <p:cNvGrpSpPr/>
            <p:nvPr/>
          </p:nvGrpSpPr>
          <p:grpSpPr>
            <a:xfrm>
              <a:off x="9059723" y="3592036"/>
              <a:ext cx="594202" cy="2039382"/>
              <a:chOff x="9980157" y="3333750"/>
              <a:chExt cx="594202" cy="2039382"/>
            </a:xfrm>
          </p:grpSpPr>
          <p:cxnSp>
            <p:nvCxnSpPr>
              <p:cNvPr id="47" name="Conector de seta reta 46"/>
              <p:cNvCxnSpPr/>
              <p:nvPr/>
            </p:nvCxnSpPr>
            <p:spPr>
              <a:xfrm>
                <a:off x="10299700" y="3333750"/>
                <a:ext cx="0" cy="1562100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CaixaDeTexto 62"/>
                  <p:cNvSpPr txBox="1"/>
                  <p:nvPr/>
                </p:nvSpPr>
                <p:spPr>
                  <a:xfrm>
                    <a:off x="9980157" y="5003800"/>
                    <a:ext cx="5942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a14:m>
                    <a:r>
                      <a:rPr lang="pt-BR" dirty="0"/>
                      <a:t> (-)</a:t>
                    </a:r>
                  </a:p>
                </p:txBody>
              </p:sp>
            </mc:Choice>
            <mc:Fallback xmlns="">
              <p:sp>
                <p:nvSpPr>
                  <p:cNvPr id="63" name="CaixaDeTexto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80157" y="5003800"/>
                    <a:ext cx="59420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23333" r="-10309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674604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aixaDeTexto 58"/>
          <p:cNvSpPr txBox="1">
            <a:spLocks noChangeArrowheads="1"/>
          </p:cNvSpPr>
          <p:nvPr/>
        </p:nvSpPr>
        <p:spPr bwMode="auto">
          <a:xfrm>
            <a:off x="762000" y="1693628"/>
            <a:ext cx="995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PT" sz="2000" dirty="0">
                <a:latin typeface="+mj-lt"/>
              </a:rPr>
              <a:t>As equações obtidas para partículas em movimento com aceleração constante (MRUV) são aplicáveis ao corpo em queda livre.</a:t>
            </a:r>
          </a:p>
        </p:txBody>
      </p:sp>
      <p:graphicFrame>
        <p:nvGraphicFramePr>
          <p:cNvPr id="60" name="Object 28"/>
          <p:cNvGraphicFramePr>
            <a:graphicFrameLocks noChangeAspect="1"/>
          </p:cNvGraphicFramePr>
          <p:nvPr/>
        </p:nvGraphicFramePr>
        <p:xfrm>
          <a:off x="6359526" y="4076701"/>
          <a:ext cx="29178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4" name="Equation" r:id="rId3" imgW="1143000" imgH="393480" progId="Equation.DSMT4">
                  <p:embed/>
                </p:oleObj>
              </mc:Choice>
              <mc:Fallback>
                <p:oleObj name="Equation" r:id="rId3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6" y="4076701"/>
                        <a:ext cx="29178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237855"/>
              </p:ext>
            </p:extLst>
          </p:nvPr>
        </p:nvGraphicFramePr>
        <p:xfrm>
          <a:off x="6359526" y="3070869"/>
          <a:ext cx="187527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5"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6" y="3070869"/>
                        <a:ext cx="1875273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172774"/>
              </p:ext>
            </p:extLst>
          </p:nvPr>
        </p:nvGraphicFramePr>
        <p:xfrm>
          <a:off x="2482850" y="3181350"/>
          <a:ext cx="38766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6" name="Equação" r:id="rId7" imgW="990360" imgH="228600" progId="Equation.3">
                  <p:embed/>
                </p:oleObj>
              </mc:Choice>
              <mc:Fallback>
                <p:oleObj name="Equação" r:id="rId7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3181350"/>
                        <a:ext cx="38766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844021"/>
              </p:ext>
            </p:extLst>
          </p:nvPr>
        </p:nvGraphicFramePr>
        <p:xfrm>
          <a:off x="2482851" y="4202463"/>
          <a:ext cx="365631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7" name="Equação" r:id="rId9" imgW="1536480" imgH="393480" progId="Equation.3">
                  <p:embed/>
                </p:oleObj>
              </mc:Choice>
              <mc:Fallback>
                <p:oleObj name="Equação" r:id="rId9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1" y="4202463"/>
                        <a:ext cx="3656312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o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849887"/>
              </p:ext>
            </p:extLst>
          </p:nvPr>
        </p:nvGraphicFramePr>
        <p:xfrm>
          <a:off x="2507139" y="5605023"/>
          <a:ext cx="3541562" cy="59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" name="Equation" r:id="rId11" imgW="1930320" imgH="241200" progId="Equation.DSMT4">
                  <p:embed/>
                </p:oleObj>
              </mc:Choice>
              <mc:Fallback>
                <p:oleObj name="Equation" r:id="rId11" imgW="1930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139" y="5605023"/>
                        <a:ext cx="3541562" cy="59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o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93796"/>
              </p:ext>
            </p:extLst>
          </p:nvPr>
        </p:nvGraphicFramePr>
        <p:xfrm>
          <a:off x="6359526" y="5605023"/>
          <a:ext cx="2376264" cy="58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9" name="Equation" r:id="rId13" imgW="1460160" imgH="241200" progId="Equation.DSMT4">
                  <p:embed/>
                </p:oleObj>
              </mc:Choice>
              <mc:Fallback>
                <p:oleObj name="Equation" r:id="rId13" imgW="1460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6" y="5605023"/>
                        <a:ext cx="2376264" cy="585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376883" y="3940799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3"/>
                </a:solidFill>
                <a:latin typeface="+mj-lt"/>
              </a:rPr>
              <a:t>Equação Horária dos Espaços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395537" y="2799063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3"/>
                </a:solidFill>
                <a:latin typeface="+mj-lt"/>
              </a:rPr>
              <a:t>Equação Horária da Velocidade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395537" y="5074779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3"/>
                </a:solidFill>
                <a:latin typeface="+mj-lt"/>
              </a:rPr>
              <a:t>Equação de Torricelli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762000" y="698339"/>
            <a:ext cx="9691687" cy="8064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spc="-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pt-BR" dirty="0"/>
              <a:t>Equacionamento</a:t>
            </a:r>
          </a:p>
        </p:txBody>
      </p:sp>
    </p:spTree>
    <p:extLst>
      <p:ext uri="{BB962C8B-B14F-4D97-AF65-F5344CB8AC3E}">
        <p14:creationId xmlns:p14="http://schemas.microsoft.com/office/powerpoint/2010/main" val="79026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495549" y="1764110"/>
            <a:ext cx="697865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pt-BR" sz="4400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Quem cai primeiro um elefante ou uma pedra?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1618" y="1546573"/>
            <a:ext cx="8640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pt-BR" altLang="pt-BR" sz="2400" b="0" dirty="0">
              <a:latin typeface="+mj-lt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387849" y="3973978"/>
            <a:ext cx="37909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pt-BR" sz="4400" b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DEPENDE!!!</a:t>
            </a:r>
          </a:p>
        </p:txBody>
      </p:sp>
      <p:pic>
        <p:nvPicPr>
          <p:cNvPr id="40964" name="Picture 4" descr="Resultado de imagem para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7760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84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75320" y="937673"/>
            <a:ext cx="9691687" cy="6568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spc="-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pt-BR" dirty="0"/>
              <a:t>Resistência do Ar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75320" y="1747382"/>
            <a:ext cx="8640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400" b="0" dirty="0">
                <a:latin typeface="+mj-lt"/>
              </a:rPr>
              <a:t>Depende da massa e da geometria (área de contato).</a:t>
            </a:r>
          </a:p>
        </p:txBody>
      </p:sp>
      <p:pic>
        <p:nvPicPr>
          <p:cNvPr id="9" name="Picture 8" descr="Anim'n of falling elephant and feath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76" y="2443350"/>
            <a:ext cx="1665024" cy="388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anim'n of elephant and feather falling w/air resistan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39" y="2429298"/>
            <a:ext cx="1494360" cy="38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o 18"/>
          <p:cNvGrpSpPr/>
          <p:nvPr/>
        </p:nvGrpSpPr>
        <p:grpSpPr>
          <a:xfrm>
            <a:off x="4885927" y="2390394"/>
            <a:ext cx="2621096" cy="1371714"/>
            <a:chOff x="3450827" y="2390394"/>
            <a:chExt cx="2621096" cy="137171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Seta para a direita 16"/>
            <p:cNvSpPr/>
            <p:nvPr/>
          </p:nvSpPr>
          <p:spPr>
            <a:xfrm rot="10800000">
              <a:off x="3450827" y="2390394"/>
              <a:ext cx="2621096" cy="137171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977218" y="2786927"/>
              <a:ext cx="2094705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dirty="0">
                  <a:latin typeface="+mn-lt"/>
                </a:rPr>
                <a:t>Queda sem resistência do ar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885927" y="4124800"/>
            <a:ext cx="2621096" cy="1371714"/>
            <a:chOff x="3450827" y="4124800"/>
            <a:chExt cx="2621096" cy="137171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Seta para a direita 17"/>
            <p:cNvSpPr/>
            <p:nvPr/>
          </p:nvSpPr>
          <p:spPr>
            <a:xfrm>
              <a:off x="3450827" y="4124800"/>
              <a:ext cx="2621096" cy="137171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450827" y="4487491"/>
              <a:ext cx="1946674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dirty="0">
                  <a:latin typeface="+mn-lt"/>
                </a:rPr>
                <a:t>Queda com resistência do 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391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45" y="2290138"/>
            <a:ext cx="2504762" cy="360952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906442" y="825426"/>
            <a:ext cx="9691687" cy="6350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spc="-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pt-BR" dirty="0"/>
              <a:t>Resistência do Ar</a:t>
            </a:r>
          </a:p>
        </p:txBody>
      </p:sp>
      <p:pic>
        <p:nvPicPr>
          <p:cNvPr id="9" name="Picture 2" descr="http://www.portalsaofrancisco.com.br/alfa/queda-livre/imagens/queda-liv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08" y="1898046"/>
            <a:ext cx="2001810" cy="400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ifi.unicamp.br/~turtelli/fall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34" y="1912007"/>
            <a:ext cx="2721495" cy="398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67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2" y="433387"/>
            <a:ext cx="6264275" cy="60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8" name="Elipse 7"/>
          <p:cNvSpPr/>
          <p:nvPr/>
        </p:nvSpPr>
        <p:spPr>
          <a:xfrm>
            <a:off x="2570162" y="5056892"/>
            <a:ext cx="385582" cy="38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6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969963" y="1397000"/>
            <a:ext cx="9363075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pt-BR" sz="2600" dirty="0"/>
              <a:t>Uma esfera de aço de </a:t>
            </a:r>
            <a:r>
              <a:rPr lang="pt-BR" sz="2600" b="1" dirty="0"/>
              <a:t>300g</a:t>
            </a:r>
            <a:r>
              <a:rPr lang="pt-BR" sz="2600" dirty="0"/>
              <a:t> e uma esfera de plástico de </a:t>
            </a:r>
            <a:r>
              <a:rPr lang="pt-BR" sz="2600" b="1" dirty="0"/>
              <a:t>60g</a:t>
            </a:r>
            <a:r>
              <a:rPr lang="pt-BR" sz="2600" dirty="0"/>
              <a:t> de mesmo diâmetro são abandonadas, simultaneamente, do alto de torre de </a:t>
            </a:r>
            <a:r>
              <a:rPr lang="pt-BR" sz="2600" b="1" dirty="0"/>
              <a:t>60m</a:t>
            </a:r>
            <a:r>
              <a:rPr lang="pt-BR" sz="2600" dirty="0"/>
              <a:t> de altura. Qual a razão entre os tempos que levarão as esferas até atingirem o solo? (Despreze a resistência do ar).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5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3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1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1/2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1/5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sz="2600" dirty="0"/>
          </a:p>
        </p:txBody>
      </p:sp>
      <p:sp>
        <p:nvSpPr>
          <p:cNvPr id="21" name="Elipse 20"/>
          <p:cNvSpPr/>
          <p:nvPr/>
        </p:nvSpPr>
        <p:spPr>
          <a:xfrm>
            <a:off x="969963" y="4396492"/>
            <a:ext cx="385582" cy="38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5010906" y="3429004"/>
            <a:ext cx="5322132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i="1" dirty="0">
                <a:latin typeface="Cambria Math" panose="02040503050406030204" pitchFamily="18" charset="0"/>
              </a:rPr>
              <a:t>Solução:</a:t>
            </a:r>
          </a:p>
          <a:p>
            <a:pPr algn="just"/>
            <a:endParaRPr lang="pt-BR" i="1" dirty="0">
              <a:latin typeface="Cambria Math" panose="02040503050406030204" pitchFamily="18" charset="0"/>
            </a:endParaRPr>
          </a:p>
          <a:p>
            <a:pPr algn="just"/>
            <a:r>
              <a:rPr lang="pt-BR" i="1" dirty="0">
                <a:latin typeface="Cambria Math" panose="02040503050406030204" pitchFamily="18" charset="0"/>
              </a:rPr>
              <a:t>Como desprezou a resistência do ar,  a massa das esferas não importa. Então, como as esferas foram lançadas </a:t>
            </a:r>
            <a:r>
              <a:rPr lang="pt-BR" i="1" dirty="0" err="1">
                <a:latin typeface="Cambria Math" panose="02040503050406030204" pitchFamily="18" charset="0"/>
              </a:rPr>
              <a:t>simultamente</a:t>
            </a:r>
            <a:r>
              <a:rPr lang="pt-BR" i="1" dirty="0">
                <a:latin typeface="Cambria Math" panose="02040503050406030204" pitchFamily="18" charset="0"/>
              </a:rPr>
              <a:t> e à mesma altura, ambas chegarão ao mesmo tempo no solo.</a:t>
            </a:r>
          </a:p>
        </p:txBody>
      </p:sp>
    </p:spTree>
    <p:extLst>
      <p:ext uri="{BB962C8B-B14F-4D97-AF65-F5344CB8AC3E}">
        <p14:creationId xmlns:p14="http://schemas.microsoft.com/office/powerpoint/2010/main" val="21729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741363" y="735012"/>
            <a:ext cx="9691687" cy="739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spc="-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pt-BR" dirty="0"/>
              <a:t>Proporcionalidade</a:t>
            </a:r>
          </a:p>
        </p:txBody>
      </p:sp>
      <p:grpSp>
        <p:nvGrpSpPr>
          <p:cNvPr id="61" name="Grupo 60"/>
          <p:cNvGrpSpPr/>
          <p:nvPr/>
        </p:nvGrpSpPr>
        <p:grpSpPr>
          <a:xfrm>
            <a:off x="699739" y="1950562"/>
            <a:ext cx="3904035" cy="4322344"/>
            <a:chOff x="323478" y="1650504"/>
            <a:chExt cx="3904035" cy="4322344"/>
          </a:xfrm>
        </p:grpSpPr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1100720" y="2048076"/>
              <a:ext cx="358775" cy="360363"/>
            </a:xfrm>
            <a:prstGeom prst="ellipse">
              <a:avLst/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solidFill>
                  <a:prstClr val="black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98501" y="5207001"/>
              <a:ext cx="3529012" cy="2889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solidFill>
                  <a:prstClr val="black"/>
                </a:solidFill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640681" y="2408439"/>
              <a:ext cx="8651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1100720" y="2581678"/>
              <a:ext cx="358775" cy="360363"/>
            </a:xfrm>
            <a:prstGeom prst="ellipse">
              <a:avLst/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solidFill>
                  <a:prstClr val="black"/>
                </a:solidFill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1640681" y="2942041"/>
              <a:ext cx="8651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1100720" y="3556402"/>
              <a:ext cx="358775" cy="360363"/>
            </a:xfrm>
            <a:prstGeom prst="ellipse">
              <a:avLst/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solidFill>
                  <a:prstClr val="black"/>
                </a:solidFill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1640681" y="3916765"/>
              <a:ext cx="8651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1100720" y="4851800"/>
              <a:ext cx="358775" cy="360363"/>
            </a:xfrm>
            <a:prstGeom prst="ellipse">
              <a:avLst/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solidFill>
                  <a:prstClr val="black"/>
                </a:solidFill>
              </a:endParaRP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1640681" y="5212163"/>
              <a:ext cx="8651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pt-BR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2505869" y="2408439"/>
              <a:ext cx="411480" cy="533602"/>
              <a:chOff x="2505869" y="2408439"/>
              <a:chExt cx="411480" cy="533602"/>
            </a:xfrm>
          </p:grpSpPr>
          <p:cxnSp>
            <p:nvCxnSpPr>
              <p:cNvPr id="3" name="Conector de seta reta 2"/>
              <p:cNvCxnSpPr/>
              <p:nvPr/>
            </p:nvCxnSpPr>
            <p:spPr>
              <a:xfrm>
                <a:off x="2505869" y="2408439"/>
                <a:ext cx="0" cy="53360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CaixaDeTexto 27"/>
              <p:cNvSpPr txBox="1"/>
              <p:nvPr/>
            </p:nvSpPr>
            <p:spPr>
              <a:xfrm>
                <a:off x="2610855" y="249057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d</a:t>
                </a:r>
              </a:p>
            </p:txBody>
          </p:sp>
        </p:grpSp>
        <p:grpSp>
          <p:nvGrpSpPr>
            <p:cNvPr id="37" name="Grupo 36"/>
            <p:cNvGrpSpPr/>
            <p:nvPr/>
          </p:nvGrpSpPr>
          <p:grpSpPr>
            <a:xfrm>
              <a:off x="2505870" y="2982420"/>
              <a:ext cx="528499" cy="934345"/>
              <a:chOff x="2505870" y="2982420"/>
              <a:chExt cx="528499" cy="934345"/>
            </a:xfrm>
          </p:grpSpPr>
          <p:cxnSp>
            <p:nvCxnSpPr>
              <p:cNvPr id="22" name="Conector de seta reta 21"/>
              <p:cNvCxnSpPr/>
              <p:nvPr/>
            </p:nvCxnSpPr>
            <p:spPr>
              <a:xfrm flipH="1">
                <a:off x="2505870" y="2982420"/>
                <a:ext cx="3968" cy="93434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aixaDeTexto 29"/>
              <p:cNvSpPr txBox="1"/>
              <p:nvPr/>
            </p:nvSpPr>
            <p:spPr>
              <a:xfrm>
                <a:off x="2610855" y="3253047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3d</a:t>
                </a:r>
              </a:p>
            </p:txBody>
          </p:sp>
        </p:grpSp>
        <p:grpSp>
          <p:nvGrpSpPr>
            <p:cNvPr id="38" name="Grupo 37"/>
            <p:cNvGrpSpPr/>
            <p:nvPr/>
          </p:nvGrpSpPr>
          <p:grpSpPr>
            <a:xfrm>
              <a:off x="2505869" y="3916765"/>
              <a:ext cx="528500" cy="1290236"/>
              <a:chOff x="2505869" y="3916765"/>
              <a:chExt cx="528500" cy="1290236"/>
            </a:xfrm>
          </p:grpSpPr>
          <p:cxnSp>
            <p:nvCxnSpPr>
              <p:cNvPr id="24" name="Conector de seta reta 23"/>
              <p:cNvCxnSpPr/>
              <p:nvPr/>
            </p:nvCxnSpPr>
            <p:spPr>
              <a:xfrm>
                <a:off x="2505869" y="3916765"/>
                <a:ext cx="3969" cy="129023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CaixaDeTexto 30"/>
              <p:cNvSpPr txBox="1"/>
              <p:nvPr/>
            </p:nvSpPr>
            <p:spPr>
              <a:xfrm>
                <a:off x="2610855" y="4443549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5d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852115" y="1650504"/>
                  <a:ext cx="888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15" y="1650504"/>
                  <a:ext cx="888128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upo 32"/>
            <p:cNvGrpSpPr/>
            <p:nvPr/>
          </p:nvGrpSpPr>
          <p:grpSpPr>
            <a:xfrm>
              <a:off x="323478" y="2962277"/>
              <a:ext cx="855984" cy="1143000"/>
              <a:chOff x="8791525" y="3683000"/>
              <a:chExt cx="855984" cy="1143000"/>
            </a:xfrm>
          </p:grpSpPr>
          <p:cxnSp>
            <p:nvCxnSpPr>
              <p:cNvPr id="34" name="Conector de seta reta 33"/>
              <p:cNvCxnSpPr/>
              <p:nvPr/>
            </p:nvCxnSpPr>
            <p:spPr>
              <a:xfrm>
                <a:off x="9035207" y="3683000"/>
                <a:ext cx="0" cy="114300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91525" y="3943047"/>
                    <a:ext cx="855984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3200" b="1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3200" b="1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3200" b="1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3200" b="1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3200" b="1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3200" b="1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3200" b="1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3200" b="1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3200" b="1" kern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alt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altLang="pt-BR" sz="1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oMath>
                      </m:oMathPara>
                    </a14:m>
                    <a:endParaRPr lang="pt-BR" altLang="pt-BR" sz="1800" b="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35" name="Text 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791525" y="3943047"/>
                    <a:ext cx="855984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20000" r="-2143" b="-10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1568278" y="4909549"/>
                  <a:ext cx="7204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400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  <m:r>
                          <a:rPr lang="pt-BR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278" y="4909549"/>
                  <a:ext cx="720454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/>
                <p:cNvSpPr txBox="1"/>
                <p:nvPr/>
              </p:nvSpPr>
              <p:spPr>
                <a:xfrm>
                  <a:off x="1535344" y="3653832"/>
                  <a:ext cx="7204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400" b="0" i="1" dirty="0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40" name="CaixaDeTexto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5344" y="3653832"/>
                  <a:ext cx="720454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/>
                <p:cNvSpPr txBox="1"/>
                <p:nvPr/>
              </p:nvSpPr>
              <p:spPr>
                <a:xfrm>
                  <a:off x="1572247" y="2686055"/>
                  <a:ext cx="7204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4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a:rPr lang="pt-BR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41" name="CaixaDeTex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247" y="2686055"/>
                  <a:ext cx="720454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1555558" y="2140267"/>
                  <a:ext cx="7204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4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pt-BR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5558" y="2140267"/>
                  <a:ext cx="720454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764101" y="5603516"/>
                  <a:ext cx="1463411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b="1" kern="1200">
                      <a:solidFill>
                        <a:schemeClr val="tx1"/>
                      </a:solidFill>
                      <a:latin typeface="Tahoma" panose="020B060403050404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alt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altLang="pt-BR" sz="1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  <m:t>²</m:t>
                        </m:r>
                      </m:oMath>
                    </m:oMathPara>
                  </a14:m>
                  <a:endParaRPr lang="pt-BR" altLang="pt-BR" sz="1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4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64101" y="5603516"/>
                  <a:ext cx="1463411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9672" b="-1639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upo 57"/>
          <p:cNvGrpSpPr/>
          <p:nvPr/>
        </p:nvGrpSpPr>
        <p:grpSpPr>
          <a:xfrm>
            <a:off x="5798775" y="2761245"/>
            <a:ext cx="4457187" cy="2649572"/>
            <a:chOff x="5981700" y="2162121"/>
            <a:chExt cx="4457187" cy="26495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6337918" y="2162121"/>
                  <a:ext cx="2894982" cy="5186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.∆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=5.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918" y="2162121"/>
                  <a:ext cx="2894982" cy="51860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5981701" y="3508412"/>
                  <a:ext cx="342899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pt-BR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t=1s </a:t>
                  </a:r>
                  <a:r>
                    <a:rPr lang="pt-BR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=5.∆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5.1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1701" y="3508412"/>
                  <a:ext cx="3428999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085" t="-33333" r="-1776" b="-4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/>
                <p:cNvSpPr txBox="1"/>
                <p:nvPr/>
              </p:nvSpPr>
              <p:spPr>
                <a:xfrm>
                  <a:off x="5981701" y="4021552"/>
                  <a:ext cx="360679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pt-BR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t=2s</a:t>
                  </a:r>
                  <a:r>
                    <a:rPr lang="pt-BR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=5.∆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5.2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1701" y="4021552"/>
                  <a:ext cx="3606799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885" t="-33333" r="-338" b="-4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5981701" y="4534694"/>
                  <a:ext cx="360679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pt-BR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t=3s</a:t>
                  </a:r>
                  <a:r>
                    <a:rPr lang="pt-BR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=5.∆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5.3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1701" y="4534694"/>
                  <a:ext cx="3606799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885" t="-32609" r="-338" b="-4565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aixaDeTexto 48"/>
                <p:cNvSpPr txBox="1"/>
                <p:nvPr/>
              </p:nvSpPr>
              <p:spPr>
                <a:xfrm>
                  <a:off x="5981700" y="3025300"/>
                  <a:ext cx="342899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pt-BR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t=0s </a:t>
                  </a:r>
                  <a:r>
                    <a:rPr lang="pt-BR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=5.∆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9" name="CaixaDeTexto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1700" y="3025300"/>
                  <a:ext cx="3428999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085" t="-33333" r="-1776" b="-4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Conector em curva 50"/>
            <p:cNvCxnSpPr/>
            <p:nvPr/>
          </p:nvCxnSpPr>
          <p:spPr>
            <a:xfrm>
              <a:off x="9537699" y="3163800"/>
              <a:ext cx="1" cy="483112"/>
            </a:xfrm>
            <a:prstGeom prst="curvedConnector3">
              <a:avLst>
                <a:gd name="adj1" fmla="val 228601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em curva 52"/>
            <p:cNvCxnSpPr/>
            <p:nvPr/>
          </p:nvCxnSpPr>
          <p:spPr>
            <a:xfrm>
              <a:off x="9594850" y="3672151"/>
              <a:ext cx="1" cy="483112"/>
            </a:xfrm>
            <a:prstGeom prst="curvedConnector3">
              <a:avLst>
                <a:gd name="adj1" fmla="val 228601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em curva 53"/>
            <p:cNvCxnSpPr/>
            <p:nvPr/>
          </p:nvCxnSpPr>
          <p:spPr>
            <a:xfrm>
              <a:off x="9613901" y="4162429"/>
              <a:ext cx="1" cy="483112"/>
            </a:xfrm>
            <a:prstGeom prst="curvedConnector3">
              <a:avLst>
                <a:gd name="adj1" fmla="val 2286010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aixaDeTexto 54"/>
            <p:cNvSpPr txBox="1"/>
            <p:nvPr/>
          </p:nvSpPr>
          <p:spPr>
            <a:xfrm>
              <a:off x="9886950" y="314327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5m</a:t>
              </a: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9835837" y="3705255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15m</a:t>
              </a:r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9835837" y="4258493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25m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6065783" y="1736459"/>
                <a:ext cx="2894982" cy="492443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pt-BR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∝∆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783" y="1736459"/>
                <a:ext cx="2894982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641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915808" y="1295343"/>
            <a:ext cx="9363075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pt-BR" sz="2600" dirty="0"/>
              <a:t>Uma torrada cai de uma mesa de altura </a:t>
            </a:r>
            <a:r>
              <a:rPr lang="pt-BR" sz="2600" b="1" dirty="0"/>
              <a:t>80cm</a:t>
            </a:r>
            <a:r>
              <a:rPr lang="pt-BR" sz="2600" dirty="0"/>
              <a:t>. Considerando que a aceleração da gravidade local é </a:t>
            </a:r>
            <a:r>
              <a:rPr lang="pt-BR" sz="2600" b="1" dirty="0"/>
              <a:t>10m/s²</a:t>
            </a:r>
            <a:r>
              <a:rPr lang="pt-BR" sz="2600" dirty="0"/>
              <a:t>, o tempo de queda da torrada é igual a: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0,1s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0,2s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0,3s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0,4s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0,5s</a:t>
            </a:r>
          </a:p>
        </p:txBody>
      </p:sp>
      <p:sp>
        <p:nvSpPr>
          <p:cNvPr id="8" name="Elipse 7"/>
          <p:cNvSpPr/>
          <p:nvPr/>
        </p:nvSpPr>
        <p:spPr>
          <a:xfrm>
            <a:off x="915808" y="4461987"/>
            <a:ext cx="385582" cy="38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160006" y="3187704"/>
                <a:ext cx="5322132" cy="196239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i="1" dirty="0">
                    <a:latin typeface="Cambria Math" panose="02040503050406030204" pitchFamily="18" charset="0"/>
                  </a:rPr>
                  <a:t>Solução: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=80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=0,8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pt-B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pt-BR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.∆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⇒0,8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.∆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0,8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=0,16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BR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pt-BR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pt-BR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06" y="3187704"/>
                <a:ext cx="5322132" cy="1962397"/>
              </a:xfrm>
              <a:prstGeom prst="rect">
                <a:avLst/>
              </a:prstGeom>
              <a:blipFill rotWithShape="0">
                <a:blip r:embed="rId2"/>
                <a:stretch>
                  <a:fillRect l="-800" t="-185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1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902238" y="1028643"/>
            <a:ext cx="9363075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pt-BR" sz="2600" dirty="0"/>
              <a:t>Um corpo, abandonado de uma altura </a:t>
            </a:r>
            <a:r>
              <a:rPr lang="pt-BR" sz="2600" b="1" dirty="0"/>
              <a:t>H</a:t>
            </a:r>
            <a:r>
              <a:rPr lang="pt-BR" sz="2600" dirty="0"/>
              <a:t>, percorre </a:t>
            </a:r>
            <a:r>
              <a:rPr lang="pt-BR" sz="2600" b="1" dirty="0"/>
              <a:t>25m</a:t>
            </a:r>
            <a:r>
              <a:rPr lang="pt-BR" sz="2600" dirty="0"/>
              <a:t> no último segundo de queda. Desprezando a resistência do ar e adotando </a:t>
            </a:r>
            <a:r>
              <a:rPr lang="pt-BR" sz="2600" b="1" dirty="0"/>
              <a:t>g=10m/s²</a:t>
            </a:r>
            <a:r>
              <a:rPr lang="pt-BR" sz="2600" dirty="0"/>
              <a:t> é: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20m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30m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45m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60m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600" dirty="0"/>
              <a:t>90m</a:t>
            </a:r>
          </a:p>
        </p:txBody>
      </p:sp>
      <p:sp>
        <p:nvSpPr>
          <p:cNvPr id="8" name="Elipse 7"/>
          <p:cNvSpPr/>
          <p:nvPr/>
        </p:nvSpPr>
        <p:spPr>
          <a:xfrm>
            <a:off x="902238" y="3661887"/>
            <a:ext cx="385582" cy="38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984500" y="2683419"/>
                <a:ext cx="7962900" cy="384130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latin typeface="Cambria Math" panose="02040503050406030204" pitchFamily="18" charset="0"/>
                  </a:rPr>
                  <a:t>Solução:</a:t>
                </a: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i="1" dirty="0">
                    <a:latin typeface="Cambria Math" panose="02040503050406030204" pitchFamily="18" charset="0"/>
                  </a:rPr>
                  <a:t> e g=10m/s²</a:t>
                </a: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b="0" i="1" dirty="0">
                    <a:latin typeface="Cambria Math" panose="02040503050406030204" pitchFamily="18" charset="0"/>
                  </a:rPr>
                  <a:t>				(1)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−25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i="1" dirty="0">
                    <a:latin typeface="Cambria Math" panose="02040503050406030204" pitchFamily="18" charset="0"/>
                  </a:rPr>
                  <a:t>		(2)</a:t>
                </a: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−25=5</m:t>
                      </m:r>
                      <m:d>
                        <m:d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pt-B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=25+5⇒10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=30⇒</m:t>
                      </m:r>
                      <m:r>
                        <a:rPr lang="pt-BR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pt-BR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b="0" i="1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BR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r>
                  <a:rPr lang="pt-BR" b="1" i="1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pt-B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pt-BR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pt-BR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pt-B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pt-BR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endParaRPr lang="pt-BR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00" y="2683419"/>
                <a:ext cx="7962900" cy="3841308"/>
              </a:xfrm>
              <a:prstGeom prst="rect">
                <a:avLst/>
              </a:prstGeom>
              <a:blipFill rotWithShape="0">
                <a:blip r:embed="rId2"/>
                <a:stretch>
                  <a:fillRect l="-612" t="-79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62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Conteúdo da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2063" y="1995488"/>
            <a:ext cx="8594725" cy="4351337"/>
          </a:xfrm>
        </p:spPr>
        <p:txBody>
          <a:bodyPr/>
          <a:lstStyle/>
          <a:p>
            <a:pPr marL="182880" indent="-182880" eaLnBrk="1" fontAlgn="auto" hangingPunct="1">
              <a:defRPr/>
            </a:pPr>
            <a:r>
              <a:rPr lang="pt-BR" sz="2400" dirty="0"/>
              <a:t>Revisão do Movimento </a:t>
            </a:r>
            <a:r>
              <a:rPr lang="pt-BR" sz="2400" dirty="0" err="1"/>
              <a:t>Retílineo</a:t>
            </a:r>
            <a:r>
              <a:rPr lang="pt-BR" sz="2400" dirty="0"/>
              <a:t> Uniformemente Variado;</a:t>
            </a:r>
          </a:p>
          <a:p>
            <a:pPr marL="182880" indent="-182880" eaLnBrk="1" fontAlgn="auto" hangingPunct="1">
              <a:defRPr/>
            </a:pPr>
            <a:r>
              <a:rPr lang="pt-BR" sz="2400" dirty="0"/>
              <a:t>Resolução do Desafio;</a:t>
            </a:r>
          </a:p>
          <a:p>
            <a:pPr marL="182880" indent="-182880" eaLnBrk="1" fontAlgn="auto" hangingPunct="1">
              <a:defRPr/>
            </a:pPr>
            <a:r>
              <a:rPr lang="pt-BR" sz="2400" dirty="0"/>
              <a:t>Queda Livre.</a:t>
            </a:r>
          </a:p>
          <a:p>
            <a:pPr marL="182880" indent="-182880" eaLnBrk="1" fontAlgn="auto" hangingPunct="1">
              <a:defRPr/>
            </a:pPr>
            <a:endParaRPr lang="pt-BR" sz="1800" dirty="0"/>
          </a:p>
          <a:p>
            <a:pPr marL="182880" indent="-182880" eaLnBrk="1" fontAlgn="auto" hangingPunct="1">
              <a:defRPr/>
            </a:pPr>
            <a:endParaRPr lang="pt-BR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041938" y="687282"/>
            <a:ext cx="9363075" cy="577701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pt-BR" sz="2400" dirty="0"/>
              <a:t>Um marceneiro está trabalhando na cobertura de um edifício. Por descuido, o martelo de massa </a:t>
            </a:r>
            <a:r>
              <a:rPr lang="pt-BR" sz="2400" b="1" dirty="0"/>
              <a:t>300g</a:t>
            </a:r>
            <a:r>
              <a:rPr lang="pt-BR" sz="2400" dirty="0"/>
              <a:t> escapa de sua mão e cai verticalmente. Sabendo-se que a velocidade do martelo imediatamente antes de tocar o solo é de </a:t>
            </a:r>
            <a:r>
              <a:rPr lang="pt-BR" sz="2400" b="1" dirty="0"/>
              <a:t>25 m/s</a:t>
            </a:r>
            <a:r>
              <a:rPr lang="pt-BR" sz="2400" dirty="0"/>
              <a:t> num tempo de queda igual a </a:t>
            </a:r>
            <a:r>
              <a:rPr lang="pt-BR" sz="2400" b="1" dirty="0"/>
              <a:t>2s</a:t>
            </a:r>
            <a:r>
              <a:rPr lang="pt-BR" sz="2400" dirty="0"/>
              <a:t> e considerando a aceleração da gravidade </a:t>
            </a:r>
            <a:r>
              <a:rPr lang="pt-BR" sz="2400" b="1" dirty="0"/>
              <a:t>10m/s²</a:t>
            </a:r>
            <a:r>
              <a:rPr lang="pt-BR" sz="2400" dirty="0"/>
              <a:t>. Desprezando a resistência do ar, a altura do edifício, em metros, é: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400" dirty="0"/>
              <a:t>20m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400" dirty="0"/>
              <a:t>30m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400" dirty="0"/>
              <a:t>15m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400" dirty="0"/>
              <a:t>10m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400" dirty="0"/>
              <a:t>25m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082881" y="3670304"/>
                <a:ext cx="5322132" cy="227293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i="1" dirty="0">
                    <a:latin typeface="Cambria Math" panose="02040503050406030204" pitchFamily="18" charset="0"/>
                  </a:rPr>
                  <a:t>Solução: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pt-BR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⇒25=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10.2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algn="just"/>
                <a:endParaRPr lang="pt-BR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.∆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⇒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5.2+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2²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=10+20=</m:t>
                      </m:r>
                      <m:r>
                        <a:rPr lang="pt-BR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pt-BR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pt-BR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881" y="3670304"/>
                <a:ext cx="5322132" cy="2272930"/>
              </a:xfrm>
              <a:prstGeom prst="rect">
                <a:avLst/>
              </a:prstGeom>
              <a:blipFill rotWithShape="0">
                <a:blip r:embed="rId2"/>
                <a:stretch>
                  <a:fillRect l="-914" t="-133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ipse 8"/>
          <p:cNvSpPr/>
          <p:nvPr/>
        </p:nvSpPr>
        <p:spPr>
          <a:xfrm>
            <a:off x="995043" y="4612675"/>
            <a:ext cx="385582" cy="38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4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607264" y="2347913"/>
            <a:ext cx="1304925" cy="693737"/>
          </a:xfrm>
        </p:spPr>
        <p:txBody>
          <a:bodyPr/>
          <a:lstStyle/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pt-BR" dirty="0"/>
              <a:t>MRU</a:t>
            </a:r>
            <a:r>
              <a:rPr lang="pt-BR" b="1" dirty="0"/>
              <a:t> 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93675" y="192088"/>
            <a:ext cx="11036300" cy="13255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spc="-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dirty="0"/>
              <a:t>MRU </a:t>
            </a:r>
            <a:r>
              <a:rPr lang="pt-BR" sz="4800" i="1" dirty="0">
                <a:solidFill>
                  <a:srgbClr val="FF0000"/>
                </a:solidFill>
              </a:rPr>
              <a:t>X</a:t>
            </a:r>
            <a:r>
              <a:rPr lang="pt-BR" sz="4800" dirty="0"/>
              <a:t> MRUV</a:t>
            </a:r>
          </a:p>
        </p:txBody>
      </p:sp>
      <p:cxnSp>
        <p:nvCxnSpPr>
          <p:cNvPr id="4" name="Conector de Seta Reta 3"/>
          <p:cNvCxnSpPr>
            <a:cxnSpLocks/>
          </p:cNvCxnSpPr>
          <p:nvPr/>
        </p:nvCxnSpPr>
        <p:spPr>
          <a:xfrm>
            <a:off x="2235200" y="2668588"/>
            <a:ext cx="1193800" cy="373062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849595" y="2075563"/>
            <a:ext cx="234391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latin typeface="+mj-lt"/>
              </a:rPr>
              <a:t>V = constante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37715" y="2810667"/>
            <a:ext cx="911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latin typeface="+mj-lt"/>
              </a:rPr>
              <a:t>a = 0</a:t>
            </a:r>
          </a:p>
        </p:txBody>
      </p:sp>
      <p:cxnSp>
        <p:nvCxnSpPr>
          <p:cNvPr id="12" name="Conector de Seta Reta 11"/>
          <p:cNvCxnSpPr>
            <a:cxnSpLocks/>
          </p:cNvCxnSpPr>
          <p:nvPr/>
        </p:nvCxnSpPr>
        <p:spPr>
          <a:xfrm flipV="1">
            <a:off x="2235200" y="2339018"/>
            <a:ext cx="564021" cy="326396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5449094" y="2339018"/>
            <a:ext cx="1581150" cy="773112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pt-BR" sz="3200" dirty="0"/>
              <a:t>MRUV </a:t>
            </a:r>
          </a:p>
        </p:txBody>
      </p:sp>
      <p:cxnSp>
        <p:nvCxnSpPr>
          <p:cNvPr id="20" name="Conector de Seta Reta 19"/>
          <p:cNvCxnSpPr>
            <a:cxnSpLocks/>
          </p:cNvCxnSpPr>
          <p:nvPr/>
        </p:nvCxnSpPr>
        <p:spPr>
          <a:xfrm>
            <a:off x="7327900" y="2624138"/>
            <a:ext cx="1193800" cy="373062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cxnSpLocks/>
          </p:cNvCxnSpPr>
          <p:nvPr/>
        </p:nvCxnSpPr>
        <p:spPr>
          <a:xfrm flipV="1">
            <a:off x="7327900" y="2184400"/>
            <a:ext cx="1193800" cy="43180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8777288" y="1993900"/>
            <a:ext cx="16176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latin typeface="+mj-lt"/>
              </a:rPr>
              <a:t>V = varia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8777288" y="2736850"/>
            <a:ext cx="22974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latin typeface="+mj-lt"/>
              </a:rPr>
              <a:t>a = constante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8816346" y="3136900"/>
            <a:ext cx="8921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latin typeface="+mj-lt"/>
              </a:rPr>
              <a:t>a ≠ 0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77865" y="3984625"/>
            <a:ext cx="776288" cy="750888"/>
            <a:chOff x="1217" y="867"/>
            <a:chExt cx="489" cy="473"/>
          </a:xfrm>
        </p:grpSpPr>
        <p:sp>
          <p:nvSpPr>
            <p:cNvPr id="14383" name="Freeform 22"/>
            <p:cNvSpPr>
              <a:spLocks/>
            </p:cNvSpPr>
            <p:nvPr/>
          </p:nvSpPr>
          <p:spPr bwMode="auto">
            <a:xfrm>
              <a:off x="1233" y="1150"/>
              <a:ext cx="179" cy="168"/>
            </a:xfrm>
            <a:custGeom>
              <a:avLst/>
              <a:gdLst>
                <a:gd name="T0" fmla="*/ 148 w 179"/>
                <a:gd name="T1" fmla="*/ 143 h 168"/>
                <a:gd name="T2" fmla="*/ 139 w 179"/>
                <a:gd name="T3" fmla="*/ 151 h 168"/>
                <a:gd name="T4" fmla="*/ 130 w 179"/>
                <a:gd name="T5" fmla="*/ 157 h 168"/>
                <a:gd name="T6" fmla="*/ 121 w 179"/>
                <a:gd name="T7" fmla="*/ 159 h 168"/>
                <a:gd name="T8" fmla="*/ 109 w 179"/>
                <a:gd name="T9" fmla="*/ 165 h 168"/>
                <a:gd name="T10" fmla="*/ 78 w 179"/>
                <a:gd name="T11" fmla="*/ 165 h 168"/>
                <a:gd name="T12" fmla="*/ 57 w 179"/>
                <a:gd name="T13" fmla="*/ 162 h 168"/>
                <a:gd name="T14" fmla="*/ 45 w 179"/>
                <a:gd name="T15" fmla="*/ 157 h 168"/>
                <a:gd name="T16" fmla="*/ 39 w 179"/>
                <a:gd name="T17" fmla="*/ 151 h 168"/>
                <a:gd name="T18" fmla="*/ 21 w 179"/>
                <a:gd name="T19" fmla="*/ 140 h 168"/>
                <a:gd name="T20" fmla="*/ 12 w 179"/>
                <a:gd name="T21" fmla="*/ 126 h 168"/>
                <a:gd name="T22" fmla="*/ 3 w 179"/>
                <a:gd name="T23" fmla="*/ 109 h 168"/>
                <a:gd name="T24" fmla="*/ 0 w 179"/>
                <a:gd name="T25" fmla="*/ 67 h 168"/>
                <a:gd name="T26" fmla="*/ 9 w 179"/>
                <a:gd name="T27" fmla="*/ 47 h 168"/>
                <a:gd name="T28" fmla="*/ 18 w 179"/>
                <a:gd name="T29" fmla="*/ 33 h 168"/>
                <a:gd name="T30" fmla="*/ 27 w 179"/>
                <a:gd name="T31" fmla="*/ 22 h 168"/>
                <a:gd name="T32" fmla="*/ 39 w 179"/>
                <a:gd name="T33" fmla="*/ 14 h 168"/>
                <a:gd name="T34" fmla="*/ 45 w 179"/>
                <a:gd name="T35" fmla="*/ 11 h 168"/>
                <a:gd name="T36" fmla="*/ 54 w 179"/>
                <a:gd name="T37" fmla="*/ 5 h 168"/>
                <a:gd name="T38" fmla="*/ 69 w 179"/>
                <a:gd name="T39" fmla="*/ 3 h 168"/>
                <a:gd name="T40" fmla="*/ 97 w 179"/>
                <a:gd name="T41" fmla="*/ 0 h 168"/>
                <a:gd name="T42" fmla="*/ 118 w 179"/>
                <a:gd name="T43" fmla="*/ 5 h 168"/>
                <a:gd name="T44" fmla="*/ 130 w 179"/>
                <a:gd name="T45" fmla="*/ 11 h 168"/>
                <a:gd name="T46" fmla="*/ 139 w 179"/>
                <a:gd name="T47" fmla="*/ 14 h 168"/>
                <a:gd name="T48" fmla="*/ 154 w 179"/>
                <a:gd name="T49" fmla="*/ 28 h 168"/>
                <a:gd name="T50" fmla="*/ 163 w 179"/>
                <a:gd name="T51" fmla="*/ 39 h 168"/>
                <a:gd name="T52" fmla="*/ 172 w 179"/>
                <a:gd name="T53" fmla="*/ 59 h 168"/>
                <a:gd name="T54" fmla="*/ 175 w 179"/>
                <a:gd name="T55" fmla="*/ 103 h 168"/>
                <a:gd name="T56" fmla="*/ 169 w 179"/>
                <a:gd name="T57" fmla="*/ 120 h 168"/>
                <a:gd name="T58" fmla="*/ 148 w 179"/>
                <a:gd name="T59" fmla="*/ 70 h 168"/>
                <a:gd name="T60" fmla="*/ 142 w 179"/>
                <a:gd name="T61" fmla="*/ 56 h 168"/>
                <a:gd name="T62" fmla="*/ 130 w 179"/>
                <a:gd name="T63" fmla="*/ 45 h 168"/>
                <a:gd name="T64" fmla="*/ 121 w 179"/>
                <a:gd name="T65" fmla="*/ 36 h 168"/>
                <a:gd name="T66" fmla="*/ 112 w 179"/>
                <a:gd name="T67" fmla="*/ 31 h 168"/>
                <a:gd name="T68" fmla="*/ 103 w 179"/>
                <a:gd name="T69" fmla="*/ 28 h 168"/>
                <a:gd name="T70" fmla="*/ 72 w 179"/>
                <a:gd name="T71" fmla="*/ 31 h 168"/>
                <a:gd name="T72" fmla="*/ 57 w 179"/>
                <a:gd name="T73" fmla="*/ 36 h 168"/>
                <a:gd name="T74" fmla="*/ 48 w 179"/>
                <a:gd name="T75" fmla="*/ 45 h 168"/>
                <a:gd name="T76" fmla="*/ 33 w 179"/>
                <a:gd name="T77" fmla="*/ 61 h 168"/>
                <a:gd name="T78" fmla="*/ 33 w 179"/>
                <a:gd name="T79" fmla="*/ 98 h 168"/>
                <a:gd name="T80" fmla="*/ 39 w 179"/>
                <a:gd name="T81" fmla="*/ 112 h 168"/>
                <a:gd name="T82" fmla="*/ 51 w 179"/>
                <a:gd name="T83" fmla="*/ 126 h 168"/>
                <a:gd name="T84" fmla="*/ 57 w 179"/>
                <a:gd name="T85" fmla="*/ 129 h 168"/>
                <a:gd name="T86" fmla="*/ 69 w 179"/>
                <a:gd name="T87" fmla="*/ 134 h 168"/>
                <a:gd name="T88" fmla="*/ 81 w 179"/>
                <a:gd name="T89" fmla="*/ 137 h 168"/>
                <a:gd name="T90" fmla="*/ 112 w 179"/>
                <a:gd name="T91" fmla="*/ 134 h 168"/>
                <a:gd name="T92" fmla="*/ 121 w 179"/>
                <a:gd name="T93" fmla="*/ 129 h 168"/>
                <a:gd name="T94" fmla="*/ 133 w 179"/>
                <a:gd name="T95" fmla="*/ 120 h 1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9"/>
                <a:gd name="T145" fmla="*/ 0 h 168"/>
                <a:gd name="T146" fmla="*/ 179 w 179"/>
                <a:gd name="T147" fmla="*/ 168 h 1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9" h="168">
                  <a:moveTo>
                    <a:pt x="133" y="120"/>
                  </a:moveTo>
                  <a:lnTo>
                    <a:pt x="157" y="137"/>
                  </a:lnTo>
                  <a:lnTo>
                    <a:pt x="154" y="140"/>
                  </a:lnTo>
                  <a:lnTo>
                    <a:pt x="148" y="143"/>
                  </a:lnTo>
                  <a:lnTo>
                    <a:pt x="145" y="145"/>
                  </a:lnTo>
                  <a:lnTo>
                    <a:pt x="142" y="148"/>
                  </a:lnTo>
                  <a:lnTo>
                    <a:pt x="139" y="151"/>
                  </a:lnTo>
                  <a:lnTo>
                    <a:pt x="136" y="154"/>
                  </a:lnTo>
                  <a:lnTo>
                    <a:pt x="133" y="154"/>
                  </a:lnTo>
                  <a:lnTo>
                    <a:pt x="133" y="157"/>
                  </a:lnTo>
                  <a:lnTo>
                    <a:pt x="130" y="157"/>
                  </a:lnTo>
                  <a:lnTo>
                    <a:pt x="127" y="157"/>
                  </a:lnTo>
                  <a:lnTo>
                    <a:pt x="127" y="159"/>
                  </a:lnTo>
                  <a:lnTo>
                    <a:pt x="124" y="159"/>
                  </a:lnTo>
                  <a:lnTo>
                    <a:pt x="121" y="159"/>
                  </a:lnTo>
                  <a:lnTo>
                    <a:pt x="118" y="162"/>
                  </a:lnTo>
                  <a:lnTo>
                    <a:pt x="112" y="162"/>
                  </a:lnTo>
                  <a:lnTo>
                    <a:pt x="109" y="165"/>
                  </a:lnTo>
                  <a:lnTo>
                    <a:pt x="103" y="165"/>
                  </a:lnTo>
                  <a:lnTo>
                    <a:pt x="100" y="165"/>
                  </a:lnTo>
                  <a:lnTo>
                    <a:pt x="88" y="168"/>
                  </a:lnTo>
                  <a:lnTo>
                    <a:pt x="78" y="165"/>
                  </a:lnTo>
                  <a:lnTo>
                    <a:pt x="69" y="165"/>
                  </a:lnTo>
                  <a:lnTo>
                    <a:pt x="66" y="165"/>
                  </a:lnTo>
                  <a:lnTo>
                    <a:pt x="60" y="162"/>
                  </a:lnTo>
                  <a:lnTo>
                    <a:pt x="57" y="162"/>
                  </a:lnTo>
                  <a:lnTo>
                    <a:pt x="54" y="159"/>
                  </a:lnTo>
                  <a:lnTo>
                    <a:pt x="48" y="159"/>
                  </a:lnTo>
                  <a:lnTo>
                    <a:pt x="48" y="157"/>
                  </a:lnTo>
                  <a:lnTo>
                    <a:pt x="45" y="157"/>
                  </a:lnTo>
                  <a:lnTo>
                    <a:pt x="42" y="154"/>
                  </a:lnTo>
                  <a:lnTo>
                    <a:pt x="39" y="154"/>
                  </a:lnTo>
                  <a:lnTo>
                    <a:pt x="39" y="151"/>
                  </a:lnTo>
                  <a:lnTo>
                    <a:pt x="33" y="148"/>
                  </a:lnTo>
                  <a:lnTo>
                    <a:pt x="27" y="145"/>
                  </a:lnTo>
                  <a:lnTo>
                    <a:pt x="24" y="143"/>
                  </a:lnTo>
                  <a:lnTo>
                    <a:pt x="21" y="140"/>
                  </a:lnTo>
                  <a:lnTo>
                    <a:pt x="21" y="137"/>
                  </a:lnTo>
                  <a:lnTo>
                    <a:pt x="18" y="134"/>
                  </a:lnTo>
                  <a:lnTo>
                    <a:pt x="15" y="129"/>
                  </a:lnTo>
                  <a:lnTo>
                    <a:pt x="12" y="126"/>
                  </a:lnTo>
                  <a:lnTo>
                    <a:pt x="9" y="123"/>
                  </a:lnTo>
                  <a:lnTo>
                    <a:pt x="9" y="120"/>
                  </a:lnTo>
                  <a:lnTo>
                    <a:pt x="6" y="115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3" y="59"/>
                  </a:lnTo>
                  <a:lnTo>
                    <a:pt x="6" y="56"/>
                  </a:lnTo>
                  <a:lnTo>
                    <a:pt x="6" y="50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12" y="39"/>
                  </a:lnTo>
                  <a:lnTo>
                    <a:pt x="15" y="36"/>
                  </a:lnTo>
                  <a:lnTo>
                    <a:pt x="18" y="33"/>
                  </a:lnTo>
                  <a:lnTo>
                    <a:pt x="21" y="31"/>
                  </a:lnTo>
                  <a:lnTo>
                    <a:pt x="21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33" y="19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48" y="8"/>
                  </a:lnTo>
                  <a:lnTo>
                    <a:pt x="51" y="8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3"/>
                  </a:lnTo>
                  <a:lnTo>
                    <a:pt x="112" y="3"/>
                  </a:lnTo>
                  <a:lnTo>
                    <a:pt x="115" y="3"/>
                  </a:lnTo>
                  <a:lnTo>
                    <a:pt x="118" y="5"/>
                  </a:lnTo>
                  <a:lnTo>
                    <a:pt x="124" y="5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6" y="14"/>
                  </a:lnTo>
                  <a:lnTo>
                    <a:pt x="139" y="14"/>
                  </a:lnTo>
                  <a:lnTo>
                    <a:pt x="145" y="19"/>
                  </a:lnTo>
                  <a:lnTo>
                    <a:pt x="148" y="22"/>
                  </a:lnTo>
                  <a:lnTo>
                    <a:pt x="151" y="25"/>
                  </a:lnTo>
                  <a:lnTo>
                    <a:pt x="154" y="28"/>
                  </a:lnTo>
                  <a:lnTo>
                    <a:pt x="157" y="31"/>
                  </a:lnTo>
                  <a:lnTo>
                    <a:pt x="160" y="33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6" y="45"/>
                  </a:lnTo>
                  <a:lnTo>
                    <a:pt x="169" y="47"/>
                  </a:lnTo>
                  <a:lnTo>
                    <a:pt x="169" y="50"/>
                  </a:lnTo>
                  <a:lnTo>
                    <a:pt x="172" y="59"/>
                  </a:lnTo>
                  <a:lnTo>
                    <a:pt x="175" y="67"/>
                  </a:lnTo>
                  <a:lnTo>
                    <a:pt x="179" y="84"/>
                  </a:lnTo>
                  <a:lnTo>
                    <a:pt x="175" y="92"/>
                  </a:lnTo>
                  <a:lnTo>
                    <a:pt x="175" y="103"/>
                  </a:lnTo>
                  <a:lnTo>
                    <a:pt x="172" y="106"/>
                  </a:lnTo>
                  <a:lnTo>
                    <a:pt x="172" y="112"/>
                  </a:lnTo>
                  <a:lnTo>
                    <a:pt x="169" y="115"/>
                  </a:lnTo>
                  <a:lnTo>
                    <a:pt x="169" y="120"/>
                  </a:lnTo>
                  <a:lnTo>
                    <a:pt x="142" y="106"/>
                  </a:lnTo>
                  <a:lnTo>
                    <a:pt x="148" y="95"/>
                  </a:lnTo>
                  <a:lnTo>
                    <a:pt x="148" y="81"/>
                  </a:lnTo>
                  <a:lnTo>
                    <a:pt x="148" y="70"/>
                  </a:lnTo>
                  <a:lnTo>
                    <a:pt x="145" y="67"/>
                  </a:lnTo>
                  <a:lnTo>
                    <a:pt x="145" y="61"/>
                  </a:lnTo>
                  <a:lnTo>
                    <a:pt x="142" y="59"/>
                  </a:lnTo>
                  <a:lnTo>
                    <a:pt x="142" y="56"/>
                  </a:lnTo>
                  <a:lnTo>
                    <a:pt x="139" y="53"/>
                  </a:lnTo>
                  <a:lnTo>
                    <a:pt x="139" y="50"/>
                  </a:lnTo>
                  <a:lnTo>
                    <a:pt x="136" y="47"/>
                  </a:lnTo>
                  <a:lnTo>
                    <a:pt x="130" y="45"/>
                  </a:lnTo>
                  <a:lnTo>
                    <a:pt x="127" y="39"/>
                  </a:lnTo>
                  <a:lnTo>
                    <a:pt x="124" y="39"/>
                  </a:lnTo>
                  <a:lnTo>
                    <a:pt x="124" y="36"/>
                  </a:lnTo>
                  <a:lnTo>
                    <a:pt x="121" y="36"/>
                  </a:lnTo>
                  <a:lnTo>
                    <a:pt x="118" y="33"/>
                  </a:lnTo>
                  <a:lnTo>
                    <a:pt x="115" y="33"/>
                  </a:lnTo>
                  <a:lnTo>
                    <a:pt x="112" y="31"/>
                  </a:lnTo>
                  <a:lnTo>
                    <a:pt x="109" y="31"/>
                  </a:lnTo>
                  <a:lnTo>
                    <a:pt x="106" y="31"/>
                  </a:lnTo>
                  <a:lnTo>
                    <a:pt x="103" y="28"/>
                  </a:lnTo>
                  <a:lnTo>
                    <a:pt x="94" y="28"/>
                  </a:lnTo>
                  <a:lnTo>
                    <a:pt x="91" y="28"/>
                  </a:lnTo>
                  <a:lnTo>
                    <a:pt x="78" y="28"/>
                  </a:lnTo>
                  <a:lnTo>
                    <a:pt x="72" y="31"/>
                  </a:lnTo>
                  <a:lnTo>
                    <a:pt x="66" y="31"/>
                  </a:lnTo>
                  <a:lnTo>
                    <a:pt x="63" y="33"/>
                  </a:lnTo>
                  <a:lnTo>
                    <a:pt x="60" y="33"/>
                  </a:lnTo>
                  <a:lnTo>
                    <a:pt x="57" y="36"/>
                  </a:lnTo>
                  <a:lnTo>
                    <a:pt x="54" y="36"/>
                  </a:lnTo>
                  <a:lnTo>
                    <a:pt x="54" y="39"/>
                  </a:lnTo>
                  <a:lnTo>
                    <a:pt x="51" y="39"/>
                  </a:lnTo>
                  <a:lnTo>
                    <a:pt x="48" y="45"/>
                  </a:lnTo>
                  <a:lnTo>
                    <a:pt x="42" y="47"/>
                  </a:lnTo>
                  <a:lnTo>
                    <a:pt x="39" y="50"/>
                  </a:lnTo>
                  <a:lnTo>
                    <a:pt x="36" y="56"/>
                  </a:lnTo>
                  <a:lnTo>
                    <a:pt x="33" y="61"/>
                  </a:lnTo>
                  <a:lnTo>
                    <a:pt x="30" y="70"/>
                  </a:lnTo>
                  <a:lnTo>
                    <a:pt x="30" y="81"/>
                  </a:lnTo>
                  <a:lnTo>
                    <a:pt x="30" y="92"/>
                  </a:lnTo>
                  <a:lnTo>
                    <a:pt x="33" y="98"/>
                  </a:lnTo>
                  <a:lnTo>
                    <a:pt x="33" y="103"/>
                  </a:lnTo>
                  <a:lnTo>
                    <a:pt x="36" y="106"/>
                  </a:lnTo>
                  <a:lnTo>
                    <a:pt x="36" y="109"/>
                  </a:lnTo>
                  <a:lnTo>
                    <a:pt x="39" y="112"/>
                  </a:lnTo>
                  <a:lnTo>
                    <a:pt x="42" y="117"/>
                  </a:lnTo>
                  <a:lnTo>
                    <a:pt x="48" y="120"/>
                  </a:lnTo>
                  <a:lnTo>
                    <a:pt x="51" y="126"/>
                  </a:lnTo>
                  <a:lnTo>
                    <a:pt x="54" y="126"/>
                  </a:lnTo>
                  <a:lnTo>
                    <a:pt x="54" y="129"/>
                  </a:lnTo>
                  <a:lnTo>
                    <a:pt x="57" y="129"/>
                  </a:lnTo>
                  <a:lnTo>
                    <a:pt x="60" y="131"/>
                  </a:lnTo>
                  <a:lnTo>
                    <a:pt x="63" y="131"/>
                  </a:lnTo>
                  <a:lnTo>
                    <a:pt x="66" y="134"/>
                  </a:lnTo>
                  <a:lnTo>
                    <a:pt x="69" y="134"/>
                  </a:lnTo>
                  <a:lnTo>
                    <a:pt x="72" y="134"/>
                  </a:lnTo>
                  <a:lnTo>
                    <a:pt x="75" y="134"/>
                  </a:lnTo>
                  <a:lnTo>
                    <a:pt x="78" y="137"/>
                  </a:lnTo>
                  <a:lnTo>
                    <a:pt x="81" y="137"/>
                  </a:lnTo>
                  <a:lnTo>
                    <a:pt x="91" y="137"/>
                  </a:lnTo>
                  <a:lnTo>
                    <a:pt x="100" y="137"/>
                  </a:lnTo>
                  <a:lnTo>
                    <a:pt x="106" y="134"/>
                  </a:lnTo>
                  <a:lnTo>
                    <a:pt x="112" y="134"/>
                  </a:lnTo>
                  <a:lnTo>
                    <a:pt x="115" y="131"/>
                  </a:lnTo>
                  <a:lnTo>
                    <a:pt x="118" y="131"/>
                  </a:lnTo>
                  <a:lnTo>
                    <a:pt x="118" y="129"/>
                  </a:lnTo>
                  <a:lnTo>
                    <a:pt x="121" y="129"/>
                  </a:lnTo>
                  <a:lnTo>
                    <a:pt x="124" y="126"/>
                  </a:lnTo>
                  <a:lnTo>
                    <a:pt x="130" y="123"/>
                  </a:lnTo>
                  <a:lnTo>
                    <a:pt x="133" y="12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84" name="Freeform 23"/>
            <p:cNvSpPr>
              <a:spLocks/>
            </p:cNvSpPr>
            <p:nvPr/>
          </p:nvSpPr>
          <p:spPr bwMode="auto">
            <a:xfrm>
              <a:off x="1393" y="1127"/>
              <a:ext cx="261" cy="87"/>
            </a:xfrm>
            <a:custGeom>
              <a:avLst/>
              <a:gdLst>
                <a:gd name="T0" fmla="*/ 28 w 261"/>
                <a:gd name="T1" fmla="*/ 87 h 87"/>
                <a:gd name="T2" fmla="*/ 261 w 261"/>
                <a:gd name="T3" fmla="*/ 84 h 87"/>
                <a:gd name="T4" fmla="*/ 261 w 261"/>
                <a:gd name="T5" fmla="*/ 6 h 87"/>
                <a:gd name="T6" fmla="*/ 222 w 261"/>
                <a:gd name="T7" fmla="*/ 6 h 87"/>
                <a:gd name="T8" fmla="*/ 222 w 261"/>
                <a:gd name="T9" fmla="*/ 14 h 87"/>
                <a:gd name="T10" fmla="*/ 246 w 261"/>
                <a:gd name="T11" fmla="*/ 14 h 87"/>
                <a:gd name="T12" fmla="*/ 246 w 261"/>
                <a:gd name="T13" fmla="*/ 26 h 87"/>
                <a:gd name="T14" fmla="*/ 222 w 261"/>
                <a:gd name="T15" fmla="*/ 26 h 87"/>
                <a:gd name="T16" fmla="*/ 222 w 261"/>
                <a:gd name="T17" fmla="*/ 37 h 87"/>
                <a:gd name="T18" fmla="*/ 246 w 261"/>
                <a:gd name="T19" fmla="*/ 37 h 87"/>
                <a:gd name="T20" fmla="*/ 246 w 261"/>
                <a:gd name="T21" fmla="*/ 51 h 87"/>
                <a:gd name="T22" fmla="*/ 222 w 261"/>
                <a:gd name="T23" fmla="*/ 51 h 87"/>
                <a:gd name="T24" fmla="*/ 222 w 261"/>
                <a:gd name="T25" fmla="*/ 62 h 87"/>
                <a:gd name="T26" fmla="*/ 246 w 261"/>
                <a:gd name="T27" fmla="*/ 62 h 87"/>
                <a:gd name="T28" fmla="*/ 246 w 261"/>
                <a:gd name="T29" fmla="*/ 76 h 87"/>
                <a:gd name="T30" fmla="*/ 188 w 261"/>
                <a:gd name="T31" fmla="*/ 76 h 87"/>
                <a:gd name="T32" fmla="*/ 188 w 261"/>
                <a:gd name="T33" fmla="*/ 0 h 87"/>
                <a:gd name="T34" fmla="*/ 94 w 261"/>
                <a:gd name="T35" fmla="*/ 0 h 87"/>
                <a:gd name="T36" fmla="*/ 52 w 261"/>
                <a:gd name="T37" fmla="*/ 40 h 87"/>
                <a:gd name="T38" fmla="*/ 0 w 261"/>
                <a:gd name="T39" fmla="*/ 40 h 87"/>
                <a:gd name="T40" fmla="*/ 15 w 261"/>
                <a:gd name="T41" fmla="*/ 56 h 87"/>
                <a:gd name="T42" fmla="*/ 22 w 261"/>
                <a:gd name="T43" fmla="*/ 73 h 87"/>
                <a:gd name="T44" fmla="*/ 28 w 261"/>
                <a:gd name="T45" fmla="*/ 87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1"/>
                <a:gd name="T70" fmla="*/ 0 h 87"/>
                <a:gd name="T71" fmla="*/ 261 w 261"/>
                <a:gd name="T72" fmla="*/ 87 h 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1" h="87">
                  <a:moveTo>
                    <a:pt x="28" y="87"/>
                  </a:moveTo>
                  <a:lnTo>
                    <a:pt x="261" y="84"/>
                  </a:lnTo>
                  <a:lnTo>
                    <a:pt x="261" y="6"/>
                  </a:lnTo>
                  <a:lnTo>
                    <a:pt x="222" y="6"/>
                  </a:lnTo>
                  <a:lnTo>
                    <a:pt x="222" y="14"/>
                  </a:lnTo>
                  <a:lnTo>
                    <a:pt x="246" y="14"/>
                  </a:lnTo>
                  <a:lnTo>
                    <a:pt x="246" y="26"/>
                  </a:lnTo>
                  <a:lnTo>
                    <a:pt x="222" y="26"/>
                  </a:lnTo>
                  <a:lnTo>
                    <a:pt x="222" y="37"/>
                  </a:lnTo>
                  <a:lnTo>
                    <a:pt x="246" y="37"/>
                  </a:lnTo>
                  <a:lnTo>
                    <a:pt x="246" y="51"/>
                  </a:lnTo>
                  <a:lnTo>
                    <a:pt x="222" y="51"/>
                  </a:lnTo>
                  <a:lnTo>
                    <a:pt x="222" y="62"/>
                  </a:lnTo>
                  <a:lnTo>
                    <a:pt x="246" y="62"/>
                  </a:lnTo>
                  <a:lnTo>
                    <a:pt x="246" y="76"/>
                  </a:lnTo>
                  <a:lnTo>
                    <a:pt x="188" y="76"/>
                  </a:lnTo>
                  <a:lnTo>
                    <a:pt x="188" y="0"/>
                  </a:lnTo>
                  <a:lnTo>
                    <a:pt x="94" y="0"/>
                  </a:lnTo>
                  <a:lnTo>
                    <a:pt x="52" y="40"/>
                  </a:lnTo>
                  <a:lnTo>
                    <a:pt x="0" y="40"/>
                  </a:lnTo>
                  <a:lnTo>
                    <a:pt x="15" y="56"/>
                  </a:lnTo>
                  <a:lnTo>
                    <a:pt x="22" y="73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85" name="Freeform 24"/>
            <p:cNvSpPr>
              <a:spLocks/>
            </p:cNvSpPr>
            <p:nvPr/>
          </p:nvSpPr>
          <p:spPr bwMode="auto">
            <a:xfrm>
              <a:off x="1378" y="1052"/>
              <a:ext cx="276" cy="126"/>
            </a:xfrm>
            <a:custGeom>
              <a:avLst/>
              <a:gdLst>
                <a:gd name="T0" fmla="*/ 49 w 276"/>
                <a:gd name="T1" fmla="*/ 117 h 126"/>
                <a:gd name="T2" fmla="*/ 49 w 276"/>
                <a:gd name="T3" fmla="*/ 53 h 126"/>
                <a:gd name="T4" fmla="*/ 21 w 276"/>
                <a:gd name="T5" fmla="*/ 39 h 126"/>
                <a:gd name="T6" fmla="*/ 12 w 276"/>
                <a:gd name="T7" fmla="*/ 56 h 126"/>
                <a:gd name="T8" fmla="*/ 0 w 276"/>
                <a:gd name="T9" fmla="*/ 50 h 126"/>
                <a:gd name="T10" fmla="*/ 27 w 276"/>
                <a:gd name="T11" fmla="*/ 0 h 126"/>
                <a:gd name="T12" fmla="*/ 43 w 276"/>
                <a:gd name="T13" fmla="*/ 5 h 126"/>
                <a:gd name="T14" fmla="*/ 30 w 276"/>
                <a:gd name="T15" fmla="*/ 22 h 126"/>
                <a:gd name="T16" fmla="*/ 55 w 276"/>
                <a:gd name="T17" fmla="*/ 36 h 126"/>
                <a:gd name="T18" fmla="*/ 240 w 276"/>
                <a:gd name="T19" fmla="*/ 36 h 126"/>
                <a:gd name="T20" fmla="*/ 240 w 276"/>
                <a:gd name="T21" fmla="*/ 39 h 126"/>
                <a:gd name="T22" fmla="*/ 243 w 276"/>
                <a:gd name="T23" fmla="*/ 39 h 126"/>
                <a:gd name="T24" fmla="*/ 246 w 276"/>
                <a:gd name="T25" fmla="*/ 42 h 126"/>
                <a:gd name="T26" fmla="*/ 249 w 276"/>
                <a:gd name="T27" fmla="*/ 42 h 126"/>
                <a:gd name="T28" fmla="*/ 252 w 276"/>
                <a:gd name="T29" fmla="*/ 45 h 126"/>
                <a:gd name="T30" fmla="*/ 252 w 276"/>
                <a:gd name="T31" fmla="*/ 45 h 126"/>
                <a:gd name="T32" fmla="*/ 255 w 276"/>
                <a:gd name="T33" fmla="*/ 45 h 126"/>
                <a:gd name="T34" fmla="*/ 258 w 276"/>
                <a:gd name="T35" fmla="*/ 47 h 126"/>
                <a:gd name="T36" fmla="*/ 264 w 276"/>
                <a:gd name="T37" fmla="*/ 53 h 126"/>
                <a:gd name="T38" fmla="*/ 267 w 276"/>
                <a:gd name="T39" fmla="*/ 56 h 126"/>
                <a:gd name="T40" fmla="*/ 270 w 276"/>
                <a:gd name="T41" fmla="*/ 61 h 126"/>
                <a:gd name="T42" fmla="*/ 270 w 276"/>
                <a:gd name="T43" fmla="*/ 64 h 126"/>
                <a:gd name="T44" fmla="*/ 273 w 276"/>
                <a:gd name="T45" fmla="*/ 70 h 126"/>
                <a:gd name="T46" fmla="*/ 276 w 276"/>
                <a:gd name="T47" fmla="*/ 81 h 126"/>
                <a:gd name="T48" fmla="*/ 276 w 276"/>
                <a:gd name="T49" fmla="*/ 84 h 126"/>
                <a:gd name="T50" fmla="*/ 261 w 276"/>
                <a:gd name="T51" fmla="*/ 84 h 126"/>
                <a:gd name="T52" fmla="*/ 261 w 276"/>
                <a:gd name="T53" fmla="*/ 75 h 126"/>
                <a:gd name="T54" fmla="*/ 261 w 276"/>
                <a:gd name="T55" fmla="*/ 73 h 126"/>
                <a:gd name="T56" fmla="*/ 258 w 276"/>
                <a:gd name="T57" fmla="*/ 67 h 126"/>
                <a:gd name="T58" fmla="*/ 255 w 276"/>
                <a:gd name="T59" fmla="*/ 64 h 126"/>
                <a:gd name="T60" fmla="*/ 252 w 276"/>
                <a:gd name="T61" fmla="*/ 61 h 126"/>
                <a:gd name="T62" fmla="*/ 246 w 276"/>
                <a:gd name="T63" fmla="*/ 59 h 126"/>
                <a:gd name="T64" fmla="*/ 246 w 276"/>
                <a:gd name="T65" fmla="*/ 56 h 126"/>
                <a:gd name="T66" fmla="*/ 243 w 276"/>
                <a:gd name="T67" fmla="*/ 56 h 126"/>
                <a:gd name="T68" fmla="*/ 243 w 276"/>
                <a:gd name="T69" fmla="*/ 56 h 126"/>
                <a:gd name="T70" fmla="*/ 240 w 276"/>
                <a:gd name="T71" fmla="*/ 53 h 126"/>
                <a:gd name="T72" fmla="*/ 237 w 276"/>
                <a:gd name="T73" fmla="*/ 53 h 126"/>
                <a:gd name="T74" fmla="*/ 234 w 276"/>
                <a:gd name="T75" fmla="*/ 50 h 126"/>
                <a:gd name="T76" fmla="*/ 234 w 276"/>
                <a:gd name="T77" fmla="*/ 50 h 126"/>
                <a:gd name="T78" fmla="*/ 231 w 276"/>
                <a:gd name="T79" fmla="*/ 50 h 126"/>
                <a:gd name="T80" fmla="*/ 64 w 276"/>
                <a:gd name="T81" fmla="*/ 50 h 126"/>
                <a:gd name="T82" fmla="*/ 64 w 276"/>
                <a:gd name="T83" fmla="*/ 126 h 126"/>
                <a:gd name="T84" fmla="*/ 49 w 276"/>
                <a:gd name="T85" fmla="*/ 117 h 1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6"/>
                <a:gd name="T130" fmla="*/ 0 h 126"/>
                <a:gd name="T131" fmla="*/ 276 w 276"/>
                <a:gd name="T132" fmla="*/ 126 h 1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6" h="126">
                  <a:moveTo>
                    <a:pt x="49" y="117"/>
                  </a:moveTo>
                  <a:lnTo>
                    <a:pt x="49" y="53"/>
                  </a:lnTo>
                  <a:lnTo>
                    <a:pt x="21" y="39"/>
                  </a:lnTo>
                  <a:lnTo>
                    <a:pt x="12" y="56"/>
                  </a:lnTo>
                  <a:lnTo>
                    <a:pt x="0" y="50"/>
                  </a:lnTo>
                  <a:lnTo>
                    <a:pt x="27" y="0"/>
                  </a:lnTo>
                  <a:lnTo>
                    <a:pt x="43" y="5"/>
                  </a:lnTo>
                  <a:lnTo>
                    <a:pt x="30" y="22"/>
                  </a:lnTo>
                  <a:lnTo>
                    <a:pt x="55" y="36"/>
                  </a:lnTo>
                  <a:lnTo>
                    <a:pt x="240" y="36"/>
                  </a:lnTo>
                  <a:lnTo>
                    <a:pt x="240" y="39"/>
                  </a:lnTo>
                  <a:lnTo>
                    <a:pt x="243" y="39"/>
                  </a:lnTo>
                  <a:lnTo>
                    <a:pt x="246" y="42"/>
                  </a:lnTo>
                  <a:lnTo>
                    <a:pt x="249" y="42"/>
                  </a:lnTo>
                  <a:lnTo>
                    <a:pt x="252" y="45"/>
                  </a:lnTo>
                  <a:lnTo>
                    <a:pt x="255" y="45"/>
                  </a:lnTo>
                  <a:lnTo>
                    <a:pt x="258" y="47"/>
                  </a:lnTo>
                  <a:lnTo>
                    <a:pt x="264" y="53"/>
                  </a:lnTo>
                  <a:lnTo>
                    <a:pt x="267" y="56"/>
                  </a:lnTo>
                  <a:lnTo>
                    <a:pt x="270" y="61"/>
                  </a:lnTo>
                  <a:lnTo>
                    <a:pt x="270" y="64"/>
                  </a:lnTo>
                  <a:lnTo>
                    <a:pt x="273" y="70"/>
                  </a:lnTo>
                  <a:lnTo>
                    <a:pt x="276" y="81"/>
                  </a:lnTo>
                  <a:lnTo>
                    <a:pt x="276" y="84"/>
                  </a:lnTo>
                  <a:lnTo>
                    <a:pt x="261" y="84"/>
                  </a:lnTo>
                  <a:lnTo>
                    <a:pt x="261" y="75"/>
                  </a:lnTo>
                  <a:lnTo>
                    <a:pt x="261" y="73"/>
                  </a:lnTo>
                  <a:lnTo>
                    <a:pt x="258" y="67"/>
                  </a:lnTo>
                  <a:lnTo>
                    <a:pt x="255" y="64"/>
                  </a:lnTo>
                  <a:lnTo>
                    <a:pt x="252" y="61"/>
                  </a:lnTo>
                  <a:lnTo>
                    <a:pt x="246" y="59"/>
                  </a:lnTo>
                  <a:lnTo>
                    <a:pt x="246" y="56"/>
                  </a:lnTo>
                  <a:lnTo>
                    <a:pt x="243" y="56"/>
                  </a:lnTo>
                  <a:lnTo>
                    <a:pt x="240" y="53"/>
                  </a:lnTo>
                  <a:lnTo>
                    <a:pt x="237" y="53"/>
                  </a:lnTo>
                  <a:lnTo>
                    <a:pt x="234" y="50"/>
                  </a:lnTo>
                  <a:lnTo>
                    <a:pt x="231" y="50"/>
                  </a:lnTo>
                  <a:lnTo>
                    <a:pt x="64" y="50"/>
                  </a:lnTo>
                  <a:lnTo>
                    <a:pt x="64" y="126"/>
                  </a:lnTo>
                  <a:lnTo>
                    <a:pt x="49" y="11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86" name="Freeform 25"/>
            <p:cNvSpPr>
              <a:spLocks/>
            </p:cNvSpPr>
            <p:nvPr/>
          </p:nvSpPr>
          <p:spPr bwMode="auto">
            <a:xfrm>
              <a:off x="1275" y="1063"/>
              <a:ext cx="97" cy="67"/>
            </a:xfrm>
            <a:custGeom>
              <a:avLst/>
              <a:gdLst>
                <a:gd name="T0" fmla="*/ 0 w 97"/>
                <a:gd name="T1" fmla="*/ 0 h 67"/>
                <a:gd name="T2" fmla="*/ 0 w 97"/>
                <a:gd name="T3" fmla="*/ 48 h 67"/>
                <a:gd name="T4" fmla="*/ 3 w 97"/>
                <a:gd name="T5" fmla="*/ 50 h 67"/>
                <a:gd name="T6" fmla="*/ 3 w 97"/>
                <a:gd name="T7" fmla="*/ 56 h 67"/>
                <a:gd name="T8" fmla="*/ 6 w 97"/>
                <a:gd name="T9" fmla="*/ 59 h 67"/>
                <a:gd name="T10" fmla="*/ 9 w 97"/>
                <a:gd name="T11" fmla="*/ 62 h 67"/>
                <a:gd name="T12" fmla="*/ 12 w 97"/>
                <a:gd name="T13" fmla="*/ 64 h 67"/>
                <a:gd name="T14" fmla="*/ 12 w 97"/>
                <a:gd name="T15" fmla="*/ 64 h 67"/>
                <a:gd name="T16" fmla="*/ 15 w 97"/>
                <a:gd name="T17" fmla="*/ 67 h 67"/>
                <a:gd name="T18" fmla="*/ 18 w 97"/>
                <a:gd name="T19" fmla="*/ 67 h 67"/>
                <a:gd name="T20" fmla="*/ 21 w 97"/>
                <a:gd name="T21" fmla="*/ 67 h 67"/>
                <a:gd name="T22" fmla="*/ 33 w 97"/>
                <a:gd name="T23" fmla="*/ 67 h 67"/>
                <a:gd name="T24" fmla="*/ 61 w 97"/>
                <a:gd name="T25" fmla="*/ 67 h 67"/>
                <a:gd name="T26" fmla="*/ 85 w 97"/>
                <a:gd name="T27" fmla="*/ 67 h 67"/>
                <a:gd name="T28" fmla="*/ 97 w 97"/>
                <a:gd name="T29" fmla="*/ 67 h 67"/>
                <a:gd name="T30" fmla="*/ 94 w 97"/>
                <a:gd name="T31" fmla="*/ 62 h 67"/>
                <a:gd name="T32" fmla="*/ 94 w 97"/>
                <a:gd name="T33" fmla="*/ 56 h 67"/>
                <a:gd name="T34" fmla="*/ 91 w 97"/>
                <a:gd name="T35" fmla="*/ 53 h 67"/>
                <a:gd name="T36" fmla="*/ 88 w 97"/>
                <a:gd name="T37" fmla="*/ 50 h 67"/>
                <a:gd name="T38" fmla="*/ 85 w 97"/>
                <a:gd name="T39" fmla="*/ 50 h 67"/>
                <a:gd name="T40" fmla="*/ 85 w 97"/>
                <a:gd name="T41" fmla="*/ 48 h 67"/>
                <a:gd name="T42" fmla="*/ 82 w 97"/>
                <a:gd name="T43" fmla="*/ 48 h 67"/>
                <a:gd name="T44" fmla="*/ 79 w 97"/>
                <a:gd name="T45" fmla="*/ 48 h 67"/>
                <a:gd name="T46" fmla="*/ 73 w 97"/>
                <a:gd name="T47" fmla="*/ 45 h 67"/>
                <a:gd name="T48" fmla="*/ 70 w 97"/>
                <a:gd name="T49" fmla="*/ 45 h 67"/>
                <a:gd name="T50" fmla="*/ 61 w 97"/>
                <a:gd name="T51" fmla="*/ 45 h 67"/>
                <a:gd name="T52" fmla="*/ 52 w 97"/>
                <a:gd name="T53" fmla="*/ 45 h 67"/>
                <a:gd name="T54" fmla="*/ 36 w 97"/>
                <a:gd name="T55" fmla="*/ 45 h 67"/>
                <a:gd name="T56" fmla="*/ 30 w 97"/>
                <a:gd name="T57" fmla="*/ 45 h 67"/>
                <a:gd name="T58" fmla="*/ 12 w 97"/>
                <a:gd name="T59" fmla="*/ 3 h 67"/>
                <a:gd name="T60" fmla="*/ 0 w 97"/>
                <a:gd name="T61" fmla="*/ 0 h 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"/>
                <a:gd name="T94" fmla="*/ 0 h 67"/>
                <a:gd name="T95" fmla="*/ 97 w 97"/>
                <a:gd name="T96" fmla="*/ 67 h 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" h="67">
                  <a:moveTo>
                    <a:pt x="0" y="0"/>
                  </a:moveTo>
                  <a:lnTo>
                    <a:pt x="0" y="48"/>
                  </a:lnTo>
                  <a:lnTo>
                    <a:pt x="3" y="50"/>
                  </a:lnTo>
                  <a:lnTo>
                    <a:pt x="3" y="56"/>
                  </a:lnTo>
                  <a:lnTo>
                    <a:pt x="6" y="59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7"/>
                  </a:lnTo>
                  <a:lnTo>
                    <a:pt x="33" y="67"/>
                  </a:lnTo>
                  <a:lnTo>
                    <a:pt x="61" y="67"/>
                  </a:lnTo>
                  <a:lnTo>
                    <a:pt x="85" y="67"/>
                  </a:lnTo>
                  <a:lnTo>
                    <a:pt x="97" y="67"/>
                  </a:lnTo>
                  <a:lnTo>
                    <a:pt x="94" y="62"/>
                  </a:lnTo>
                  <a:lnTo>
                    <a:pt x="94" y="56"/>
                  </a:lnTo>
                  <a:lnTo>
                    <a:pt x="91" y="53"/>
                  </a:lnTo>
                  <a:lnTo>
                    <a:pt x="88" y="50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2" y="48"/>
                  </a:lnTo>
                  <a:lnTo>
                    <a:pt x="79" y="48"/>
                  </a:lnTo>
                  <a:lnTo>
                    <a:pt x="73" y="45"/>
                  </a:lnTo>
                  <a:lnTo>
                    <a:pt x="70" y="45"/>
                  </a:lnTo>
                  <a:lnTo>
                    <a:pt x="61" y="45"/>
                  </a:lnTo>
                  <a:lnTo>
                    <a:pt x="52" y="45"/>
                  </a:lnTo>
                  <a:lnTo>
                    <a:pt x="36" y="45"/>
                  </a:lnTo>
                  <a:lnTo>
                    <a:pt x="30" y="45"/>
                  </a:lnTo>
                  <a:lnTo>
                    <a:pt x="1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87" name="Freeform 26"/>
            <p:cNvSpPr>
              <a:spLocks/>
            </p:cNvSpPr>
            <p:nvPr/>
          </p:nvSpPr>
          <p:spPr bwMode="auto">
            <a:xfrm>
              <a:off x="1305" y="1122"/>
              <a:ext cx="22" cy="33"/>
            </a:xfrm>
            <a:custGeom>
              <a:avLst/>
              <a:gdLst>
                <a:gd name="T0" fmla="*/ 0 w 22"/>
                <a:gd name="T1" fmla="*/ 3 h 33"/>
                <a:gd name="T2" fmla="*/ 0 w 22"/>
                <a:gd name="T3" fmla="*/ 33 h 33"/>
                <a:gd name="T4" fmla="*/ 22 w 22"/>
                <a:gd name="T5" fmla="*/ 33 h 33"/>
                <a:gd name="T6" fmla="*/ 22 w 22"/>
                <a:gd name="T7" fmla="*/ 0 h 33"/>
                <a:gd name="T8" fmla="*/ 0 w 22"/>
                <a:gd name="T9" fmla="*/ 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3"/>
                  </a:moveTo>
                  <a:lnTo>
                    <a:pt x="0" y="33"/>
                  </a:lnTo>
                  <a:lnTo>
                    <a:pt x="22" y="33"/>
                  </a:lnTo>
                  <a:lnTo>
                    <a:pt x="2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88" name="Freeform 27"/>
            <p:cNvSpPr>
              <a:spLocks/>
            </p:cNvSpPr>
            <p:nvPr/>
          </p:nvSpPr>
          <p:spPr bwMode="auto">
            <a:xfrm>
              <a:off x="1308" y="1217"/>
              <a:ext cx="28" cy="25"/>
            </a:xfrm>
            <a:custGeom>
              <a:avLst/>
              <a:gdLst>
                <a:gd name="T0" fmla="*/ 16 w 28"/>
                <a:gd name="T1" fmla="*/ 25 h 25"/>
                <a:gd name="T2" fmla="*/ 19 w 28"/>
                <a:gd name="T3" fmla="*/ 25 h 25"/>
                <a:gd name="T4" fmla="*/ 22 w 28"/>
                <a:gd name="T5" fmla="*/ 25 h 25"/>
                <a:gd name="T6" fmla="*/ 25 w 28"/>
                <a:gd name="T7" fmla="*/ 22 h 25"/>
                <a:gd name="T8" fmla="*/ 28 w 28"/>
                <a:gd name="T9" fmla="*/ 20 h 25"/>
                <a:gd name="T10" fmla="*/ 28 w 28"/>
                <a:gd name="T11" fmla="*/ 14 h 25"/>
                <a:gd name="T12" fmla="*/ 28 w 28"/>
                <a:gd name="T13" fmla="*/ 8 h 25"/>
                <a:gd name="T14" fmla="*/ 25 w 28"/>
                <a:gd name="T15" fmla="*/ 6 h 25"/>
                <a:gd name="T16" fmla="*/ 25 w 28"/>
                <a:gd name="T17" fmla="*/ 6 h 25"/>
                <a:gd name="T18" fmla="*/ 22 w 28"/>
                <a:gd name="T19" fmla="*/ 3 h 25"/>
                <a:gd name="T20" fmla="*/ 19 w 28"/>
                <a:gd name="T21" fmla="*/ 3 h 25"/>
                <a:gd name="T22" fmla="*/ 16 w 28"/>
                <a:gd name="T23" fmla="*/ 0 h 25"/>
                <a:gd name="T24" fmla="*/ 16 w 28"/>
                <a:gd name="T25" fmla="*/ 0 h 25"/>
                <a:gd name="T26" fmla="*/ 9 w 28"/>
                <a:gd name="T27" fmla="*/ 3 h 25"/>
                <a:gd name="T28" fmla="*/ 6 w 28"/>
                <a:gd name="T29" fmla="*/ 3 h 25"/>
                <a:gd name="T30" fmla="*/ 3 w 28"/>
                <a:gd name="T31" fmla="*/ 6 h 25"/>
                <a:gd name="T32" fmla="*/ 0 w 28"/>
                <a:gd name="T33" fmla="*/ 8 h 25"/>
                <a:gd name="T34" fmla="*/ 0 w 28"/>
                <a:gd name="T35" fmla="*/ 14 h 25"/>
                <a:gd name="T36" fmla="*/ 0 w 28"/>
                <a:gd name="T37" fmla="*/ 20 h 25"/>
                <a:gd name="T38" fmla="*/ 3 w 28"/>
                <a:gd name="T39" fmla="*/ 20 h 25"/>
                <a:gd name="T40" fmla="*/ 3 w 28"/>
                <a:gd name="T41" fmla="*/ 22 h 25"/>
                <a:gd name="T42" fmla="*/ 6 w 28"/>
                <a:gd name="T43" fmla="*/ 25 h 25"/>
                <a:gd name="T44" fmla="*/ 9 w 28"/>
                <a:gd name="T45" fmla="*/ 25 h 25"/>
                <a:gd name="T46" fmla="*/ 13 w 28"/>
                <a:gd name="T47" fmla="*/ 25 h 25"/>
                <a:gd name="T48" fmla="*/ 16 w 28"/>
                <a:gd name="T49" fmla="*/ 25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"/>
                <a:gd name="T76" fmla="*/ 0 h 25"/>
                <a:gd name="T77" fmla="*/ 28 w 28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" h="25">
                  <a:moveTo>
                    <a:pt x="16" y="25"/>
                  </a:moveTo>
                  <a:lnTo>
                    <a:pt x="19" y="25"/>
                  </a:lnTo>
                  <a:lnTo>
                    <a:pt x="22" y="25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5" y="6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3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89" name="Freeform 28"/>
            <p:cNvSpPr>
              <a:spLocks/>
            </p:cNvSpPr>
            <p:nvPr/>
          </p:nvSpPr>
          <p:spPr bwMode="auto">
            <a:xfrm>
              <a:off x="1627" y="1259"/>
              <a:ext cx="18" cy="17"/>
            </a:xfrm>
            <a:custGeom>
              <a:avLst/>
              <a:gdLst>
                <a:gd name="T0" fmla="*/ 9 w 18"/>
                <a:gd name="T1" fmla="*/ 17 h 17"/>
                <a:gd name="T2" fmla="*/ 15 w 18"/>
                <a:gd name="T3" fmla="*/ 14 h 17"/>
                <a:gd name="T4" fmla="*/ 15 w 18"/>
                <a:gd name="T5" fmla="*/ 14 h 17"/>
                <a:gd name="T6" fmla="*/ 18 w 18"/>
                <a:gd name="T7" fmla="*/ 8 h 17"/>
                <a:gd name="T8" fmla="*/ 18 w 18"/>
                <a:gd name="T9" fmla="*/ 6 h 17"/>
                <a:gd name="T10" fmla="*/ 15 w 18"/>
                <a:gd name="T11" fmla="*/ 3 h 17"/>
                <a:gd name="T12" fmla="*/ 15 w 18"/>
                <a:gd name="T13" fmla="*/ 0 h 17"/>
                <a:gd name="T14" fmla="*/ 15 w 18"/>
                <a:gd name="T15" fmla="*/ 0 h 17"/>
                <a:gd name="T16" fmla="*/ 9 w 18"/>
                <a:gd name="T17" fmla="*/ 0 h 17"/>
                <a:gd name="T18" fmla="*/ 6 w 18"/>
                <a:gd name="T19" fmla="*/ 0 h 17"/>
                <a:gd name="T20" fmla="*/ 3 w 18"/>
                <a:gd name="T21" fmla="*/ 3 h 17"/>
                <a:gd name="T22" fmla="*/ 0 w 18"/>
                <a:gd name="T23" fmla="*/ 8 h 17"/>
                <a:gd name="T24" fmla="*/ 3 w 18"/>
                <a:gd name="T25" fmla="*/ 11 h 17"/>
                <a:gd name="T26" fmla="*/ 3 w 18"/>
                <a:gd name="T27" fmla="*/ 14 h 17"/>
                <a:gd name="T28" fmla="*/ 6 w 18"/>
                <a:gd name="T29" fmla="*/ 14 h 17"/>
                <a:gd name="T30" fmla="*/ 6 w 18"/>
                <a:gd name="T31" fmla="*/ 14 h 17"/>
                <a:gd name="T32" fmla="*/ 9 w 18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9" y="17"/>
                  </a:moveTo>
                  <a:lnTo>
                    <a:pt x="15" y="14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90" name="Freeform 29"/>
            <p:cNvSpPr>
              <a:spLocks/>
            </p:cNvSpPr>
            <p:nvPr/>
          </p:nvSpPr>
          <p:spPr bwMode="auto">
            <a:xfrm>
              <a:off x="1363" y="1256"/>
              <a:ext cx="36" cy="34"/>
            </a:xfrm>
            <a:custGeom>
              <a:avLst/>
              <a:gdLst>
                <a:gd name="T0" fmla="*/ 0 w 36"/>
                <a:gd name="T1" fmla="*/ 14 h 34"/>
                <a:gd name="T2" fmla="*/ 12 w 36"/>
                <a:gd name="T3" fmla="*/ 0 h 34"/>
                <a:gd name="T4" fmla="*/ 36 w 36"/>
                <a:gd name="T5" fmla="*/ 11 h 34"/>
                <a:gd name="T6" fmla="*/ 30 w 36"/>
                <a:gd name="T7" fmla="*/ 23 h 34"/>
                <a:gd name="T8" fmla="*/ 24 w 36"/>
                <a:gd name="T9" fmla="*/ 34 h 34"/>
                <a:gd name="T10" fmla="*/ 0 w 36"/>
                <a:gd name="T11" fmla="*/ 1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4"/>
                <a:gd name="T20" fmla="*/ 36 w 3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4">
                  <a:moveTo>
                    <a:pt x="0" y="14"/>
                  </a:moveTo>
                  <a:lnTo>
                    <a:pt x="12" y="0"/>
                  </a:lnTo>
                  <a:lnTo>
                    <a:pt x="36" y="11"/>
                  </a:lnTo>
                  <a:lnTo>
                    <a:pt x="30" y="23"/>
                  </a:lnTo>
                  <a:lnTo>
                    <a:pt x="24" y="3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91" name="Freeform 30"/>
            <p:cNvSpPr>
              <a:spLocks/>
            </p:cNvSpPr>
            <p:nvPr/>
          </p:nvSpPr>
          <p:spPr bwMode="auto">
            <a:xfrm>
              <a:off x="1581" y="1217"/>
              <a:ext cx="107" cy="101"/>
            </a:xfrm>
            <a:custGeom>
              <a:avLst/>
              <a:gdLst>
                <a:gd name="T0" fmla="*/ 64 w 107"/>
                <a:gd name="T1" fmla="*/ 3 h 101"/>
                <a:gd name="T2" fmla="*/ 76 w 107"/>
                <a:gd name="T3" fmla="*/ 6 h 101"/>
                <a:gd name="T4" fmla="*/ 79 w 107"/>
                <a:gd name="T5" fmla="*/ 6 h 101"/>
                <a:gd name="T6" fmla="*/ 85 w 107"/>
                <a:gd name="T7" fmla="*/ 8 h 101"/>
                <a:gd name="T8" fmla="*/ 88 w 107"/>
                <a:gd name="T9" fmla="*/ 11 h 101"/>
                <a:gd name="T10" fmla="*/ 94 w 107"/>
                <a:gd name="T11" fmla="*/ 20 h 101"/>
                <a:gd name="T12" fmla="*/ 101 w 107"/>
                <a:gd name="T13" fmla="*/ 28 h 101"/>
                <a:gd name="T14" fmla="*/ 107 w 107"/>
                <a:gd name="T15" fmla="*/ 42 h 101"/>
                <a:gd name="T16" fmla="*/ 107 w 107"/>
                <a:gd name="T17" fmla="*/ 62 h 101"/>
                <a:gd name="T18" fmla="*/ 104 w 107"/>
                <a:gd name="T19" fmla="*/ 70 h 101"/>
                <a:gd name="T20" fmla="*/ 101 w 107"/>
                <a:gd name="T21" fmla="*/ 76 h 101"/>
                <a:gd name="T22" fmla="*/ 94 w 107"/>
                <a:gd name="T23" fmla="*/ 81 h 101"/>
                <a:gd name="T24" fmla="*/ 88 w 107"/>
                <a:gd name="T25" fmla="*/ 90 h 101"/>
                <a:gd name="T26" fmla="*/ 85 w 107"/>
                <a:gd name="T27" fmla="*/ 92 h 101"/>
                <a:gd name="T28" fmla="*/ 79 w 107"/>
                <a:gd name="T29" fmla="*/ 95 h 101"/>
                <a:gd name="T30" fmla="*/ 76 w 107"/>
                <a:gd name="T31" fmla="*/ 98 h 101"/>
                <a:gd name="T32" fmla="*/ 70 w 107"/>
                <a:gd name="T33" fmla="*/ 98 h 101"/>
                <a:gd name="T34" fmla="*/ 61 w 107"/>
                <a:gd name="T35" fmla="*/ 101 h 101"/>
                <a:gd name="T36" fmla="*/ 43 w 107"/>
                <a:gd name="T37" fmla="*/ 101 h 101"/>
                <a:gd name="T38" fmla="*/ 34 w 107"/>
                <a:gd name="T39" fmla="*/ 98 h 101"/>
                <a:gd name="T40" fmla="*/ 28 w 107"/>
                <a:gd name="T41" fmla="*/ 95 h 101"/>
                <a:gd name="T42" fmla="*/ 25 w 107"/>
                <a:gd name="T43" fmla="*/ 92 h 101"/>
                <a:gd name="T44" fmla="*/ 19 w 107"/>
                <a:gd name="T45" fmla="*/ 90 h 101"/>
                <a:gd name="T46" fmla="*/ 13 w 107"/>
                <a:gd name="T47" fmla="*/ 81 h 101"/>
                <a:gd name="T48" fmla="*/ 7 w 107"/>
                <a:gd name="T49" fmla="*/ 76 h 101"/>
                <a:gd name="T50" fmla="*/ 0 w 107"/>
                <a:gd name="T51" fmla="*/ 62 h 101"/>
                <a:gd name="T52" fmla="*/ 0 w 107"/>
                <a:gd name="T53" fmla="*/ 42 h 101"/>
                <a:gd name="T54" fmla="*/ 3 w 107"/>
                <a:gd name="T55" fmla="*/ 34 h 101"/>
                <a:gd name="T56" fmla="*/ 10 w 107"/>
                <a:gd name="T57" fmla="*/ 25 h 101"/>
                <a:gd name="T58" fmla="*/ 13 w 107"/>
                <a:gd name="T59" fmla="*/ 17 h 101"/>
                <a:gd name="T60" fmla="*/ 22 w 107"/>
                <a:gd name="T61" fmla="*/ 11 h 101"/>
                <a:gd name="T62" fmla="*/ 25 w 107"/>
                <a:gd name="T63" fmla="*/ 8 h 101"/>
                <a:gd name="T64" fmla="*/ 28 w 107"/>
                <a:gd name="T65" fmla="*/ 6 h 101"/>
                <a:gd name="T66" fmla="*/ 34 w 107"/>
                <a:gd name="T67" fmla="*/ 6 h 101"/>
                <a:gd name="T68" fmla="*/ 37 w 107"/>
                <a:gd name="T69" fmla="*/ 3 h 101"/>
                <a:gd name="T70" fmla="*/ 49 w 107"/>
                <a:gd name="T71" fmla="*/ 0 h 101"/>
                <a:gd name="T72" fmla="*/ 46 w 107"/>
                <a:gd name="T73" fmla="*/ 25 h 101"/>
                <a:gd name="T74" fmla="*/ 40 w 107"/>
                <a:gd name="T75" fmla="*/ 28 h 101"/>
                <a:gd name="T76" fmla="*/ 31 w 107"/>
                <a:gd name="T77" fmla="*/ 36 h 101"/>
                <a:gd name="T78" fmla="*/ 25 w 107"/>
                <a:gd name="T79" fmla="*/ 50 h 101"/>
                <a:gd name="T80" fmla="*/ 28 w 107"/>
                <a:gd name="T81" fmla="*/ 62 h 101"/>
                <a:gd name="T82" fmla="*/ 31 w 107"/>
                <a:gd name="T83" fmla="*/ 67 h 101"/>
                <a:gd name="T84" fmla="*/ 34 w 107"/>
                <a:gd name="T85" fmla="*/ 70 h 101"/>
                <a:gd name="T86" fmla="*/ 43 w 107"/>
                <a:gd name="T87" fmla="*/ 76 h 101"/>
                <a:gd name="T88" fmla="*/ 49 w 107"/>
                <a:gd name="T89" fmla="*/ 78 h 101"/>
                <a:gd name="T90" fmla="*/ 55 w 107"/>
                <a:gd name="T91" fmla="*/ 78 h 101"/>
                <a:gd name="T92" fmla="*/ 67 w 107"/>
                <a:gd name="T93" fmla="*/ 76 h 101"/>
                <a:gd name="T94" fmla="*/ 73 w 107"/>
                <a:gd name="T95" fmla="*/ 73 h 101"/>
                <a:gd name="T96" fmla="*/ 82 w 107"/>
                <a:gd name="T97" fmla="*/ 67 h 101"/>
                <a:gd name="T98" fmla="*/ 85 w 107"/>
                <a:gd name="T99" fmla="*/ 50 h 101"/>
                <a:gd name="T100" fmla="*/ 85 w 107"/>
                <a:gd name="T101" fmla="*/ 39 h 101"/>
                <a:gd name="T102" fmla="*/ 82 w 107"/>
                <a:gd name="T103" fmla="*/ 36 h 101"/>
                <a:gd name="T104" fmla="*/ 76 w 107"/>
                <a:gd name="T105" fmla="*/ 31 h 101"/>
                <a:gd name="T106" fmla="*/ 70 w 107"/>
                <a:gd name="T107" fmla="*/ 25 h 101"/>
                <a:gd name="T108" fmla="*/ 64 w 107"/>
                <a:gd name="T109" fmla="*/ 25 h 101"/>
                <a:gd name="T110" fmla="*/ 55 w 107"/>
                <a:gd name="T111" fmla="*/ 22 h 101"/>
                <a:gd name="T112" fmla="*/ 55 w 107"/>
                <a:gd name="T113" fmla="*/ 20 h 101"/>
                <a:gd name="T114" fmla="*/ 55 w 107"/>
                <a:gd name="T115" fmla="*/ 11 h 101"/>
                <a:gd name="T116" fmla="*/ 55 w 107"/>
                <a:gd name="T117" fmla="*/ 6 h 1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101"/>
                <a:gd name="T179" fmla="*/ 107 w 107"/>
                <a:gd name="T180" fmla="*/ 101 h 1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101">
                  <a:moveTo>
                    <a:pt x="55" y="0"/>
                  </a:moveTo>
                  <a:lnTo>
                    <a:pt x="64" y="3"/>
                  </a:lnTo>
                  <a:lnTo>
                    <a:pt x="70" y="3"/>
                  </a:lnTo>
                  <a:lnTo>
                    <a:pt x="76" y="6"/>
                  </a:lnTo>
                  <a:lnTo>
                    <a:pt x="79" y="6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91" y="14"/>
                  </a:lnTo>
                  <a:lnTo>
                    <a:pt x="94" y="20"/>
                  </a:lnTo>
                  <a:lnTo>
                    <a:pt x="98" y="22"/>
                  </a:lnTo>
                  <a:lnTo>
                    <a:pt x="101" y="28"/>
                  </a:lnTo>
                  <a:lnTo>
                    <a:pt x="104" y="31"/>
                  </a:lnTo>
                  <a:lnTo>
                    <a:pt x="107" y="42"/>
                  </a:lnTo>
                  <a:lnTo>
                    <a:pt x="107" y="5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4" y="70"/>
                  </a:lnTo>
                  <a:lnTo>
                    <a:pt x="104" y="73"/>
                  </a:lnTo>
                  <a:lnTo>
                    <a:pt x="101" y="76"/>
                  </a:lnTo>
                  <a:lnTo>
                    <a:pt x="98" y="78"/>
                  </a:lnTo>
                  <a:lnTo>
                    <a:pt x="94" y="81"/>
                  </a:lnTo>
                  <a:lnTo>
                    <a:pt x="91" y="87"/>
                  </a:lnTo>
                  <a:lnTo>
                    <a:pt x="88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2" y="92"/>
                  </a:lnTo>
                  <a:lnTo>
                    <a:pt x="79" y="95"/>
                  </a:lnTo>
                  <a:lnTo>
                    <a:pt x="76" y="95"/>
                  </a:lnTo>
                  <a:lnTo>
                    <a:pt x="76" y="98"/>
                  </a:lnTo>
                  <a:lnTo>
                    <a:pt x="73" y="98"/>
                  </a:lnTo>
                  <a:lnTo>
                    <a:pt x="70" y="98"/>
                  </a:lnTo>
                  <a:lnTo>
                    <a:pt x="64" y="101"/>
                  </a:lnTo>
                  <a:lnTo>
                    <a:pt x="61" y="101"/>
                  </a:lnTo>
                  <a:lnTo>
                    <a:pt x="55" y="101"/>
                  </a:lnTo>
                  <a:lnTo>
                    <a:pt x="43" y="101"/>
                  </a:lnTo>
                  <a:lnTo>
                    <a:pt x="37" y="98"/>
                  </a:lnTo>
                  <a:lnTo>
                    <a:pt x="34" y="98"/>
                  </a:lnTo>
                  <a:lnTo>
                    <a:pt x="31" y="95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25" y="92"/>
                  </a:lnTo>
                  <a:lnTo>
                    <a:pt x="22" y="90"/>
                  </a:lnTo>
                  <a:lnTo>
                    <a:pt x="19" y="90"/>
                  </a:lnTo>
                  <a:lnTo>
                    <a:pt x="16" y="87"/>
                  </a:lnTo>
                  <a:lnTo>
                    <a:pt x="13" y="81"/>
                  </a:lnTo>
                  <a:lnTo>
                    <a:pt x="10" y="78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7" y="28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3" y="17"/>
                  </a:lnTo>
                  <a:lnTo>
                    <a:pt x="19" y="14"/>
                  </a:lnTo>
                  <a:lnTo>
                    <a:pt x="22" y="11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7" y="3"/>
                  </a:lnTo>
                  <a:lnTo>
                    <a:pt x="43" y="3"/>
                  </a:lnTo>
                  <a:lnTo>
                    <a:pt x="49" y="0"/>
                  </a:lnTo>
                  <a:lnTo>
                    <a:pt x="49" y="22"/>
                  </a:lnTo>
                  <a:lnTo>
                    <a:pt x="46" y="25"/>
                  </a:lnTo>
                  <a:lnTo>
                    <a:pt x="43" y="25"/>
                  </a:lnTo>
                  <a:lnTo>
                    <a:pt x="40" y="28"/>
                  </a:lnTo>
                  <a:lnTo>
                    <a:pt x="34" y="34"/>
                  </a:lnTo>
                  <a:lnTo>
                    <a:pt x="31" y="36"/>
                  </a:lnTo>
                  <a:lnTo>
                    <a:pt x="28" y="42"/>
                  </a:lnTo>
                  <a:lnTo>
                    <a:pt x="25" y="50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31" y="64"/>
                  </a:lnTo>
                  <a:lnTo>
                    <a:pt x="31" y="67"/>
                  </a:lnTo>
                  <a:lnTo>
                    <a:pt x="34" y="67"/>
                  </a:lnTo>
                  <a:lnTo>
                    <a:pt x="34" y="70"/>
                  </a:lnTo>
                  <a:lnTo>
                    <a:pt x="40" y="73"/>
                  </a:lnTo>
                  <a:lnTo>
                    <a:pt x="43" y="76"/>
                  </a:lnTo>
                  <a:lnTo>
                    <a:pt x="46" y="76"/>
                  </a:lnTo>
                  <a:lnTo>
                    <a:pt x="49" y="78"/>
                  </a:lnTo>
                  <a:lnTo>
                    <a:pt x="55" y="78"/>
                  </a:lnTo>
                  <a:lnTo>
                    <a:pt x="61" y="78"/>
                  </a:lnTo>
                  <a:lnTo>
                    <a:pt x="67" y="76"/>
                  </a:lnTo>
                  <a:lnTo>
                    <a:pt x="70" y="76"/>
                  </a:lnTo>
                  <a:lnTo>
                    <a:pt x="73" y="73"/>
                  </a:lnTo>
                  <a:lnTo>
                    <a:pt x="76" y="70"/>
                  </a:lnTo>
                  <a:lnTo>
                    <a:pt x="82" y="67"/>
                  </a:lnTo>
                  <a:lnTo>
                    <a:pt x="85" y="62"/>
                  </a:lnTo>
                  <a:lnTo>
                    <a:pt x="85" y="50"/>
                  </a:lnTo>
                  <a:lnTo>
                    <a:pt x="85" y="45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4"/>
                  </a:lnTo>
                  <a:lnTo>
                    <a:pt x="76" y="31"/>
                  </a:lnTo>
                  <a:lnTo>
                    <a:pt x="73" y="28"/>
                  </a:lnTo>
                  <a:lnTo>
                    <a:pt x="70" y="25"/>
                  </a:lnTo>
                  <a:lnTo>
                    <a:pt x="67" y="25"/>
                  </a:lnTo>
                  <a:lnTo>
                    <a:pt x="64" y="25"/>
                  </a:lnTo>
                  <a:lnTo>
                    <a:pt x="61" y="22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55" y="11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92" name="Freeform 31"/>
            <p:cNvSpPr>
              <a:spLocks/>
            </p:cNvSpPr>
            <p:nvPr/>
          </p:nvSpPr>
          <p:spPr bwMode="auto">
            <a:xfrm>
              <a:off x="1627" y="1217"/>
              <a:ext cx="9" cy="25"/>
            </a:xfrm>
            <a:custGeom>
              <a:avLst/>
              <a:gdLst>
                <a:gd name="T0" fmla="*/ 0 w 9"/>
                <a:gd name="T1" fmla="*/ 0 h 25"/>
                <a:gd name="T2" fmla="*/ 9 w 9"/>
                <a:gd name="T3" fmla="*/ 0 h 25"/>
                <a:gd name="T4" fmla="*/ 9 w 9"/>
                <a:gd name="T5" fmla="*/ 22 h 25"/>
                <a:gd name="T6" fmla="*/ 0 w 9"/>
                <a:gd name="T7" fmla="*/ 25 h 25"/>
                <a:gd name="T8" fmla="*/ 0 w 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5"/>
                <a:gd name="T17" fmla="*/ 9 w 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5">
                  <a:moveTo>
                    <a:pt x="0" y="0"/>
                  </a:moveTo>
                  <a:lnTo>
                    <a:pt x="9" y="0"/>
                  </a:lnTo>
                  <a:lnTo>
                    <a:pt x="9" y="22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93" name="Rectangle 32"/>
            <p:cNvSpPr>
              <a:spLocks noChangeArrowheads="1"/>
            </p:cNvSpPr>
            <p:nvPr/>
          </p:nvSpPr>
          <p:spPr bwMode="auto">
            <a:xfrm>
              <a:off x="1217" y="1318"/>
              <a:ext cx="489" cy="22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94" name="Rectangle 33"/>
            <p:cNvSpPr>
              <a:spLocks noChangeArrowheads="1"/>
            </p:cNvSpPr>
            <p:nvPr/>
          </p:nvSpPr>
          <p:spPr bwMode="auto">
            <a:xfrm>
              <a:off x="1487" y="993"/>
              <a:ext cx="22" cy="104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95" name="Freeform 34"/>
            <p:cNvSpPr>
              <a:spLocks/>
            </p:cNvSpPr>
            <p:nvPr/>
          </p:nvSpPr>
          <p:spPr bwMode="auto">
            <a:xfrm>
              <a:off x="1240" y="867"/>
              <a:ext cx="270" cy="112"/>
            </a:xfrm>
            <a:custGeom>
              <a:avLst/>
              <a:gdLst>
                <a:gd name="T0" fmla="*/ 248 w 270"/>
                <a:gd name="T1" fmla="*/ 98 h 112"/>
                <a:gd name="T2" fmla="*/ 242 w 270"/>
                <a:gd name="T3" fmla="*/ 92 h 112"/>
                <a:gd name="T4" fmla="*/ 233 w 270"/>
                <a:gd name="T5" fmla="*/ 89 h 112"/>
                <a:gd name="T6" fmla="*/ 191 w 270"/>
                <a:gd name="T7" fmla="*/ 81 h 112"/>
                <a:gd name="T8" fmla="*/ 191 w 270"/>
                <a:gd name="T9" fmla="*/ 70 h 112"/>
                <a:gd name="T10" fmla="*/ 194 w 270"/>
                <a:gd name="T11" fmla="*/ 50 h 112"/>
                <a:gd name="T12" fmla="*/ 191 w 270"/>
                <a:gd name="T13" fmla="*/ 47 h 112"/>
                <a:gd name="T14" fmla="*/ 176 w 270"/>
                <a:gd name="T15" fmla="*/ 47 h 112"/>
                <a:gd name="T16" fmla="*/ 163 w 270"/>
                <a:gd name="T17" fmla="*/ 53 h 112"/>
                <a:gd name="T18" fmla="*/ 157 w 270"/>
                <a:gd name="T19" fmla="*/ 56 h 112"/>
                <a:gd name="T20" fmla="*/ 148 w 270"/>
                <a:gd name="T21" fmla="*/ 59 h 112"/>
                <a:gd name="T22" fmla="*/ 139 w 270"/>
                <a:gd name="T23" fmla="*/ 61 h 112"/>
                <a:gd name="T24" fmla="*/ 124 w 270"/>
                <a:gd name="T25" fmla="*/ 61 h 112"/>
                <a:gd name="T26" fmla="*/ 112 w 270"/>
                <a:gd name="T27" fmla="*/ 42 h 112"/>
                <a:gd name="T28" fmla="*/ 106 w 270"/>
                <a:gd name="T29" fmla="*/ 33 h 112"/>
                <a:gd name="T30" fmla="*/ 94 w 270"/>
                <a:gd name="T31" fmla="*/ 36 h 112"/>
                <a:gd name="T32" fmla="*/ 78 w 270"/>
                <a:gd name="T33" fmla="*/ 39 h 112"/>
                <a:gd name="T34" fmla="*/ 60 w 270"/>
                <a:gd name="T35" fmla="*/ 45 h 112"/>
                <a:gd name="T36" fmla="*/ 42 w 270"/>
                <a:gd name="T37" fmla="*/ 47 h 112"/>
                <a:gd name="T38" fmla="*/ 24 w 270"/>
                <a:gd name="T39" fmla="*/ 47 h 112"/>
                <a:gd name="T40" fmla="*/ 21 w 270"/>
                <a:gd name="T41" fmla="*/ 39 h 112"/>
                <a:gd name="T42" fmla="*/ 27 w 270"/>
                <a:gd name="T43" fmla="*/ 25 h 112"/>
                <a:gd name="T44" fmla="*/ 33 w 270"/>
                <a:gd name="T45" fmla="*/ 17 h 112"/>
                <a:gd name="T46" fmla="*/ 3 w 270"/>
                <a:gd name="T47" fmla="*/ 19 h 112"/>
                <a:gd name="T48" fmla="*/ 6 w 270"/>
                <a:gd name="T49" fmla="*/ 17 h 112"/>
                <a:gd name="T50" fmla="*/ 12 w 270"/>
                <a:gd name="T51" fmla="*/ 14 h 112"/>
                <a:gd name="T52" fmla="*/ 18 w 270"/>
                <a:gd name="T53" fmla="*/ 11 h 112"/>
                <a:gd name="T54" fmla="*/ 24 w 270"/>
                <a:gd name="T55" fmla="*/ 8 h 112"/>
                <a:gd name="T56" fmla="*/ 30 w 270"/>
                <a:gd name="T57" fmla="*/ 5 h 112"/>
                <a:gd name="T58" fmla="*/ 42 w 270"/>
                <a:gd name="T59" fmla="*/ 3 h 112"/>
                <a:gd name="T60" fmla="*/ 60 w 270"/>
                <a:gd name="T61" fmla="*/ 8 h 112"/>
                <a:gd name="T62" fmla="*/ 57 w 270"/>
                <a:gd name="T63" fmla="*/ 22 h 112"/>
                <a:gd name="T64" fmla="*/ 57 w 270"/>
                <a:gd name="T65" fmla="*/ 28 h 112"/>
                <a:gd name="T66" fmla="*/ 63 w 270"/>
                <a:gd name="T67" fmla="*/ 22 h 112"/>
                <a:gd name="T68" fmla="*/ 69 w 270"/>
                <a:gd name="T69" fmla="*/ 19 h 112"/>
                <a:gd name="T70" fmla="*/ 75 w 270"/>
                <a:gd name="T71" fmla="*/ 17 h 112"/>
                <a:gd name="T72" fmla="*/ 78 w 270"/>
                <a:gd name="T73" fmla="*/ 14 h 112"/>
                <a:gd name="T74" fmla="*/ 85 w 270"/>
                <a:gd name="T75" fmla="*/ 11 h 112"/>
                <a:gd name="T76" fmla="*/ 94 w 270"/>
                <a:gd name="T77" fmla="*/ 5 h 112"/>
                <a:gd name="T78" fmla="*/ 103 w 270"/>
                <a:gd name="T79" fmla="*/ 3 h 112"/>
                <a:gd name="T80" fmla="*/ 118 w 270"/>
                <a:gd name="T81" fmla="*/ 0 h 112"/>
                <a:gd name="T82" fmla="*/ 136 w 270"/>
                <a:gd name="T83" fmla="*/ 3 h 112"/>
                <a:gd name="T84" fmla="*/ 142 w 270"/>
                <a:gd name="T85" fmla="*/ 8 h 112"/>
                <a:gd name="T86" fmla="*/ 151 w 270"/>
                <a:gd name="T87" fmla="*/ 25 h 112"/>
                <a:gd name="T88" fmla="*/ 145 w 270"/>
                <a:gd name="T89" fmla="*/ 36 h 112"/>
                <a:gd name="T90" fmla="*/ 148 w 270"/>
                <a:gd name="T91" fmla="*/ 36 h 112"/>
                <a:gd name="T92" fmla="*/ 154 w 270"/>
                <a:gd name="T93" fmla="*/ 33 h 112"/>
                <a:gd name="T94" fmla="*/ 160 w 270"/>
                <a:gd name="T95" fmla="*/ 28 h 112"/>
                <a:gd name="T96" fmla="*/ 166 w 270"/>
                <a:gd name="T97" fmla="*/ 25 h 112"/>
                <a:gd name="T98" fmla="*/ 176 w 270"/>
                <a:gd name="T99" fmla="*/ 22 h 112"/>
                <a:gd name="T100" fmla="*/ 188 w 270"/>
                <a:gd name="T101" fmla="*/ 19 h 112"/>
                <a:gd name="T102" fmla="*/ 209 w 270"/>
                <a:gd name="T103" fmla="*/ 22 h 112"/>
                <a:gd name="T104" fmla="*/ 221 w 270"/>
                <a:gd name="T105" fmla="*/ 31 h 112"/>
                <a:gd name="T106" fmla="*/ 227 w 270"/>
                <a:gd name="T107" fmla="*/ 50 h 112"/>
                <a:gd name="T108" fmla="*/ 221 w 270"/>
                <a:gd name="T109" fmla="*/ 64 h 112"/>
                <a:gd name="T110" fmla="*/ 224 w 270"/>
                <a:gd name="T111" fmla="*/ 61 h 112"/>
                <a:gd name="T112" fmla="*/ 233 w 270"/>
                <a:gd name="T113" fmla="*/ 61 h 112"/>
                <a:gd name="T114" fmla="*/ 251 w 270"/>
                <a:gd name="T115" fmla="*/ 59 h 112"/>
                <a:gd name="T116" fmla="*/ 267 w 270"/>
                <a:gd name="T117" fmla="*/ 67 h 112"/>
                <a:gd name="T118" fmla="*/ 270 w 270"/>
                <a:gd name="T119" fmla="*/ 95 h 112"/>
                <a:gd name="T120" fmla="*/ 264 w 270"/>
                <a:gd name="T121" fmla="*/ 106 h 112"/>
                <a:gd name="T122" fmla="*/ 261 w 270"/>
                <a:gd name="T123" fmla="*/ 112 h 112"/>
                <a:gd name="T124" fmla="*/ 248 w 270"/>
                <a:gd name="T125" fmla="*/ 112 h 1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0"/>
                <a:gd name="T190" fmla="*/ 0 h 112"/>
                <a:gd name="T191" fmla="*/ 270 w 270"/>
                <a:gd name="T192" fmla="*/ 112 h 1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0" h="112">
                  <a:moveTo>
                    <a:pt x="248" y="112"/>
                  </a:moveTo>
                  <a:lnTo>
                    <a:pt x="248" y="101"/>
                  </a:lnTo>
                  <a:lnTo>
                    <a:pt x="248" y="98"/>
                  </a:lnTo>
                  <a:lnTo>
                    <a:pt x="245" y="95"/>
                  </a:lnTo>
                  <a:lnTo>
                    <a:pt x="245" y="92"/>
                  </a:lnTo>
                  <a:lnTo>
                    <a:pt x="242" y="92"/>
                  </a:lnTo>
                  <a:lnTo>
                    <a:pt x="239" y="89"/>
                  </a:lnTo>
                  <a:lnTo>
                    <a:pt x="236" y="89"/>
                  </a:lnTo>
                  <a:lnTo>
                    <a:pt x="233" y="89"/>
                  </a:lnTo>
                  <a:lnTo>
                    <a:pt x="203" y="87"/>
                  </a:lnTo>
                  <a:lnTo>
                    <a:pt x="194" y="84"/>
                  </a:lnTo>
                  <a:lnTo>
                    <a:pt x="191" y="81"/>
                  </a:lnTo>
                  <a:lnTo>
                    <a:pt x="188" y="78"/>
                  </a:lnTo>
                  <a:lnTo>
                    <a:pt x="188" y="75"/>
                  </a:lnTo>
                  <a:lnTo>
                    <a:pt x="191" y="70"/>
                  </a:lnTo>
                  <a:lnTo>
                    <a:pt x="191" y="64"/>
                  </a:lnTo>
                  <a:lnTo>
                    <a:pt x="194" y="56"/>
                  </a:lnTo>
                  <a:lnTo>
                    <a:pt x="194" y="50"/>
                  </a:lnTo>
                  <a:lnTo>
                    <a:pt x="191" y="47"/>
                  </a:lnTo>
                  <a:lnTo>
                    <a:pt x="188" y="47"/>
                  </a:lnTo>
                  <a:lnTo>
                    <a:pt x="182" y="47"/>
                  </a:lnTo>
                  <a:lnTo>
                    <a:pt x="176" y="47"/>
                  </a:lnTo>
                  <a:lnTo>
                    <a:pt x="169" y="50"/>
                  </a:lnTo>
                  <a:lnTo>
                    <a:pt x="166" y="50"/>
                  </a:lnTo>
                  <a:lnTo>
                    <a:pt x="163" y="53"/>
                  </a:lnTo>
                  <a:lnTo>
                    <a:pt x="160" y="53"/>
                  </a:lnTo>
                  <a:lnTo>
                    <a:pt x="157" y="56"/>
                  </a:lnTo>
                  <a:lnTo>
                    <a:pt x="154" y="56"/>
                  </a:lnTo>
                  <a:lnTo>
                    <a:pt x="151" y="56"/>
                  </a:lnTo>
                  <a:lnTo>
                    <a:pt x="148" y="59"/>
                  </a:lnTo>
                  <a:lnTo>
                    <a:pt x="142" y="59"/>
                  </a:lnTo>
                  <a:lnTo>
                    <a:pt x="139" y="61"/>
                  </a:lnTo>
                  <a:lnTo>
                    <a:pt x="133" y="61"/>
                  </a:lnTo>
                  <a:lnTo>
                    <a:pt x="130" y="61"/>
                  </a:lnTo>
                  <a:lnTo>
                    <a:pt x="124" y="61"/>
                  </a:lnTo>
                  <a:lnTo>
                    <a:pt x="118" y="56"/>
                  </a:lnTo>
                  <a:lnTo>
                    <a:pt x="115" y="45"/>
                  </a:lnTo>
                  <a:lnTo>
                    <a:pt x="112" y="42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6" y="33"/>
                  </a:lnTo>
                  <a:lnTo>
                    <a:pt x="100" y="33"/>
                  </a:lnTo>
                  <a:lnTo>
                    <a:pt x="94" y="36"/>
                  </a:lnTo>
                  <a:lnTo>
                    <a:pt x="88" y="36"/>
                  </a:lnTo>
                  <a:lnTo>
                    <a:pt x="85" y="39"/>
                  </a:lnTo>
                  <a:lnTo>
                    <a:pt x="78" y="39"/>
                  </a:lnTo>
                  <a:lnTo>
                    <a:pt x="72" y="42"/>
                  </a:lnTo>
                  <a:lnTo>
                    <a:pt x="66" y="42"/>
                  </a:lnTo>
                  <a:lnTo>
                    <a:pt x="60" y="45"/>
                  </a:lnTo>
                  <a:lnTo>
                    <a:pt x="54" y="45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9" y="47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21" y="39"/>
                  </a:lnTo>
                  <a:lnTo>
                    <a:pt x="24" y="33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3" y="17"/>
                  </a:lnTo>
                  <a:lnTo>
                    <a:pt x="0" y="22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24" y="8"/>
                  </a:lnTo>
                  <a:lnTo>
                    <a:pt x="27" y="8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9" y="5"/>
                  </a:lnTo>
                  <a:lnTo>
                    <a:pt x="42" y="3"/>
                  </a:lnTo>
                  <a:lnTo>
                    <a:pt x="51" y="3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14"/>
                  </a:lnTo>
                  <a:lnTo>
                    <a:pt x="60" y="17"/>
                  </a:lnTo>
                  <a:lnTo>
                    <a:pt x="57" y="22"/>
                  </a:lnTo>
                  <a:lnTo>
                    <a:pt x="57" y="25"/>
                  </a:lnTo>
                  <a:lnTo>
                    <a:pt x="54" y="28"/>
                  </a:lnTo>
                  <a:lnTo>
                    <a:pt x="57" y="28"/>
                  </a:lnTo>
                  <a:lnTo>
                    <a:pt x="57" y="25"/>
                  </a:lnTo>
                  <a:lnTo>
                    <a:pt x="60" y="25"/>
                  </a:lnTo>
                  <a:lnTo>
                    <a:pt x="63" y="22"/>
                  </a:lnTo>
                  <a:lnTo>
                    <a:pt x="66" y="19"/>
                  </a:lnTo>
                  <a:lnTo>
                    <a:pt x="69" y="19"/>
                  </a:lnTo>
                  <a:lnTo>
                    <a:pt x="72" y="17"/>
                  </a:lnTo>
                  <a:lnTo>
                    <a:pt x="75" y="17"/>
                  </a:lnTo>
                  <a:lnTo>
                    <a:pt x="75" y="14"/>
                  </a:lnTo>
                  <a:lnTo>
                    <a:pt x="78" y="14"/>
                  </a:lnTo>
                  <a:lnTo>
                    <a:pt x="82" y="11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1" y="8"/>
                  </a:lnTo>
                  <a:lnTo>
                    <a:pt x="94" y="5"/>
                  </a:lnTo>
                  <a:lnTo>
                    <a:pt x="97" y="5"/>
                  </a:lnTo>
                  <a:lnTo>
                    <a:pt x="100" y="3"/>
                  </a:lnTo>
                  <a:lnTo>
                    <a:pt x="103" y="3"/>
                  </a:lnTo>
                  <a:lnTo>
                    <a:pt x="106" y="3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3"/>
                  </a:lnTo>
                  <a:lnTo>
                    <a:pt x="136" y="5"/>
                  </a:lnTo>
                  <a:lnTo>
                    <a:pt x="139" y="5"/>
                  </a:lnTo>
                  <a:lnTo>
                    <a:pt x="142" y="8"/>
                  </a:lnTo>
                  <a:lnTo>
                    <a:pt x="148" y="14"/>
                  </a:lnTo>
                  <a:lnTo>
                    <a:pt x="151" y="19"/>
                  </a:lnTo>
                  <a:lnTo>
                    <a:pt x="151" y="25"/>
                  </a:lnTo>
                  <a:lnTo>
                    <a:pt x="148" y="31"/>
                  </a:lnTo>
                  <a:lnTo>
                    <a:pt x="145" y="33"/>
                  </a:lnTo>
                  <a:lnTo>
                    <a:pt x="145" y="36"/>
                  </a:lnTo>
                  <a:lnTo>
                    <a:pt x="145" y="39"/>
                  </a:lnTo>
                  <a:lnTo>
                    <a:pt x="145" y="36"/>
                  </a:lnTo>
                  <a:lnTo>
                    <a:pt x="148" y="36"/>
                  </a:lnTo>
                  <a:lnTo>
                    <a:pt x="151" y="33"/>
                  </a:lnTo>
                  <a:lnTo>
                    <a:pt x="154" y="33"/>
                  </a:lnTo>
                  <a:lnTo>
                    <a:pt x="154" y="31"/>
                  </a:lnTo>
                  <a:lnTo>
                    <a:pt x="157" y="31"/>
                  </a:lnTo>
                  <a:lnTo>
                    <a:pt x="160" y="28"/>
                  </a:lnTo>
                  <a:lnTo>
                    <a:pt x="163" y="28"/>
                  </a:lnTo>
                  <a:lnTo>
                    <a:pt x="166" y="28"/>
                  </a:lnTo>
                  <a:lnTo>
                    <a:pt x="166" y="25"/>
                  </a:lnTo>
                  <a:lnTo>
                    <a:pt x="169" y="25"/>
                  </a:lnTo>
                  <a:lnTo>
                    <a:pt x="173" y="25"/>
                  </a:lnTo>
                  <a:lnTo>
                    <a:pt x="176" y="22"/>
                  </a:lnTo>
                  <a:lnTo>
                    <a:pt x="179" y="22"/>
                  </a:lnTo>
                  <a:lnTo>
                    <a:pt x="182" y="22"/>
                  </a:lnTo>
                  <a:lnTo>
                    <a:pt x="188" y="19"/>
                  </a:lnTo>
                  <a:lnTo>
                    <a:pt x="194" y="19"/>
                  </a:lnTo>
                  <a:lnTo>
                    <a:pt x="206" y="19"/>
                  </a:lnTo>
                  <a:lnTo>
                    <a:pt x="209" y="22"/>
                  </a:lnTo>
                  <a:lnTo>
                    <a:pt x="212" y="22"/>
                  </a:lnTo>
                  <a:lnTo>
                    <a:pt x="215" y="22"/>
                  </a:lnTo>
                  <a:lnTo>
                    <a:pt x="221" y="31"/>
                  </a:lnTo>
                  <a:lnTo>
                    <a:pt x="224" y="36"/>
                  </a:lnTo>
                  <a:lnTo>
                    <a:pt x="227" y="42"/>
                  </a:lnTo>
                  <a:lnTo>
                    <a:pt x="227" y="50"/>
                  </a:lnTo>
                  <a:lnTo>
                    <a:pt x="224" y="56"/>
                  </a:lnTo>
                  <a:lnTo>
                    <a:pt x="224" y="61"/>
                  </a:lnTo>
                  <a:lnTo>
                    <a:pt x="221" y="64"/>
                  </a:lnTo>
                  <a:lnTo>
                    <a:pt x="224" y="61"/>
                  </a:lnTo>
                  <a:lnTo>
                    <a:pt x="227" y="61"/>
                  </a:lnTo>
                  <a:lnTo>
                    <a:pt x="230" y="61"/>
                  </a:lnTo>
                  <a:lnTo>
                    <a:pt x="233" y="61"/>
                  </a:lnTo>
                  <a:lnTo>
                    <a:pt x="236" y="59"/>
                  </a:lnTo>
                  <a:lnTo>
                    <a:pt x="245" y="59"/>
                  </a:lnTo>
                  <a:lnTo>
                    <a:pt x="251" y="59"/>
                  </a:lnTo>
                  <a:lnTo>
                    <a:pt x="257" y="59"/>
                  </a:lnTo>
                  <a:lnTo>
                    <a:pt x="264" y="61"/>
                  </a:lnTo>
                  <a:lnTo>
                    <a:pt x="267" y="67"/>
                  </a:lnTo>
                  <a:lnTo>
                    <a:pt x="270" y="73"/>
                  </a:lnTo>
                  <a:lnTo>
                    <a:pt x="270" y="87"/>
                  </a:lnTo>
                  <a:lnTo>
                    <a:pt x="270" y="95"/>
                  </a:lnTo>
                  <a:lnTo>
                    <a:pt x="267" y="101"/>
                  </a:lnTo>
                  <a:lnTo>
                    <a:pt x="267" y="103"/>
                  </a:lnTo>
                  <a:lnTo>
                    <a:pt x="264" y="106"/>
                  </a:lnTo>
                  <a:lnTo>
                    <a:pt x="261" y="109"/>
                  </a:lnTo>
                  <a:lnTo>
                    <a:pt x="261" y="112"/>
                  </a:lnTo>
                  <a:lnTo>
                    <a:pt x="257" y="112"/>
                  </a:lnTo>
                  <a:lnTo>
                    <a:pt x="254" y="112"/>
                  </a:lnTo>
                  <a:lnTo>
                    <a:pt x="248" y="112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351" name="Group 42"/>
          <p:cNvGrpSpPr>
            <a:grpSpLocks/>
          </p:cNvGrpSpPr>
          <p:nvPr/>
        </p:nvGrpSpPr>
        <p:grpSpPr bwMode="auto">
          <a:xfrm>
            <a:off x="3279775" y="4745038"/>
            <a:ext cx="5972175" cy="493712"/>
            <a:chOff x="978" y="1441"/>
            <a:chExt cx="3762" cy="311"/>
          </a:xfrm>
        </p:grpSpPr>
        <p:sp>
          <p:nvSpPr>
            <p:cNvPr id="14376" name="Line 10"/>
            <p:cNvSpPr>
              <a:spLocks noChangeShapeType="1"/>
            </p:cNvSpPr>
            <p:nvPr/>
          </p:nvSpPr>
          <p:spPr bwMode="auto">
            <a:xfrm>
              <a:off x="978" y="1484"/>
              <a:ext cx="3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77" name="Freeform 19"/>
            <p:cNvSpPr>
              <a:spLocks/>
            </p:cNvSpPr>
            <p:nvPr/>
          </p:nvSpPr>
          <p:spPr bwMode="auto">
            <a:xfrm>
              <a:off x="4664" y="1441"/>
              <a:ext cx="76" cy="70"/>
            </a:xfrm>
            <a:custGeom>
              <a:avLst/>
              <a:gdLst>
                <a:gd name="T0" fmla="*/ 76 w 76"/>
                <a:gd name="T1" fmla="*/ 36 h 70"/>
                <a:gd name="T2" fmla="*/ 0 w 76"/>
                <a:gd name="T3" fmla="*/ 0 h 70"/>
                <a:gd name="T4" fmla="*/ 0 w 76"/>
                <a:gd name="T5" fmla="*/ 70 h 70"/>
                <a:gd name="T6" fmla="*/ 76 w 76"/>
                <a:gd name="T7" fmla="*/ 36 h 70"/>
                <a:gd name="T8" fmla="*/ 76 w 76"/>
                <a:gd name="T9" fmla="*/ 3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0"/>
                <a:gd name="T17" fmla="*/ 76 w 7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0">
                  <a:moveTo>
                    <a:pt x="76" y="36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76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78" name="Line 20"/>
            <p:cNvSpPr>
              <a:spLocks noChangeShapeType="1"/>
            </p:cNvSpPr>
            <p:nvPr/>
          </p:nvSpPr>
          <p:spPr bwMode="auto">
            <a:xfrm>
              <a:off x="1418" y="1483"/>
              <a:ext cx="1" cy="7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79" name="Line 21"/>
            <p:cNvSpPr>
              <a:spLocks noChangeShapeType="1"/>
            </p:cNvSpPr>
            <p:nvPr/>
          </p:nvSpPr>
          <p:spPr bwMode="auto">
            <a:xfrm>
              <a:off x="4321" y="1483"/>
              <a:ext cx="1" cy="9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80" name="Rectangle 35"/>
            <p:cNvSpPr>
              <a:spLocks noChangeArrowheads="1"/>
            </p:cNvSpPr>
            <p:nvPr/>
          </p:nvSpPr>
          <p:spPr bwMode="auto">
            <a:xfrm>
              <a:off x="1357" y="1579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>
                  <a:solidFill>
                    <a:srgbClr val="D47B44"/>
                  </a:solidFill>
                  <a:latin typeface="AvantGarde Bk BT" charset="0"/>
                </a:rPr>
                <a:t>S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81" name="Rectangle 36"/>
            <p:cNvSpPr>
              <a:spLocks noChangeArrowheads="1"/>
            </p:cNvSpPr>
            <p:nvPr/>
          </p:nvSpPr>
          <p:spPr bwMode="auto">
            <a:xfrm>
              <a:off x="1451" y="165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800">
                  <a:solidFill>
                    <a:srgbClr val="D47B44"/>
                  </a:solidFill>
                  <a:latin typeface="AvantGarde Bk BT" charset="0"/>
                </a:rPr>
                <a:t>0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82" name="Rectangle 37"/>
            <p:cNvSpPr>
              <a:spLocks noChangeArrowheads="1"/>
            </p:cNvSpPr>
            <p:nvPr/>
          </p:nvSpPr>
          <p:spPr bwMode="auto">
            <a:xfrm>
              <a:off x="4260" y="1579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>
                  <a:solidFill>
                    <a:srgbClr val="D47B44"/>
                  </a:solidFill>
                  <a:latin typeface="AvantGarde Bk BT" charset="0"/>
                </a:rPr>
                <a:t>S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12788" y="5407025"/>
            <a:ext cx="776287" cy="750888"/>
            <a:chOff x="1217" y="867"/>
            <a:chExt cx="489" cy="473"/>
          </a:xfrm>
        </p:grpSpPr>
        <p:sp>
          <p:nvSpPr>
            <p:cNvPr id="14363" name="Freeform 17"/>
            <p:cNvSpPr>
              <a:spLocks/>
            </p:cNvSpPr>
            <p:nvPr/>
          </p:nvSpPr>
          <p:spPr bwMode="auto">
            <a:xfrm>
              <a:off x="1233" y="1150"/>
              <a:ext cx="179" cy="168"/>
            </a:xfrm>
            <a:custGeom>
              <a:avLst/>
              <a:gdLst>
                <a:gd name="T0" fmla="*/ 148 w 179"/>
                <a:gd name="T1" fmla="*/ 143 h 168"/>
                <a:gd name="T2" fmla="*/ 139 w 179"/>
                <a:gd name="T3" fmla="*/ 151 h 168"/>
                <a:gd name="T4" fmla="*/ 130 w 179"/>
                <a:gd name="T5" fmla="*/ 157 h 168"/>
                <a:gd name="T6" fmla="*/ 121 w 179"/>
                <a:gd name="T7" fmla="*/ 159 h 168"/>
                <a:gd name="T8" fmla="*/ 109 w 179"/>
                <a:gd name="T9" fmla="*/ 165 h 168"/>
                <a:gd name="T10" fmla="*/ 78 w 179"/>
                <a:gd name="T11" fmla="*/ 165 h 168"/>
                <a:gd name="T12" fmla="*/ 57 w 179"/>
                <a:gd name="T13" fmla="*/ 162 h 168"/>
                <a:gd name="T14" fmla="*/ 45 w 179"/>
                <a:gd name="T15" fmla="*/ 157 h 168"/>
                <a:gd name="T16" fmla="*/ 39 w 179"/>
                <a:gd name="T17" fmla="*/ 151 h 168"/>
                <a:gd name="T18" fmla="*/ 21 w 179"/>
                <a:gd name="T19" fmla="*/ 140 h 168"/>
                <a:gd name="T20" fmla="*/ 12 w 179"/>
                <a:gd name="T21" fmla="*/ 126 h 168"/>
                <a:gd name="T22" fmla="*/ 3 w 179"/>
                <a:gd name="T23" fmla="*/ 109 h 168"/>
                <a:gd name="T24" fmla="*/ 0 w 179"/>
                <a:gd name="T25" fmla="*/ 67 h 168"/>
                <a:gd name="T26" fmla="*/ 9 w 179"/>
                <a:gd name="T27" fmla="*/ 47 h 168"/>
                <a:gd name="T28" fmla="*/ 18 w 179"/>
                <a:gd name="T29" fmla="*/ 33 h 168"/>
                <a:gd name="T30" fmla="*/ 27 w 179"/>
                <a:gd name="T31" fmla="*/ 22 h 168"/>
                <a:gd name="T32" fmla="*/ 39 w 179"/>
                <a:gd name="T33" fmla="*/ 14 h 168"/>
                <a:gd name="T34" fmla="*/ 45 w 179"/>
                <a:gd name="T35" fmla="*/ 11 h 168"/>
                <a:gd name="T36" fmla="*/ 54 w 179"/>
                <a:gd name="T37" fmla="*/ 5 h 168"/>
                <a:gd name="T38" fmla="*/ 69 w 179"/>
                <a:gd name="T39" fmla="*/ 3 h 168"/>
                <a:gd name="T40" fmla="*/ 97 w 179"/>
                <a:gd name="T41" fmla="*/ 0 h 168"/>
                <a:gd name="T42" fmla="*/ 118 w 179"/>
                <a:gd name="T43" fmla="*/ 5 h 168"/>
                <a:gd name="T44" fmla="*/ 130 w 179"/>
                <a:gd name="T45" fmla="*/ 11 h 168"/>
                <a:gd name="T46" fmla="*/ 139 w 179"/>
                <a:gd name="T47" fmla="*/ 14 h 168"/>
                <a:gd name="T48" fmla="*/ 154 w 179"/>
                <a:gd name="T49" fmla="*/ 28 h 168"/>
                <a:gd name="T50" fmla="*/ 163 w 179"/>
                <a:gd name="T51" fmla="*/ 39 h 168"/>
                <a:gd name="T52" fmla="*/ 172 w 179"/>
                <a:gd name="T53" fmla="*/ 59 h 168"/>
                <a:gd name="T54" fmla="*/ 175 w 179"/>
                <a:gd name="T55" fmla="*/ 103 h 168"/>
                <a:gd name="T56" fmla="*/ 169 w 179"/>
                <a:gd name="T57" fmla="*/ 120 h 168"/>
                <a:gd name="T58" fmla="*/ 148 w 179"/>
                <a:gd name="T59" fmla="*/ 70 h 168"/>
                <a:gd name="T60" fmla="*/ 142 w 179"/>
                <a:gd name="T61" fmla="*/ 56 h 168"/>
                <a:gd name="T62" fmla="*/ 130 w 179"/>
                <a:gd name="T63" fmla="*/ 45 h 168"/>
                <a:gd name="T64" fmla="*/ 121 w 179"/>
                <a:gd name="T65" fmla="*/ 36 h 168"/>
                <a:gd name="T66" fmla="*/ 112 w 179"/>
                <a:gd name="T67" fmla="*/ 31 h 168"/>
                <a:gd name="T68" fmla="*/ 103 w 179"/>
                <a:gd name="T69" fmla="*/ 28 h 168"/>
                <a:gd name="T70" fmla="*/ 72 w 179"/>
                <a:gd name="T71" fmla="*/ 31 h 168"/>
                <a:gd name="T72" fmla="*/ 57 w 179"/>
                <a:gd name="T73" fmla="*/ 36 h 168"/>
                <a:gd name="T74" fmla="*/ 48 w 179"/>
                <a:gd name="T75" fmla="*/ 45 h 168"/>
                <a:gd name="T76" fmla="*/ 33 w 179"/>
                <a:gd name="T77" fmla="*/ 61 h 168"/>
                <a:gd name="T78" fmla="*/ 33 w 179"/>
                <a:gd name="T79" fmla="*/ 98 h 168"/>
                <a:gd name="T80" fmla="*/ 39 w 179"/>
                <a:gd name="T81" fmla="*/ 112 h 168"/>
                <a:gd name="T82" fmla="*/ 51 w 179"/>
                <a:gd name="T83" fmla="*/ 126 h 168"/>
                <a:gd name="T84" fmla="*/ 57 w 179"/>
                <a:gd name="T85" fmla="*/ 129 h 168"/>
                <a:gd name="T86" fmla="*/ 69 w 179"/>
                <a:gd name="T87" fmla="*/ 134 h 168"/>
                <a:gd name="T88" fmla="*/ 81 w 179"/>
                <a:gd name="T89" fmla="*/ 137 h 168"/>
                <a:gd name="T90" fmla="*/ 112 w 179"/>
                <a:gd name="T91" fmla="*/ 134 h 168"/>
                <a:gd name="T92" fmla="*/ 121 w 179"/>
                <a:gd name="T93" fmla="*/ 129 h 168"/>
                <a:gd name="T94" fmla="*/ 133 w 179"/>
                <a:gd name="T95" fmla="*/ 120 h 1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9"/>
                <a:gd name="T145" fmla="*/ 0 h 168"/>
                <a:gd name="T146" fmla="*/ 179 w 179"/>
                <a:gd name="T147" fmla="*/ 168 h 1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9" h="168">
                  <a:moveTo>
                    <a:pt x="133" y="120"/>
                  </a:moveTo>
                  <a:lnTo>
                    <a:pt x="157" y="137"/>
                  </a:lnTo>
                  <a:lnTo>
                    <a:pt x="154" y="140"/>
                  </a:lnTo>
                  <a:lnTo>
                    <a:pt x="148" y="143"/>
                  </a:lnTo>
                  <a:lnTo>
                    <a:pt x="145" y="145"/>
                  </a:lnTo>
                  <a:lnTo>
                    <a:pt x="142" y="148"/>
                  </a:lnTo>
                  <a:lnTo>
                    <a:pt x="139" y="151"/>
                  </a:lnTo>
                  <a:lnTo>
                    <a:pt x="136" y="154"/>
                  </a:lnTo>
                  <a:lnTo>
                    <a:pt x="133" y="154"/>
                  </a:lnTo>
                  <a:lnTo>
                    <a:pt x="133" y="157"/>
                  </a:lnTo>
                  <a:lnTo>
                    <a:pt x="130" y="157"/>
                  </a:lnTo>
                  <a:lnTo>
                    <a:pt x="127" y="157"/>
                  </a:lnTo>
                  <a:lnTo>
                    <a:pt x="127" y="159"/>
                  </a:lnTo>
                  <a:lnTo>
                    <a:pt x="124" y="159"/>
                  </a:lnTo>
                  <a:lnTo>
                    <a:pt x="121" y="159"/>
                  </a:lnTo>
                  <a:lnTo>
                    <a:pt x="118" y="162"/>
                  </a:lnTo>
                  <a:lnTo>
                    <a:pt x="112" y="162"/>
                  </a:lnTo>
                  <a:lnTo>
                    <a:pt x="109" y="165"/>
                  </a:lnTo>
                  <a:lnTo>
                    <a:pt x="103" y="165"/>
                  </a:lnTo>
                  <a:lnTo>
                    <a:pt x="100" y="165"/>
                  </a:lnTo>
                  <a:lnTo>
                    <a:pt x="88" y="168"/>
                  </a:lnTo>
                  <a:lnTo>
                    <a:pt x="78" y="165"/>
                  </a:lnTo>
                  <a:lnTo>
                    <a:pt x="69" y="165"/>
                  </a:lnTo>
                  <a:lnTo>
                    <a:pt x="66" y="165"/>
                  </a:lnTo>
                  <a:lnTo>
                    <a:pt x="60" y="162"/>
                  </a:lnTo>
                  <a:lnTo>
                    <a:pt x="57" y="162"/>
                  </a:lnTo>
                  <a:lnTo>
                    <a:pt x="54" y="159"/>
                  </a:lnTo>
                  <a:lnTo>
                    <a:pt x="48" y="159"/>
                  </a:lnTo>
                  <a:lnTo>
                    <a:pt x="48" y="157"/>
                  </a:lnTo>
                  <a:lnTo>
                    <a:pt x="45" y="157"/>
                  </a:lnTo>
                  <a:lnTo>
                    <a:pt x="42" y="154"/>
                  </a:lnTo>
                  <a:lnTo>
                    <a:pt x="39" y="154"/>
                  </a:lnTo>
                  <a:lnTo>
                    <a:pt x="39" y="151"/>
                  </a:lnTo>
                  <a:lnTo>
                    <a:pt x="33" y="148"/>
                  </a:lnTo>
                  <a:lnTo>
                    <a:pt x="27" y="145"/>
                  </a:lnTo>
                  <a:lnTo>
                    <a:pt x="24" y="143"/>
                  </a:lnTo>
                  <a:lnTo>
                    <a:pt x="21" y="140"/>
                  </a:lnTo>
                  <a:lnTo>
                    <a:pt x="21" y="137"/>
                  </a:lnTo>
                  <a:lnTo>
                    <a:pt x="18" y="134"/>
                  </a:lnTo>
                  <a:lnTo>
                    <a:pt x="15" y="129"/>
                  </a:lnTo>
                  <a:lnTo>
                    <a:pt x="12" y="126"/>
                  </a:lnTo>
                  <a:lnTo>
                    <a:pt x="9" y="123"/>
                  </a:lnTo>
                  <a:lnTo>
                    <a:pt x="9" y="120"/>
                  </a:lnTo>
                  <a:lnTo>
                    <a:pt x="6" y="115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3" y="59"/>
                  </a:lnTo>
                  <a:lnTo>
                    <a:pt x="6" y="56"/>
                  </a:lnTo>
                  <a:lnTo>
                    <a:pt x="6" y="50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12" y="39"/>
                  </a:lnTo>
                  <a:lnTo>
                    <a:pt x="15" y="36"/>
                  </a:lnTo>
                  <a:lnTo>
                    <a:pt x="18" y="33"/>
                  </a:lnTo>
                  <a:lnTo>
                    <a:pt x="21" y="31"/>
                  </a:lnTo>
                  <a:lnTo>
                    <a:pt x="21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33" y="19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48" y="8"/>
                  </a:lnTo>
                  <a:lnTo>
                    <a:pt x="51" y="8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3"/>
                  </a:lnTo>
                  <a:lnTo>
                    <a:pt x="112" y="3"/>
                  </a:lnTo>
                  <a:lnTo>
                    <a:pt x="115" y="3"/>
                  </a:lnTo>
                  <a:lnTo>
                    <a:pt x="118" y="5"/>
                  </a:lnTo>
                  <a:lnTo>
                    <a:pt x="124" y="5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6" y="14"/>
                  </a:lnTo>
                  <a:lnTo>
                    <a:pt x="139" y="14"/>
                  </a:lnTo>
                  <a:lnTo>
                    <a:pt x="145" y="19"/>
                  </a:lnTo>
                  <a:lnTo>
                    <a:pt x="148" y="22"/>
                  </a:lnTo>
                  <a:lnTo>
                    <a:pt x="151" y="25"/>
                  </a:lnTo>
                  <a:lnTo>
                    <a:pt x="154" y="28"/>
                  </a:lnTo>
                  <a:lnTo>
                    <a:pt x="157" y="31"/>
                  </a:lnTo>
                  <a:lnTo>
                    <a:pt x="160" y="33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6" y="45"/>
                  </a:lnTo>
                  <a:lnTo>
                    <a:pt x="169" y="47"/>
                  </a:lnTo>
                  <a:lnTo>
                    <a:pt x="169" y="50"/>
                  </a:lnTo>
                  <a:lnTo>
                    <a:pt x="172" y="59"/>
                  </a:lnTo>
                  <a:lnTo>
                    <a:pt x="175" y="67"/>
                  </a:lnTo>
                  <a:lnTo>
                    <a:pt x="179" y="84"/>
                  </a:lnTo>
                  <a:lnTo>
                    <a:pt x="175" y="92"/>
                  </a:lnTo>
                  <a:lnTo>
                    <a:pt x="175" y="103"/>
                  </a:lnTo>
                  <a:lnTo>
                    <a:pt x="172" y="106"/>
                  </a:lnTo>
                  <a:lnTo>
                    <a:pt x="172" y="112"/>
                  </a:lnTo>
                  <a:lnTo>
                    <a:pt x="169" y="115"/>
                  </a:lnTo>
                  <a:lnTo>
                    <a:pt x="169" y="120"/>
                  </a:lnTo>
                  <a:lnTo>
                    <a:pt x="142" y="106"/>
                  </a:lnTo>
                  <a:lnTo>
                    <a:pt x="148" y="95"/>
                  </a:lnTo>
                  <a:lnTo>
                    <a:pt x="148" y="81"/>
                  </a:lnTo>
                  <a:lnTo>
                    <a:pt x="148" y="70"/>
                  </a:lnTo>
                  <a:lnTo>
                    <a:pt x="145" y="67"/>
                  </a:lnTo>
                  <a:lnTo>
                    <a:pt x="145" y="61"/>
                  </a:lnTo>
                  <a:lnTo>
                    <a:pt x="142" y="59"/>
                  </a:lnTo>
                  <a:lnTo>
                    <a:pt x="142" y="56"/>
                  </a:lnTo>
                  <a:lnTo>
                    <a:pt x="139" y="53"/>
                  </a:lnTo>
                  <a:lnTo>
                    <a:pt x="139" y="50"/>
                  </a:lnTo>
                  <a:lnTo>
                    <a:pt x="136" y="47"/>
                  </a:lnTo>
                  <a:lnTo>
                    <a:pt x="130" y="45"/>
                  </a:lnTo>
                  <a:lnTo>
                    <a:pt x="127" y="39"/>
                  </a:lnTo>
                  <a:lnTo>
                    <a:pt x="124" y="39"/>
                  </a:lnTo>
                  <a:lnTo>
                    <a:pt x="124" y="36"/>
                  </a:lnTo>
                  <a:lnTo>
                    <a:pt x="121" y="36"/>
                  </a:lnTo>
                  <a:lnTo>
                    <a:pt x="118" y="33"/>
                  </a:lnTo>
                  <a:lnTo>
                    <a:pt x="115" y="33"/>
                  </a:lnTo>
                  <a:lnTo>
                    <a:pt x="112" y="31"/>
                  </a:lnTo>
                  <a:lnTo>
                    <a:pt x="109" y="31"/>
                  </a:lnTo>
                  <a:lnTo>
                    <a:pt x="106" y="31"/>
                  </a:lnTo>
                  <a:lnTo>
                    <a:pt x="103" y="28"/>
                  </a:lnTo>
                  <a:lnTo>
                    <a:pt x="94" y="28"/>
                  </a:lnTo>
                  <a:lnTo>
                    <a:pt x="91" y="28"/>
                  </a:lnTo>
                  <a:lnTo>
                    <a:pt x="78" y="28"/>
                  </a:lnTo>
                  <a:lnTo>
                    <a:pt x="72" y="31"/>
                  </a:lnTo>
                  <a:lnTo>
                    <a:pt x="66" y="31"/>
                  </a:lnTo>
                  <a:lnTo>
                    <a:pt x="63" y="33"/>
                  </a:lnTo>
                  <a:lnTo>
                    <a:pt x="60" y="33"/>
                  </a:lnTo>
                  <a:lnTo>
                    <a:pt x="57" y="36"/>
                  </a:lnTo>
                  <a:lnTo>
                    <a:pt x="54" y="36"/>
                  </a:lnTo>
                  <a:lnTo>
                    <a:pt x="54" y="39"/>
                  </a:lnTo>
                  <a:lnTo>
                    <a:pt x="51" y="39"/>
                  </a:lnTo>
                  <a:lnTo>
                    <a:pt x="48" y="45"/>
                  </a:lnTo>
                  <a:lnTo>
                    <a:pt x="42" y="47"/>
                  </a:lnTo>
                  <a:lnTo>
                    <a:pt x="39" y="50"/>
                  </a:lnTo>
                  <a:lnTo>
                    <a:pt x="36" y="56"/>
                  </a:lnTo>
                  <a:lnTo>
                    <a:pt x="33" y="61"/>
                  </a:lnTo>
                  <a:lnTo>
                    <a:pt x="30" y="70"/>
                  </a:lnTo>
                  <a:lnTo>
                    <a:pt x="30" y="81"/>
                  </a:lnTo>
                  <a:lnTo>
                    <a:pt x="30" y="92"/>
                  </a:lnTo>
                  <a:lnTo>
                    <a:pt x="33" y="98"/>
                  </a:lnTo>
                  <a:lnTo>
                    <a:pt x="33" y="103"/>
                  </a:lnTo>
                  <a:lnTo>
                    <a:pt x="36" y="106"/>
                  </a:lnTo>
                  <a:lnTo>
                    <a:pt x="36" y="109"/>
                  </a:lnTo>
                  <a:lnTo>
                    <a:pt x="39" y="112"/>
                  </a:lnTo>
                  <a:lnTo>
                    <a:pt x="42" y="117"/>
                  </a:lnTo>
                  <a:lnTo>
                    <a:pt x="48" y="120"/>
                  </a:lnTo>
                  <a:lnTo>
                    <a:pt x="51" y="126"/>
                  </a:lnTo>
                  <a:lnTo>
                    <a:pt x="54" y="126"/>
                  </a:lnTo>
                  <a:lnTo>
                    <a:pt x="54" y="129"/>
                  </a:lnTo>
                  <a:lnTo>
                    <a:pt x="57" y="129"/>
                  </a:lnTo>
                  <a:lnTo>
                    <a:pt x="60" y="131"/>
                  </a:lnTo>
                  <a:lnTo>
                    <a:pt x="63" y="131"/>
                  </a:lnTo>
                  <a:lnTo>
                    <a:pt x="66" y="134"/>
                  </a:lnTo>
                  <a:lnTo>
                    <a:pt x="69" y="134"/>
                  </a:lnTo>
                  <a:lnTo>
                    <a:pt x="72" y="134"/>
                  </a:lnTo>
                  <a:lnTo>
                    <a:pt x="75" y="134"/>
                  </a:lnTo>
                  <a:lnTo>
                    <a:pt x="78" y="137"/>
                  </a:lnTo>
                  <a:lnTo>
                    <a:pt x="81" y="137"/>
                  </a:lnTo>
                  <a:lnTo>
                    <a:pt x="91" y="137"/>
                  </a:lnTo>
                  <a:lnTo>
                    <a:pt x="100" y="137"/>
                  </a:lnTo>
                  <a:lnTo>
                    <a:pt x="106" y="134"/>
                  </a:lnTo>
                  <a:lnTo>
                    <a:pt x="112" y="134"/>
                  </a:lnTo>
                  <a:lnTo>
                    <a:pt x="115" y="131"/>
                  </a:lnTo>
                  <a:lnTo>
                    <a:pt x="118" y="131"/>
                  </a:lnTo>
                  <a:lnTo>
                    <a:pt x="118" y="129"/>
                  </a:lnTo>
                  <a:lnTo>
                    <a:pt x="121" y="129"/>
                  </a:lnTo>
                  <a:lnTo>
                    <a:pt x="124" y="126"/>
                  </a:lnTo>
                  <a:lnTo>
                    <a:pt x="130" y="123"/>
                  </a:lnTo>
                  <a:lnTo>
                    <a:pt x="133" y="12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4" name="Freeform 18"/>
            <p:cNvSpPr>
              <a:spLocks/>
            </p:cNvSpPr>
            <p:nvPr/>
          </p:nvSpPr>
          <p:spPr bwMode="auto">
            <a:xfrm>
              <a:off x="1393" y="1127"/>
              <a:ext cx="261" cy="87"/>
            </a:xfrm>
            <a:custGeom>
              <a:avLst/>
              <a:gdLst>
                <a:gd name="T0" fmla="*/ 28 w 261"/>
                <a:gd name="T1" fmla="*/ 87 h 87"/>
                <a:gd name="T2" fmla="*/ 261 w 261"/>
                <a:gd name="T3" fmla="*/ 84 h 87"/>
                <a:gd name="T4" fmla="*/ 261 w 261"/>
                <a:gd name="T5" fmla="*/ 6 h 87"/>
                <a:gd name="T6" fmla="*/ 222 w 261"/>
                <a:gd name="T7" fmla="*/ 6 h 87"/>
                <a:gd name="T8" fmla="*/ 222 w 261"/>
                <a:gd name="T9" fmla="*/ 14 h 87"/>
                <a:gd name="T10" fmla="*/ 246 w 261"/>
                <a:gd name="T11" fmla="*/ 14 h 87"/>
                <a:gd name="T12" fmla="*/ 246 w 261"/>
                <a:gd name="T13" fmla="*/ 26 h 87"/>
                <a:gd name="T14" fmla="*/ 222 w 261"/>
                <a:gd name="T15" fmla="*/ 26 h 87"/>
                <a:gd name="T16" fmla="*/ 222 w 261"/>
                <a:gd name="T17" fmla="*/ 37 h 87"/>
                <a:gd name="T18" fmla="*/ 246 w 261"/>
                <a:gd name="T19" fmla="*/ 37 h 87"/>
                <a:gd name="T20" fmla="*/ 246 w 261"/>
                <a:gd name="T21" fmla="*/ 51 h 87"/>
                <a:gd name="T22" fmla="*/ 222 w 261"/>
                <a:gd name="T23" fmla="*/ 51 h 87"/>
                <a:gd name="T24" fmla="*/ 222 w 261"/>
                <a:gd name="T25" fmla="*/ 62 h 87"/>
                <a:gd name="T26" fmla="*/ 246 w 261"/>
                <a:gd name="T27" fmla="*/ 62 h 87"/>
                <a:gd name="T28" fmla="*/ 246 w 261"/>
                <a:gd name="T29" fmla="*/ 76 h 87"/>
                <a:gd name="T30" fmla="*/ 188 w 261"/>
                <a:gd name="T31" fmla="*/ 76 h 87"/>
                <a:gd name="T32" fmla="*/ 188 w 261"/>
                <a:gd name="T33" fmla="*/ 0 h 87"/>
                <a:gd name="T34" fmla="*/ 94 w 261"/>
                <a:gd name="T35" fmla="*/ 0 h 87"/>
                <a:gd name="T36" fmla="*/ 52 w 261"/>
                <a:gd name="T37" fmla="*/ 40 h 87"/>
                <a:gd name="T38" fmla="*/ 0 w 261"/>
                <a:gd name="T39" fmla="*/ 40 h 87"/>
                <a:gd name="T40" fmla="*/ 15 w 261"/>
                <a:gd name="T41" fmla="*/ 56 h 87"/>
                <a:gd name="T42" fmla="*/ 22 w 261"/>
                <a:gd name="T43" fmla="*/ 73 h 87"/>
                <a:gd name="T44" fmla="*/ 28 w 261"/>
                <a:gd name="T45" fmla="*/ 87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1"/>
                <a:gd name="T70" fmla="*/ 0 h 87"/>
                <a:gd name="T71" fmla="*/ 261 w 261"/>
                <a:gd name="T72" fmla="*/ 87 h 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1" h="87">
                  <a:moveTo>
                    <a:pt x="28" y="87"/>
                  </a:moveTo>
                  <a:lnTo>
                    <a:pt x="261" y="84"/>
                  </a:lnTo>
                  <a:lnTo>
                    <a:pt x="261" y="6"/>
                  </a:lnTo>
                  <a:lnTo>
                    <a:pt x="222" y="6"/>
                  </a:lnTo>
                  <a:lnTo>
                    <a:pt x="222" y="14"/>
                  </a:lnTo>
                  <a:lnTo>
                    <a:pt x="246" y="14"/>
                  </a:lnTo>
                  <a:lnTo>
                    <a:pt x="246" y="26"/>
                  </a:lnTo>
                  <a:lnTo>
                    <a:pt x="222" y="26"/>
                  </a:lnTo>
                  <a:lnTo>
                    <a:pt x="222" y="37"/>
                  </a:lnTo>
                  <a:lnTo>
                    <a:pt x="246" y="37"/>
                  </a:lnTo>
                  <a:lnTo>
                    <a:pt x="246" y="51"/>
                  </a:lnTo>
                  <a:lnTo>
                    <a:pt x="222" y="51"/>
                  </a:lnTo>
                  <a:lnTo>
                    <a:pt x="222" y="62"/>
                  </a:lnTo>
                  <a:lnTo>
                    <a:pt x="246" y="62"/>
                  </a:lnTo>
                  <a:lnTo>
                    <a:pt x="246" y="76"/>
                  </a:lnTo>
                  <a:lnTo>
                    <a:pt x="188" y="76"/>
                  </a:lnTo>
                  <a:lnTo>
                    <a:pt x="188" y="0"/>
                  </a:lnTo>
                  <a:lnTo>
                    <a:pt x="94" y="0"/>
                  </a:lnTo>
                  <a:lnTo>
                    <a:pt x="52" y="40"/>
                  </a:lnTo>
                  <a:lnTo>
                    <a:pt x="0" y="40"/>
                  </a:lnTo>
                  <a:lnTo>
                    <a:pt x="15" y="56"/>
                  </a:lnTo>
                  <a:lnTo>
                    <a:pt x="22" y="73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5" name="Freeform 19"/>
            <p:cNvSpPr>
              <a:spLocks/>
            </p:cNvSpPr>
            <p:nvPr/>
          </p:nvSpPr>
          <p:spPr bwMode="auto">
            <a:xfrm>
              <a:off x="1378" y="1052"/>
              <a:ext cx="276" cy="126"/>
            </a:xfrm>
            <a:custGeom>
              <a:avLst/>
              <a:gdLst>
                <a:gd name="T0" fmla="*/ 49 w 276"/>
                <a:gd name="T1" fmla="*/ 117 h 126"/>
                <a:gd name="T2" fmla="*/ 49 w 276"/>
                <a:gd name="T3" fmla="*/ 53 h 126"/>
                <a:gd name="T4" fmla="*/ 21 w 276"/>
                <a:gd name="T5" fmla="*/ 39 h 126"/>
                <a:gd name="T6" fmla="*/ 12 w 276"/>
                <a:gd name="T7" fmla="*/ 56 h 126"/>
                <a:gd name="T8" fmla="*/ 0 w 276"/>
                <a:gd name="T9" fmla="*/ 50 h 126"/>
                <a:gd name="T10" fmla="*/ 27 w 276"/>
                <a:gd name="T11" fmla="*/ 0 h 126"/>
                <a:gd name="T12" fmla="*/ 43 w 276"/>
                <a:gd name="T13" fmla="*/ 5 h 126"/>
                <a:gd name="T14" fmla="*/ 30 w 276"/>
                <a:gd name="T15" fmla="*/ 22 h 126"/>
                <a:gd name="T16" fmla="*/ 55 w 276"/>
                <a:gd name="T17" fmla="*/ 36 h 126"/>
                <a:gd name="T18" fmla="*/ 240 w 276"/>
                <a:gd name="T19" fmla="*/ 36 h 126"/>
                <a:gd name="T20" fmla="*/ 240 w 276"/>
                <a:gd name="T21" fmla="*/ 39 h 126"/>
                <a:gd name="T22" fmla="*/ 243 w 276"/>
                <a:gd name="T23" fmla="*/ 39 h 126"/>
                <a:gd name="T24" fmla="*/ 246 w 276"/>
                <a:gd name="T25" fmla="*/ 42 h 126"/>
                <a:gd name="T26" fmla="*/ 249 w 276"/>
                <a:gd name="T27" fmla="*/ 42 h 126"/>
                <a:gd name="T28" fmla="*/ 252 w 276"/>
                <a:gd name="T29" fmla="*/ 45 h 126"/>
                <a:gd name="T30" fmla="*/ 252 w 276"/>
                <a:gd name="T31" fmla="*/ 45 h 126"/>
                <a:gd name="T32" fmla="*/ 255 w 276"/>
                <a:gd name="T33" fmla="*/ 45 h 126"/>
                <a:gd name="T34" fmla="*/ 258 w 276"/>
                <a:gd name="T35" fmla="*/ 47 h 126"/>
                <a:gd name="T36" fmla="*/ 264 w 276"/>
                <a:gd name="T37" fmla="*/ 53 h 126"/>
                <a:gd name="T38" fmla="*/ 267 w 276"/>
                <a:gd name="T39" fmla="*/ 56 h 126"/>
                <a:gd name="T40" fmla="*/ 270 w 276"/>
                <a:gd name="T41" fmla="*/ 61 h 126"/>
                <a:gd name="T42" fmla="*/ 270 w 276"/>
                <a:gd name="T43" fmla="*/ 64 h 126"/>
                <a:gd name="T44" fmla="*/ 273 w 276"/>
                <a:gd name="T45" fmla="*/ 70 h 126"/>
                <a:gd name="T46" fmla="*/ 276 w 276"/>
                <a:gd name="T47" fmla="*/ 81 h 126"/>
                <a:gd name="T48" fmla="*/ 276 w 276"/>
                <a:gd name="T49" fmla="*/ 84 h 126"/>
                <a:gd name="T50" fmla="*/ 261 w 276"/>
                <a:gd name="T51" fmla="*/ 84 h 126"/>
                <a:gd name="T52" fmla="*/ 261 w 276"/>
                <a:gd name="T53" fmla="*/ 75 h 126"/>
                <a:gd name="T54" fmla="*/ 261 w 276"/>
                <a:gd name="T55" fmla="*/ 73 h 126"/>
                <a:gd name="T56" fmla="*/ 258 w 276"/>
                <a:gd name="T57" fmla="*/ 67 h 126"/>
                <a:gd name="T58" fmla="*/ 255 w 276"/>
                <a:gd name="T59" fmla="*/ 64 h 126"/>
                <a:gd name="T60" fmla="*/ 252 w 276"/>
                <a:gd name="T61" fmla="*/ 61 h 126"/>
                <a:gd name="T62" fmla="*/ 246 w 276"/>
                <a:gd name="T63" fmla="*/ 59 h 126"/>
                <a:gd name="T64" fmla="*/ 246 w 276"/>
                <a:gd name="T65" fmla="*/ 56 h 126"/>
                <a:gd name="T66" fmla="*/ 243 w 276"/>
                <a:gd name="T67" fmla="*/ 56 h 126"/>
                <a:gd name="T68" fmla="*/ 243 w 276"/>
                <a:gd name="T69" fmla="*/ 56 h 126"/>
                <a:gd name="T70" fmla="*/ 240 w 276"/>
                <a:gd name="T71" fmla="*/ 53 h 126"/>
                <a:gd name="T72" fmla="*/ 237 w 276"/>
                <a:gd name="T73" fmla="*/ 53 h 126"/>
                <a:gd name="T74" fmla="*/ 234 w 276"/>
                <a:gd name="T75" fmla="*/ 50 h 126"/>
                <a:gd name="T76" fmla="*/ 234 w 276"/>
                <a:gd name="T77" fmla="*/ 50 h 126"/>
                <a:gd name="T78" fmla="*/ 231 w 276"/>
                <a:gd name="T79" fmla="*/ 50 h 126"/>
                <a:gd name="T80" fmla="*/ 64 w 276"/>
                <a:gd name="T81" fmla="*/ 50 h 126"/>
                <a:gd name="T82" fmla="*/ 64 w 276"/>
                <a:gd name="T83" fmla="*/ 126 h 126"/>
                <a:gd name="T84" fmla="*/ 49 w 276"/>
                <a:gd name="T85" fmla="*/ 117 h 1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6"/>
                <a:gd name="T130" fmla="*/ 0 h 126"/>
                <a:gd name="T131" fmla="*/ 276 w 276"/>
                <a:gd name="T132" fmla="*/ 126 h 1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6" h="126">
                  <a:moveTo>
                    <a:pt x="49" y="117"/>
                  </a:moveTo>
                  <a:lnTo>
                    <a:pt x="49" y="53"/>
                  </a:lnTo>
                  <a:lnTo>
                    <a:pt x="21" y="39"/>
                  </a:lnTo>
                  <a:lnTo>
                    <a:pt x="12" y="56"/>
                  </a:lnTo>
                  <a:lnTo>
                    <a:pt x="0" y="50"/>
                  </a:lnTo>
                  <a:lnTo>
                    <a:pt x="27" y="0"/>
                  </a:lnTo>
                  <a:lnTo>
                    <a:pt x="43" y="5"/>
                  </a:lnTo>
                  <a:lnTo>
                    <a:pt x="30" y="22"/>
                  </a:lnTo>
                  <a:lnTo>
                    <a:pt x="55" y="36"/>
                  </a:lnTo>
                  <a:lnTo>
                    <a:pt x="240" y="36"/>
                  </a:lnTo>
                  <a:lnTo>
                    <a:pt x="240" y="39"/>
                  </a:lnTo>
                  <a:lnTo>
                    <a:pt x="243" y="39"/>
                  </a:lnTo>
                  <a:lnTo>
                    <a:pt x="246" y="42"/>
                  </a:lnTo>
                  <a:lnTo>
                    <a:pt x="249" y="42"/>
                  </a:lnTo>
                  <a:lnTo>
                    <a:pt x="252" y="45"/>
                  </a:lnTo>
                  <a:lnTo>
                    <a:pt x="255" y="45"/>
                  </a:lnTo>
                  <a:lnTo>
                    <a:pt x="258" y="47"/>
                  </a:lnTo>
                  <a:lnTo>
                    <a:pt x="264" y="53"/>
                  </a:lnTo>
                  <a:lnTo>
                    <a:pt x="267" y="56"/>
                  </a:lnTo>
                  <a:lnTo>
                    <a:pt x="270" y="61"/>
                  </a:lnTo>
                  <a:lnTo>
                    <a:pt x="270" y="64"/>
                  </a:lnTo>
                  <a:lnTo>
                    <a:pt x="273" y="70"/>
                  </a:lnTo>
                  <a:lnTo>
                    <a:pt x="276" y="81"/>
                  </a:lnTo>
                  <a:lnTo>
                    <a:pt x="276" y="84"/>
                  </a:lnTo>
                  <a:lnTo>
                    <a:pt x="261" y="84"/>
                  </a:lnTo>
                  <a:lnTo>
                    <a:pt x="261" y="75"/>
                  </a:lnTo>
                  <a:lnTo>
                    <a:pt x="261" y="73"/>
                  </a:lnTo>
                  <a:lnTo>
                    <a:pt x="258" y="67"/>
                  </a:lnTo>
                  <a:lnTo>
                    <a:pt x="255" y="64"/>
                  </a:lnTo>
                  <a:lnTo>
                    <a:pt x="252" y="61"/>
                  </a:lnTo>
                  <a:lnTo>
                    <a:pt x="246" y="59"/>
                  </a:lnTo>
                  <a:lnTo>
                    <a:pt x="246" y="56"/>
                  </a:lnTo>
                  <a:lnTo>
                    <a:pt x="243" y="56"/>
                  </a:lnTo>
                  <a:lnTo>
                    <a:pt x="240" y="53"/>
                  </a:lnTo>
                  <a:lnTo>
                    <a:pt x="237" y="53"/>
                  </a:lnTo>
                  <a:lnTo>
                    <a:pt x="234" y="50"/>
                  </a:lnTo>
                  <a:lnTo>
                    <a:pt x="231" y="50"/>
                  </a:lnTo>
                  <a:lnTo>
                    <a:pt x="64" y="50"/>
                  </a:lnTo>
                  <a:lnTo>
                    <a:pt x="64" y="126"/>
                  </a:lnTo>
                  <a:lnTo>
                    <a:pt x="49" y="11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6" name="Freeform 20"/>
            <p:cNvSpPr>
              <a:spLocks/>
            </p:cNvSpPr>
            <p:nvPr/>
          </p:nvSpPr>
          <p:spPr bwMode="auto">
            <a:xfrm>
              <a:off x="1275" y="1063"/>
              <a:ext cx="97" cy="67"/>
            </a:xfrm>
            <a:custGeom>
              <a:avLst/>
              <a:gdLst>
                <a:gd name="T0" fmla="*/ 0 w 97"/>
                <a:gd name="T1" fmla="*/ 0 h 67"/>
                <a:gd name="T2" fmla="*/ 0 w 97"/>
                <a:gd name="T3" fmla="*/ 48 h 67"/>
                <a:gd name="T4" fmla="*/ 3 w 97"/>
                <a:gd name="T5" fmla="*/ 50 h 67"/>
                <a:gd name="T6" fmla="*/ 3 w 97"/>
                <a:gd name="T7" fmla="*/ 56 h 67"/>
                <a:gd name="T8" fmla="*/ 6 w 97"/>
                <a:gd name="T9" fmla="*/ 59 h 67"/>
                <a:gd name="T10" fmla="*/ 9 w 97"/>
                <a:gd name="T11" fmla="*/ 62 h 67"/>
                <a:gd name="T12" fmla="*/ 12 w 97"/>
                <a:gd name="T13" fmla="*/ 64 h 67"/>
                <a:gd name="T14" fmla="*/ 12 w 97"/>
                <a:gd name="T15" fmla="*/ 64 h 67"/>
                <a:gd name="T16" fmla="*/ 15 w 97"/>
                <a:gd name="T17" fmla="*/ 67 h 67"/>
                <a:gd name="T18" fmla="*/ 18 w 97"/>
                <a:gd name="T19" fmla="*/ 67 h 67"/>
                <a:gd name="T20" fmla="*/ 21 w 97"/>
                <a:gd name="T21" fmla="*/ 67 h 67"/>
                <a:gd name="T22" fmla="*/ 33 w 97"/>
                <a:gd name="T23" fmla="*/ 67 h 67"/>
                <a:gd name="T24" fmla="*/ 61 w 97"/>
                <a:gd name="T25" fmla="*/ 67 h 67"/>
                <a:gd name="T26" fmla="*/ 85 w 97"/>
                <a:gd name="T27" fmla="*/ 67 h 67"/>
                <a:gd name="T28" fmla="*/ 97 w 97"/>
                <a:gd name="T29" fmla="*/ 67 h 67"/>
                <a:gd name="T30" fmla="*/ 94 w 97"/>
                <a:gd name="T31" fmla="*/ 62 h 67"/>
                <a:gd name="T32" fmla="*/ 94 w 97"/>
                <a:gd name="T33" fmla="*/ 56 h 67"/>
                <a:gd name="T34" fmla="*/ 91 w 97"/>
                <a:gd name="T35" fmla="*/ 53 h 67"/>
                <a:gd name="T36" fmla="*/ 88 w 97"/>
                <a:gd name="T37" fmla="*/ 50 h 67"/>
                <a:gd name="T38" fmla="*/ 85 w 97"/>
                <a:gd name="T39" fmla="*/ 50 h 67"/>
                <a:gd name="T40" fmla="*/ 85 w 97"/>
                <a:gd name="T41" fmla="*/ 48 h 67"/>
                <a:gd name="T42" fmla="*/ 82 w 97"/>
                <a:gd name="T43" fmla="*/ 48 h 67"/>
                <a:gd name="T44" fmla="*/ 79 w 97"/>
                <a:gd name="T45" fmla="*/ 48 h 67"/>
                <a:gd name="T46" fmla="*/ 73 w 97"/>
                <a:gd name="T47" fmla="*/ 45 h 67"/>
                <a:gd name="T48" fmla="*/ 70 w 97"/>
                <a:gd name="T49" fmla="*/ 45 h 67"/>
                <a:gd name="T50" fmla="*/ 61 w 97"/>
                <a:gd name="T51" fmla="*/ 45 h 67"/>
                <a:gd name="T52" fmla="*/ 52 w 97"/>
                <a:gd name="T53" fmla="*/ 45 h 67"/>
                <a:gd name="T54" fmla="*/ 36 w 97"/>
                <a:gd name="T55" fmla="*/ 45 h 67"/>
                <a:gd name="T56" fmla="*/ 30 w 97"/>
                <a:gd name="T57" fmla="*/ 45 h 67"/>
                <a:gd name="T58" fmla="*/ 12 w 97"/>
                <a:gd name="T59" fmla="*/ 3 h 67"/>
                <a:gd name="T60" fmla="*/ 0 w 97"/>
                <a:gd name="T61" fmla="*/ 0 h 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"/>
                <a:gd name="T94" fmla="*/ 0 h 67"/>
                <a:gd name="T95" fmla="*/ 97 w 97"/>
                <a:gd name="T96" fmla="*/ 67 h 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" h="67">
                  <a:moveTo>
                    <a:pt x="0" y="0"/>
                  </a:moveTo>
                  <a:lnTo>
                    <a:pt x="0" y="48"/>
                  </a:lnTo>
                  <a:lnTo>
                    <a:pt x="3" y="50"/>
                  </a:lnTo>
                  <a:lnTo>
                    <a:pt x="3" y="56"/>
                  </a:lnTo>
                  <a:lnTo>
                    <a:pt x="6" y="59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5" y="67"/>
                  </a:lnTo>
                  <a:lnTo>
                    <a:pt x="18" y="67"/>
                  </a:lnTo>
                  <a:lnTo>
                    <a:pt x="21" y="67"/>
                  </a:lnTo>
                  <a:lnTo>
                    <a:pt x="33" y="67"/>
                  </a:lnTo>
                  <a:lnTo>
                    <a:pt x="61" y="67"/>
                  </a:lnTo>
                  <a:lnTo>
                    <a:pt x="85" y="67"/>
                  </a:lnTo>
                  <a:lnTo>
                    <a:pt x="97" y="67"/>
                  </a:lnTo>
                  <a:lnTo>
                    <a:pt x="94" y="62"/>
                  </a:lnTo>
                  <a:lnTo>
                    <a:pt x="94" y="56"/>
                  </a:lnTo>
                  <a:lnTo>
                    <a:pt x="91" y="53"/>
                  </a:lnTo>
                  <a:lnTo>
                    <a:pt x="88" y="50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2" y="48"/>
                  </a:lnTo>
                  <a:lnTo>
                    <a:pt x="79" y="48"/>
                  </a:lnTo>
                  <a:lnTo>
                    <a:pt x="73" y="45"/>
                  </a:lnTo>
                  <a:lnTo>
                    <a:pt x="70" y="45"/>
                  </a:lnTo>
                  <a:lnTo>
                    <a:pt x="61" y="45"/>
                  </a:lnTo>
                  <a:lnTo>
                    <a:pt x="52" y="45"/>
                  </a:lnTo>
                  <a:lnTo>
                    <a:pt x="36" y="45"/>
                  </a:lnTo>
                  <a:lnTo>
                    <a:pt x="30" y="45"/>
                  </a:lnTo>
                  <a:lnTo>
                    <a:pt x="1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7" name="Freeform 21"/>
            <p:cNvSpPr>
              <a:spLocks/>
            </p:cNvSpPr>
            <p:nvPr/>
          </p:nvSpPr>
          <p:spPr bwMode="auto">
            <a:xfrm>
              <a:off x="1305" y="1122"/>
              <a:ext cx="22" cy="33"/>
            </a:xfrm>
            <a:custGeom>
              <a:avLst/>
              <a:gdLst>
                <a:gd name="T0" fmla="*/ 0 w 22"/>
                <a:gd name="T1" fmla="*/ 3 h 33"/>
                <a:gd name="T2" fmla="*/ 0 w 22"/>
                <a:gd name="T3" fmla="*/ 33 h 33"/>
                <a:gd name="T4" fmla="*/ 22 w 22"/>
                <a:gd name="T5" fmla="*/ 33 h 33"/>
                <a:gd name="T6" fmla="*/ 22 w 22"/>
                <a:gd name="T7" fmla="*/ 0 h 33"/>
                <a:gd name="T8" fmla="*/ 0 w 22"/>
                <a:gd name="T9" fmla="*/ 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3"/>
                  </a:moveTo>
                  <a:lnTo>
                    <a:pt x="0" y="33"/>
                  </a:lnTo>
                  <a:lnTo>
                    <a:pt x="22" y="33"/>
                  </a:lnTo>
                  <a:lnTo>
                    <a:pt x="2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8" name="Freeform 22"/>
            <p:cNvSpPr>
              <a:spLocks/>
            </p:cNvSpPr>
            <p:nvPr/>
          </p:nvSpPr>
          <p:spPr bwMode="auto">
            <a:xfrm>
              <a:off x="1308" y="1217"/>
              <a:ext cx="28" cy="25"/>
            </a:xfrm>
            <a:custGeom>
              <a:avLst/>
              <a:gdLst>
                <a:gd name="T0" fmla="*/ 16 w 28"/>
                <a:gd name="T1" fmla="*/ 25 h 25"/>
                <a:gd name="T2" fmla="*/ 19 w 28"/>
                <a:gd name="T3" fmla="*/ 25 h 25"/>
                <a:gd name="T4" fmla="*/ 22 w 28"/>
                <a:gd name="T5" fmla="*/ 25 h 25"/>
                <a:gd name="T6" fmla="*/ 25 w 28"/>
                <a:gd name="T7" fmla="*/ 22 h 25"/>
                <a:gd name="T8" fmla="*/ 28 w 28"/>
                <a:gd name="T9" fmla="*/ 20 h 25"/>
                <a:gd name="T10" fmla="*/ 28 w 28"/>
                <a:gd name="T11" fmla="*/ 14 h 25"/>
                <a:gd name="T12" fmla="*/ 28 w 28"/>
                <a:gd name="T13" fmla="*/ 8 h 25"/>
                <a:gd name="T14" fmla="*/ 25 w 28"/>
                <a:gd name="T15" fmla="*/ 6 h 25"/>
                <a:gd name="T16" fmla="*/ 25 w 28"/>
                <a:gd name="T17" fmla="*/ 6 h 25"/>
                <a:gd name="T18" fmla="*/ 22 w 28"/>
                <a:gd name="T19" fmla="*/ 3 h 25"/>
                <a:gd name="T20" fmla="*/ 19 w 28"/>
                <a:gd name="T21" fmla="*/ 3 h 25"/>
                <a:gd name="T22" fmla="*/ 16 w 28"/>
                <a:gd name="T23" fmla="*/ 0 h 25"/>
                <a:gd name="T24" fmla="*/ 16 w 28"/>
                <a:gd name="T25" fmla="*/ 0 h 25"/>
                <a:gd name="T26" fmla="*/ 9 w 28"/>
                <a:gd name="T27" fmla="*/ 3 h 25"/>
                <a:gd name="T28" fmla="*/ 6 w 28"/>
                <a:gd name="T29" fmla="*/ 3 h 25"/>
                <a:gd name="T30" fmla="*/ 3 w 28"/>
                <a:gd name="T31" fmla="*/ 6 h 25"/>
                <a:gd name="T32" fmla="*/ 0 w 28"/>
                <a:gd name="T33" fmla="*/ 8 h 25"/>
                <a:gd name="T34" fmla="*/ 0 w 28"/>
                <a:gd name="T35" fmla="*/ 14 h 25"/>
                <a:gd name="T36" fmla="*/ 0 w 28"/>
                <a:gd name="T37" fmla="*/ 20 h 25"/>
                <a:gd name="T38" fmla="*/ 3 w 28"/>
                <a:gd name="T39" fmla="*/ 20 h 25"/>
                <a:gd name="T40" fmla="*/ 3 w 28"/>
                <a:gd name="T41" fmla="*/ 22 h 25"/>
                <a:gd name="T42" fmla="*/ 6 w 28"/>
                <a:gd name="T43" fmla="*/ 25 h 25"/>
                <a:gd name="T44" fmla="*/ 9 w 28"/>
                <a:gd name="T45" fmla="*/ 25 h 25"/>
                <a:gd name="T46" fmla="*/ 13 w 28"/>
                <a:gd name="T47" fmla="*/ 25 h 25"/>
                <a:gd name="T48" fmla="*/ 16 w 28"/>
                <a:gd name="T49" fmla="*/ 25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"/>
                <a:gd name="T76" fmla="*/ 0 h 25"/>
                <a:gd name="T77" fmla="*/ 28 w 28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" h="25">
                  <a:moveTo>
                    <a:pt x="16" y="25"/>
                  </a:moveTo>
                  <a:lnTo>
                    <a:pt x="19" y="25"/>
                  </a:lnTo>
                  <a:lnTo>
                    <a:pt x="22" y="25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5" y="6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3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9" name="Freeform 23"/>
            <p:cNvSpPr>
              <a:spLocks/>
            </p:cNvSpPr>
            <p:nvPr/>
          </p:nvSpPr>
          <p:spPr bwMode="auto">
            <a:xfrm>
              <a:off x="1627" y="1259"/>
              <a:ext cx="18" cy="17"/>
            </a:xfrm>
            <a:custGeom>
              <a:avLst/>
              <a:gdLst>
                <a:gd name="T0" fmla="*/ 9 w 18"/>
                <a:gd name="T1" fmla="*/ 17 h 17"/>
                <a:gd name="T2" fmla="*/ 15 w 18"/>
                <a:gd name="T3" fmla="*/ 14 h 17"/>
                <a:gd name="T4" fmla="*/ 15 w 18"/>
                <a:gd name="T5" fmla="*/ 14 h 17"/>
                <a:gd name="T6" fmla="*/ 18 w 18"/>
                <a:gd name="T7" fmla="*/ 8 h 17"/>
                <a:gd name="T8" fmla="*/ 18 w 18"/>
                <a:gd name="T9" fmla="*/ 6 h 17"/>
                <a:gd name="T10" fmla="*/ 15 w 18"/>
                <a:gd name="T11" fmla="*/ 3 h 17"/>
                <a:gd name="T12" fmla="*/ 15 w 18"/>
                <a:gd name="T13" fmla="*/ 0 h 17"/>
                <a:gd name="T14" fmla="*/ 15 w 18"/>
                <a:gd name="T15" fmla="*/ 0 h 17"/>
                <a:gd name="T16" fmla="*/ 9 w 18"/>
                <a:gd name="T17" fmla="*/ 0 h 17"/>
                <a:gd name="T18" fmla="*/ 6 w 18"/>
                <a:gd name="T19" fmla="*/ 0 h 17"/>
                <a:gd name="T20" fmla="*/ 3 w 18"/>
                <a:gd name="T21" fmla="*/ 3 h 17"/>
                <a:gd name="T22" fmla="*/ 0 w 18"/>
                <a:gd name="T23" fmla="*/ 8 h 17"/>
                <a:gd name="T24" fmla="*/ 3 w 18"/>
                <a:gd name="T25" fmla="*/ 11 h 17"/>
                <a:gd name="T26" fmla="*/ 3 w 18"/>
                <a:gd name="T27" fmla="*/ 14 h 17"/>
                <a:gd name="T28" fmla="*/ 6 w 18"/>
                <a:gd name="T29" fmla="*/ 14 h 17"/>
                <a:gd name="T30" fmla="*/ 6 w 18"/>
                <a:gd name="T31" fmla="*/ 14 h 17"/>
                <a:gd name="T32" fmla="*/ 9 w 18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9" y="17"/>
                  </a:moveTo>
                  <a:lnTo>
                    <a:pt x="15" y="14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70" name="Freeform 24"/>
            <p:cNvSpPr>
              <a:spLocks/>
            </p:cNvSpPr>
            <p:nvPr/>
          </p:nvSpPr>
          <p:spPr bwMode="auto">
            <a:xfrm>
              <a:off x="1363" y="1256"/>
              <a:ext cx="36" cy="34"/>
            </a:xfrm>
            <a:custGeom>
              <a:avLst/>
              <a:gdLst>
                <a:gd name="T0" fmla="*/ 0 w 36"/>
                <a:gd name="T1" fmla="*/ 14 h 34"/>
                <a:gd name="T2" fmla="*/ 12 w 36"/>
                <a:gd name="T3" fmla="*/ 0 h 34"/>
                <a:gd name="T4" fmla="*/ 36 w 36"/>
                <a:gd name="T5" fmla="*/ 11 h 34"/>
                <a:gd name="T6" fmla="*/ 30 w 36"/>
                <a:gd name="T7" fmla="*/ 23 h 34"/>
                <a:gd name="T8" fmla="*/ 24 w 36"/>
                <a:gd name="T9" fmla="*/ 34 h 34"/>
                <a:gd name="T10" fmla="*/ 0 w 36"/>
                <a:gd name="T11" fmla="*/ 1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4"/>
                <a:gd name="T20" fmla="*/ 36 w 3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4">
                  <a:moveTo>
                    <a:pt x="0" y="14"/>
                  </a:moveTo>
                  <a:lnTo>
                    <a:pt x="12" y="0"/>
                  </a:lnTo>
                  <a:lnTo>
                    <a:pt x="36" y="11"/>
                  </a:lnTo>
                  <a:lnTo>
                    <a:pt x="30" y="23"/>
                  </a:lnTo>
                  <a:lnTo>
                    <a:pt x="24" y="3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71" name="Freeform 25"/>
            <p:cNvSpPr>
              <a:spLocks/>
            </p:cNvSpPr>
            <p:nvPr/>
          </p:nvSpPr>
          <p:spPr bwMode="auto">
            <a:xfrm>
              <a:off x="1581" y="1217"/>
              <a:ext cx="107" cy="101"/>
            </a:xfrm>
            <a:custGeom>
              <a:avLst/>
              <a:gdLst>
                <a:gd name="T0" fmla="*/ 64 w 107"/>
                <a:gd name="T1" fmla="*/ 3 h 101"/>
                <a:gd name="T2" fmla="*/ 76 w 107"/>
                <a:gd name="T3" fmla="*/ 6 h 101"/>
                <a:gd name="T4" fmla="*/ 79 w 107"/>
                <a:gd name="T5" fmla="*/ 6 h 101"/>
                <a:gd name="T6" fmla="*/ 85 w 107"/>
                <a:gd name="T7" fmla="*/ 8 h 101"/>
                <a:gd name="T8" fmla="*/ 88 w 107"/>
                <a:gd name="T9" fmla="*/ 11 h 101"/>
                <a:gd name="T10" fmla="*/ 94 w 107"/>
                <a:gd name="T11" fmla="*/ 20 h 101"/>
                <a:gd name="T12" fmla="*/ 101 w 107"/>
                <a:gd name="T13" fmla="*/ 28 h 101"/>
                <a:gd name="T14" fmla="*/ 107 w 107"/>
                <a:gd name="T15" fmla="*/ 42 h 101"/>
                <a:gd name="T16" fmla="*/ 107 w 107"/>
                <a:gd name="T17" fmla="*/ 62 h 101"/>
                <a:gd name="T18" fmla="*/ 104 w 107"/>
                <a:gd name="T19" fmla="*/ 70 h 101"/>
                <a:gd name="T20" fmla="*/ 101 w 107"/>
                <a:gd name="T21" fmla="*/ 76 h 101"/>
                <a:gd name="T22" fmla="*/ 94 w 107"/>
                <a:gd name="T23" fmla="*/ 81 h 101"/>
                <a:gd name="T24" fmla="*/ 88 w 107"/>
                <a:gd name="T25" fmla="*/ 90 h 101"/>
                <a:gd name="T26" fmla="*/ 85 w 107"/>
                <a:gd name="T27" fmla="*/ 92 h 101"/>
                <a:gd name="T28" fmla="*/ 79 w 107"/>
                <a:gd name="T29" fmla="*/ 95 h 101"/>
                <a:gd name="T30" fmla="*/ 76 w 107"/>
                <a:gd name="T31" fmla="*/ 98 h 101"/>
                <a:gd name="T32" fmla="*/ 70 w 107"/>
                <a:gd name="T33" fmla="*/ 98 h 101"/>
                <a:gd name="T34" fmla="*/ 61 w 107"/>
                <a:gd name="T35" fmla="*/ 101 h 101"/>
                <a:gd name="T36" fmla="*/ 43 w 107"/>
                <a:gd name="T37" fmla="*/ 101 h 101"/>
                <a:gd name="T38" fmla="*/ 34 w 107"/>
                <a:gd name="T39" fmla="*/ 98 h 101"/>
                <a:gd name="T40" fmla="*/ 28 w 107"/>
                <a:gd name="T41" fmla="*/ 95 h 101"/>
                <a:gd name="T42" fmla="*/ 25 w 107"/>
                <a:gd name="T43" fmla="*/ 92 h 101"/>
                <a:gd name="T44" fmla="*/ 19 w 107"/>
                <a:gd name="T45" fmla="*/ 90 h 101"/>
                <a:gd name="T46" fmla="*/ 13 w 107"/>
                <a:gd name="T47" fmla="*/ 81 h 101"/>
                <a:gd name="T48" fmla="*/ 7 w 107"/>
                <a:gd name="T49" fmla="*/ 76 h 101"/>
                <a:gd name="T50" fmla="*/ 0 w 107"/>
                <a:gd name="T51" fmla="*/ 62 h 101"/>
                <a:gd name="T52" fmla="*/ 0 w 107"/>
                <a:gd name="T53" fmla="*/ 42 h 101"/>
                <a:gd name="T54" fmla="*/ 3 w 107"/>
                <a:gd name="T55" fmla="*/ 34 h 101"/>
                <a:gd name="T56" fmla="*/ 10 w 107"/>
                <a:gd name="T57" fmla="*/ 25 h 101"/>
                <a:gd name="T58" fmla="*/ 13 w 107"/>
                <a:gd name="T59" fmla="*/ 17 h 101"/>
                <a:gd name="T60" fmla="*/ 22 w 107"/>
                <a:gd name="T61" fmla="*/ 11 h 101"/>
                <a:gd name="T62" fmla="*/ 25 w 107"/>
                <a:gd name="T63" fmla="*/ 8 h 101"/>
                <a:gd name="T64" fmla="*/ 28 w 107"/>
                <a:gd name="T65" fmla="*/ 6 h 101"/>
                <a:gd name="T66" fmla="*/ 34 w 107"/>
                <a:gd name="T67" fmla="*/ 6 h 101"/>
                <a:gd name="T68" fmla="*/ 37 w 107"/>
                <a:gd name="T69" fmla="*/ 3 h 101"/>
                <a:gd name="T70" fmla="*/ 49 w 107"/>
                <a:gd name="T71" fmla="*/ 0 h 101"/>
                <a:gd name="T72" fmla="*/ 46 w 107"/>
                <a:gd name="T73" fmla="*/ 25 h 101"/>
                <a:gd name="T74" fmla="*/ 40 w 107"/>
                <a:gd name="T75" fmla="*/ 28 h 101"/>
                <a:gd name="T76" fmla="*/ 31 w 107"/>
                <a:gd name="T77" fmla="*/ 36 h 101"/>
                <a:gd name="T78" fmla="*/ 25 w 107"/>
                <a:gd name="T79" fmla="*/ 50 h 101"/>
                <a:gd name="T80" fmla="*/ 28 w 107"/>
                <a:gd name="T81" fmla="*/ 62 h 101"/>
                <a:gd name="T82" fmla="*/ 31 w 107"/>
                <a:gd name="T83" fmla="*/ 67 h 101"/>
                <a:gd name="T84" fmla="*/ 34 w 107"/>
                <a:gd name="T85" fmla="*/ 70 h 101"/>
                <a:gd name="T86" fmla="*/ 43 w 107"/>
                <a:gd name="T87" fmla="*/ 76 h 101"/>
                <a:gd name="T88" fmla="*/ 49 w 107"/>
                <a:gd name="T89" fmla="*/ 78 h 101"/>
                <a:gd name="T90" fmla="*/ 55 w 107"/>
                <a:gd name="T91" fmla="*/ 78 h 101"/>
                <a:gd name="T92" fmla="*/ 67 w 107"/>
                <a:gd name="T93" fmla="*/ 76 h 101"/>
                <a:gd name="T94" fmla="*/ 73 w 107"/>
                <a:gd name="T95" fmla="*/ 73 h 101"/>
                <a:gd name="T96" fmla="*/ 82 w 107"/>
                <a:gd name="T97" fmla="*/ 67 h 101"/>
                <a:gd name="T98" fmla="*/ 85 w 107"/>
                <a:gd name="T99" fmla="*/ 50 h 101"/>
                <a:gd name="T100" fmla="*/ 85 w 107"/>
                <a:gd name="T101" fmla="*/ 39 h 101"/>
                <a:gd name="T102" fmla="*/ 82 w 107"/>
                <a:gd name="T103" fmla="*/ 36 h 101"/>
                <a:gd name="T104" fmla="*/ 76 w 107"/>
                <a:gd name="T105" fmla="*/ 31 h 101"/>
                <a:gd name="T106" fmla="*/ 70 w 107"/>
                <a:gd name="T107" fmla="*/ 25 h 101"/>
                <a:gd name="T108" fmla="*/ 64 w 107"/>
                <a:gd name="T109" fmla="*/ 25 h 101"/>
                <a:gd name="T110" fmla="*/ 55 w 107"/>
                <a:gd name="T111" fmla="*/ 22 h 101"/>
                <a:gd name="T112" fmla="*/ 55 w 107"/>
                <a:gd name="T113" fmla="*/ 20 h 101"/>
                <a:gd name="T114" fmla="*/ 55 w 107"/>
                <a:gd name="T115" fmla="*/ 11 h 101"/>
                <a:gd name="T116" fmla="*/ 55 w 107"/>
                <a:gd name="T117" fmla="*/ 6 h 1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"/>
                <a:gd name="T178" fmla="*/ 0 h 101"/>
                <a:gd name="T179" fmla="*/ 107 w 107"/>
                <a:gd name="T180" fmla="*/ 101 h 1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" h="101">
                  <a:moveTo>
                    <a:pt x="55" y="0"/>
                  </a:moveTo>
                  <a:lnTo>
                    <a:pt x="64" y="3"/>
                  </a:lnTo>
                  <a:lnTo>
                    <a:pt x="70" y="3"/>
                  </a:lnTo>
                  <a:lnTo>
                    <a:pt x="76" y="6"/>
                  </a:lnTo>
                  <a:lnTo>
                    <a:pt x="79" y="6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91" y="14"/>
                  </a:lnTo>
                  <a:lnTo>
                    <a:pt x="94" y="20"/>
                  </a:lnTo>
                  <a:lnTo>
                    <a:pt x="98" y="22"/>
                  </a:lnTo>
                  <a:lnTo>
                    <a:pt x="101" y="28"/>
                  </a:lnTo>
                  <a:lnTo>
                    <a:pt x="104" y="31"/>
                  </a:lnTo>
                  <a:lnTo>
                    <a:pt x="107" y="42"/>
                  </a:lnTo>
                  <a:lnTo>
                    <a:pt x="107" y="5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4" y="70"/>
                  </a:lnTo>
                  <a:lnTo>
                    <a:pt x="104" y="73"/>
                  </a:lnTo>
                  <a:lnTo>
                    <a:pt x="101" y="76"/>
                  </a:lnTo>
                  <a:lnTo>
                    <a:pt x="98" y="78"/>
                  </a:lnTo>
                  <a:lnTo>
                    <a:pt x="94" y="81"/>
                  </a:lnTo>
                  <a:lnTo>
                    <a:pt x="91" y="87"/>
                  </a:lnTo>
                  <a:lnTo>
                    <a:pt x="88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2" y="92"/>
                  </a:lnTo>
                  <a:lnTo>
                    <a:pt x="79" y="95"/>
                  </a:lnTo>
                  <a:lnTo>
                    <a:pt x="76" y="95"/>
                  </a:lnTo>
                  <a:lnTo>
                    <a:pt x="76" y="98"/>
                  </a:lnTo>
                  <a:lnTo>
                    <a:pt x="73" y="98"/>
                  </a:lnTo>
                  <a:lnTo>
                    <a:pt x="70" y="98"/>
                  </a:lnTo>
                  <a:lnTo>
                    <a:pt x="64" y="101"/>
                  </a:lnTo>
                  <a:lnTo>
                    <a:pt x="61" y="101"/>
                  </a:lnTo>
                  <a:lnTo>
                    <a:pt x="55" y="101"/>
                  </a:lnTo>
                  <a:lnTo>
                    <a:pt x="43" y="101"/>
                  </a:lnTo>
                  <a:lnTo>
                    <a:pt x="37" y="98"/>
                  </a:lnTo>
                  <a:lnTo>
                    <a:pt x="34" y="98"/>
                  </a:lnTo>
                  <a:lnTo>
                    <a:pt x="31" y="95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25" y="92"/>
                  </a:lnTo>
                  <a:lnTo>
                    <a:pt x="22" y="90"/>
                  </a:lnTo>
                  <a:lnTo>
                    <a:pt x="19" y="90"/>
                  </a:lnTo>
                  <a:lnTo>
                    <a:pt x="16" y="87"/>
                  </a:lnTo>
                  <a:lnTo>
                    <a:pt x="13" y="81"/>
                  </a:lnTo>
                  <a:lnTo>
                    <a:pt x="10" y="78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7" y="28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3" y="17"/>
                  </a:lnTo>
                  <a:lnTo>
                    <a:pt x="19" y="14"/>
                  </a:lnTo>
                  <a:lnTo>
                    <a:pt x="22" y="11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7" y="3"/>
                  </a:lnTo>
                  <a:lnTo>
                    <a:pt x="43" y="3"/>
                  </a:lnTo>
                  <a:lnTo>
                    <a:pt x="49" y="0"/>
                  </a:lnTo>
                  <a:lnTo>
                    <a:pt x="49" y="22"/>
                  </a:lnTo>
                  <a:lnTo>
                    <a:pt x="46" y="25"/>
                  </a:lnTo>
                  <a:lnTo>
                    <a:pt x="43" y="25"/>
                  </a:lnTo>
                  <a:lnTo>
                    <a:pt x="40" y="28"/>
                  </a:lnTo>
                  <a:lnTo>
                    <a:pt x="34" y="34"/>
                  </a:lnTo>
                  <a:lnTo>
                    <a:pt x="31" y="36"/>
                  </a:lnTo>
                  <a:lnTo>
                    <a:pt x="28" y="42"/>
                  </a:lnTo>
                  <a:lnTo>
                    <a:pt x="25" y="50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31" y="64"/>
                  </a:lnTo>
                  <a:lnTo>
                    <a:pt x="31" y="67"/>
                  </a:lnTo>
                  <a:lnTo>
                    <a:pt x="34" y="67"/>
                  </a:lnTo>
                  <a:lnTo>
                    <a:pt x="34" y="70"/>
                  </a:lnTo>
                  <a:lnTo>
                    <a:pt x="40" y="73"/>
                  </a:lnTo>
                  <a:lnTo>
                    <a:pt x="43" y="76"/>
                  </a:lnTo>
                  <a:lnTo>
                    <a:pt x="46" y="76"/>
                  </a:lnTo>
                  <a:lnTo>
                    <a:pt x="49" y="78"/>
                  </a:lnTo>
                  <a:lnTo>
                    <a:pt x="55" y="78"/>
                  </a:lnTo>
                  <a:lnTo>
                    <a:pt x="61" y="78"/>
                  </a:lnTo>
                  <a:lnTo>
                    <a:pt x="67" y="76"/>
                  </a:lnTo>
                  <a:lnTo>
                    <a:pt x="70" y="76"/>
                  </a:lnTo>
                  <a:lnTo>
                    <a:pt x="73" y="73"/>
                  </a:lnTo>
                  <a:lnTo>
                    <a:pt x="76" y="70"/>
                  </a:lnTo>
                  <a:lnTo>
                    <a:pt x="82" y="67"/>
                  </a:lnTo>
                  <a:lnTo>
                    <a:pt x="85" y="62"/>
                  </a:lnTo>
                  <a:lnTo>
                    <a:pt x="85" y="50"/>
                  </a:lnTo>
                  <a:lnTo>
                    <a:pt x="85" y="45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4"/>
                  </a:lnTo>
                  <a:lnTo>
                    <a:pt x="76" y="31"/>
                  </a:lnTo>
                  <a:lnTo>
                    <a:pt x="73" y="28"/>
                  </a:lnTo>
                  <a:lnTo>
                    <a:pt x="70" y="25"/>
                  </a:lnTo>
                  <a:lnTo>
                    <a:pt x="67" y="25"/>
                  </a:lnTo>
                  <a:lnTo>
                    <a:pt x="64" y="25"/>
                  </a:lnTo>
                  <a:lnTo>
                    <a:pt x="61" y="22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55" y="11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72" name="Freeform 26"/>
            <p:cNvSpPr>
              <a:spLocks/>
            </p:cNvSpPr>
            <p:nvPr/>
          </p:nvSpPr>
          <p:spPr bwMode="auto">
            <a:xfrm>
              <a:off x="1627" y="1217"/>
              <a:ext cx="9" cy="25"/>
            </a:xfrm>
            <a:custGeom>
              <a:avLst/>
              <a:gdLst>
                <a:gd name="T0" fmla="*/ 0 w 9"/>
                <a:gd name="T1" fmla="*/ 0 h 25"/>
                <a:gd name="T2" fmla="*/ 9 w 9"/>
                <a:gd name="T3" fmla="*/ 0 h 25"/>
                <a:gd name="T4" fmla="*/ 9 w 9"/>
                <a:gd name="T5" fmla="*/ 22 h 25"/>
                <a:gd name="T6" fmla="*/ 0 w 9"/>
                <a:gd name="T7" fmla="*/ 25 h 25"/>
                <a:gd name="T8" fmla="*/ 0 w 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5"/>
                <a:gd name="T17" fmla="*/ 9 w 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5">
                  <a:moveTo>
                    <a:pt x="0" y="0"/>
                  </a:moveTo>
                  <a:lnTo>
                    <a:pt x="9" y="0"/>
                  </a:lnTo>
                  <a:lnTo>
                    <a:pt x="9" y="22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73" name="Rectangle 27"/>
            <p:cNvSpPr>
              <a:spLocks noChangeArrowheads="1"/>
            </p:cNvSpPr>
            <p:nvPr/>
          </p:nvSpPr>
          <p:spPr bwMode="auto">
            <a:xfrm>
              <a:off x="1217" y="1318"/>
              <a:ext cx="489" cy="22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74" name="Rectangle 28"/>
            <p:cNvSpPr>
              <a:spLocks noChangeArrowheads="1"/>
            </p:cNvSpPr>
            <p:nvPr/>
          </p:nvSpPr>
          <p:spPr bwMode="auto">
            <a:xfrm>
              <a:off x="1487" y="993"/>
              <a:ext cx="22" cy="104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75" name="Freeform 29"/>
            <p:cNvSpPr>
              <a:spLocks/>
            </p:cNvSpPr>
            <p:nvPr/>
          </p:nvSpPr>
          <p:spPr bwMode="auto">
            <a:xfrm>
              <a:off x="1239" y="867"/>
              <a:ext cx="270" cy="112"/>
            </a:xfrm>
            <a:custGeom>
              <a:avLst/>
              <a:gdLst>
                <a:gd name="T0" fmla="*/ 248 w 270"/>
                <a:gd name="T1" fmla="*/ 98 h 112"/>
                <a:gd name="T2" fmla="*/ 242 w 270"/>
                <a:gd name="T3" fmla="*/ 92 h 112"/>
                <a:gd name="T4" fmla="*/ 233 w 270"/>
                <a:gd name="T5" fmla="*/ 89 h 112"/>
                <a:gd name="T6" fmla="*/ 191 w 270"/>
                <a:gd name="T7" fmla="*/ 81 h 112"/>
                <a:gd name="T8" fmla="*/ 191 w 270"/>
                <a:gd name="T9" fmla="*/ 70 h 112"/>
                <a:gd name="T10" fmla="*/ 194 w 270"/>
                <a:gd name="T11" fmla="*/ 50 h 112"/>
                <a:gd name="T12" fmla="*/ 191 w 270"/>
                <a:gd name="T13" fmla="*/ 47 h 112"/>
                <a:gd name="T14" fmla="*/ 176 w 270"/>
                <a:gd name="T15" fmla="*/ 47 h 112"/>
                <a:gd name="T16" fmla="*/ 163 w 270"/>
                <a:gd name="T17" fmla="*/ 53 h 112"/>
                <a:gd name="T18" fmla="*/ 157 w 270"/>
                <a:gd name="T19" fmla="*/ 56 h 112"/>
                <a:gd name="T20" fmla="*/ 148 w 270"/>
                <a:gd name="T21" fmla="*/ 59 h 112"/>
                <a:gd name="T22" fmla="*/ 139 w 270"/>
                <a:gd name="T23" fmla="*/ 61 h 112"/>
                <a:gd name="T24" fmla="*/ 124 w 270"/>
                <a:gd name="T25" fmla="*/ 61 h 112"/>
                <a:gd name="T26" fmla="*/ 112 w 270"/>
                <a:gd name="T27" fmla="*/ 42 h 112"/>
                <a:gd name="T28" fmla="*/ 106 w 270"/>
                <a:gd name="T29" fmla="*/ 33 h 112"/>
                <a:gd name="T30" fmla="*/ 94 w 270"/>
                <a:gd name="T31" fmla="*/ 36 h 112"/>
                <a:gd name="T32" fmla="*/ 78 w 270"/>
                <a:gd name="T33" fmla="*/ 39 h 112"/>
                <a:gd name="T34" fmla="*/ 60 w 270"/>
                <a:gd name="T35" fmla="*/ 45 h 112"/>
                <a:gd name="T36" fmla="*/ 42 w 270"/>
                <a:gd name="T37" fmla="*/ 47 h 112"/>
                <a:gd name="T38" fmla="*/ 24 w 270"/>
                <a:gd name="T39" fmla="*/ 47 h 112"/>
                <a:gd name="T40" fmla="*/ 21 w 270"/>
                <a:gd name="T41" fmla="*/ 39 h 112"/>
                <a:gd name="T42" fmla="*/ 27 w 270"/>
                <a:gd name="T43" fmla="*/ 25 h 112"/>
                <a:gd name="T44" fmla="*/ 33 w 270"/>
                <a:gd name="T45" fmla="*/ 17 h 112"/>
                <a:gd name="T46" fmla="*/ 3 w 270"/>
                <a:gd name="T47" fmla="*/ 19 h 112"/>
                <a:gd name="T48" fmla="*/ 6 w 270"/>
                <a:gd name="T49" fmla="*/ 17 h 112"/>
                <a:gd name="T50" fmla="*/ 12 w 270"/>
                <a:gd name="T51" fmla="*/ 14 h 112"/>
                <a:gd name="T52" fmla="*/ 18 w 270"/>
                <a:gd name="T53" fmla="*/ 11 h 112"/>
                <a:gd name="T54" fmla="*/ 24 w 270"/>
                <a:gd name="T55" fmla="*/ 8 h 112"/>
                <a:gd name="T56" fmla="*/ 30 w 270"/>
                <a:gd name="T57" fmla="*/ 5 h 112"/>
                <a:gd name="T58" fmla="*/ 42 w 270"/>
                <a:gd name="T59" fmla="*/ 3 h 112"/>
                <a:gd name="T60" fmla="*/ 60 w 270"/>
                <a:gd name="T61" fmla="*/ 8 h 112"/>
                <a:gd name="T62" fmla="*/ 57 w 270"/>
                <a:gd name="T63" fmla="*/ 22 h 112"/>
                <a:gd name="T64" fmla="*/ 57 w 270"/>
                <a:gd name="T65" fmla="*/ 28 h 112"/>
                <a:gd name="T66" fmla="*/ 63 w 270"/>
                <a:gd name="T67" fmla="*/ 22 h 112"/>
                <a:gd name="T68" fmla="*/ 69 w 270"/>
                <a:gd name="T69" fmla="*/ 19 h 112"/>
                <a:gd name="T70" fmla="*/ 75 w 270"/>
                <a:gd name="T71" fmla="*/ 17 h 112"/>
                <a:gd name="T72" fmla="*/ 78 w 270"/>
                <a:gd name="T73" fmla="*/ 14 h 112"/>
                <a:gd name="T74" fmla="*/ 85 w 270"/>
                <a:gd name="T75" fmla="*/ 11 h 112"/>
                <a:gd name="T76" fmla="*/ 94 w 270"/>
                <a:gd name="T77" fmla="*/ 5 h 112"/>
                <a:gd name="T78" fmla="*/ 103 w 270"/>
                <a:gd name="T79" fmla="*/ 3 h 112"/>
                <a:gd name="T80" fmla="*/ 118 w 270"/>
                <a:gd name="T81" fmla="*/ 0 h 112"/>
                <a:gd name="T82" fmla="*/ 136 w 270"/>
                <a:gd name="T83" fmla="*/ 3 h 112"/>
                <a:gd name="T84" fmla="*/ 142 w 270"/>
                <a:gd name="T85" fmla="*/ 8 h 112"/>
                <a:gd name="T86" fmla="*/ 151 w 270"/>
                <a:gd name="T87" fmla="*/ 25 h 112"/>
                <a:gd name="T88" fmla="*/ 145 w 270"/>
                <a:gd name="T89" fmla="*/ 36 h 112"/>
                <a:gd name="T90" fmla="*/ 148 w 270"/>
                <a:gd name="T91" fmla="*/ 36 h 112"/>
                <a:gd name="T92" fmla="*/ 154 w 270"/>
                <a:gd name="T93" fmla="*/ 33 h 112"/>
                <a:gd name="T94" fmla="*/ 160 w 270"/>
                <a:gd name="T95" fmla="*/ 28 h 112"/>
                <a:gd name="T96" fmla="*/ 166 w 270"/>
                <a:gd name="T97" fmla="*/ 25 h 112"/>
                <a:gd name="T98" fmla="*/ 176 w 270"/>
                <a:gd name="T99" fmla="*/ 22 h 112"/>
                <a:gd name="T100" fmla="*/ 188 w 270"/>
                <a:gd name="T101" fmla="*/ 19 h 112"/>
                <a:gd name="T102" fmla="*/ 209 w 270"/>
                <a:gd name="T103" fmla="*/ 22 h 112"/>
                <a:gd name="T104" fmla="*/ 221 w 270"/>
                <a:gd name="T105" fmla="*/ 31 h 112"/>
                <a:gd name="T106" fmla="*/ 227 w 270"/>
                <a:gd name="T107" fmla="*/ 50 h 112"/>
                <a:gd name="T108" fmla="*/ 221 w 270"/>
                <a:gd name="T109" fmla="*/ 64 h 112"/>
                <a:gd name="T110" fmla="*/ 224 w 270"/>
                <a:gd name="T111" fmla="*/ 61 h 112"/>
                <a:gd name="T112" fmla="*/ 233 w 270"/>
                <a:gd name="T113" fmla="*/ 61 h 112"/>
                <a:gd name="T114" fmla="*/ 251 w 270"/>
                <a:gd name="T115" fmla="*/ 59 h 112"/>
                <a:gd name="T116" fmla="*/ 267 w 270"/>
                <a:gd name="T117" fmla="*/ 67 h 112"/>
                <a:gd name="T118" fmla="*/ 270 w 270"/>
                <a:gd name="T119" fmla="*/ 95 h 112"/>
                <a:gd name="T120" fmla="*/ 264 w 270"/>
                <a:gd name="T121" fmla="*/ 106 h 112"/>
                <a:gd name="T122" fmla="*/ 261 w 270"/>
                <a:gd name="T123" fmla="*/ 112 h 112"/>
                <a:gd name="T124" fmla="*/ 248 w 270"/>
                <a:gd name="T125" fmla="*/ 112 h 1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0"/>
                <a:gd name="T190" fmla="*/ 0 h 112"/>
                <a:gd name="T191" fmla="*/ 270 w 270"/>
                <a:gd name="T192" fmla="*/ 112 h 1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0" h="112">
                  <a:moveTo>
                    <a:pt x="248" y="112"/>
                  </a:moveTo>
                  <a:lnTo>
                    <a:pt x="248" y="101"/>
                  </a:lnTo>
                  <a:lnTo>
                    <a:pt x="248" y="98"/>
                  </a:lnTo>
                  <a:lnTo>
                    <a:pt x="245" y="95"/>
                  </a:lnTo>
                  <a:lnTo>
                    <a:pt x="245" y="92"/>
                  </a:lnTo>
                  <a:lnTo>
                    <a:pt x="242" y="92"/>
                  </a:lnTo>
                  <a:lnTo>
                    <a:pt x="239" y="89"/>
                  </a:lnTo>
                  <a:lnTo>
                    <a:pt x="236" y="89"/>
                  </a:lnTo>
                  <a:lnTo>
                    <a:pt x="233" y="89"/>
                  </a:lnTo>
                  <a:lnTo>
                    <a:pt x="203" y="87"/>
                  </a:lnTo>
                  <a:lnTo>
                    <a:pt x="194" y="84"/>
                  </a:lnTo>
                  <a:lnTo>
                    <a:pt x="191" y="81"/>
                  </a:lnTo>
                  <a:lnTo>
                    <a:pt x="188" y="78"/>
                  </a:lnTo>
                  <a:lnTo>
                    <a:pt x="188" y="75"/>
                  </a:lnTo>
                  <a:lnTo>
                    <a:pt x="191" y="70"/>
                  </a:lnTo>
                  <a:lnTo>
                    <a:pt x="191" y="64"/>
                  </a:lnTo>
                  <a:lnTo>
                    <a:pt x="194" y="56"/>
                  </a:lnTo>
                  <a:lnTo>
                    <a:pt x="194" y="50"/>
                  </a:lnTo>
                  <a:lnTo>
                    <a:pt x="191" y="47"/>
                  </a:lnTo>
                  <a:lnTo>
                    <a:pt x="188" y="47"/>
                  </a:lnTo>
                  <a:lnTo>
                    <a:pt x="182" y="47"/>
                  </a:lnTo>
                  <a:lnTo>
                    <a:pt x="176" y="47"/>
                  </a:lnTo>
                  <a:lnTo>
                    <a:pt x="169" y="50"/>
                  </a:lnTo>
                  <a:lnTo>
                    <a:pt x="166" y="50"/>
                  </a:lnTo>
                  <a:lnTo>
                    <a:pt x="163" y="53"/>
                  </a:lnTo>
                  <a:lnTo>
                    <a:pt x="160" y="53"/>
                  </a:lnTo>
                  <a:lnTo>
                    <a:pt x="157" y="56"/>
                  </a:lnTo>
                  <a:lnTo>
                    <a:pt x="154" y="56"/>
                  </a:lnTo>
                  <a:lnTo>
                    <a:pt x="151" y="56"/>
                  </a:lnTo>
                  <a:lnTo>
                    <a:pt x="148" y="59"/>
                  </a:lnTo>
                  <a:lnTo>
                    <a:pt x="142" y="59"/>
                  </a:lnTo>
                  <a:lnTo>
                    <a:pt x="139" y="61"/>
                  </a:lnTo>
                  <a:lnTo>
                    <a:pt x="133" y="61"/>
                  </a:lnTo>
                  <a:lnTo>
                    <a:pt x="130" y="61"/>
                  </a:lnTo>
                  <a:lnTo>
                    <a:pt x="124" y="61"/>
                  </a:lnTo>
                  <a:lnTo>
                    <a:pt x="118" y="56"/>
                  </a:lnTo>
                  <a:lnTo>
                    <a:pt x="115" y="45"/>
                  </a:lnTo>
                  <a:lnTo>
                    <a:pt x="112" y="42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6" y="33"/>
                  </a:lnTo>
                  <a:lnTo>
                    <a:pt x="100" y="33"/>
                  </a:lnTo>
                  <a:lnTo>
                    <a:pt x="94" y="36"/>
                  </a:lnTo>
                  <a:lnTo>
                    <a:pt x="88" y="36"/>
                  </a:lnTo>
                  <a:lnTo>
                    <a:pt x="85" y="39"/>
                  </a:lnTo>
                  <a:lnTo>
                    <a:pt x="78" y="39"/>
                  </a:lnTo>
                  <a:lnTo>
                    <a:pt x="72" y="42"/>
                  </a:lnTo>
                  <a:lnTo>
                    <a:pt x="66" y="42"/>
                  </a:lnTo>
                  <a:lnTo>
                    <a:pt x="60" y="45"/>
                  </a:lnTo>
                  <a:lnTo>
                    <a:pt x="54" y="45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9" y="47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21" y="39"/>
                  </a:lnTo>
                  <a:lnTo>
                    <a:pt x="24" y="33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3" y="17"/>
                  </a:lnTo>
                  <a:lnTo>
                    <a:pt x="0" y="22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24" y="8"/>
                  </a:lnTo>
                  <a:lnTo>
                    <a:pt x="27" y="8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9" y="5"/>
                  </a:lnTo>
                  <a:lnTo>
                    <a:pt x="42" y="3"/>
                  </a:lnTo>
                  <a:lnTo>
                    <a:pt x="51" y="3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14"/>
                  </a:lnTo>
                  <a:lnTo>
                    <a:pt x="60" y="17"/>
                  </a:lnTo>
                  <a:lnTo>
                    <a:pt x="57" y="22"/>
                  </a:lnTo>
                  <a:lnTo>
                    <a:pt x="57" y="25"/>
                  </a:lnTo>
                  <a:lnTo>
                    <a:pt x="54" y="28"/>
                  </a:lnTo>
                  <a:lnTo>
                    <a:pt x="57" y="28"/>
                  </a:lnTo>
                  <a:lnTo>
                    <a:pt x="57" y="25"/>
                  </a:lnTo>
                  <a:lnTo>
                    <a:pt x="60" y="25"/>
                  </a:lnTo>
                  <a:lnTo>
                    <a:pt x="63" y="22"/>
                  </a:lnTo>
                  <a:lnTo>
                    <a:pt x="66" y="19"/>
                  </a:lnTo>
                  <a:lnTo>
                    <a:pt x="69" y="19"/>
                  </a:lnTo>
                  <a:lnTo>
                    <a:pt x="72" y="17"/>
                  </a:lnTo>
                  <a:lnTo>
                    <a:pt x="75" y="17"/>
                  </a:lnTo>
                  <a:lnTo>
                    <a:pt x="75" y="14"/>
                  </a:lnTo>
                  <a:lnTo>
                    <a:pt x="78" y="14"/>
                  </a:lnTo>
                  <a:lnTo>
                    <a:pt x="82" y="11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1" y="8"/>
                  </a:lnTo>
                  <a:lnTo>
                    <a:pt x="94" y="5"/>
                  </a:lnTo>
                  <a:lnTo>
                    <a:pt x="97" y="5"/>
                  </a:lnTo>
                  <a:lnTo>
                    <a:pt x="100" y="3"/>
                  </a:lnTo>
                  <a:lnTo>
                    <a:pt x="103" y="3"/>
                  </a:lnTo>
                  <a:lnTo>
                    <a:pt x="106" y="3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3"/>
                  </a:lnTo>
                  <a:lnTo>
                    <a:pt x="136" y="5"/>
                  </a:lnTo>
                  <a:lnTo>
                    <a:pt x="139" y="5"/>
                  </a:lnTo>
                  <a:lnTo>
                    <a:pt x="142" y="8"/>
                  </a:lnTo>
                  <a:lnTo>
                    <a:pt x="148" y="14"/>
                  </a:lnTo>
                  <a:lnTo>
                    <a:pt x="151" y="19"/>
                  </a:lnTo>
                  <a:lnTo>
                    <a:pt x="151" y="25"/>
                  </a:lnTo>
                  <a:lnTo>
                    <a:pt x="148" y="31"/>
                  </a:lnTo>
                  <a:lnTo>
                    <a:pt x="145" y="33"/>
                  </a:lnTo>
                  <a:lnTo>
                    <a:pt x="145" y="36"/>
                  </a:lnTo>
                  <a:lnTo>
                    <a:pt x="145" y="39"/>
                  </a:lnTo>
                  <a:lnTo>
                    <a:pt x="145" y="36"/>
                  </a:lnTo>
                  <a:lnTo>
                    <a:pt x="148" y="36"/>
                  </a:lnTo>
                  <a:lnTo>
                    <a:pt x="151" y="33"/>
                  </a:lnTo>
                  <a:lnTo>
                    <a:pt x="154" y="33"/>
                  </a:lnTo>
                  <a:lnTo>
                    <a:pt x="154" y="31"/>
                  </a:lnTo>
                  <a:lnTo>
                    <a:pt x="157" y="31"/>
                  </a:lnTo>
                  <a:lnTo>
                    <a:pt x="160" y="28"/>
                  </a:lnTo>
                  <a:lnTo>
                    <a:pt x="163" y="28"/>
                  </a:lnTo>
                  <a:lnTo>
                    <a:pt x="166" y="28"/>
                  </a:lnTo>
                  <a:lnTo>
                    <a:pt x="166" y="25"/>
                  </a:lnTo>
                  <a:lnTo>
                    <a:pt x="169" y="25"/>
                  </a:lnTo>
                  <a:lnTo>
                    <a:pt x="173" y="25"/>
                  </a:lnTo>
                  <a:lnTo>
                    <a:pt x="176" y="22"/>
                  </a:lnTo>
                  <a:lnTo>
                    <a:pt x="179" y="22"/>
                  </a:lnTo>
                  <a:lnTo>
                    <a:pt x="182" y="22"/>
                  </a:lnTo>
                  <a:lnTo>
                    <a:pt x="188" y="19"/>
                  </a:lnTo>
                  <a:lnTo>
                    <a:pt x="194" y="19"/>
                  </a:lnTo>
                  <a:lnTo>
                    <a:pt x="206" y="19"/>
                  </a:lnTo>
                  <a:lnTo>
                    <a:pt x="209" y="22"/>
                  </a:lnTo>
                  <a:lnTo>
                    <a:pt x="212" y="22"/>
                  </a:lnTo>
                  <a:lnTo>
                    <a:pt x="215" y="22"/>
                  </a:lnTo>
                  <a:lnTo>
                    <a:pt x="221" y="31"/>
                  </a:lnTo>
                  <a:lnTo>
                    <a:pt x="224" y="36"/>
                  </a:lnTo>
                  <a:lnTo>
                    <a:pt x="227" y="42"/>
                  </a:lnTo>
                  <a:lnTo>
                    <a:pt x="227" y="50"/>
                  </a:lnTo>
                  <a:lnTo>
                    <a:pt x="224" y="56"/>
                  </a:lnTo>
                  <a:lnTo>
                    <a:pt x="224" y="61"/>
                  </a:lnTo>
                  <a:lnTo>
                    <a:pt x="221" y="64"/>
                  </a:lnTo>
                  <a:lnTo>
                    <a:pt x="224" y="61"/>
                  </a:lnTo>
                  <a:lnTo>
                    <a:pt x="227" y="61"/>
                  </a:lnTo>
                  <a:lnTo>
                    <a:pt x="230" y="61"/>
                  </a:lnTo>
                  <a:lnTo>
                    <a:pt x="233" y="61"/>
                  </a:lnTo>
                  <a:lnTo>
                    <a:pt x="236" y="59"/>
                  </a:lnTo>
                  <a:lnTo>
                    <a:pt x="245" y="59"/>
                  </a:lnTo>
                  <a:lnTo>
                    <a:pt x="251" y="59"/>
                  </a:lnTo>
                  <a:lnTo>
                    <a:pt x="257" y="59"/>
                  </a:lnTo>
                  <a:lnTo>
                    <a:pt x="264" y="61"/>
                  </a:lnTo>
                  <a:lnTo>
                    <a:pt x="267" y="67"/>
                  </a:lnTo>
                  <a:lnTo>
                    <a:pt x="270" y="73"/>
                  </a:lnTo>
                  <a:lnTo>
                    <a:pt x="270" y="87"/>
                  </a:lnTo>
                  <a:lnTo>
                    <a:pt x="270" y="95"/>
                  </a:lnTo>
                  <a:lnTo>
                    <a:pt x="267" y="101"/>
                  </a:lnTo>
                  <a:lnTo>
                    <a:pt x="267" y="103"/>
                  </a:lnTo>
                  <a:lnTo>
                    <a:pt x="264" y="106"/>
                  </a:lnTo>
                  <a:lnTo>
                    <a:pt x="261" y="109"/>
                  </a:lnTo>
                  <a:lnTo>
                    <a:pt x="261" y="112"/>
                  </a:lnTo>
                  <a:lnTo>
                    <a:pt x="257" y="112"/>
                  </a:lnTo>
                  <a:lnTo>
                    <a:pt x="254" y="112"/>
                  </a:lnTo>
                  <a:lnTo>
                    <a:pt x="248" y="112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353" name="Group 34"/>
          <p:cNvGrpSpPr>
            <a:grpSpLocks/>
          </p:cNvGrpSpPr>
          <p:nvPr/>
        </p:nvGrpSpPr>
        <p:grpSpPr bwMode="auto">
          <a:xfrm>
            <a:off x="3279775" y="6269038"/>
            <a:ext cx="5972175" cy="493712"/>
            <a:chOff x="975" y="1301"/>
            <a:chExt cx="3762" cy="311"/>
          </a:xfrm>
        </p:grpSpPr>
        <p:sp>
          <p:nvSpPr>
            <p:cNvPr id="14356" name="Line 12"/>
            <p:cNvSpPr>
              <a:spLocks noChangeShapeType="1"/>
            </p:cNvSpPr>
            <p:nvPr/>
          </p:nvSpPr>
          <p:spPr bwMode="auto">
            <a:xfrm>
              <a:off x="975" y="1344"/>
              <a:ext cx="3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7" name="Freeform 13"/>
            <p:cNvSpPr>
              <a:spLocks/>
            </p:cNvSpPr>
            <p:nvPr/>
          </p:nvSpPr>
          <p:spPr bwMode="auto">
            <a:xfrm>
              <a:off x="4661" y="1301"/>
              <a:ext cx="76" cy="70"/>
            </a:xfrm>
            <a:custGeom>
              <a:avLst/>
              <a:gdLst>
                <a:gd name="T0" fmla="*/ 76 w 76"/>
                <a:gd name="T1" fmla="*/ 36 h 70"/>
                <a:gd name="T2" fmla="*/ 0 w 76"/>
                <a:gd name="T3" fmla="*/ 0 h 70"/>
                <a:gd name="T4" fmla="*/ 0 w 76"/>
                <a:gd name="T5" fmla="*/ 70 h 70"/>
                <a:gd name="T6" fmla="*/ 76 w 76"/>
                <a:gd name="T7" fmla="*/ 36 h 70"/>
                <a:gd name="T8" fmla="*/ 76 w 76"/>
                <a:gd name="T9" fmla="*/ 3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0"/>
                <a:gd name="T17" fmla="*/ 76 w 7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0">
                  <a:moveTo>
                    <a:pt x="76" y="36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76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8" name="Line 14"/>
            <p:cNvSpPr>
              <a:spLocks noChangeShapeType="1"/>
            </p:cNvSpPr>
            <p:nvPr/>
          </p:nvSpPr>
          <p:spPr bwMode="auto">
            <a:xfrm>
              <a:off x="1415" y="1343"/>
              <a:ext cx="1" cy="7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9" name="Line 15"/>
            <p:cNvSpPr>
              <a:spLocks noChangeShapeType="1"/>
            </p:cNvSpPr>
            <p:nvPr/>
          </p:nvSpPr>
          <p:spPr bwMode="auto">
            <a:xfrm>
              <a:off x="4318" y="1343"/>
              <a:ext cx="1" cy="90"/>
            </a:xfrm>
            <a:prstGeom prst="line">
              <a:avLst/>
            </a:prstGeom>
            <a:noFill/>
            <a:ln w="476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60" name="Rectangle 30"/>
            <p:cNvSpPr>
              <a:spLocks noChangeArrowheads="1"/>
            </p:cNvSpPr>
            <p:nvPr/>
          </p:nvSpPr>
          <p:spPr bwMode="auto">
            <a:xfrm>
              <a:off x="1354" y="1439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>
                  <a:solidFill>
                    <a:srgbClr val="D47B44"/>
                  </a:solidFill>
                  <a:latin typeface="AvantGarde Bk BT" charset="0"/>
                </a:rPr>
                <a:t>S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61" name="Rectangle 31"/>
            <p:cNvSpPr>
              <a:spLocks noChangeArrowheads="1"/>
            </p:cNvSpPr>
            <p:nvPr/>
          </p:nvSpPr>
          <p:spPr bwMode="auto">
            <a:xfrm>
              <a:off x="1448" y="151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800">
                  <a:solidFill>
                    <a:srgbClr val="D47B44"/>
                  </a:solidFill>
                  <a:latin typeface="AvantGarde Bk BT" charset="0"/>
                </a:rPr>
                <a:t>0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62" name="Rectangle 32"/>
            <p:cNvSpPr>
              <a:spLocks noChangeArrowheads="1"/>
            </p:cNvSpPr>
            <p:nvPr/>
          </p:nvSpPr>
          <p:spPr bwMode="auto">
            <a:xfrm>
              <a:off x="4257" y="1439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>
                  <a:solidFill>
                    <a:srgbClr val="D47B44"/>
                  </a:solidFill>
                  <a:latin typeface="AvantGarde Bk BT" charset="0"/>
                </a:rPr>
                <a:t>S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5" name="Nuvem 14"/>
          <p:cNvSpPr/>
          <p:nvPr/>
        </p:nvSpPr>
        <p:spPr>
          <a:xfrm>
            <a:off x="353683" y="2127250"/>
            <a:ext cx="1773567" cy="1009650"/>
          </a:xfrm>
          <a:prstGeom prst="cloud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4" name="Nuvem 103"/>
          <p:cNvSpPr/>
          <p:nvPr/>
        </p:nvSpPr>
        <p:spPr>
          <a:xfrm>
            <a:off x="5227609" y="2092324"/>
            <a:ext cx="1992342" cy="1196975"/>
          </a:xfrm>
          <a:prstGeom prst="cloud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1.10156 -0.00232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7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61862 -0.00301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850900" y="0"/>
            <a:ext cx="9947275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spc="-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Função Horária da Velocidade: v=f(t)</a:t>
            </a:r>
          </a:p>
        </p:txBody>
      </p:sp>
      <p:sp>
        <p:nvSpPr>
          <p:cNvPr id="6" name="Espaço Reservado para Conteúdo 15"/>
          <p:cNvSpPr>
            <a:spLocks noGrp="1"/>
          </p:cNvSpPr>
          <p:nvPr>
            <p:ph idx="1"/>
          </p:nvPr>
        </p:nvSpPr>
        <p:spPr>
          <a:xfrm>
            <a:off x="850900" y="1825625"/>
            <a:ext cx="9648825" cy="4351338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endParaRPr lang="pt-BR" sz="2400" dirty="0"/>
          </a:p>
          <a:p>
            <a:pPr algn="r">
              <a:buFont typeface="Arial" charset="0"/>
              <a:buChar char="•"/>
              <a:defRPr/>
            </a:pPr>
            <a:endParaRPr lang="pt-BR" sz="1800" dirty="0"/>
          </a:p>
        </p:txBody>
      </p:sp>
      <p:sp>
        <p:nvSpPr>
          <p:cNvPr id="7" name="Espaço Reservado para Conteúdo 15"/>
          <p:cNvSpPr txBox="1">
            <a:spLocks/>
          </p:cNvSpPr>
          <p:nvPr/>
        </p:nvSpPr>
        <p:spPr>
          <a:xfrm>
            <a:off x="1000125" y="1870075"/>
            <a:ext cx="964882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sz="24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pt-BR" sz="2400" dirty="0"/>
          </a:p>
          <a:p>
            <a:pPr algn="r">
              <a:buFont typeface="Arial" charset="0"/>
              <a:buChar char="•"/>
              <a:defRPr/>
            </a:pPr>
            <a:endParaRPr lang="pt-BR" sz="1800" dirty="0"/>
          </a:p>
        </p:txBody>
      </p:sp>
      <p:pic>
        <p:nvPicPr>
          <p:cNvPr id="24581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2311400"/>
            <a:ext cx="70453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7833" y="4765480"/>
            <a:ext cx="1432443" cy="785921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5032375" y="5053013"/>
            <a:ext cx="512763" cy="2111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CaixaDeTexto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1960" y="4709439"/>
            <a:ext cx="2005614" cy="78617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18" name="CaixaDeTexto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34003" y="4810139"/>
            <a:ext cx="2366225" cy="584775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824538" y="4583113"/>
            <a:ext cx="2855912" cy="11509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Função Horária dos espaços;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449091"/>
              </p:ext>
            </p:extLst>
          </p:nvPr>
        </p:nvGraphicFramePr>
        <p:xfrm>
          <a:off x="1492251" y="2316163"/>
          <a:ext cx="4141787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" name="Equação" r:id="rId3" imgW="1244600" imgH="393700" progId="Equation.3">
                  <p:embed/>
                </p:oleObj>
              </mc:Choice>
              <mc:Fallback>
                <p:oleObj name="Equação" r:id="rId3" imgW="12446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1" y="2316163"/>
                        <a:ext cx="4141787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o 23"/>
          <p:cNvGrpSpPr>
            <a:grpSpLocks/>
          </p:cNvGrpSpPr>
          <p:nvPr/>
        </p:nvGrpSpPr>
        <p:grpSpPr bwMode="auto">
          <a:xfrm>
            <a:off x="2861469" y="4953000"/>
            <a:ext cx="5545137" cy="1098550"/>
            <a:chOff x="1500166" y="1571612"/>
            <a:chExt cx="5857916" cy="1314160"/>
          </a:xfrm>
        </p:grpSpPr>
        <p:cxnSp>
          <p:nvCxnSpPr>
            <p:cNvPr id="18" name="Conector de seta reta 10"/>
            <p:cNvCxnSpPr/>
            <p:nvPr/>
          </p:nvCxnSpPr>
          <p:spPr>
            <a:xfrm>
              <a:off x="1500166" y="2283766"/>
              <a:ext cx="5857916" cy="1898"/>
            </a:xfrm>
            <a:prstGeom prst="straightConnector1">
              <a:avLst/>
            </a:prstGeom>
            <a:ln w="28575">
              <a:solidFill>
                <a:schemeClr val="tx2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rot="5400000" flipH="1" flipV="1">
              <a:off x="2785568" y="2284825"/>
              <a:ext cx="144330" cy="16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00" name="Picture 8" descr="C:\Arquivos de programas\Microsoft Office\MEDIA\CAGCAT10\j0212957.w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56686" y="1801000"/>
              <a:ext cx="772438" cy="484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Conector reto 20"/>
            <p:cNvCxnSpPr/>
            <p:nvPr/>
          </p:nvCxnSpPr>
          <p:spPr>
            <a:xfrm rot="5400000" flipH="1" flipV="1">
              <a:off x="3929313" y="2284825"/>
              <a:ext cx="144330" cy="16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rot="5400000" flipH="1" flipV="1">
              <a:off x="6500223" y="2284825"/>
              <a:ext cx="144330" cy="16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03" name="CaixaDeTexto 18"/>
            <p:cNvSpPr txBox="1">
              <a:spLocks noChangeArrowheads="1"/>
            </p:cNvSpPr>
            <p:nvPr/>
          </p:nvSpPr>
          <p:spPr bwMode="auto">
            <a:xfrm>
              <a:off x="2714346" y="2357829"/>
              <a:ext cx="286774" cy="455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3804" name="CaixaDeTexto 19"/>
            <p:cNvSpPr txBox="1">
              <a:spLocks noChangeArrowheads="1"/>
            </p:cNvSpPr>
            <p:nvPr/>
          </p:nvSpPr>
          <p:spPr bwMode="auto">
            <a:xfrm>
              <a:off x="3785977" y="2428095"/>
              <a:ext cx="571873" cy="457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pt-BR" altLang="pt-BR" sz="2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pt-BR" altLang="pt-B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05" name="CaixaDeTexto 20"/>
            <p:cNvSpPr txBox="1">
              <a:spLocks noChangeArrowheads="1"/>
            </p:cNvSpPr>
            <p:nvPr/>
          </p:nvSpPr>
          <p:spPr bwMode="auto">
            <a:xfrm>
              <a:off x="6358563" y="2357829"/>
              <a:ext cx="642309" cy="455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cxnSp>
          <p:nvCxnSpPr>
            <p:cNvPr id="26" name="Conector de seta reta 22"/>
            <p:cNvCxnSpPr/>
            <p:nvPr/>
          </p:nvCxnSpPr>
          <p:spPr>
            <a:xfrm>
              <a:off x="3928526" y="1571612"/>
              <a:ext cx="1001195" cy="19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CaixaDeTexto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40437" y="2443527"/>
            <a:ext cx="2562625" cy="1661993"/>
          </a:xfrm>
          <a:prstGeom prst="rect">
            <a:avLst/>
          </a:prstGeom>
          <a:blipFill>
            <a:blip r:embed="rId6"/>
            <a:stretch>
              <a:fillRect l="-714" r="-238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Equação de Torricelli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268838"/>
              </p:ext>
            </p:extLst>
          </p:nvPr>
        </p:nvGraphicFramePr>
        <p:xfrm>
          <a:off x="1408113" y="2595525"/>
          <a:ext cx="430053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6" name="Equação" r:id="rId3" imgW="1028254" imgH="253890" progId="Equation.3">
                  <p:embed/>
                </p:oleObj>
              </mc:Choice>
              <mc:Fallback>
                <p:oleObj name="Equação" r:id="rId3" imgW="1028254" imgH="25389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2595525"/>
                        <a:ext cx="4300537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35387" y="2294754"/>
            <a:ext cx="3082575" cy="1661993"/>
          </a:xfrm>
          <a:prstGeom prst="rect">
            <a:avLst/>
          </a:prstGeom>
          <a:blipFill>
            <a:blip r:embed="rId5"/>
            <a:stretch>
              <a:fillRect l="-198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35837" r="43135" b="19939"/>
          <a:stretch>
            <a:fillRect/>
          </a:stretch>
        </p:blipFill>
        <p:spPr bwMode="auto">
          <a:xfrm>
            <a:off x="2701925" y="4560888"/>
            <a:ext cx="51498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Classificação dos Movimentos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F152188-BEFE-4C7E-A9FA-89C80F7F3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47" y="2415396"/>
            <a:ext cx="7925906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0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Classificação dos Movimentos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98877FD-4067-4230-B588-810EF4670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21" y="2608566"/>
            <a:ext cx="8564170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205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Personalizada 2">
      <a:dk1>
        <a:sysClr val="windowText" lastClr="000000"/>
      </a:dk1>
      <a:lt1>
        <a:sysClr val="window" lastClr="FFFFFF"/>
      </a:lt1>
      <a:dk2>
        <a:srgbClr val="242852"/>
      </a:dk2>
      <a:lt2>
        <a:srgbClr val="70369A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a 2">
    <a:dk1>
      <a:sysClr val="windowText" lastClr="000000"/>
    </a:dk1>
    <a:lt1>
      <a:sysClr val="window" lastClr="FFFFFF"/>
    </a:lt1>
    <a:dk2>
      <a:srgbClr val="242852"/>
    </a:dk2>
    <a:lt2>
      <a:srgbClr val="70369A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Orgânico</Template>
  <TotalTime>1277</TotalTime>
  <Words>1157</Words>
  <Application>Microsoft Office PowerPoint</Application>
  <PresentationFormat>Widescreen</PresentationFormat>
  <Paragraphs>183</Paragraphs>
  <Slides>30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45" baseType="lpstr">
      <vt:lpstr>Arial</vt:lpstr>
      <vt:lpstr>AvantGarde Bk BT</vt:lpstr>
      <vt:lpstr>Boogaloo</vt:lpstr>
      <vt:lpstr>Book Antiqua</vt:lpstr>
      <vt:lpstr>Calibri</vt:lpstr>
      <vt:lpstr>Calibri Light</vt:lpstr>
      <vt:lpstr>Cambria Math</vt:lpstr>
      <vt:lpstr>Century Schoolbook</vt:lpstr>
      <vt:lpstr>Times New Roman</vt:lpstr>
      <vt:lpstr>Wingdings</vt:lpstr>
      <vt:lpstr>Wingdings 2</vt:lpstr>
      <vt:lpstr>HDOfficeLightV0</vt:lpstr>
      <vt:lpstr>View</vt:lpstr>
      <vt:lpstr>Equação</vt:lpstr>
      <vt:lpstr>Equation</vt:lpstr>
      <vt:lpstr>FÍSICA</vt:lpstr>
      <vt:lpstr>QUEDA LIVRE</vt:lpstr>
      <vt:lpstr>Conteúdo da Aula</vt:lpstr>
      <vt:lpstr>Apresentação do PowerPoint</vt:lpstr>
      <vt:lpstr>Apresentação do PowerPoint</vt:lpstr>
      <vt:lpstr>Função Horária dos espaços;</vt:lpstr>
      <vt:lpstr>Equação de Torricelli</vt:lpstr>
      <vt:lpstr>Classificação dos Movimentos</vt:lpstr>
      <vt:lpstr>Classificação dos Movimentos</vt:lpstr>
      <vt:lpstr>Classificação dos Movimentos</vt:lpstr>
      <vt:lpstr>Classificação dos Movimentos</vt:lpstr>
      <vt:lpstr>Classificação dos Movimentos</vt:lpstr>
      <vt:lpstr>EXERCÍCIOS</vt:lpstr>
      <vt:lpstr>Resolução do Exercício (MRUV)</vt:lpstr>
      <vt:lpstr>Resolução do Exercício (MRUV)</vt:lpstr>
      <vt:lpstr>Resolução do Exercício (MRUV)</vt:lpstr>
      <vt:lpstr>QUEDA LIVRE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creator>Orians, A.J.</dc:creator>
  <cp:lastModifiedBy>PET - 01</cp:lastModifiedBy>
  <cp:revision>136</cp:revision>
  <dcterms:modified xsi:type="dcterms:W3CDTF">2020-02-15T10:53:29Z</dcterms:modified>
</cp:coreProperties>
</file>