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4" r:id="rId1"/>
  </p:sldMasterIdLst>
  <p:notesMasterIdLst>
    <p:notesMasterId r:id="rId38"/>
  </p:notesMasterIdLst>
  <p:sldIdLst>
    <p:sldId id="256" r:id="rId2"/>
    <p:sldId id="259" r:id="rId3"/>
    <p:sldId id="294" r:id="rId4"/>
    <p:sldId id="284" r:id="rId5"/>
    <p:sldId id="296" r:id="rId6"/>
    <p:sldId id="298" r:id="rId7"/>
    <p:sldId id="299" r:id="rId8"/>
    <p:sldId id="303" r:id="rId9"/>
    <p:sldId id="300" r:id="rId10"/>
    <p:sldId id="311" r:id="rId11"/>
    <p:sldId id="309" r:id="rId12"/>
    <p:sldId id="310" r:id="rId13"/>
    <p:sldId id="313" r:id="rId14"/>
    <p:sldId id="304" r:id="rId15"/>
    <p:sldId id="312" r:id="rId16"/>
    <p:sldId id="306" r:id="rId17"/>
    <p:sldId id="307" r:id="rId18"/>
    <p:sldId id="308" r:id="rId19"/>
    <p:sldId id="305" r:id="rId20"/>
    <p:sldId id="302" r:id="rId21"/>
    <p:sldId id="325" r:id="rId22"/>
    <p:sldId id="274" r:id="rId23"/>
    <p:sldId id="320" r:id="rId24"/>
    <p:sldId id="321" r:id="rId25"/>
    <p:sldId id="322" r:id="rId26"/>
    <p:sldId id="323" r:id="rId27"/>
    <p:sldId id="326" r:id="rId28"/>
    <p:sldId id="327" r:id="rId29"/>
    <p:sldId id="324" r:id="rId30"/>
    <p:sldId id="328" r:id="rId31"/>
    <p:sldId id="314" r:id="rId32"/>
    <p:sldId id="329" r:id="rId33"/>
    <p:sldId id="315" r:id="rId34"/>
    <p:sldId id="330" r:id="rId35"/>
    <p:sldId id="331" r:id="rId36"/>
    <p:sldId id="332" r:id="rId37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/>
    <p:restoredTop sz="94643"/>
  </p:normalViewPr>
  <p:slideViewPr>
    <p:cSldViewPr snapToGrid="0" snapToObjects="1">
      <p:cViewPr varScale="1">
        <p:scale>
          <a:sx n="81" d="100"/>
          <a:sy n="81" d="100"/>
        </p:scale>
        <p:origin x="9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3">
            <a:extLst>
              <a:ext uri="{FF2B5EF4-FFF2-40B4-BE49-F238E27FC236}">
                <a16:creationId xmlns:a16="http://schemas.microsoft.com/office/drawing/2014/main" id="{A77D0B44-210C-4617-857C-75F5510FD8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41CA394A-B2E3-4E70-9EAE-207985DBF1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>
            <a:extLst>
              <a:ext uri="{FF2B5EF4-FFF2-40B4-BE49-F238E27FC236}">
                <a16:creationId xmlns:a16="http://schemas.microsoft.com/office/drawing/2014/main" id="{B729CBE1-E88D-4AD5-B5FF-981CCD1214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27651" name="Espaço Reservado para Anotações 2">
            <a:extLst>
              <a:ext uri="{FF2B5EF4-FFF2-40B4-BE49-F238E27FC236}">
                <a16:creationId xmlns:a16="http://schemas.microsoft.com/office/drawing/2014/main" id="{6CBD26A9-012C-4E05-955D-376F3F80820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Espaço Reservado para Anotações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130318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>
            <a:extLst>
              <a:ext uri="{FF2B5EF4-FFF2-40B4-BE49-F238E27FC236}">
                <a16:creationId xmlns:a16="http://schemas.microsoft.com/office/drawing/2014/main" id="{28651263-9739-42C3-B1A9-366B419BE5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Espaço Reservado para Anotações 2">
            <a:extLst>
              <a:ext uri="{FF2B5EF4-FFF2-40B4-BE49-F238E27FC236}">
                <a16:creationId xmlns:a16="http://schemas.microsoft.com/office/drawing/2014/main" id="{8FFFED50-C84D-4AA4-A909-6CE95276BB25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9FED4F2A-E78C-485D-8661-CBBFB35045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EACBEDD0-1FF7-439F-B990-3773B2929FE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>
            <a:extLst>
              <a:ext uri="{FF2B5EF4-FFF2-40B4-BE49-F238E27FC236}">
                <a16:creationId xmlns:a16="http://schemas.microsoft.com/office/drawing/2014/main" id="{A5E3162C-AC2E-4730-8775-9EDF261DD6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5" name="Espaço Reservado para Anotações 2">
            <a:extLst>
              <a:ext uri="{FF2B5EF4-FFF2-40B4-BE49-F238E27FC236}">
                <a16:creationId xmlns:a16="http://schemas.microsoft.com/office/drawing/2014/main" id="{C7B06840-945F-4A05-BFEA-5DAE4182C7CF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>
            <a:extLst>
              <a:ext uri="{FF2B5EF4-FFF2-40B4-BE49-F238E27FC236}">
                <a16:creationId xmlns:a16="http://schemas.microsoft.com/office/drawing/2014/main" id="{E5B73A1C-5113-4BC8-9C4D-7213E0CDA4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3" name="Espaço Reservado para Anotações 2">
            <a:extLst>
              <a:ext uri="{FF2B5EF4-FFF2-40B4-BE49-F238E27FC236}">
                <a16:creationId xmlns:a16="http://schemas.microsoft.com/office/drawing/2014/main" id="{079498F1-58A4-43C1-AA60-E08679C7B0F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52CD2D-120F-4DCE-9F54-7D3408F65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ECEBB-8085-4EBF-8493-C0AC12600BB0}" type="datetimeFigureOut">
              <a:rPr lang="pt-BR"/>
              <a:pPr>
                <a:defRPr/>
              </a:pPr>
              <a:t>07/02/2020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66A738-073C-4BFA-A3D0-91BF9E5B9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48EB8E-D07B-4158-89A4-17DC94697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9044B-0B66-4A42-803F-2FF3E986437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3119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F22E91-1AE8-4496-80A7-0F1F41AC8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592A3-4106-48F6-AB49-9547D202D290}" type="datetimeFigureOut">
              <a:rPr lang="pt-BR"/>
              <a:pPr>
                <a:defRPr/>
              </a:pPr>
              <a:t>07/02/2020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21D99E-5457-40A4-A2FD-C2DCA3DF1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AB8149-6159-4126-B0CB-127331D4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F71C7-9497-4F92-9A3C-ED5CBA05CED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389070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CF24F5-EE23-4B28-9511-32D88C00E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9EF03-5A20-4EBF-A2A2-3278A9F9AA93}" type="datetimeFigureOut">
              <a:rPr lang="pt-BR"/>
              <a:pPr>
                <a:defRPr/>
              </a:pPr>
              <a:t>07/02/2020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0CDD42-BFC1-4B29-92A7-F9DA97FA3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9CC450-56F6-4E18-8786-D95717DBD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7EFC4-FC5A-4A4D-80E0-4D328B5B5CF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369007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D56D57-FFA9-4188-954B-8B8154862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762EE-2F8D-4EE6-8B3F-91EE3083C9D9}" type="datetimeFigureOut">
              <a:rPr lang="pt-BR"/>
              <a:pPr>
                <a:defRPr/>
              </a:pPr>
              <a:t>07/02/2020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CD5998-A5F4-4E39-86B8-D8E5D1FB4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CB556C-8C84-4DE7-B89E-724CEC605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10B77-8E5A-412D-91F8-8599FF77342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469792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1DA9EA-B075-48C2-81EC-79FB920CD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3345D-508E-4A41-BAE5-2B4461F33636}" type="datetimeFigureOut">
              <a:rPr lang="pt-BR"/>
              <a:pPr>
                <a:defRPr/>
              </a:pPr>
              <a:t>07/02/2020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14BE76-0B94-40EA-B80E-11B863931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7442DF-96E4-4544-9DDE-2155532FE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34DC1-8AB7-4AF9-8626-A7005F063AC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996675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990C3C26-5ADF-4685-B5B4-B385A649B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3F9AA-01C2-4A41-9EAD-69EC595BC8CE}" type="datetimeFigureOut">
              <a:rPr lang="pt-BR"/>
              <a:pPr>
                <a:defRPr/>
              </a:pPr>
              <a:t>07/02/2020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6F3B870A-D9F2-4706-A9B2-551BE4C5C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D8370C93-97AD-484F-8D3E-6D3A8DA36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7F797-35E2-4CB9-8041-704E9106C53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665442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9E45AC31-982D-42D4-9C79-AA6798F10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DAFB5-809C-4C85-8166-E0EB7FCABA6B}" type="datetimeFigureOut">
              <a:rPr lang="pt-BR"/>
              <a:pPr>
                <a:defRPr/>
              </a:pPr>
              <a:t>07/02/2020</a:t>
            </a:fld>
            <a:endParaRPr lang="pt-BR" dirty="0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157591ED-8893-43DA-B636-7E6CEC72D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7EBCD634-2F83-475C-8284-16274829E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31A9B-F65C-4405-A78A-F926F165CC9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882038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A1063806-45DD-4277-8B05-D4B034EA4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105AC-1676-4124-866B-ACA7EDA5FFF3}" type="datetimeFigureOut">
              <a:rPr lang="pt-BR"/>
              <a:pPr>
                <a:defRPr/>
              </a:pPr>
              <a:t>07/02/2020</a:t>
            </a:fld>
            <a:endParaRPr lang="pt-BR" dirty="0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BD529605-968B-447B-A395-01262ACD7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1F5850D0-6249-4235-8650-E023CD64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7D302-6C5E-4D5A-B566-87D9A1D0E71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79240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D7887D4D-6890-49CD-B435-F9AAE7645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996E5-E417-4F6B-904F-2676838E4642}" type="datetimeFigureOut">
              <a:rPr lang="pt-BR"/>
              <a:pPr>
                <a:defRPr/>
              </a:pPr>
              <a:t>07/02/2020</a:t>
            </a:fld>
            <a:endParaRPr lang="pt-BR" dirty="0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F980F272-F917-48AE-B803-F13FD9A18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7971AC2F-8B14-4C8A-BB8B-1719D87D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C907F-4828-41AA-B84B-709110F9A46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999087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174E1D06-7865-4155-B2CA-FD6B02080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20F4C-12B6-4425-8659-184D9C1D4A6E}" type="datetimeFigureOut">
              <a:rPr lang="pt-BR"/>
              <a:pPr>
                <a:defRPr/>
              </a:pPr>
              <a:t>07/02/2020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DB42C8A7-CED5-47AE-9AFD-4E1FA3E6C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E7C56E5-3A64-47AE-9075-BABA12CB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DDC97-EB45-4015-BCD9-877738CF3CA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430935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54F782B-9DE4-4F23-970D-EB74D0D5D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4AE7E-477A-41D4-8028-6DE23F2958F8}" type="datetimeFigureOut">
              <a:rPr lang="pt-BR"/>
              <a:pPr>
                <a:defRPr/>
              </a:pPr>
              <a:t>07/02/2020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428ED10-A446-46F3-970E-9EBB2E0C4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8F94081-6689-4838-BF81-FF0866073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F9B5F-70D0-4AD3-AFDA-9991036378F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713382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6AA64CD5-3F35-4568-A9C8-C97F9710FE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68A14836-EEA0-4DED-B8A1-B3C0F63423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Editar estilos de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C2DCE6-27AF-4B83-989D-2CCF1B7C9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A12ECB-0D37-4FFE-A7EA-06ECDBC8756A}" type="datetimeFigureOut">
              <a:rPr lang="pt-BR"/>
              <a:pPr>
                <a:defRPr/>
              </a:pPr>
              <a:t>07/02/2020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4E0528-4FD2-4D74-B5A9-77D6D063E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53E048-9641-4C7B-9821-66FBC618C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1F9C7D-3072-40CB-A33E-B09D77E997A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31" r:id="rId9"/>
    <p:sldLayoutId id="2147483929" r:id="rId10"/>
    <p:sldLayoutId id="2147483930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41DC8B2-E119-41EB-A9F4-6F31B6011274}"/>
              </a:ext>
            </a:extLst>
          </p:cNvPr>
          <p:cNvSpPr/>
          <p:nvPr/>
        </p:nvSpPr>
        <p:spPr>
          <a:xfrm>
            <a:off x="0" y="2032001"/>
            <a:ext cx="12192000" cy="26785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317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4101" name="Título 1">
            <a:extLst>
              <a:ext uri="{FF2B5EF4-FFF2-40B4-BE49-F238E27FC236}">
                <a16:creationId xmlns:a16="http://schemas.microsoft.com/office/drawing/2014/main" id="{BFC4D5AE-78E2-4F62-9B19-E4DF7478C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8650"/>
            <a:ext cx="9144000" cy="2387600"/>
          </a:xfrm>
        </p:spPr>
        <p:txBody>
          <a:bodyPr/>
          <a:lstStyle/>
          <a:p>
            <a:pPr eaLnBrk="1" hangingPunct="1"/>
            <a:r>
              <a:rPr lang="pt-BR" altLang="pt-BR" sz="11500" b="1">
                <a:solidFill>
                  <a:schemeClr val="bg1"/>
                </a:solidFill>
                <a:latin typeface="Book Antiqua" panose="02040602050305030304" pitchFamily="18" charset="0"/>
              </a:rPr>
              <a:t>FÍSICA</a:t>
            </a:r>
          </a:p>
        </p:txBody>
      </p:sp>
      <p:pic>
        <p:nvPicPr>
          <p:cNvPr id="4102" name="Imagem 4">
            <a:extLst>
              <a:ext uri="{FF2B5EF4-FFF2-40B4-BE49-F238E27FC236}">
                <a16:creationId xmlns:a16="http://schemas.microsoft.com/office/drawing/2014/main" id="{5605F74C-D579-42A8-834E-0D9847F6A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0" y="2560638"/>
            <a:ext cx="1770063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Imagem 5">
            <a:extLst>
              <a:ext uri="{FF2B5EF4-FFF2-40B4-BE49-F238E27FC236}">
                <a16:creationId xmlns:a16="http://schemas.microsoft.com/office/drawing/2014/main" id="{8E470D1E-231A-4C0C-A060-5B16DCB3A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2476500"/>
            <a:ext cx="201295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4DB0A2F7-25C7-4F26-8818-F40E095B5F66}"/>
              </a:ext>
            </a:extLst>
          </p:cNvPr>
          <p:cNvSpPr/>
          <p:nvPr/>
        </p:nvSpPr>
        <p:spPr>
          <a:xfrm>
            <a:off x="0" y="2032001"/>
            <a:ext cx="12192000" cy="26785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317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5125" name="Título 1">
            <a:extLst>
              <a:ext uri="{FF2B5EF4-FFF2-40B4-BE49-F238E27FC236}">
                <a16:creationId xmlns:a16="http://schemas.microsoft.com/office/drawing/2014/main" id="{4518FE07-5826-4FCA-90EF-D407C65E2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7488" y="2032000"/>
            <a:ext cx="9144000" cy="2387600"/>
          </a:xfrm>
        </p:spPr>
        <p:txBody>
          <a:bodyPr/>
          <a:lstStyle/>
          <a:p>
            <a:pPr eaLnBrk="1" hangingPunct="1"/>
            <a:r>
              <a:rPr lang="pt-BR" altLang="pt-BR" sz="6600" b="1" dirty="0">
                <a:solidFill>
                  <a:schemeClr val="bg1"/>
                </a:solidFill>
                <a:latin typeface="Book Antiqua" panose="02040602050305030304" pitchFamily="18" charset="0"/>
              </a:rPr>
              <a:t>DIAGRAMAS</a:t>
            </a:r>
          </a:p>
        </p:txBody>
      </p:sp>
      <p:pic>
        <p:nvPicPr>
          <p:cNvPr id="5126" name="Imagem 4">
            <a:extLst>
              <a:ext uri="{FF2B5EF4-FFF2-40B4-BE49-F238E27FC236}">
                <a16:creationId xmlns:a16="http://schemas.microsoft.com/office/drawing/2014/main" id="{001D8937-5B2B-4DDB-90B2-D51F7B4BF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0" y="2560638"/>
            <a:ext cx="1770063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Imagem 5">
            <a:extLst>
              <a:ext uri="{FF2B5EF4-FFF2-40B4-BE49-F238E27FC236}">
                <a16:creationId xmlns:a16="http://schemas.microsoft.com/office/drawing/2014/main" id="{CFE64FFA-852C-4C5C-B684-BDEFDAF001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2476500"/>
            <a:ext cx="201295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2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FBFF52DB-06A8-44E6-8934-FDF8263E5A6D}"/>
              </a:ext>
            </a:extLst>
          </p:cNvPr>
          <p:cNvSpPr/>
          <p:nvPr/>
        </p:nvSpPr>
        <p:spPr>
          <a:xfrm rot="16200000">
            <a:off x="7620794" y="2953544"/>
            <a:ext cx="6858000" cy="9509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A3EC814-CCB9-4AD7-80F2-89FD4BA09AFA}"/>
              </a:ext>
            </a:extLst>
          </p:cNvPr>
          <p:cNvSpPr txBox="1"/>
          <p:nvPr/>
        </p:nvSpPr>
        <p:spPr>
          <a:xfrm>
            <a:off x="8210550" y="336550"/>
            <a:ext cx="157956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5400" dirty="0">
                <a:latin typeface="+mj-lt"/>
              </a:rPr>
              <a:t>MRU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CC71D84-F00F-4E8F-94D7-37EFA46E5DC9}"/>
              </a:ext>
            </a:extLst>
          </p:cNvPr>
          <p:cNvSpPr txBox="1"/>
          <p:nvPr/>
        </p:nvSpPr>
        <p:spPr>
          <a:xfrm>
            <a:off x="1231900" y="1570038"/>
            <a:ext cx="5931432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altLang="pt-BR" sz="2400" b="1" dirty="0">
                <a:solidFill>
                  <a:schemeClr val="accent5">
                    <a:lumMod val="75000"/>
                  </a:schemeClr>
                </a:solidFill>
              </a:rPr>
              <a:t>Diagrama Posição versus tempo (s x t) 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18439" name="CaixaDeTexto 10">
            <a:extLst>
              <a:ext uri="{FF2B5EF4-FFF2-40B4-BE49-F238E27FC236}">
                <a16:creationId xmlns:a16="http://schemas.microsoft.com/office/drawing/2014/main" id="{9310817A-238B-4102-AB26-B85DF3118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163" y="5572125"/>
            <a:ext cx="4497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000000"/>
                </a:solidFill>
                <a:latin typeface="Arial" panose="020B0604020202020204" pitchFamily="34" charset="0"/>
              </a:rPr>
              <a:t>Velocidade positiva – movimento progressivo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000000"/>
                </a:solidFill>
                <a:latin typeface="Arial" panose="020B0604020202020204" pitchFamily="34" charset="0"/>
              </a:rPr>
              <a:t>Velocidade negativa – movimento retrógrado </a:t>
            </a:r>
          </a:p>
        </p:txBody>
      </p:sp>
      <p:pic>
        <p:nvPicPr>
          <p:cNvPr id="4" name="Imagem 3" descr="Uma imagem contendo relógio&#10;&#10;Descrição gerada automaticamente">
            <a:extLst>
              <a:ext uri="{FF2B5EF4-FFF2-40B4-BE49-F238E27FC236}">
                <a16:creationId xmlns:a16="http://schemas.microsoft.com/office/drawing/2014/main" id="{4CD61772-4351-43B3-A609-B007AF0EC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171" y="2339344"/>
            <a:ext cx="6183023" cy="314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75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FBFF52DB-06A8-44E6-8934-FDF8263E5A6D}"/>
              </a:ext>
            </a:extLst>
          </p:cNvPr>
          <p:cNvSpPr/>
          <p:nvPr/>
        </p:nvSpPr>
        <p:spPr>
          <a:xfrm rot="16200000">
            <a:off x="7620794" y="2953544"/>
            <a:ext cx="6858000" cy="9509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A3EC814-CCB9-4AD7-80F2-89FD4BA09AFA}"/>
              </a:ext>
            </a:extLst>
          </p:cNvPr>
          <p:cNvSpPr txBox="1"/>
          <p:nvPr/>
        </p:nvSpPr>
        <p:spPr>
          <a:xfrm>
            <a:off x="8210550" y="336550"/>
            <a:ext cx="157956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5400" dirty="0">
                <a:latin typeface="+mj-lt"/>
              </a:rPr>
              <a:t>MRU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CC71D84-F00F-4E8F-94D7-37EFA46E5DC9}"/>
              </a:ext>
            </a:extLst>
          </p:cNvPr>
          <p:cNvSpPr txBox="1"/>
          <p:nvPr/>
        </p:nvSpPr>
        <p:spPr>
          <a:xfrm>
            <a:off x="1231900" y="1570038"/>
            <a:ext cx="6341801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altLang="pt-BR" sz="2400" b="1" dirty="0">
                <a:solidFill>
                  <a:schemeClr val="accent5">
                    <a:lumMod val="75000"/>
                  </a:schemeClr>
                </a:solidFill>
              </a:rPr>
              <a:t>Diagrama velocidade versus tempo (s x t) </a:t>
            </a:r>
          </a:p>
          <a:p>
            <a:pPr>
              <a:defRPr/>
            </a:pPr>
            <a:endParaRPr lang="pt-BR" dirty="0"/>
          </a:p>
        </p:txBody>
      </p:sp>
      <p:pic>
        <p:nvPicPr>
          <p:cNvPr id="5" name="Imagem 4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187D869C-31D6-40AA-9C51-D1B47A0FA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871" y="2852242"/>
            <a:ext cx="5567857" cy="286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40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FBFF52DB-06A8-44E6-8934-FDF8263E5A6D}"/>
              </a:ext>
            </a:extLst>
          </p:cNvPr>
          <p:cNvSpPr/>
          <p:nvPr/>
        </p:nvSpPr>
        <p:spPr>
          <a:xfrm rot="16200000">
            <a:off x="7620794" y="2953544"/>
            <a:ext cx="6858000" cy="9509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A3EC814-CCB9-4AD7-80F2-89FD4BA09AFA}"/>
              </a:ext>
            </a:extLst>
          </p:cNvPr>
          <p:cNvSpPr txBox="1"/>
          <p:nvPr/>
        </p:nvSpPr>
        <p:spPr>
          <a:xfrm>
            <a:off x="8210550" y="336550"/>
            <a:ext cx="157956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5400" dirty="0">
                <a:latin typeface="+mj-lt"/>
              </a:rPr>
              <a:t>MRU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CC71D84-F00F-4E8F-94D7-37EFA46E5DC9}"/>
              </a:ext>
            </a:extLst>
          </p:cNvPr>
          <p:cNvSpPr txBox="1"/>
          <p:nvPr/>
        </p:nvSpPr>
        <p:spPr>
          <a:xfrm>
            <a:off x="1231900" y="1570038"/>
            <a:ext cx="6341801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altLang="pt-BR" sz="2400" b="1" dirty="0">
                <a:solidFill>
                  <a:schemeClr val="accent5">
                    <a:lumMod val="75000"/>
                  </a:schemeClr>
                </a:solidFill>
              </a:rPr>
              <a:t>Diagrama velocidade versus tempo (s x t) </a:t>
            </a:r>
          </a:p>
          <a:p>
            <a:pPr>
              <a:defRPr/>
            </a:pPr>
            <a:endParaRPr lang="pt-BR" dirty="0"/>
          </a:p>
        </p:txBody>
      </p:sp>
      <p:pic>
        <p:nvPicPr>
          <p:cNvPr id="4" name="Imagem 3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9505FB97-BA84-49F8-94C5-344ED6BBF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2643619"/>
            <a:ext cx="7415199" cy="353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03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C133A5C-CFFA-4D9E-A204-B0AAC0E8094F}"/>
              </a:ext>
            </a:extLst>
          </p:cNvPr>
          <p:cNvSpPr/>
          <p:nvPr/>
        </p:nvSpPr>
        <p:spPr>
          <a:xfrm rot="16200000">
            <a:off x="7620794" y="2953544"/>
            <a:ext cx="6858000" cy="9509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EC3960E-FE48-4432-ADCA-CE4DC865DB18}"/>
              </a:ext>
            </a:extLst>
          </p:cNvPr>
          <p:cNvSpPr txBox="1"/>
          <p:nvPr/>
        </p:nvSpPr>
        <p:spPr>
          <a:xfrm>
            <a:off x="8210550" y="336550"/>
            <a:ext cx="157956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5400" dirty="0">
                <a:latin typeface="+mj-lt"/>
              </a:rPr>
              <a:t>MRU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D2C3FBD-3A89-48BB-94CC-E861D7EC6CC2}"/>
              </a:ext>
            </a:extLst>
          </p:cNvPr>
          <p:cNvSpPr txBox="1"/>
          <p:nvPr/>
        </p:nvSpPr>
        <p:spPr>
          <a:xfrm>
            <a:off x="1166813" y="1487488"/>
            <a:ext cx="4494212" cy="676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altLang="pt-BR" sz="2400" b="1" dirty="0">
                <a:solidFill>
                  <a:schemeClr val="accent5">
                    <a:lumMod val="75000"/>
                  </a:schemeClr>
                </a:solidFill>
              </a:rPr>
              <a:t>Função Horária das Posições</a:t>
            </a:r>
          </a:p>
          <a:p>
            <a:pPr>
              <a:defRPr/>
            </a:pPr>
            <a:endParaRPr lang="pt-BR" dirty="0"/>
          </a:p>
        </p:txBody>
      </p:sp>
      <p:pic>
        <p:nvPicPr>
          <p:cNvPr id="22533" name="Picture 2" descr="Resultado de imagem para sorvete fisica">
            <a:extLst>
              <a:ext uri="{FF2B5EF4-FFF2-40B4-BE49-F238E27FC236}">
                <a16:creationId xmlns:a16="http://schemas.microsoft.com/office/drawing/2014/main" id="{D9C02F61-02F8-47AF-B97F-66D861F41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2476500"/>
            <a:ext cx="33909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CaixaDeTexto 1">
            <a:extLst>
              <a:ext uri="{FF2B5EF4-FFF2-40B4-BE49-F238E27FC236}">
                <a16:creationId xmlns:a16="http://schemas.microsoft.com/office/drawing/2014/main" id="{EBE9C81D-2854-465D-8668-D310E6AC1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450" y="4876800"/>
            <a:ext cx="2252663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000000"/>
                </a:solidFill>
                <a:latin typeface="Arial" panose="020B0604020202020204" pitchFamily="34" charset="0"/>
              </a:rPr>
              <a:t>S – Posição Final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000000"/>
                </a:solidFill>
                <a:latin typeface="Arial" panose="020B0604020202020204" pitchFamily="34" charset="0"/>
              </a:rPr>
              <a:t>S0 – Posição Inicial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000000"/>
                </a:solidFill>
                <a:latin typeface="Arial" panose="020B0604020202020204" pitchFamily="34" charset="0"/>
              </a:rPr>
              <a:t>V – Velocidade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000000"/>
                </a:solidFill>
                <a:latin typeface="Arial" panose="020B0604020202020204" pitchFamily="34" charset="0"/>
              </a:rPr>
              <a:t>T - Tempo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4DB0A2F7-25C7-4F26-8818-F40E095B5F66}"/>
              </a:ext>
            </a:extLst>
          </p:cNvPr>
          <p:cNvSpPr/>
          <p:nvPr/>
        </p:nvSpPr>
        <p:spPr>
          <a:xfrm>
            <a:off x="0" y="2032001"/>
            <a:ext cx="12192000" cy="26785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317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5125" name="Título 1">
            <a:extLst>
              <a:ext uri="{FF2B5EF4-FFF2-40B4-BE49-F238E27FC236}">
                <a16:creationId xmlns:a16="http://schemas.microsoft.com/office/drawing/2014/main" id="{4518FE07-5826-4FCA-90EF-D407C65E2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7488" y="2032000"/>
            <a:ext cx="9144000" cy="2387600"/>
          </a:xfrm>
        </p:spPr>
        <p:txBody>
          <a:bodyPr/>
          <a:lstStyle/>
          <a:p>
            <a:pPr eaLnBrk="1" hangingPunct="1"/>
            <a:r>
              <a:rPr lang="pt-BR" altLang="pt-BR" b="1" dirty="0">
                <a:solidFill>
                  <a:schemeClr val="bg1"/>
                </a:solidFill>
                <a:latin typeface="Book Antiqua" panose="02040602050305030304" pitchFamily="18" charset="0"/>
              </a:rPr>
              <a:t> Função Horária das Posições</a:t>
            </a:r>
          </a:p>
        </p:txBody>
      </p:sp>
      <p:pic>
        <p:nvPicPr>
          <p:cNvPr id="5126" name="Imagem 4">
            <a:extLst>
              <a:ext uri="{FF2B5EF4-FFF2-40B4-BE49-F238E27FC236}">
                <a16:creationId xmlns:a16="http://schemas.microsoft.com/office/drawing/2014/main" id="{001D8937-5B2B-4DDB-90B2-D51F7B4BF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0" y="2560638"/>
            <a:ext cx="1770063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Imagem 5">
            <a:extLst>
              <a:ext uri="{FF2B5EF4-FFF2-40B4-BE49-F238E27FC236}">
                <a16:creationId xmlns:a16="http://schemas.microsoft.com/office/drawing/2014/main" id="{CFE64FFA-852C-4C5C-B684-BDEFDAF001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2476500"/>
            <a:ext cx="201295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767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92A8D69C-003F-4E02-BB1E-13E9AAAAAD7E}"/>
              </a:ext>
            </a:extLst>
          </p:cNvPr>
          <p:cNvSpPr/>
          <p:nvPr/>
        </p:nvSpPr>
        <p:spPr>
          <a:xfrm rot="16200000">
            <a:off x="7620794" y="2953544"/>
            <a:ext cx="6858000" cy="9509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AAC68F4-E5EC-436C-AAE3-A05D9B8AFC40}"/>
              </a:ext>
            </a:extLst>
          </p:cNvPr>
          <p:cNvSpPr txBox="1"/>
          <p:nvPr/>
        </p:nvSpPr>
        <p:spPr>
          <a:xfrm>
            <a:off x="8210550" y="336550"/>
            <a:ext cx="157956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5400" dirty="0">
                <a:latin typeface="+mj-lt"/>
              </a:rPr>
              <a:t>MRU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85931F6-7F1C-4A8D-9D20-F53C80230ACC}"/>
              </a:ext>
            </a:extLst>
          </p:cNvPr>
          <p:cNvSpPr txBox="1"/>
          <p:nvPr/>
        </p:nvSpPr>
        <p:spPr>
          <a:xfrm>
            <a:off x="1165225" y="1487488"/>
            <a:ext cx="7639050" cy="676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altLang="pt-BR" sz="2400" b="1" dirty="0">
                <a:solidFill>
                  <a:schemeClr val="accent5">
                    <a:lumMod val="75000"/>
                  </a:schemeClr>
                </a:solidFill>
              </a:rPr>
              <a:t>Função Horária das Posições – Exercício Proposto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23557" name="Retângulo 3">
            <a:extLst>
              <a:ext uri="{FF2B5EF4-FFF2-40B4-BE49-F238E27FC236}">
                <a16:creationId xmlns:a16="http://schemas.microsoft.com/office/drawing/2014/main" id="{D00604C3-C1C7-4064-802A-2A41ADF26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813" y="2247900"/>
            <a:ext cx="8570912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000000"/>
                </a:solidFill>
                <a:latin typeface="Arial" panose="020B0604020202020204" pitchFamily="34" charset="0"/>
              </a:rPr>
              <a:t>4) Uma partícula descreve um movimento uniforme. A função horária dos espaços, com unidades do Sistema Internacional de Unidades é:  </a:t>
            </a:r>
            <a:r>
              <a:rPr lang="pt-BR" altLang="pt-BR" sz="2400" b="1">
                <a:solidFill>
                  <a:srgbClr val="000000"/>
                </a:solidFill>
                <a:latin typeface="Arial" panose="020B0604020202020204" pitchFamily="34" charset="0"/>
              </a:rPr>
              <a:t>s = -2,0 + 5,0.t.</a:t>
            </a:r>
            <a:r>
              <a:rPr lang="pt-BR" altLang="pt-BR" sz="2400">
                <a:solidFill>
                  <a:srgbClr val="000000"/>
                </a:solidFill>
                <a:latin typeface="Arial" panose="020B0604020202020204" pitchFamily="34" charset="0"/>
              </a:rPr>
              <a:t>  Nesse caso, podemos afirmar que a velocidade escalar da partícula é: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000000"/>
                </a:solidFill>
                <a:latin typeface="Arial" panose="020B0604020202020204" pitchFamily="34" charset="0"/>
              </a:rPr>
              <a:t>a) -2 m/s e o movimento é retrógrado.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000000"/>
                </a:solidFill>
                <a:latin typeface="Arial" panose="020B0604020202020204" pitchFamily="34" charset="0"/>
              </a:rPr>
              <a:t>b)  -2 m/s e o movimento é progressivo.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000000"/>
                </a:solidFill>
                <a:latin typeface="Arial" panose="020B0604020202020204" pitchFamily="34" charset="0"/>
              </a:rPr>
              <a:t>c) 5,0 m/s e o movimento é progressivo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000000"/>
                </a:solidFill>
                <a:latin typeface="Arial" panose="020B0604020202020204" pitchFamily="34" charset="0"/>
              </a:rPr>
              <a:t>d) 5,0 m/s e o movimento é retrógrado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000000"/>
                </a:solidFill>
                <a:latin typeface="Arial" panose="020B0604020202020204" pitchFamily="34" charset="0"/>
              </a:rPr>
              <a:t>e) -2,5 m/s e o movimento é retrógrado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E08B50FA-207A-4EAB-9D2B-DDDF91EF701F}"/>
              </a:ext>
            </a:extLst>
          </p:cNvPr>
          <p:cNvSpPr/>
          <p:nvPr/>
        </p:nvSpPr>
        <p:spPr>
          <a:xfrm rot="16200000">
            <a:off x="7620794" y="2953544"/>
            <a:ext cx="6858000" cy="9509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EE05703-D19C-4F8E-974B-3D217684B28B}"/>
              </a:ext>
            </a:extLst>
          </p:cNvPr>
          <p:cNvSpPr txBox="1"/>
          <p:nvPr/>
        </p:nvSpPr>
        <p:spPr>
          <a:xfrm>
            <a:off x="8210550" y="336550"/>
            <a:ext cx="157956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5400" dirty="0">
                <a:latin typeface="+mj-lt"/>
              </a:rPr>
              <a:t>MRU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C01D633B-3A9E-4A25-B332-522935814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813" y="22479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sz="2400" dirty="0"/>
              <a:t>6) Sabendo que o espaço do móvel varia com o tempo, e obedece a seguinte função horária do espaço: x = -100 + 25 . t, determine: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sz="2400" dirty="0"/>
              <a:t>a) o espaço no instante 8s.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sz="2400" dirty="0"/>
              <a:t>b) o instante quando o móvel passa na origem das posições.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sz="2400" dirty="0"/>
              <a:t>c) Informe se o movimento do móvel é progressivo ou retrógrado.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3AAB847-073D-4983-BB5E-1F3C92BECCCB}"/>
              </a:ext>
            </a:extLst>
          </p:cNvPr>
          <p:cNvSpPr txBox="1"/>
          <p:nvPr/>
        </p:nvSpPr>
        <p:spPr>
          <a:xfrm>
            <a:off x="1165225" y="1487488"/>
            <a:ext cx="7639050" cy="676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altLang="pt-BR" sz="2400" b="1" dirty="0">
                <a:solidFill>
                  <a:schemeClr val="accent5">
                    <a:lumMod val="75000"/>
                  </a:schemeClr>
                </a:solidFill>
              </a:rPr>
              <a:t>Função Horária das Posições – Exercício Proposto</a:t>
            </a:r>
          </a:p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9DA52657-62C0-47E6-88A6-C3CECD84B210}"/>
              </a:ext>
            </a:extLst>
          </p:cNvPr>
          <p:cNvSpPr/>
          <p:nvPr/>
        </p:nvSpPr>
        <p:spPr>
          <a:xfrm rot="16200000">
            <a:off x="7620794" y="2953544"/>
            <a:ext cx="6858000" cy="9509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E05248D-EC5C-45D9-BF50-1A9E465DD84A}"/>
              </a:ext>
            </a:extLst>
          </p:cNvPr>
          <p:cNvSpPr txBox="1"/>
          <p:nvPr/>
        </p:nvSpPr>
        <p:spPr>
          <a:xfrm>
            <a:off x="8210550" y="336550"/>
            <a:ext cx="157956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5400" dirty="0">
                <a:latin typeface="+mj-lt"/>
              </a:rPr>
              <a:t>MRU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059E9191-94C8-4B9D-A688-5786D8F37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813" y="224790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sz="2400" dirty="0"/>
              <a:t>7) O espaço inicial de um móvel que descreve um movimento retilíneo e uniforme é -5m. Nesse movimento o móvel percorre a cada intervalo de tempo de 10s uma distância de 50m. Determine a função horária do espaço para este movimento, e considere-o progressivo.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D9C6016-DE69-4D0E-B8E0-16F87B1C9DC1}"/>
              </a:ext>
            </a:extLst>
          </p:cNvPr>
          <p:cNvSpPr txBox="1"/>
          <p:nvPr/>
        </p:nvSpPr>
        <p:spPr>
          <a:xfrm>
            <a:off x="1165225" y="1487488"/>
            <a:ext cx="7639050" cy="676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altLang="pt-BR" sz="2400" b="1" dirty="0">
                <a:solidFill>
                  <a:schemeClr val="accent5">
                    <a:lumMod val="75000"/>
                  </a:schemeClr>
                </a:solidFill>
              </a:rPr>
              <a:t>Função Horária das Posições – Exercício Proposto</a:t>
            </a:r>
          </a:p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E544FBB8-89BC-4C72-8A6C-5A7266921759}"/>
              </a:ext>
            </a:extLst>
          </p:cNvPr>
          <p:cNvSpPr/>
          <p:nvPr/>
        </p:nvSpPr>
        <p:spPr>
          <a:xfrm rot="16200000">
            <a:off x="7620794" y="2953544"/>
            <a:ext cx="6858000" cy="9509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EEDD15D-10CE-4DD4-ADE9-56B844D8579A}"/>
              </a:ext>
            </a:extLst>
          </p:cNvPr>
          <p:cNvSpPr txBox="1"/>
          <p:nvPr/>
        </p:nvSpPr>
        <p:spPr>
          <a:xfrm>
            <a:off x="8210550" y="336550"/>
            <a:ext cx="157956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5400" dirty="0">
                <a:latin typeface="+mj-lt"/>
              </a:rPr>
              <a:t>MRU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994182F-F9E2-4A4A-93F0-319E78EB181C}"/>
              </a:ext>
            </a:extLst>
          </p:cNvPr>
          <p:cNvSpPr txBox="1"/>
          <p:nvPr/>
        </p:nvSpPr>
        <p:spPr>
          <a:xfrm>
            <a:off x="1166813" y="1487488"/>
            <a:ext cx="2559050" cy="676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altLang="pt-BR" sz="2400" b="1" dirty="0">
                <a:solidFill>
                  <a:schemeClr val="accent5">
                    <a:lumMod val="75000"/>
                  </a:schemeClr>
                </a:solidFill>
              </a:rPr>
              <a:t>Recapitulando...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26629" name="CaixaDeTexto 1">
            <a:extLst>
              <a:ext uri="{FF2B5EF4-FFF2-40B4-BE49-F238E27FC236}">
                <a16:creationId xmlns:a16="http://schemas.microsoft.com/office/drawing/2014/main" id="{28A108E5-0137-4176-9362-F6D4AA8F9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75" y="3916363"/>
            <a:ext cx="225425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000000"/>
                </a:solidFill>
                <a:latin typeface="Arial" panose="020B0604020202020204" pitchFamily="34" charset="0"/>
              </a:rPr>
              <a:t>S – Posição Final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000000"/>
                </a:solidFill>
                <a:latin typeface="Arial" panose="020B0604020202020204" pitchFamily="34" charset="0"/>
              </a:rPr>
              <a:t>S0 – Posição Inicial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000000"/>
                </a:solidFill>
                <a:latin typeface="Arial" panose="020B0604020202020204" pitchFamily="34" charset="0"/>
              </a:rPr>
              <a:t>V – Velocidade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000000"/>
                </a:solidFill>
                <a:latin typeface="Arial" panose="020B0604020202020204" pitchFamily="34" charset="0"/>
              </a:rPr>
              <a:t>T - Tempo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6630" name="Picture 2" descr="Resultado de imagem para velocidade media">
            <a:extLst>
              <a:ext uri="{FF2B5EF4-FFF2-40B4-BE49-F238E27FC236}">
                <a16:creationId xmlns:a16="http://schemas.microsoft.com/office/drawing/2014/main" id="{C60AB88D-828F-4C3A-B0F6-ACEAB20E8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2424113"/>
            <a:ext cx="290830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2" descr="Resultado de imagem para sorvete fisica">
            <a:extLst>
              <a:ext uri="{FF2B5EF4-FFF2-40B4-BE49-F238E27FC236}">
                <a16:creationId xmlns:a16="http://schemas.microsoft.com/office/drawing/2014/main" id="{78865B8F-D32A-446C-9963-6A57438E9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3" y="3022600"/>
            <a:ext cx="1778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4DB0A2F7-25C7-4F26-8818-F40E095B5F66}"/>
              </a:ext>
            </a:extLst>
          </p:cNvPr>
          <p:cNvSpPr/>
          <p:nvPr/>
        </p:nvSpPr>
        <p:spPr>
          <a:xfrm>
            <a:off x="0" y="2032001"/>
            <a:ext cx="12192000" cy="26785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317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5125" name="Título 1">
            <a:extLst>
              <a:ext uri="{FF2B5EF4-FFF2-40B4-BE49-F238E27FC236}">
                <a16:creationId xmlns:a16="http://schemas.microsoft.com/office/drawing/2014/main" id="{4518FE07-5826-4FCA-90EF-D407C65E2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7488" y="2032000"/>
            <a:ext cx="9144000" cy="2387600"/>
          </a:xfrm>
        </p:spPr>
        <p:txBody>
          <a:bodyPr/>
          <a:lstStyle/>
          <a:p>
            <a:pPr eaLnBrk="1" hangingPunct="1"/>
            <a:r>
              <a:rPr lang="pt-BR" altLang="pt-BR" sz="6600" b="1" dirty="0">
                <a:solidFill>
                  <a:schemeClr val="bg1"/>
                </a:solidFill>
                <a:latin typeface="Book Antiqua" panose="02040602050305030304" pitchFamily="18" charset="0"/>
              </a:rPr>
              <a:t>MRU</a:t>
            </a:r>
          </a:p>
        </p:txBody>
      </p:sp>
      <p:pic>
        <p:nvPicPr>
          <p:cNvPr id="5126" name="Imagem 4">
            <a:extLst>
              <a:ext uri="{FF2B5EF4-FFF2-40B4-BE49-F238E27FC236}">
                <a16:creationId xmlns:a16="http://schemas.microsoft.com/office/drawing/2014/main" id="{001D8937-5B2B-4DDB-90B2-D51F7B4BF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0" y="2560638"/>
            <a:ext cx="1770063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Imagem 5">
            <a:extLst>
              <a:ext uri="{FF2B5EF4-FFF2-40B4-BE49-F238E27FC236}">
                <a16:creationId xmlns:a16="http://schemas.microsoft.com/office/drawing/2014/main" id="{CFE64FFA-852C-4C5C-B684-BDEFDAF001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2476500"/>
            <a:ext cx="201295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583D0E4D-CD19-4BC4-A73A-F05F5D581CD9}"/>
              </a:ext>
            </a:extLst>
          </p:cNvPr>
          <p:cNvSpPr/>
          <p:nvPr/>
        </p:nvSpPr>
        <p:spPr>
          <a:xfrm rot="16200000">
            <a:off x="7620794" y="2953544"/>
            <a:ext cx="6858000" cy="9509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B981669-8345-424E-B8C9-DAAAD50E858F}"/>
              </a:ext>
            </a:extLst>
          </p:cNvPr>
          <p:cNvSpPr txBox="1"/>
          <p:nvPr/>
        </p:nvSpPr>
        <p:spPr>
          <a:xfrm>
            <a:off x="8210550" y="336550"/>
            <a:ext cx="157956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5400" dirty="0">
                <a:latin typeface="+mj-lt"/>
              </a:rPr>
              <a:t>MRU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771071B-6D0E-4E75-811F-BF7590E199B5}"/>
              </a:ext>
            </a:extLst>
          </p:cNvPr>
          <p:cNvSpPr txBox="1"/>
          <p:nvPr/>
        </p:nvSpPr>
        <p:spPr>
          <a:xfrm>
            <a:off x="1231900" y="1570038"/>
            <a:ext cx="5656263" cy="6778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altLang="pt-BR" sz="2400" b="1" dirty="0">
                <a:solidFill>
                  <a:schemeClr val="accent5">
                    <a:lumMod val="75000"/>
                  </a:schemeClr>
                </a:solidFill>
              </a:rPr>
              <a:t>Velocidade Escalar Média - Exercício 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28677" name="Espaço Reservado para Conteúdo 2">
            <a:extLst>
              <a:ext uri="{FF2B5EF4-FFF2-40B4-BE49-F238E27FC236}">
                <a16:creationId xmlns:a16="http://schemas.microsoft.com/office/drawing/2014/main" id="{B0DD3E16-2939-476B-9478-540EE6CCBF63}"/>
              </a:ext>
            </a:extLst>
          </p:cNvPr>
          <p:cNvSpPr txBox="1">
            <a:spLocks/>
          </p:cNvSpPr>
          <p:nvPr/>
        </p:nvSpPr>
        <p:spPr bwMode="auto">
          <a:xfrm>
            <a:off x="1231900" y="20986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600"/>
              <a:t>5) Um garoto caminha a uma taxa constante de 100 passos por minuto. Sabendo que o seu passo médio tem aproximadamente 50 cm, determine o tempo gasto e o número de passos dados para que ele percorra uma distância de 3 km.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600"/>
              <a:t>a) 45 min e 5000 passos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600"/>
              <a:t>b) 85 min e 8000 passos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600"/>
              <a:t>c) 50 min e 2000 passos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600"/>
              <a:t>d) 48 min e 1500 passos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600"/>
              <a:t>e) 60 min e 6000 passos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pt-BR" altLang="pt-B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4DB0A2F7-25C7-4F26-8818-F40E095B5F66}"/>
              </a:ext>
            </a:extLst>
          </p:cNvPr>
          <p:cNvSpPr/>
          <p:nvPr/>
        </p:nvSpPr>
        <p:spPr>
          <a:xfrm>
            <a:off x="0" y="2032001"/>
            <a:ext cx="12192000" cy="26785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317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5125" name="Título 1">
            <a:extLst>
              <a:ext uri="{FF2B5EF4-FFF2-40B4-BE49-F238E27FC236}">
                <a16:creationId xmlns:a16="http://schemas.microsoft.com/office/drawing/2014/main" id="{4518FE07-5826-4FCA-90EF-D407C65E2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7488" y="2032000"/>
            <a:ext cx="9144000" cy="2387600"/>
          </a:xfrm>
        </p:spPr>
        <p:txBody>
          <a:bodyPr/>
          <a:lstStyle/>
          <a:p>
            <a:pPr eaLnBrk="1" hangingPunct="1"/>
            <a:r>
              <a:rPr lang="pt-BR" altLang="pt-BR" sz="6600" b="1" dirty="0">
                <a:solidFill>
                  <a:schemeClr val="bg1"/>
                </a:solidFill>
                <a:latin typeface="Book Antiqua" panose="02040602050305030304" pitchFamily="18" charset="0"/>
              </a:rPr>
              <a:t>MRUV</a:t>
            </a:r>
          </a:p>
        </p:txBody>
      </p:sp>
      <p:pic>
        <p:nvPicPr>
          <p:cNvPr id="5126" name="Imagem 4">
            <a:extLst>
              <a:ext uri="{FF2B5EF4-FFF2-40B4-BE49-F238E27FC236}">
                <a16:creationId xmlns:a16="http://schemas.microsoft.com/office/drawing/2014/main" id="{001D8937-5B2B-4DDB-90B2-D51F7B4BF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0" y="2560638"/>
            <a:ext cx="1770063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Imagem 5">
            <a:extLst>
              <a:ext uri="{FF2B5EF4-FFF2-40B4-BE49-F238E27FC236}">
                <a16:creationId xmlns:a16="http://schemas.microsoft.com/office/drawing/2014/main" id="{CFE64FFA-852C-4C5C-B684-BDEFDAF001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2476500"/>
            <a:ext cx="201295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217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607264" y="2347913"/>
            <a:ext cx="1304925" cy="693737"/>
          </a:xfrm>
        </p:spPr>
        <p:txBody>
          <a:bodyPr/>
          <a:lstStyle/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r>
              <a:rPr lang="pt-BR" dirty="0"/>
              <a:t>MRU</a:t>
            </a:r>
            <a:r>
              <a:rPr lang="pt-BR" b="1" dirty="0"/>
              <a:t> 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93675" y="192088"/>
            <a:ext cx="11036300" cy="13255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 spc="-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800" dirty="0"/>
              <a:t>MRU </a:t>
            </a:r>
            <a:r>
              <a:rPr lang="pt-BR" sz="4800" i="1" dirty="0">
                <a:solidFill>
                  <a:srgbClr val="FF0000"/>
                </a:solidFill>
              </a:rPr>
              <a:t>X</a:t>
            </a:r>
            <a:r>
              <a:rPr lang="pt-BR" sz="4800" dirty="0"/>
              <a:t> MRUV</a:t>
            </a:r>
          </a:p>
        </p:txBody>
      </p:sp>
      <p:cxnSp>
        <p:nvCxnSpPr>
          <p:cNvPr id="4" name="Conector de Seta Reta 3"/>
          <p:cNvCxnSpPr>
            <a:cxnSpLocks/>
          </p:cNvCxnSpPr>
          <p:nvPr/>
        </p:nvCxnSpPr>
        <p:spPr>
          <a:xfrm>
            <a:off x="2235200" y="2668588"/>
            <a:ext cx="1193800" cy="373062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849595" y="2075563"/>
            <a:ext cx="234391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>
                <a:latin typeface="+mj-lt"/>
              </a:rPr>
              <a:t>V = constante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37715" y="2810667"/>
            <a:ext cx="9112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>
                <a:latin typeface="+mj-lt"/>
              </a:rPr>
              <a:t>a = 0</a:t>
            </a:r>
          </a:p>
        </p:txBody>
      </p:sp>
      <p:cxnSp>
        <p:nvCxnSpPr>
          <p:cNvPr id="12" name="Conector de Seta Reta 11"/>
          <p:cNvCxnSpPr>
            <a:cxnSpLocks/>
          </p:cNvCxnSpPr>
          <p:nvPr/>
        </p:nvCxnSpPr>
        <p:spPr>
          <a:xfrm flipV="1">
            <a:off x="2235200" y="2339018"/>
            <a:ext cx="564021" cy="326396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Conteúdo 2"/>
          <p:cNvSpPr txBox="1">
            <a:spLocks/>
          </p:cNvSpPr>
          <p:nvPr/>
        </p:nvSpPr>
        <p:spPr>
          <a:xfrm>
            <a:off x="5449094" y="2339018"/>
            <a:ext cx="1581150" cy="773112"/>
          </a:xfrm>
          <a:prstGeom prst="rect">
            <a:avLst/>
          </a:prstGeom>
        </p:spPr>
        <p:txBody>
          <a:bodyPr>
            <a:normAutofit/>
          </a:bodyPr>
          <a:lstStyle>
            <a:lvl1pPr marL="182563" indent="-182563" algn="l" rtl="0" eaLnBrk="0" fontAlgn="base" hangingPunct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kern="1200" spc="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r>
              <a:rPr lang="pt-BR" sz="3200" dirty="0"/>
              <a:t>MRUV </a:t>
            </a:r>
          </a:p>
        </p:txBody>
      </p:sp>
      <p:cxnSp>
        <p:nvCxnSpPr>
          <p:cNvPr id="20" name="Conector de Seta Reta 19"/>
          <p:cNvCxnSpPr>
            <a:cxnSpLocks/>
          </p:cNvCxnSpPr>
          <p:nvPr/>
        </p:nvCxnSpPr>
        <p:spPr>
          <a:xfrm>
            <a:off x="7327900" y="2624138"/>
            <a:ext cx="1193800" cy="373062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>
            <a:cxnSpLocks/>
          </p:cNvCxnSpPr>
          <p:nvPr/>
        </p:nvCxnSpPr>
        <p:spPr>
          <a:xfrm flipV="1">
            <a:off x="7327900" y="2184400"/>
            <a:ext cx="1193800" cy="431800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8777288" y="1993900"/>
            <a:ext cx="16176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>
                <a:latin typeface="+mj-lt"/>
              </a:rPr>
              <a:t>V = varia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8777288" y="2736850"/>
            <a:ext cx="229742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>
                <a:latin typeface="+mj-lt"/>
              </a:rPr>
              <a:t>a = constante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8816346" y="3136900"/>
            <a:ext cx="89217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>
                <a:latin typeface="+mj-lt"/>
              </a:rPr>
              <a:t>a ≠ 0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677865" y="3984625"/>
            <a:ext cx="776288" cy="750888"/>
            <a:chOff x="1217" y="867"/>
            <a:chExt cx="489" cy="473"/>
          </a:xfrm>
        </p:grpSpPr>
        <p:sp>
          <p:nvSpPr>
            <p:cNvPr id="14383" name="Freeform 22"/>
            <p:cNvSpPr>
              <a:spLocks/>
            </p:cNvSpPr>
            <p:nvPr/>
          </p:nvSpPr>
          <p:spPr bwMode="auto">
            <a:xfrm>
              <a:off x="1233" y="1150"/>
              <a:ext cx="179" cy="168"/>
            </a:xfrm>
            <a:custGeom>
              <a:avLst/>
              <a:gdLst>
                <a:gd name="T0" fmla="*/ 148 w 179"/>
                <a:gd name="T1" fmla="*/ 143 h 168"/>
                <a:gd name="T2" fmla="*/ 139 w 179"/>
                <a:gd name="T3" fmla="*/ 151 h 168"/>
                <a:gd name="T4" fmla="*/ 130 w 179"/>
                <a:gd name="T5" fmla="*/ 157 h 168"/>
                <a:gd name="T6" fmla="*/ 121 w 179"/>
                <a:gd name="T7" fmla="*/ 159 h 168"/>
                <a:gd name="T8" fmla="*/ 109 w 179"/>
                <a:gd name="T9" fmla="*/ 165 h 168"/>
                <a:gd name="T10" fmla="*/ 78 w 179"/>
                <a:gd name="T11" fmla="*/ 165 h 168"/>
                <a:gd name="T12" fmla="*/ 57 w 179"/>
                <a:gd name="T13" fmla="*/ 162 h 168"/>
                <a:gd name="T14" fmla="*/ 45 w 179"/>
                <a:gd name="T15" fmla="*/ 157 h 168"/>
                <a:gd name="T16" fmla="*/ 39 w 179"/>
                <a:gd name="T17" fmla="*/ 151 h 168"/>
                <a:gd name="T18" fmla="*/ 21 w 179"/>
                <a:gd name="T19" fmla="*/ 140 h 168"/>
                <a:gd name="T20" fmla="*/ 12 w 179"/>
                <a:gd name="T21" fmla="*/ 126 h 168"/>
                <a:gd name="T22" fmla="*/ 3 w 179"/>
                <a:gd name="T23" fmla="*/ 109 h 168"/>
                <a:gd name="T24" fmla="*/ 0 w 179"/>
                <a:gd name="T25" fmla="*/ 67 h 168"/>
                <a:gd name="T26" fmla="*/ 9 w 179"/>
                <a:gd name="T27" fmla="*/ 47 h 168"/>
                <a:gd name="T28" fmla="*/ 18 w 179"/>
                <a:gd name="T29" fmla="*/ 33 h 168"/>
                <a:gd name="T30" fmla="*/ 27 w 179"/>
                <a:gd name="T31" fmla="*/ 22 h 168"/>
                <a:gd name="T32" fmla="*/ 39 w 179"/>
                <a:gd name="T33" fmla="*/ 14 h 168"/>
                <a:gd name="T34" fmla="*/ 45 w 179"/>
                <a:gd name="T35" fmla="*/ 11 h 168"/>
                <a:gd name="T36" fmla="*/ 54 w 179"/>
                <a:gd name="T37" fmla="*/ 5 h 168"/>
                <a:gd name="T38" fmla="*/ 69 w 179"/>
                <a:gd name="T39" fmla="*/ 3 h 168"/>
                <a:gd name="T40" fmla="*/ 97 w 179"/>
                <a:gd name="T41" fmla="*/ 0 h 168"/>
                <a:gd name="T42" fmla="*/ 118 w 179"/>
                <a:gd name="T43" fmla="*/ 5 h 168"/>
                <a:gd name="T44" fmla="*/ 130 w 179"/>
                <a:gd name="T45" fmla="*/ 11 h 168"/>
                <a:gd name="T46" fmla="*/ 139 w 179"/>
                <a:gd name="T47" fmla="*/ 14 h 168"/>
                <a:gd name="T48" fmla="*/ 154 w 179"/>
                <a:gd name="T49" fmla="*/ 28 h 168"/>
                <a:gd name="T50" fmla="*/ 163 w 179"/>
                <a:gd name="T51" fmla="*/ 39 h 168"/>
                <a:gd name="T52" fmla="*/ 172 w 179"/>
                <a:gd name="T53" fmla="*/ 59 h 168"/>
                <a:gd name="T54" fmla="*/ 175 w 179"/>
                <a:gd name="T55" fmla="*/ 103 h 168"/>
                <a:gd name="T56" fmla="*/ 169 w 179"/>
                <a:gd name="T57" fmla="*/ 120 h 168"/>
                <a:gd name="T58" fmla="*/ 148 w 179"/>
                <a:gd name="T59" fmla="*/ 70 h 168"/>
                <a:gd name="T60" fmla="*/ 142 w 179"/>
                <a:gd name="T61" fmla="*/ 56 h 168"/>
                <a:gd name="T62" fmla="*/ 130 w 179"/>
                <a:gd name="T63" fmla="*/ 45 h 168"/>
                <a:gd name="T64" fmla="*/ 121 w 179"/>
                <a:gd name="T65" fmla="*/ 36 h 168"/>
                <a:gd name="T66" fmla="*/ 112 w 179"/>
                <a:gd name="T67" fmla="*/ 31 h 168"/>
                <a:gd name="T68" fmla="*/ 103 w 179"/>
                <a:gd name="T69" fmla="*/ 28 h 168"/>
                <a:gd name="T70" fmla="*/ 72 w 179"/>
                <a:gd name="T71" fmla="*/ 31 h 168"/>
                <a:gd name="T72" fmla="*/ 57 w 179"/>
                <a:gd name="T73" fmla="*/ 36 h 168"/>
                <a:gd name="T74" fmla="*/ 48 w 179"/>
                <a:gd name="T75" fmla="*/ 45 h 168"/>
                <a:gd name="T76" fmla="*/ 33 w 179"/>
                <a:gd name="T77" fmla="*/ 61 h 168"/>
                <a:gd name="T78" fmla="*/ 33 w 179"/>
                <a:gd name="T79" fmla="*/ 98 h 168"/>
                <a:gd name="T80" fmla="*/ 39 w 179"/>
                <a:gd name="T81" fmla="*/ 112 h 168"/>
                <a:gd name="T82" fmla="*/ 51 w 179"/>
                <a:gd name="T83" fmla="*/ 126 h 168"/>
                <a:gd name="T84" fmla="*/ 57 w 179"/>
                <a:gd name="T85" fmla="*/ 129 h 168"/>
                <a:gd name="T86" fmla="*/ 69 w 179"/>
                <a:gd name="T87" fmla="*/ 134 h 168"/>
                <a:gd name="T88" fmla="*/ 81 w 179"/>
                <a:gd name="T89" fmla="*/ 137 h 168"/>
                <a:gd name="T90" fmla="*/ 112 w 179"/>
                <a:gd name="T91" fmla="*/ 134 h 168"/>
                <a:gd name="T92" fmla="*/ 121 w 179"/>
                <a:gd name="T93" fmla="*/ 129 h 168"/>
                <a:gd name="T94" fmla="*/ 133 w 179"/>
                <a:gd name="T95" fmla="*/ 120 h 1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9"/>
                <a:gd name="T145" fmla="*/ 0 h 168"/>
                <a:gd name="T146" fmla="*/ 179 w 179"/>
                <a:gd name="T147" fmla="*/ 168 h 16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9" h="168">
                  <a:moveTo>
                    <a:pt x="133" y="120"/>
                  </a:moveTo>
                  <a:lnTo>
                    <a:pt x="157" y="137"/>
                  </a:lnTo>
                  <a:lnTo>
                    <a:pt x="154" y="140"/>
                  </a:lnTo>
                  <a:lnTo>
                    <a:pt x="148" y="143"/>
                  </a:lnTo>
                  <a:lnTo>
                    <a:pt x="145" y="145"/>
                  </a:lnTo>
                  <a:lnTo>
                    <a:pt x="142" y="148"/>
                  </a:lnTo>
                  <a:lnTo>
                    <a:pt x="139" y="151"/>
                  </a:lnTo>
                  <a:lnTo>
                    <a:pt x="136" y="154"/>
                  </a:lnTo>
                  <a:lnTo>
                    <a:pt x="133" y="154"/>
                  </a:lnTo>
                  <a:lnTo>
                    <a:pt x="133" y="157"/>
                  </a:lnTo>
                  <a:lnTo>
                    <a:pt x="130" y="157"/>
                  </a:lnTo>
                  <a:lnTo>
                    <a:pt x="127" y="157"/>
                  </a:lnTo>
                  <a:lnTo>
                    <a:pt x="127" y="159"/>
                  </a:lnTo>
                  <a:lnTo>
                    <a:pt x="124" y="159"/>
                  </a:lnTo>
                  <a:lnTo>
                    <a:pt x="121" y="159"/>
                  </a:lnTo>
                  <a:lnTo>
                    <a:pt x="118" y="162"/>
                  </a:lnTo>
                  <a:lnTo>
                    <a:pt x="112" y="162"/>
                  </a:lnTo>
                  <a:lnTo>
                    <a:pt x="109" y="165"/>
                  </a:lnTo>
                  <a:lnTo>
                    <a:pt x="103" y="165"/>
                  </a:lnTo>
                  <a:lnTo>
                    <a:pt x="100" y="165"/>
                  </a:lnTo>
                  <a:lnTo>
                    <a:pt x="88" y="168"/>
                  </a:lnTo>
                  <a:lnTo>
                    <a:pt x="78" y="165"/>
                  </a:lnTo>
                  <a:lnTo>
                    <a:pt x="69" y="165"/>
                  </a:lnTo>
                  <a:lnTo>
                    <a:pt x="66" y="165"/>
                  </a:lnTo>
                  <a:lnTo>
                    <a:pt x="60" y="162"/>
                  </a:lnTo>
                  <a:lnTo>
                    <a:pt x="57" y="162"/>
                  </a:lnTo>
                  <a:lnTo>
                    <a:pt x="54" y="159"/>
                  </a:lnTo>
                  <a:lnTo>
                    <a:pt x="48" y="159"/>
                  </a:lnTo>
                  <a:lnTo>
                    <a:pt x="48" y="157"/>
                  </a:lnTo>
                  <a:lnTo>
                    <a:pt x="45" y="157"/>
                  </a:lnTo>
                  <a:lnTo>
                    <a:pt x="42" y="154"/>
                  </a:lnTo>
                  <a:lnTo>
                    <a:pt x="39" y="154"/>
                  </a:lnTo>
                  <a:lnTo>
                    <a:pt x="39" y="151"/>
                  </a:lnTo>
                  <a:lnTo>
                    <a:pt x="33" y="148"/>
                  </a:lnTo>
                  <a:lnTo>
                    <a:pt x="27" y="145"/>
                  </a:lnTo>
                  <a:lnTo>
                    <a:pt x="24" y="143"/>
                  </a:lnTo>
                  <a:lnTo>
                    <a:pt x="21" y="140"/>
                  </a:lnTo>
                  <a:lnTo>
                    <a:pt x="21" y="137"/>
                  </a:lnTo>
                  <a:lnTo>
                    <a:pt x="18" y="134"/>
                  </a:lnTo>
                  <a:lnTo>
                    <a:pt x="15" y="129"/>
                  </a:lnTo>
                  <a:lnTo>
                    <a:pt x="12" y="126"/>
                  </a:lnTo>
                  <a:lnTo>
                    <a:pt x="9" y="123"/>
                  </a:lnTo>
                  <a:lnTo>
                    <a:pt x="9" y="120"/>
                  </a:lnTo>
                  <a:lnTo>
                    <a:pt x="6" y="115"/>
                  </a:lnTo>
                  <a:lnTo>
                    <a:pt x="3" y="109"/>
                  </a:lnTo>
                  <a:lnTo>
                    <a:pt x="0" y="101"/>
                  </a:lnTo>
                  <a:lnTo>
                    <a:pt x="0" y="84"/>
                  </a:lnTo>
                  <a:lnTo>
                    <a:pt x="0" y="75"/>
                  </a:lnTo>
                  <a:lnTo>
                    <a:pt x="0" y="67"/>
                  </a:lnTo>
                  <a:lnTo>
                    <a:pt x="3" y="59"/>
                  </a:lnTo>
                  <a:lnTo>
                    <a:pt x="6" y="56"/>
                  </a:lnTo>
                  <a:lnTo>
                    <a:pt x="6" y="50"/>
                  </a:lnTo>
                  <a:lnTo>
                    <a:pt x="9" y="47"/>
                  </a:lnTo>
                  <a:lnTo>
                    <a:pt x="9" y="45"/>
                  </a:lnTo>
                  <a:lnTo>
                    <a:pt x="12" y="39"/>
                  </a:lnTo>
                  <a:lnTo>
                    <a:pt x="15" y="36"/>
                  </a:lnTo>
                  <a:lnTo>
                    <a:pt x="18" y="33"/>
                  </a:lnTo>
                  <a:lnTo>
                    <a:pt x="21" y="31"/>
                  </a:lnTo>
                  <a:lnTo>
                    <a:pt x="21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33" y="19"/>
                  </a:lnTo>
                  <a:lnTo>
                    <a:pt x="36" y="17"/>
                  </a:lnTo>
                  <a:lnTo>
                    <a:pt x="39" y="14"/>
                  </a:lnTo>
                  <a:lnTo>
                    <a:pt x="42" y="11"/>
                  </a:lnTo>
                  <a:lnTo>
                    <a:pt x="45" y="11"/>
                  </a:lnTo>
                  <a:lnTo>
                    <a:pt x="48" y="8"/>
                  </a:lnTo>
                  <a:lnTo>
                    <a:pt x="51" y="8"/>
                  </a:lnTo>
                  <a:lnTo>
                    <a:pt x="54" y="5"/>
                  </a:lnTo>
                  <a:lnTo>
                    <a:pt x="57" y="5"/>
                  </a:lnTo>
                  <a:lnTo>
                    <a:pt x="60" y="3"/>
                  </a:lnTo>
                  <a:lnTo>
                    <a:pt x="66" y="3"/>
                  </a:lnTo>
                  <a:lnTo>
                    <a:pt x="69" y="3"/>
                  </a:lnTo>
                  <a:lnTo>
                    <a:pt x="75" y="0"/>
                  </a:lnTo>
                  <a:lnTo>
                    <a:pt x="78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3"/>
                  </a:lnTo>
                  <a:lnTo>
                    <a:pt x="112" y="3"/>
                  </a:lnTo>
                  <a:lnTo>
                    <a:pt x="115" y="3"/>
                  </a:lnTo>
                  <a:lnTo>
                    <a:pt x="118" y="5"/>
                  </a:lnTo>
                  <a:lnTo>
                    <a:pt x="124" y="5"/>
                  </a:lnTo>
                  <a:lnTo>
                    <a:pt x="127" y="8"/>
                  </a:lnTo>
                  <a:lnTo>
                    <a:pt x="130" y="8"/>
                  </a:lnTo>
                  <a:lnTo>
                    <a:pt x="130" y="11"/>
                  </a:lnTo>
                  <a:lnTo>
                    <a:pt x="133" y="11"/>
                  </a:lnTo>
                  <a:lnTo>
                    <a:pt x="136" y="14"/>
                  </a:lnTo>
                  <a:lnTo>
                    <a:pt x="139" y="14"/>
                  </a:lnTo>
                  <a:lnTo>
                    <a:pt x="145" y="19"/>
                  </a:lnTo>
                  <a:lnTo>
                    <a:pt x="148" y="22"/>
                  </a:lnTo>
                  <a:lnTo>
                    <a:pt x="151" y="25"/>
                  </a:lnTo>
                  <a:lnTo>
                    <a:pt x="154" y="28"/>
                  </a:lnTo>
                  <a:lnTo>
                    <a:pt x="157" y="31"/>
                  </a:lnTo>
                  <a:lnTo>
                    <a:pt x="160" y="33"/>
                  </a:lnTo>
                  <a:lnTo>
                    <a:pt x="160" y="36"/>
                  </a:lnTo>
                  <a:lnTo>
                    <a:pt x="163" y="39"/>
                  </a:lnTo>
                  <a:lnTo>
                    <a:pt x="166" y="45"/>
                  </a:lnTo>
                  <a:lnTo>
                    <a:pt x="169" y="47"/>
                  </a:lnTo>
                  <a:lnTo>
                    <a:pt x="169" y="50"/>
                  </a:lnTo>
                  <a:lnTo>
                    <a:pt x="172" y="59"/>
                  </a:lnTo>
                  <a:lnTo>
                    <a:pt x="175" y="67"/>
                  </a:lnTo>
                  <a:lnTo>
                    <a:pt x="179" y="84"/>
                  </a:lnTo>
                  <a:lnTo>
                    <a:pt x="175" y="92"/>
                  </a:lnTo>
                  <a:lnTo>
                    <a:pt x="175" y="103"/>
                  </a:lnTo>
                  <a:lnTo>
                    <a:pt x="172" y="106"/>
                  </a:lnTo>
                  <a:lnTo>
                    <a:pt x="172" y="112"/>
                  </a:lnTo>
                  <a:lnTo>
                    <a:pt x="169" y="115"/>
                  </a:lnTo>
                  <a:lnTo>
                    <a:pt x="169" y="120"/>
                  </a:lnTo>
                  <a:lnTo>
                    <a:pt x="142" y="106"/>
                  </a:lnTo>
                  <a:lnTo>
                    <a:pt x="148" y="95"/>
                  </a:lnTo>
                  <a:lnTo>
                    <a:pt x="148" y="81"/>
                  </a:lnTo>
                  <a:lnTo>
                    <a:pt x="148" y="70"/>
                  </a:lnTo>
                  <a:lnTo>
                    <a:pt x="145" y="67"/>
                  </a:lnTo>
                  <a:lnTo>
                    <a:pt x="145" y="61"/>
                  </a:lnTo>
                  <a:lnTo>
                    <a:pt x="142" y="59"/>
                  </a:lnTo>
                  <a:lnTo>
                    <a:pt x="142" y="56"/>
                  </a:lnTo>
                  <a:lnTo>
                    <a:pt x="139" y="53"/>
                  </a:lnTo>
                  <a:lnTo>
                    <a:pt x="139" y="50"/>
                  </a:lnTo>
                  <a:lnTo>
                    <a:pt x="136" y="47"/>
                  </a:lnTo>
                  <a:lnTo>
                    <a:pt x="130" y="45"/>
                  </a:lnTo>
                  <a:lnTo>
                    <a:pt x="127" y="39"/>
                  </a:lnTo>
                  <a:lnTo>
                    <a:pt x="124" y="39"/>
                  </a:lnTo>
                  <a:lnTo>
                    <a:pt x="124" y="36"/>
                  </a:lnTo>
                  <a:lnTo>
                    <a:pt x="121" y="36"/>
                  </a:lnTo>
                  <a:lnTo>
                    <a:pt x="118" y="33"/>
                  </a:lnTo>
                  <a:lnTo>
                    <a:pt x="115" y="33"/>
                  </a:lnTo>
                  <a:lnTo>
                    <a:pt x="112" y="31"/>
                  </a:lnTo>
                  <a:lnTo>
                    <a:pt x="109" y="31"/>
                  </a:lnTo>
                  <a:lnTo>
                    <a:pt x="106" y="31"/>
                  </a:lnTo>
                  <a:lnTo>
                    <a:pt x="103" y="28"/>
                  </a:lnTo>
                  <a:lnTo>
                    <a:pt x="94" y="28"/>
                  </a:lnTo>
                  <a:lnTo>
                    <a:pt x="91" y="28"/>
                  </a:lnTo>
                  <a:lnTo>
                    <a:pt x="78" y="28"/>
                  </a:lnTo>
                  <a:lnTo>
                    <a:pt x="72" y="31"/>
                  </a:lnTo>
                  <a:lnTo>
                    <a:pt x="66" y="31"/>
                  </a:lnTo>
                  <a:lnTo>
                    <a:pt x="63" y="33"/>
                  </a:lnTo>
                  <a:lnTo>
                    <a:pt x="60" y="33"/>
                  </a:lnTo>
                  <a:lnTo>
                    <a:pt x="57" y="36"/>
                  </a:lnTo>
                  <a:lnTo>
                    <a:pt x="54" y="36"/>
                  </a:lnTo>
                  <a:lnTo>
                    <a:pt x="54" y="39"/>
                  </a:lnTo>
                  <a:lnTo>
                    <a:pt x="51" y="39"/>
                  </a:lnTo>
                  <a:lnTo>
                    <a:pt x="48" y="45"/>
                  </a:lnTo>
                  <a:lnTo>
                    <a:pt x="42" y="47"/>
                  </a:lnTo>
                  <a:lnTo>
                    <a:pt x="39" y="50"/>
                  </a:lnTo>
                  <a:lnTo>
                    <a:pt x="36" y="56"/>
                  </a:lnTo>
                  <a:lnTo>
                    <a:pt x="33" y="61"/>
                  </a:lnTo>
                  <a:lnTo>
                    <a:pt x="30" y="70"/>
                  </a:lnTo>
                  <a:lnTo>
                    <a:pt x="30" y="81"/>
                  </a:lnTo>
                  <a:lnTo>
                    <a:pt x="30" y="92"/>
                  </a:lnTo>
                  <a:lnTo>
                    <a:pt x="33" y="98"/>
                  </a:lnTo>
                  <a:lnTo>
                    <a:pt x="33" y="103"/>
                  </a:lnTo>
                  <a:lnTo>
                    <a:pt x="36" y="106"/>
                  </a:lnTo>
                  <a:lnTo>
                    <a:pt x="36" y="109"/>
                  </a:lnTo>
                  <a:lnTo>
                    <a:pt x="39" y="112"/>
                  </a:lnTo>
                  <a:lnTo>
                    <a:pt x="42" y="117"/>
                  </a:lnTo>
                  <a:lnTo>
                    <a:pt x="48" y="120"/>
                  </a:lnTo>
                  <a:lnTo>
                    <a:pt x="51" y="126"/>
                  </a:lnTo>
                  <a:lnTo>
                    <a:pt x="54" y="126"/>
                  </a:lnTo>
                  <a:lnTo>
                    <a:pt x="54" y="129"/>
                  </a:lnTo>
                  <a:lnTo>
                    <a:pt x="57" y="129"/>
                  </a:lnTo>
                  <a:lnTo>
                    <a:pt x="60" y="131"/>
                  </a:lnTo>
                  <a:lnTo>
                    <a:pt x="63" y="131"/>
                  </a:lnTo>
                  <a:lnTo>
                    <a:pt x="66" y="134"/>
                  </a:lnTo>
                  <a:lnTo>
                    <a:pt x="69" y="134"/>
                  </a:lnTo>
                  <a:lnTo>
                    <a:pt x="72" y="134"/>
                  </a:lnTo>
                  <a:lnTo>
                    <a:pt x="75" y="134"/>
                  </a:lnTo>
                  <a:lnTo>
                    <a:pt x="78" y="137"/>
                  </a:lnTo>
                  <a:lnTo>
                    <a:pt x="81" y="137"/>
                  </a:lnTo>
                  <a:lnTo>
                    <a:pt x="91" y="137"/>
                  </a:lnTo>
                  <a:lnTo>
                    <a:pt x="100" y="137"/>
                  </a:lnTo>
                  <a:lnTo>
                    <a:pt x="106" y="134"/>
                  </a:lnTo>
                  <a:lnTo>
                    <a:pt x="112" y="134"/>
                  </a:lnTo>
                  <a:lnTo>
                    <a:pt x="115" y="131"/>
                  </a:lnTo>
                  <a:lnTo>
                    <a:pt x="118" y="131"/>
                  </a:lnTo>
                  <a:lnTo>
                    <a:pt x="118" y="129"/>
                  </a:lnTo>
                  <a:lnTo>
                    <a:pt x="121" y="129"/>
                  </a:lnTo>
                  <a:lnTo>
                    <a:pt x="124" y="126"/>
                  </a:lnTo>
                  <a:lnTo>
                    <a:pt x="130" y="123"/>
                  </a:lnTo>
                  <a:lnTo>
                    <a:pt x="133" y="120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84" name="Freeform 23"/>
            <p:cNvSpPr>
              <a:spLocks/>
            </p:cNvSpPr>
            <p:nvPr/>
          </p:nvSpPr>
          <p:spPr bwMode="auto">
            <a:xfrm>
              <a:off x="1393" y="1127"/>
              <a:ext cx="261" cy="87"/>
            </a:xfrm>
            <a:custGeom>
              <a:avLst/>
              <a:gdLst>
                <a:gd name="T0" fmla="*/ 28 w 261"/>
                <a:gd name="T1" fmla="*/ 87 h 87"/>
                <a:gd name="T2" fmla="*/ 261 w 261"/>
                <a:gd name="T3" fmla="*/ 84 h 87"/>
                <a:gd name="T4" fmla="*/ 261 w 261"/>
                <a:gd name="T5" fmla="*/ 6 h 87"/>
                <a:gd name="T6" fmla="*/ 222 w 261"/>
                <a:gd name="T7" fmla="*/ 6 h 87"/>
                <a:gd name="T8" fmla="*/ 222 w 261"/>
                <a:gd name="T9" fmla="*/ 14 h 87"/>
                <a:gd name="T10" fmla="*/ 246 w 261"/>
                <a:gd name="T11" fmla="*/ 14 h 87"/>
                <a:gd name="T12" fmla="*/ 246 w 261"/>
                <a:gd name="T13" fmla="*/ 26 h 87"/>
                <a:gd name="T14" fmla="*/ 222 w 261"/>
                <a:gd name="T15" fmla="*/ 26 h 87"/>
                <a:gd name="T16" fmla="*/ 222 w 261"/>
                <a:gd name="T17" fmla="*/ 37 h 87"/>
                <a:gd name="T18" fmla="*/ 246 w 261"/>
                <a:gd name="T19" fmla="*/ 37 h 87"/>
                <a:gd name="T20" fmla="*/ 246 w 261"/>
                <a:gd name="T21" fmla="*/ 51 h 87"/>
                <a:gd name="T22" fmla="*/ 222 w 261"/>
                <a:gd name="T23" fmla="*/ 51 h 87"/>
                <a:gd name="T24" fmla="*/ 222 w 261"/>
                <a:gd name="T25" fmla="*/ 62 h 87"/>
                <a:gd name="T26" fmla="*/ 246 w 261"/>
                <a:gd name="T27" fmla="*/ 62 h 87"/>
                <a:gd name="T28" fmla="*/ 246 w 261"/>
                <a:gd name="T29" fmla="*/ 76 h 87"/>
                <a:gd name="T30" fmla="*/ 188 w 261"/>
                <a:gd name="T31" fmla="*/ 76 h 87"/>
                <a:gd name="T32" fmla="*/ 188 w 261"/>
                <a:gd name="T33" fmla="*/ 0 h 87"/>
                <a:gd name="T34" fmla="*/ 94 w 261"/>
                <a:gd name="T35" fmla="*/ 0 h 87"/>
                <a:gd name="T36" fmla="*/ 52 w 261"/>
                <a:gd name="T37" fmla="*/ 40 h 87"/>
                <a:gd name="T38" fmla="*/ 0 w 261"/>
                <a:gd name="T39" fmla="*/ 40 h 87"/>
                <a:gd name="T40" fmla="*/ 15 w 261"/>
                <a:gd name="T41" fmla="*/ 56 h 87"/>
                <a:gd name="T42" fmla="*/ 22 w 261"/>
                <a:gd name="T43" fmla="*/ 73 h 87"/>
                <a:gd name="T44" fmla="*/ 28 w 261"/>
                <a:gd name="T45" fmla="*/ 87 h 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1"/>
                <a:gd name="T70" fmla="*/ 0 h 87"/>
                <a:gd name="T71" fmla="*/ 261 w 261"/>
                <a:gd name="T72" fmla="*/ 87 h 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1" h="87">
                  <a:moveTo>
                    <a:pt x="28" y="87"/>
                  </a:moveTo>
                  <a:lnTo>
                    <a:pt x="261" y="84"/>
                  </a:lnTo>
                  <a:lnTo>
                    <a:pt x="261" y="6"/>
                  </a:lnTo>
                  <a:lnTo>
                    <a:pt x="222" y="6"/>
                  </a:lnTo>
                  <a:lnTo>
                    <a:pt x="222" y="14"/>
                  </a:lnTo>
                  <a:lnTo>
                    <a:pt x="246" y="14"/>
                  </a:lnTo>
                  <a:lnTo>
                    <a:pt x="246" y="26"/>
                  </a:lnTo>
                  <a:lnTo>
                    <a:pt x="222" y="26"/>
                  </a:lnTo>
                  <a:lnTo>
                    <a:pt x="222" y="37"/>
                  </a:lnTo>
                  <a:lnTo>
                    <a:pt x="246" y="37"/>
                  </a:lnTo>
                  <a:lnTo>
                    <a:pt x="246" y="51"/>
                  </a:lnTo>
                  <a:lnTo>
                    <a:pt x="222" y="51"/>
                  </a:lnTo>
                  <a:lnTo>
                    <a:pt x="222" y="62"/>
                  </a:lnTo>
                  <a:lnTo>
                    <a:pt x="246" y="62"/>
                  </a:lnTo>
                  <a:lnTo>
                    <a:pt x="246" y="76"/>
                  </a:lnTo>
                  <a:lnTo>
                    <a:pt x="188" y="76"/>
                  </a:lnTo>
                  <a:lnTo>
                    <a:pt x="188" y="0"/>
                  </a:lnTo>
                  <a:lnTo>
                    <a:pt x="94" y="0"/>
                  </a:lnTo>
                  <a:lnTo>
                    <a:pt x="52" y="40"/>
                  </a:lnTo>
                  <a:lnTo>
                    <a:pt x="0" y="40"/>
                  </a:lnTo>
                  <a:lnTo>
                    <a:pt x="15" y="56"/>
                  </a:lnTo>
                  <a:lnTo>
                    <a:pt x="22" y="73"/>
                  </a:lnTo>
                  <a:lnTo>
                    <a:pt x="28" y="87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85" name="Freeform 24"/>
            <p:cNvSpPr>
              <a:spLocks/>
            </p:cNvSpPr>
            <p:nvPr/>
          </p:nvSpPr>
          <p:spPr bwMode="auto">
            <a:xfrm>
              <a:off x="1378" y="1052"/>
              <a:ext cx="276" cy="126"/>
            </a:xfrm>
            <a:custGeom>
              <a:avLst/>
              <a:gdLst>
                <a:gd name="T0" fmla="*/ 49 w 276"/>
                <a:gd name="T1" fmla="*/ 117 h 126"/>
                <a:gd name="T2" fmla="*/ 49 w 276"/>
                <a:gd name="T3" fmla="*/ 53 h 126"/>
                <a:gd name="T4" fmla="*/ 21 w 276"/>
                <a:gd name="T5" fmla="*/ 39 h 126"/>
                <a:gd name="T6" fmla="*/ 12 w 276"/>
                <a:gd name="T7" fmla="*/ 56 h 126"/>
                <a:gd name="T8" fmla="*/ 0 w 276"/>
                <a:gd name="T9" fmla="*/ 50 h 126"/>
                <a:gd name="T10" fmla="*/ 27 w 276"/>
                <a:gd name="T11" fmla="*/ 0 h 126"/>
                <a:gd name="T12" fmla="*/ 43 w 276"/>
                <a:gd name="T13" fmla="*/ 5 h 126"/>
                <a:gd name="T14" fmla="*/ 30 w 276"/>
                <a:gd name="T15" fmla="*/ 22 h 126"/>
                <a:gd name="T16" fmla="*/ 55 w 276"/>
                <a:gd name="T17" fmla="*/ 36 h 126"/>
                <a:gd name="T18" fmla="*/ 240 w 276"/>
                <a:gd name="T19" fmla="*/ 36 h 126"/>
                <a:gd name="T20" fmla="*/ 240 w 276"/>
                <a:gd name="T21" fmla="*/ 39 h 126"/>
                <a:gd name="T22" fmla="*/ 243 w 276"/>
                <a:gd name="T23" fmla="*/ 39 h 126"/>
                <a:gd name="T24" fmla="*/ 246 w 276"/>
                <a:gd name="T25" fmla="*/ 42 h 126"/>
                <a:gd name="T26" fmla="*/ 249 w 276"/>
                <a:gd name="T27" fmla="*/ 42 h 126"/>
                <a:gd name="T28" fmla="*/ 252 w 276"/>
                <a:gd name="T29" fmla="*/ 45 h 126"/>
                <a:gd name="T30" fmla="*/ 252 w 276"/>
                <a:gd name="T31" fmla="*/ 45 h 126"/>
                <a:gd name="T32" fmla="*/ 255 w 276"/>
                <a:gd name="T33" fmla="*/ 45 h 126"/>
                <a:gd name="T34" fmla="*/ 258 w 276"/>
                <a:gd name="T35" fmla="*/ 47 h 126"/>
                <a:gd name="T36" fmla="*/ 264 w 276"/>
                <a:gd name="T37" fmla="*/ 53 h 126"/>
                <a:gd name="T38" fmla="*/ 267 w 276"/>
                <a:gd name="T39" fmla="*/ 56 h 126"/>
                <a:gd name="T40" fmla="*/ 270 w 276"/>
                <a:gd name="T41" fmla="*/ 61 h 126"/>
                <a:gd name="T42" fmla="*/ 270 w 276"/>
                <a:gd name="T43" fmla="*/ 64 h 126"/>
                <a:gd name="T44" fmla="*/ 273 w 276"/>
                <a:gd name="T45" fmla="*/ 70 h 126"/>
                <a:gd name="T46" fmla="*/ 276 w 276"/>
                <a:gd name="T47" fmla="*/ 81 h 126"/>
                <a:gd name="T48" fmla="*/ 276 w 276"/>
                <a:gd name="T49" fmla="*/ 84 h 126"/>
                <a:gd name="T50" fmla="*/ 261 w 276"/>
                <a:gd name="T51" fmla="*/ 84 h 126"/>
                <a:gd name="T52" fmla="*/ 261 w 276"/>
                <a:gd name="T53" fmla="*/ 75 h 126"/>
                <a:gd name="T54" fmla="*/ 261 w 276"/>
                <a:gd name="T55" fmla="*/ 73 h 126"/>
                <a:gd name="T56" fmla="*/ 258 w 276"/>
                <a:gd name="T57" fmla="*/ 67 h 126"/>
                <a:gd name="T58" fmla="*/ 255 w 276"/>
                <a:gd name="T59" fmla="*/ 64 h 126"/>
                <a:gd name="T60" fmla="*/ 252 w 276"/>
                <a:gd name="T61" fmla="*/ 61 h 126"/>
                <a:gd name="T62" fmla="*/ 246 w 276"/>
                <a:gd name="T63" fmla="*/ 59 h 126"/>
                <a:gd name="T64" fmla="*/ 246 w 276"/>
                <a:gd name="T65" fmla="*/ 56 h 126"/>
                <a:gd name="T66" fmla="*/ 243 w 276"/>
                <a:gd name="T67" fmla="*/ 56 h 126"/>
                <a:gd name="T68" fmla="*/ 243 w 276"/>
                <a:gd name="T69" fmla="*/ 56 h 126"/>
                <a:gd name="T70" fmla="*/ 240 w 276"/>
                <a:gd name="T71" fmla="*/ 53 h 126"/>
                <a:gd name="T72" fmla="*/ 237 w 276"/>
                <a:gd name="T73" fmla="*/ 53 h 126"/>
                <a:gd name="T74" fmla="*/ 234 w 276"/>
                <a:gd name="T75" fmla="*/ 50 h 126"/>
                <a:gd name="T76" fmla="*/ 234 w 276"/>
                <a:gd name="T77" fmla="*/ 50 h 126"/>
                <a:gd name="T78" fmla="*/ 231 w 276"/>
                <a:gd name="T79" fmla="*/ 50 h 126"/>
                <a:gd name="T80" fmla="*/ 64 w 276"/>
                <a:gd name="T81" fmla="*/ 50 h 126"/>
                <a:gd name="T82" fmla="*/ 64 w 276"/>
                <a:gd name="T83" fmla="*/ 126 h 126"/>
                <a:gd name="T84" fmla="*/ 49 w 276"/>
                <a:gd name="T85" fmla="*/ 117 h 1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6"/>
                <a:gd name="T130" fmla="*/ 0 h 126"/>
                <a:gd name="T131" fmla="*/ 276 w 276"/>
                <a:gd name="T132" fmla="*/ 126 h 12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6" h="126">
                  <a:moveTo>
                    <a:pt x="49" y="117"/>
                  </a:moveTo>
                  <a:lnTo>
                    <a:pt x="49" y="53"/>
                  </a:lnTo>
                  <a:lnTo>
                    <a:pt x="21" y="39"/>
                  </a:lnTo>
                  <a:lnTo>
                    <a:pt x="12" y="56"/>
                  </a:lnTo>
                  <a:lnTo>
                    <a:pt x="0" y="50"/>
                  </a:lnTo>
                  <a:lnTo>
                    <a:pt x="27" y="0"/>
                  </a:lnTo>
                  <a:lnTo>
                    <a:pt x="43" y="5"/>
                  </a:lnTo>
                  <a:lnTo>
                    <a:pt x="30" y="22"/>
                  </a:lnTo>
                  <a:lnTo>
                    <a:pt x="55" y="36"/>
                  </a:lnTo>
                  <a:lnTo>
                    <a:pt x="240" y="36"/>
                  </a:lnTo>
                  <a:lnTo>
                    <a:pt x="240" y="39"/>
                  </a:lnTo>
                  <a:lnTo>
                    <a:pt x="243" y="39"/>
                  </a:lnTo>
                  <a:lnTo>
                    <a:pt x="246" y="42"/>
                  </a:lnTo>
                  <a:lnTo>
                    <a:pt x="249" y="42"/>
                  </a:lnTo>
                  <a:lnTo>
                    <a:pt x="252" y="45"/>
                  </a:lnTo>
                  <a:lnTo>
                    <a:pt x="255" y="45"/>
                  </a:lnTo>
                  <a:lnTo>
                    <a:pt x="258" y="47"/>
                  </a:lnTo>
                  <a:lnTo>
                    <a:pt x="264" y="53"/>
                  </a:lnTo>
                  <a:lnTo>
                    <a:pt x="267" y="56"/>
                  </a:lnTo>
                  <a:lnTo>
                    <a:pt x="270" y="61"/>
                  </a:lnTo>
                  <a:lnTo>
                    <a:pt x="270" y="64"/>
                  </a:lnTo>
                  <a:lnTo>
                    <a:pt x="273" y="70"/>
                  </a:lnTo>
                  <a:lnTo>
                    <a:pt x="276" y="81"/>
                  </a:lnTo>
                  <a:lnTo>
                    <a:pt x="276" y="84"/>
                  </a:lnTo>
                  <a:lnTo>
                    <a:pt x="261" y="84"/>
                  </a:lnTo>
                  <a:lnTo>
                    <a:pt x="261" y="75"/>
                  </a:lnTo>
                  <a:lnTo>
                    <a:pt x="261" y="73"/>
                  </a:lnTo>
                  <a:lnTo>
                    <a:pt x="258" y="67"/>
                  </a:lnTo>
                  <a:lnTo>
                    <a:pt x="255" y="64"/>
                  </a:lnTo>
                  <a:lnTo>
                    <a:pt x="252" y="61"/>
                  </a:lnTo>
                  <a:lnTo>
                    <a:pt x="246" y="59"/>
                  </a:lnTo>
                  <a:lnTo>
                    <a:pt x="246" y="56"/>
                  </a:lnTo>
                  <a:lnTo>
                    <a:pt x="243" y="56"/>
                  </a:lnTo>
                  <a:lnTo>
                    <a:pt x="240" y="53"/>
                  </a:lnTo>
                  <a:lnTo>
                    <a:pt x="237" y="53"/>
                  </a:lnTo>
                  <a:lnTo>
                    <a:pt x="234" y="50"/>
                  </a:lnTo>
                  <a:lnTo>
                    <a:pt x="231" y="50"/>
                  </a:lnTo>
                  <a:lnTo>
                    <a:pt x="64" y="50"/>
                  </a:lnTo>
                  <a:lnTo>
                    <a:pt x="64" y="126"/>
                  </a:lnTo>
                  <a:lnTo>
                    <a:pt x="49" y="117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86" name="Freeform 25"/>
            <p:cNvSpPr>
              <a:spLocks/>
            </p:cNvSpPr>
            <p:nvPr/>
          </p:nvSpPr>
          <p:spPr bwMode="auto">
            <a:xfrm>
              <a:off x="1275" y="1063"/>
              <a:ext cx="97" cy="67"/>
            </a:xfrm>
            <a:custGeom>
              <a:avLst/>
              <a:gdLst>
                <a:gd name="T0" fmla="*/ 0 w 97"/>
                <a:gd name="T1" fmla="*/ 0 h 67"/>
                <a:gd name="T2" fmla="*/ 0 w 97"/>
                <a:gd name="T3" fmla="*/ 48 h 67"/>
                <a:gd name="T4" fmla="*/ 3 w 97"/>
                <a:gd name="T5" fmla="*/ 50 h 67"/>
                <a:gd name="T6" fmla="*/ 3 w 97"/>
                <a:gd name="T7" fmla="*/ 56 h 67"/>
                <a:gd name="T8" fmla="*/ 6 w 97"/>
                <a:gd name="T9" fmla="*/ 59 h 67"/>
                <a:gd name="T10" fmla="*/ 9 w 97"/>
                <a:gd name="T11" fmla="*/ 62 h 67"/>
                <a:gd name="T12" fmla="*/ 12 w 97"/>
                <a:gd name="T13" fmla="*/ 64 h 67"/>
                <a:gd name="T14" fmla="*/ 12 w 97"/>
                <a:gd name="T15" fmla="*/ 64 h 67"/>
                <a:gd name="T16" fmla="*/ 15 w 97"/>
                <a:gd name="T17" fmla="*/ 67 h 67"/>
                <a:gd name="T18" fmla="*/ 18 w 97"/>
                <a:gd name="T19" fmla="*/ 67 h 67"/>
                <a:gd name="T20" fmla="*/ 21 w 97"/>
                <a:gd name="T21" fmla="*/ 67 h 67"/>
                <a:gd name="T22" fmla="*/ 33 w 97"/>
                <a:gd name="T23" fmla="*/ 67 h 67"/>
                <a:gd name="T24" fmla="*/ 61 w 97"/>
                <a:gd name="T25" fmla="*/ 67 h 67"/>
                <a:gd name="T26" fmla="*/ 85 w 97"/>
                <a:gd name="T27" fmla="*/ 67 h 67"/>
                <a:gd name="T28" fmla="*/ 97 w 97"/>
                <a:gd name="T29" fmla="*/ 67 h 67"/>
                <a:gd name="T30" fmla="*/ 94 w 97"/>
                <a:gd name="T31" fmla="*/ 62 h 67"/>
                <a:gd name="T32" fmla="*/ 94 w 97"/>
                <a:gd name="T33" fmla="*/ 56 h 67"/>
                <a:gd name="T34" fmla="*/ 91 w 97"/>
                <a:gd name="T35" fmla="*/ 53 h 67"/>
                <a:gd name="T36" fmla="*/ 88 w 97"/>
                <a:gd name="T37" fmla="*/ 50 h 67"/>
                <a:gd name="T38" fmla="*/ 85 w 97"/>
                <a:gd name="T39" fmla="*/ 50 h 67"/>
                <a:gd name="T40" fmla="*/ 85 w 97"/>
                <a:gd name="T41" fmla="*/ 48 h 67"/>
                <a:gd name="T42" fmla="*/ 82 w 97"/>
                <a:gd name="T43" fmla="*/ 48 h 67"/>
                <a:gd name="T44" fmla="*/ 79 w 97"/>
                <a:gd name="T45" fmla="*/ 48 h 67"/>
                <a:gd name="T46" fmla="*/ 73 w 97"/>
                <a:gd name="T47" fmla="*/ 45 h 67"/>
                <a:gd name="T48" fmla="*/ 70 w 97"/>
                <a:gd name="T49" fmla="*/ 45 h 67"/>
                <a:gd name="T50" fmla="*/ 61 w 97"/>
                <a:gd name="T51" fmla="*/ 45 h 67"/>
                <a:gd name="T52" fmla="*/ 52 w 97"/>
                <a:gd name="T53" fmla="*/ 45 h 67"/>
                <a:gd name="T54" fmla="*/ 36 w 97"/>
                <a:gd name="T55" fmla="*/ 45 h 67"/>
                <a:gd name="T56" fmla="*/ 30 w 97"/>
                <a:gd name="T57" fmla="*/ 45 h 67"/>
                <a:gd name="T58" fmla="*/ 12 w 97"/>
                <a:gd name="T59" fmla="*/ 3 h 67"/>
                <a:gd name="T60" fmla="*/ 0 w 97"/>
                <a:gd name="T61" fmla="*/ 0 h 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7"/>
                <a:gd name="T94" fmla="*/ 0 h 67"/>
                <a:gd name="T95" fmla="*/ 97 w 97"/>
                <a:gd name="T96" fmla="*/ 67 h 6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7" h="67">
                  <a:moveTo>
                    <a:pt x="0" y="0"/>
                  </a:moveTo>
                  <a:lnTo>
                    <a:pt x="0" y="48"/>
                  </a:lnTo>
                  <a:lnTo>
                    <a:pt x="3" y="50"/>
                  </a:lnTo>
                  <a:lnTo>
                    <a:pt x="3" y="56"/>
                  </a:lnTo>
                  <a:lnTo>
                    <a:pt x="6" y="59"/>
                  </a:lnTo>
                  <a:lnTo>
                    <a:pt x="9" y="62"/>
                  </a:lnTo>
                  <a:lnTo>
                    <a:pt x="12" y="64"/>
                  </a:lnTo>
                  <a:lnTo>
                    <a:pt x="15" y="67"/>
                  </a:lnTo>
                  <a:lnTo>
                    <a:pt x="18" y="67"/>
                  </a:lnTo>
                  <a:lnTo>
                    <a:pt x="21" y="67"/>
                  </a:lnTo>
                  <a:lnTo>
                    <a:pt x="33" y="67"/>
                  </a:lnTo>
                  <a:lnTo>
                    <a:pt x="61" y="67"/>
                  </a:lnTo>
                  <a:lnTo>
                    <a:pt x="85" y="67"/>
                  </a:lnTo>
                  <a:lnTo>
                    <a:pt x="97" y="67"/>
                  </a:lnTo>
                  <a:lnTo>
                    <a:pt x="94" y="62"/>
                  </a:lnTo>
                  <a:lnTo>
                    <a:pt x="94" y="56"/>
                  </a:lnTo>
                  <a:lnTo>
                    <a:pt x="91" y="53"/>
                  </a:lnTo>
                  <a:lnTo>
                    <a:pt x="88" y="50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2" y="48"/>
                  </a:lnTo>
                  <a:lnTo>
                    <a:pt x="79" y="48"/>
                  </a:lnTo>
                  <a:lnTo>
                    <a:pt x="73" y="45"/>
                  </a:lnTo>
                  <a:lnTo>
                    <a:pt x="70" y="45"/>
                  </a:lnTo>
                  <a:lnTo>
                    <a:pt x="61" y="45"/>
                  </a:lnTo>
                  <a:lnTo>
                    <a:pt x="52" y="45"/>
                  </a:lnTo>
                  <a:lnTo>
                    <a:pt x="36" y="45"/>
                  </a:lnTo>
                  <a:lnTo>
                    <a:pt x="30" y="45"/>
                  </a:lnTo>
                  <a:lnTo>
                    <a:pt x="1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87" name="Freeform 26"/>
            <p:cNvSpPr>
              <a:spLocks/>
            </p:cNvSpPr>
            <p:nvPr/>
          </p:nvSpPr>
          <p:spPr bwMode="auto">
            <a:xfrm>
              <a:off x="1305" y="1122"/>
              <a:ext cx="22" cy="33"/>
            </a:xfrm>
            <a:custGeom>
              <a:avLst/>
              <a:gdLst>
                <a:gd name="T0" fmla="*/ 0 w 22"/>
                <a:gd name="T1" fmla="*/ 3 h 33"/>
                <a:gd name="T2" fmla="*/ 0 w 22"/>
                <a:gd name="T3" fmla="*/ 33 h 33"/>
                <a:gd name="T4" fmla="*/ 22 w 22"/>
                <a:gd name="T5" fmla="*/ 33 h 33"/>
                <a:gd name="T6" fmla="*/ 22 w 22"/>
                <a:gd name="T7" fmla="*/ 0 h 33"/>
                <a:gd name="T8" fmla="*/ 0 w 22"/>
                <a:gd name="T9" fmla="*/ 3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3"/>
                <a:gd name="T17" fmla="*/ 22 w 2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3">
                  <a:moveTo>
                    <a:pt x="0" y="3"/>
                  </a:moveTo>
                  <a:lnTo>
                    <a:pt x="0" y="33"/>
                  </a:lnTo>
                  <a:lnTo>
                    <a:pt x="22" y="33"/>
                  </a:lnTo>
                  <a:lnTo>
                    <a:pt x="2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88" name="Freeform 27"/>
            <p:cNvSpPr>
              <a:spLocks/>
            </p:cNvSpPr>
            <p:nvPr/>
          </p:nvSpPr>
          <p:spPr bwMode="auto">
            <a:xfrm>
              <a:off x="1308" y="1217"/>
              <a:ext cx="28" cy="25"/>
            </a:xfrm>
            <a:custGeom>
              <a:avLst/>
              <a:gdLst>
                <a:gd name="T0" fmla="*/ 16 w 28"/>
                <a:gd name="T1" fmla="*/ 25 h 25"/>
                <a:gd name="T2" fmla="*/ 19 w 28"/>
                <a:gd name="T3" fmla="*/ 25 h 25"/>
                <a:gd name="T4" fmla="*/ 22 w 28"/>
                <a:gd name="T5" fmla="*/ 25 h 25"/>
                <a:gd name="T6" fmla="*/ 25 w 28"/>
                <a:gd name="T7" fmla="*/ 22 h 25"/>
                <a:gd name="T8" fmla="*/ 28 w 28"/>
                <a:gd name="T9" fmla="*/ 20 h 25"/>
                <a:gd name="T10" fmla="*/ 28 w 28"/>
                <a:gd name="T11" fmla="*/ 14 h 25"/>
                <a:gd name="T12" fmla="*/ 28 w 28"/>
                <a:gd name="T13" fmla="*/ 8 h 25"/>
                <a:gd name="T14" fmla="*/ 25 w 28"/>
                <a:gd name="T15" fmla="*/ 6 h 25"/>
                <a:gd name="T16" fmla="*/ 25 w 28"/>
                <a:gd name="T17" fmla="*/ 6 h 25"/>
                <a:gd name="T18" fmla="*/ 22 w 28"/>
                <a:gd name="T19" fmla="*/ 3 h 25"/>
                <a:gd name="T20" fmla="*/ 19 w 28"/>
                <a:gd name="T21" fmla="*/ 3 h 25"/>
                <a:gd name="T22" fmla="*/ 16 w 28"/>
                <a:gd name="T23" fmla="*/ 0 h 25"/>
                <a:gd name="T24" fmla="*/ 16 w 28"/>
                <a:gd name="T25" fmla="*/ 0 h 25"/>
                <a:gd name="T26" fmla="*/ 9 w 28"/>
                <a:gd name="T27" fmla="*/ 3 h 25"/>
                <a:gd name="T28" fmla="*/ 6 w 28"/>
                <a:gd name="T29" fmla="*/ 3 h 25"/>
                <a:gd name="T30" fmla="*/ 3 w 28"/>
                <a:gd name="T31" fmla="*/ 6 h 25"/>
                <a:gd name="T32" fmla="*/ 0 w 28"/>
                <a:gd name="T33" fmla="*/ 8 h 25"/>
                <a:gd name="T34" fmla="*/ 0 w 28"/>
                <a:gd name="T35" fmla="*/ 14 h 25"/>
                <a:gd name="T36" fmla="*/ 0 w 28"/>
                <a:gd name="T37" fmla="*/ 20 h 25"/>
                <a:gd name="T38" fmla="*/ 3 w 28"/>
                <a:gd name="T39" fmla="*/ 20 h 25"/>
                <a:gd name="T40" fmla="*/ 3 w 28"/>
                <a:gd name="T41" fmla="*/ 22 h 25"/>
                <a:gd name="T42" fmla="*/ 6 w 28"/>
                <a:gd name="T43" fmla="*/ 25 h 25"/>
                <a:gd name="T44" fmla="*/ 9 w 28"/>
                <a:gd name="T45" fmla="*/ 25 h 25"/>
                <a:gd name="T46" fmla="*/ 13 w 28"/>
                <a:gd name="T47" fmla="*/ 25 h 25"/>
                <a:gd name="T48" fmla="*/ 16 w 28"/>
                <a:gd name="T49" fmla="*/ 25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"/>
                <a:gd name="T76" fmla="*/ 0 h 25"/>
                <a:gd name="T77" fmla="*/ 28 w 28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" h="25">
                  <a:moveTo>
                    <a:pt x="16" y="25"/>
                  </a:moveTo>
                  <a:lnTo>
                    <a:pt x="19" y="25"/>
                  </a:lnTo>
                  <a:lnTo>
                    <a:pt x="22" y="25"/>
                  </a:lnTo>
                  <a:lnTo>
                    <a:pt x="25" y="22"/>
                  </a:lnTo>
                  <a:lnTo>
                    <a:pt x="28" y="20"/>
                  </a:lnTo>
                  <a:lnTo>
                    <a:pt x="28" y="14"/>
                  </a:lnTo>
                  <a:lnTo>
                    <a:pt x="28" y="8"/>
                  </a:lnTo>
                  <a:lnTo>
                    <a:pt x="25" y="6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3" y="25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89" name="Freeform 28"/>
            <p:cNvSpPr>
              <a:spLocks/>
            </p:cNvSpPr>
            <p:nvPr/>
          </p:nvSpPr>
          <p:spPr bwMode="auto">
            <a:xfrm>
              <a:off x="1627" y="1259"/>
              <a:ext cx="18" cy="17"/>
            </a:xfrm>
            <a:custGeom>
              <a:avLst/>
              <a:gdLst>
                <a:gd name="T0" fmla="*/ 9 w 18"/>
                <a:gd name="T1" fmla="*/ 17 h 17"/>
                <a:gd name="T2" fmla="*/ 15 w 18"/>
                <a:gd name="T3" fmla="*/ 14 h 17"/>
                <a:gd name="T4" fmla="*/ 15 w 18"/>
                <a:gd name="T5" fmla="*/ 14 h 17"/>
                <a:gd name="T6" fmla="*/ 18 w 18"/>
                <a:gd name="T7" fmla="*/ 8 h 17"/>
                <a:gd name="T8" fmla="*/ 18 w 18"/>
                <a:gd name="T9" fmla="*/ 6 h 17"/>
                <a:gd name="T10" fmla="*/ 15 w 18"/>
                <a:gd name="T11" fmla="*/ 3 h 17"/>
                <a:gd name="T12" fmla="*/ 15 w 18"/>
                <a:gd name="T13" fmla="*/ 0 h 17"/>
                <a:gd name="T14" fmla="*/ 15 w 18"/>
                <a:gd name="T15" fmla="*/ 0 h 17"/>
                <a:gd name="T16" fmla="*/ 9 w 18"/>
                <a:gd name="T17" fmla="*/ 0 h 17"/>
                <a:gd name="T18" fmla="*/ 6 w 18"/>
                <a:gd name="T19" fmla="*/ 0 h 17"/>
                <a:gd name="T20" fmla="*/ 3 w 18"/>
                <a:gd name="T21" fmla="*/ 3 h 17"/>
                <a:gd name="T22" fmla="*/ 0 w 18"/>
                <a:gd name="T23" fmla="*/ 8 h 17"/>
                <a:gd name="T24" fmla="*/ 3 w 18"/>
                <a:gd name="T25" fmla="*/ 11 h 17"/>
                <a:gd name="T26" fmla="*/ 3 w 18"/>
                <a:gd name="T27" fmla="*/ 14 h 17"/>
                <a:gd name="T28" fmla="*/ 6 w 18"/>
                <a:gd name="T29" fmla="*/ 14 h 17"/>
                <a:gd name="T30" fmla="*/ 6 w 18"/>
                <a:gd name="T31" fmla="*/ 14 h 17"/>
                <a:gd name="T32" fmla="*/ 9 w 18"/>
                <a:gd name="T33" fmla="*/ 1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7"/>
                <a:gd name="T53" fmla="*/ 18 w 18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7">
                  <a:moveTo>
                    <a:pt x="9" y="17"/>
                  </a:moveTo>
                  <a:lnTo>
                    <a:pt x="15" y="14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8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90" name="Freeform 29"/>
            <p:cNvSpPr>
              <a:spLocks/>
            </p:cNvSpPr>
            <p:nvPr/>
          </p:nvSpPr>
          <p:spPr bwMode="auto">
            <a:xfrm>
              <a:off x="1363" y="1256"/>
              <a:ext cx="36" cy="34"/>
            </a:xfrm>
            <a:custGeom>
              <a:avLst/>
              <a:gdLst>
                <a:gd name="T0" fmla="*/ 0 w 36"/>
                <a:gd name="T1" fmla="*/ 14 h 34"/>
                <a:gd name="T2" fmla="*/ 12 w 36"/>
                <a:gd name="T3" fmla="*/ 0 h 34"/>
                <a:gd name="T4" fmla="*/ 36 w 36"/>
                <a:gd name="T5" fmla="*/ 11 h 34"/>
                <a:gd name="T6" fmla="*/ 30 w 36"/>
                <a:gd name="T7" fmla="*/ 23 h 34"/>
                <a:gd name="T8" fmla="*/ 24 w 36"/>
                <a:gd name="T9" fmla="*/ 34 h 34"/>
                <a:gd name="T10" fmla="*/ 0 w 36"/>
                <a:gd name="T11" fmla="*/ 14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4"/>
                <a:gd name="T20" fmla="*/ 36 w 36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4">
                  <a:moveTo>
                    <a:pt x="0" y="14"/>
                  </a:moveTo>
                  <a:lnTo>
                    <a:pt x="12" y="0"/>
                  </a:lnTo>
                  <a:lnTo>
                    <a:pt x="36" y="11"/>
                  </a:lnTo>
                  <a:lnTo>
                    <a:pt x="30" y="23"/>
                  </a:lnTo>
                  <a:lnTo>
                    <a:pt x="24" y="3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91" name="Freeform 30"/>
            <p:cNvSpPr>
              <a:spLocks/>
            </p:cNvSpPr>
            <p:nvPr/>
          </p:nvSpPr>
          <p:spPr bwMode="auto">
            <a:xfrm>
              <a:off x="1581" y="1217"/>
              <a:ext cx="107" cy="101"/>
            </a:xfrm>
            <a:custGeom>
              <a:avLst/>
              <a:gdLst>
                <a:gd name="T0" fmla="*/ 64 w 107"/>
                <a:gd name="T1" fmla="*/ 3 h 101"/>
                <a:gd name="T2" fmla="*/ 76 w 107"/>
                <a:gd name="T3" fmla="*/ 6 h 101"/>
                <a:gd name="T4" fmla="*/ 79 w 107"/>
                <a:gd name="T5" fmla="*/ 6 h 101"/>
                <a:gd name="T6" fmla="*/ 85 w 107"/>
                <a:gd name="T7" fmla="*/ 8 h 101"/>
                <a:gd name="T8" fmla="*/ 88 w 107"/>
                <a:gd name="T9" fmla="*/ 11 h 101"/>
                <a:gd name="T10" fmla="*/ 94 w 107"/>
                <a:gd name="T11" fmla="*/ 20 h 101"/>
                <a:gd name="T12" fmla="*/ 101 w 107"/>
                <a:gd name="T13" fmla="*/ 28 h 101"/>
                <a:gd name="T14" fmla="*/ 107 w 107"/>
                <a:gd name="T15" fmla="*/ 42 h 101"/>
                <a:gd name="T16" fmla="*/ 107 w 107"/>
                <a:gd name="T17" fmla="*/ 62 h 101"/>
                <a:gd name="T18" fmla="*/ 104 w 107"/>
                <a:gd name="T19" fmla="*/ 70 h 101"/>
                <a:gd name="T20" fmla="*/ 101 w 107"/>
                <a:gd name="T21" fmla="*/ 76 h 101"/>
                <a:gd name="T22" fmla="*/ 94 w 107"/>
                <a:gd name="T23" fmla="*/ 81 h 101"/>
                <a:gd name="T24" fmla="*/ 88 w 107"/>
                <a:gd name="T25" fmla="*/ 90 h 101"/>
                <a:gd name="T26" fmla="*/ 85 w 107"/>
                <a:gd name="T27" fmla="*/ 92 h 101"/>
                <a:gd name="T28" fmla="*/ 79 w 107"/>
                <a:gd name="T29" fmla="*/ 95 h 101"/>
                <a:gd name="T30" fmla="*/ 76 w 107"/>
                <a:gd name="T31" fmla="*/ 98 h 101"/>
                <a:gd name="T32" fmla="*/ 70 w 107"/>
                <a:gd name="T33" fmla="*/ 98 h 101"/>
                <a:gd name="T34" fmla="*/ 61 w 107"/>
                <a:gd name="T35" fmla="*/ 101 h 101"/>
                <a:gd name="T36" fmla="*/ 43 w 107"/>
                <a:gd name="T37" fmla="*/ 101 h 101"/>
                <a:gd name="T38" fmla="*/ 34 w 107"/>
                <a:gd name="T39" fmla="*/ 98 h 101"/>
                <a:gd name="T40" fmla="*/ 28 w 107"/>
                <a:gd name="T41" fmla="*/ 95 h 101"/>
                <a:gd name="T42" fmla="*/ 25 w 107"/>
                <a:gd name="T43" fmla="*/ 92 h 101"/>
                <a:gd name="T44" fmla="*/ 19 w 107"/>
                <a:gd name="T45" fmla="*/ 90 h 101"/>
                <a:gd name="T46" fmla="*/ 13 w 107"/>
                <a:gd name="T47" fmla="*/ 81 h 101"/>
                <a:gd name="T48" fmla="*/ 7 w 107"/>
                <a:gd name="T49" fmla="*/ 76 h 101"/>
                <a:gd name="T50" fmla="*/ 0 w 107"/>
                <a:gd name="T51" fmla="*/ 62 h 101"/>
                <a:gd name="T52" fmla="*/ 0 w 107"/>
                <a:gd name="T53" fmla="*/ 42 h 101"/>
                <a:gd name="T54" fmla="*/ 3 w 107"/>
                <a:gd name="T55" fmla="*/ 34 h 101"/>
                <a:gd name="T56" fmla="*/ 10 w 107"/>
                <a:gd name="T57" fmla="*/ 25 h 101"/>
                <a:gd name="T58" fmla="*/ 13 w 107"/>
                <a:gd name="T59" fmla="*/ 17 h 101"/>
                <a:gd name="T60" fmla="*/ 22 w 107"/>
                <a:gd name="T61" fmla="*/ 11 h 101"/>
                <a:gd name="T62" fmla="*/ 25 w 107"/>
                <a:gd name="T63" fmla="*/ 8 h 101"/>
                <a:gd name="T64" fmla="*/ 28 w 107"/>
                <a:gd name="T65" fmla="*/ 6 h 101"/>
                <a:gd name="T66" fmla="*/ 34 w 107"/>
                <a:gd name="T67" fmla="*/ 6 h 101"/>
                <a:gd name="T68" fmla="*/ 37 w 107"/>
                <a:gd name="T69" fmla="*/ 3 h 101"/>
                <a:gd name="T70" fmla="*/ 49 w 107"/>
                <a:gd name="T71" fmla="*/ 0 h 101"/>
                <a:gd name="T72" fmla="*/ 46 w 107"/>
                <a:gd name="T73" fmla="*/ 25 h 101"/>
                <a:gd name="T74" fmla="*/ 40 w 107"/>
                <a:gd name="T75" fmla="*/ 28 h 101"/>
                <a:gd name="T76" fmla="*/ 31 w 107"/>
                <a:gd name="T77" fmla="*/ 36 h 101"/>
                <a:gd name="T78" fmla="*/ 25 w 107"/>
                <a:gd name="T79" fmla="*/ 50 h 101"/>
                <a:gd name="T80" fmla="*/ 28 w 107"/>
                <a:gd name="T81" fmla="*/ 62 h 101"/>
                <a:gd name="T82" fmla="*/ 31 w 107"/>
                <a:gd name="T83" fmla="*/ 67 h 101"/>
                <a:gd name="T84" fmla="*/ 34 w 107"/>
                <a:gd name="T85" fmla="*/ 70 h 101"/>
                <a:gd name="T86" fmla="*/ 43 w 107"/>
                <a:gd name="T87" fmla="*/ 76 h 101"/>
                <a:gd name="T88" fmla="*/ 49 w 107"/>
                <a:gd name="T89" fmla="*/ 78 h 101"/>
                <a:gd name="T90" fmla="*/ 55 w 107"/>
                <a:gd name="T91" fmla="*/ 78 h 101"/>
                <a:gd name="T92" fmla="*/ 67 w 107"/>
                <a:gd name="T93" fmla="*/ 76 h 101"/>
                <a:gd name="T94" fmla="*/ 73 w 107"/>
                <a:gd name="T95" fmla="*/ 73 h 101"/>
                <a:gd name="T96" fmla="*/ 82 w 107"/>
                <a:gd name="T97" fmla="*/ 67 h 101"/>
                <a:gd name="T98" fmla="*/ 85 w 107"/>
                <a:gd name="T99" fmla="*/ 50 h 101"/>
                <a:gd name="T100" fmla="*/ 85 w 107"/>
                <a:gd name="T101" fmla="*/ 39 h 101"/>
                <a:gd name="T102" fmla="*/ 82 w 107"/>
                <a:gd name="T103" fmla="*/ 36 h 101"/>
                <a:gd name="T104" fmla="*/ 76 w 107"/>
                <a:gd name="T105" fmla="*/ 31 h 101"/>
                <a:gd name="T106" fmla="*/ 70 w 107"/>
                <a:gd name="T107" fmla="*/ 25 h 101"/>
                <a:gd name="T108" fmla="*/ 64 w 107"/>
                <a:gd name="T109" fmla="*/ 25 h 101"/>
                <a:gd name="T110" fmla="*/ 55 w 107"/>
                <a:gd name="T111" fmla="*/ 22 h 101"/>
                <a:gd name="T112" fmla="*/ 55 w 107"/>
                <a:gd name="T113" fmla="*/ 20 h 101"/>
                <a:gd name="T114" fmla="*/ 55 w 107"/>
                <a:gd name="T115" fmla="*/ 11 h 101"/>
                <a:gd name="T116" fmla="*/ 55 w 107"/>
                <a:gd name="T117" fmla="*/ 6 h 1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7"/>
                <a:gd name="T178" fmla="*/ 0 h 101"/>
                <a:gd name="T179" fmla="*/ 107 w 107"/>
                <a:gd name="T180" fmla="*/ 101 h 1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7" h="101">
                  <a:moveTo>
                    <a:pt x="55" y="0"/>
                  </a:moveTo>
                  <a:lnTo>
                    <a:pt x="64" y="3"/>
                  </a:lnTo>
                  <a:lnTo>
                    <a:pt x="70" y="3"/>
                  </a:lnTo>
                  <a:lnTo>
                    <a:pt x="76" y="6"/>
                  </a:lnTo>
                  <a:lnTo>
                    <a:pt x="79" y="6"/>
                  </a:lnTo>
                  <a:lnTo>
                    <a:pt x="82" y="8"/>
                  </a:lnTo>
                  <a:lnTo>
                    <a:pt x="85" y="8"/>
                  </a:lnTo>
                  <a:lnTo>
                    <a:pt x="85" y="11"/>
                  </a:lnTo>
                  <a:lnTo>
                    <a:pt x="88" y="11"/>
                  </a:lnTo>
                  <a:lnTo>
                    <a:pt x="91" y="14"/>
                  </a:lnTo>
                  <a:lnTo>
                    <a:pt x="94" y="20"/>
                  </a:lnTo>
                  <a:lnTo>
                    <a:pt x="98" y="22"/>
                  </a:lnTo>
                  <a:lnTo>
                    <a:pt x="101" y="28"/>
                  </a:lnTo>
                  <a:lnTo>
                    <a:pt x="104" y="31"/>
                  </a:lnTo>
                  <a:lnTo>
                    <a:pt x="107" y="42"/>
                  </a:lnTo>
                  <a:lnTo>
                    <a:pt x="107" y="50"/>
                  </a:lnTo>
                  <a:lnTo>
                    <a:pt x="107" y="62"/>
                  </a:lnTo>
                  <a:lnTo>
                    <a:pt x="107" y="64"/>
                  </a:lnTo>
                  <a:lnTo>
                    <a:pt x="104" y="70"/>
                  </a:lnTo>
                  <a:lnTo>
                    <a:pt x="104" y="73"/>
                  </a:lnTo>
                  <a:lnTo>
                    <a:pt x="101" y="76"/>
                  </a:lnTo>
                  <a:lnTo>
                    <a:pt x="98" y="78"/>
                  </a:lnTo>
                  <a:lnTo>
                    <a:pt x="94" y="81"/>
                  </a:lnTo>
                  <a:lnTo>
                    <a:pt x="91" y="87"/>
                  </a:lnTo>
                  <a:lnTo>
                    <a:pt x="88" y="90"/>
                  </a:lnTo>
                  <a:lnTo>
                    <a:pt x="85" y="90"/>
                  </a:lnTo>
                  <a:lnTo>
                    <a:pt x="85" y="92"/>
                  </a:lnTo>
                  <a:lnTo>
                    <a:pt x="82" y="92"/>
                  </a:lnTo>
                  <a:lnTo>
                    <a:pt x="79" y="95"/>
                  </a:lnTo>
                  <a:lnTo>
                    <a:pt x="76" y="95"/>
                  </a:lnTo>
                  <a:lnTo>
                    <a:pt x="76" y="98"/>
                  </a:lnTo>
                  <a:lnTo>
                    <a:pt x="73" y="98"/>
                  </a:lnTo>
                  <a:lnTo>
                    <a:pt x="70" y="98"/>
                  </a:lnTo>
                  <a:lnTo>
                    <a:pt x="64" y="101"/>
                  </a:lnTo>
                  <a:lnTo>
                    <a:pt x="61" y="101"/>
                  </a:lnTo>
                  <a:lnTo>
                    <a:pt x="55" y="101"/>
                  </a:lnTo>
                  <a:lnTo>
                    <a:pt x="43" y="101"/>
                  </a:lnTo>
                  <a:lnTo>
                    <a:pt x="37" y="98"/>
                  </a:lnTo>
                  <a:lnTo>
                    <a:pt x="34" y="98"/>
                  </a:lnTo>
                  <a:lnTo>
                    <a:pt x="31" y="95"/>
                  </a:lnTo>
                  <a:lnTo>
                    <a:pt x="28" y="95"/>
                  </a:lnTo>
                  <a:lnTo>
                    <a:pt x="28" y="92"/>
                  </a:lnTo>
                  <a:lnTo>
                    <a:pt x="25" y="92"/>
                  </a:lnTo>
                  <a:lnTo>
                    <a:pt x="22" y="90"/>
                  </a:lnTo>
                  <a:lnTo>
                    <a:pt x="19" y="90"/>
                  </a:lnTo>
                  <a:lnTo>
                    <a:pt x="16" y="87"/>
                  </a:lnTo>
                  <a:lnTo>
                    <a:pt x="13" y="81"/>
                  </a:lnTo>
                  <a:lnTo>
                    <a:pt x="10" y="78"/>
                  </a:lnTo>
                  <a:lnTo>
                    <a:pt x="7" y="76"/>
                  </a:lnTo>
                  <a:lnTo>
                    <a:pt x="3" y="70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3" y="36"/>
                  </a:lnTo>
                  <a:lnTo>
                    <a:pt x="3" y="34"/>
                  </a:lnTo>
                  <a:lnTo>
                    <a:pt x="7" y="28"/>
                  </a:lnTo>
                  <a:lnTo>
                    <a:pt x="10" y="25"/>
                  </a:lnTo>
                  <a:lnTo>
                    <a:pt x="10" y="20"/>
                  </a:lnTo>
                  <a:lnTo>
                    <a:pt x="13" y="17"/>
                  </a:lnTo>
                  <a:lnTo>
                    <a:pt x="19" y="14"/>
                  </a:lnTo>
                  <a:lnTo>
                    <a:pt x="22" y="11"/>
                  </a:lnTo>
                  <a:lnTo>
                    <a:pt x="25" y="8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31" y="6"/>
                  </a:lnTo>
                  <a:lnTo>
                    <a:pt x="34" y="6"/>
                  </a:lnTo>
                  <a:lnTo>
                    <a:pt x="37" y="3"/>
                  </a:lnTo>
                  <a:lnTo>
                    <a:pt x="43" y="3"/>
                  </a:lnTo>
                  <a:lnTo>
                    <a:pt x="49" y="0"/>
                  </a:lnTo>
                  <a:lnTo>
                    <a:pt x="49" y="22"/>
                  </a:lnTo>
                  <a:lnTo>
                    <a:pt x="46" y="25"/>
                  </a:lnTo>
                  <a:lnTo>
                    <a:pt x="43" y="25"/>
                  </a:lnTo>
                  <a:lnTo>
                    <a:pt x="40" y="28"/>
                  </a:lnTo>
                  <a:lnTo>
                    <a:pt x="34" y="34"/>
                  </a:lnTo>
                  <a:lnTo>
                    <a:pt x="31" y="36"/>
                  </a:lnTo>
                  <a:lnTo>
                    <a:pt x="28" y="42"/>
                  </a:lnTo>
                  <a:lnTo>
                    <a:pt x="25" y="50"/>
                  </a:lnTo>
                  <a:lnTo>
                    <a:pt x="28" y="56"/>
                  </a:lnTo>
                  <a:lnTo>
                    <a:pt x="28" y="62"/>
                  </a:lnTo>
                  <a:lnTo>
                    <a:pt x="31" y="64"/>
                  </a:lnTo>
                  <a:lnTo>
                    <a:pt x="31" y="67"/>
                  </a:lnTo>
                  <a:lnTo>
                    <a:pt x="34" y="67"/>
                  </a:lnTo>
                  <a:lnTo>
                    <a:pt x="34" y="70"/>
                  </a:lnTo>
                  <a:lnTo>
                    <a:pt x="40" y="73"/>
                  </a:lnTo>
                  <a:lnTo>
                    <a:pt x="43" y="76"/>
                  </a:lnTo>
                  <a:lnTo>
                    <a:pt x="46" y="76"/>
                  </a:lnTo>
                  <a:lnTo>
                    <a:pt x="49" y="78"/>
                  </a:lnTo>
                  <a:lnTo>
                    <a:pt x="55" y="78"/>
                  </a:lnTo>
                  <a:lnTo>
                    <a:pt x="61" y="78"/>
                  </a:lnTo>
                  <a:lnTo>
                    <a:pt x="67" y="76"/>
                  </a:lnTo>
                  <a:lnTo>
                    <a:pt x="70" y="76"/>
                  </a:lnTo>
                  <a:lnTo>
                    <a:pt x="73" y="73"/>
                  </a:lnTo>
                  <a:lnTo>
                    <a:pt x="76" y="70"/>
                  </a:lnTo>
                  <a:lnTo>
                    <a:pt x="82" y="67"/>
                  </a:lnTo>
                  <a:lnTo>
                    <a:pt x="85" y="62"/>
                  </a:lnTo>
                  <a:lnTo>
                    <a:pt x="85" y="50"/>
                  </a:lnTo>
                  <a:lnTo>
                    <a:pt x="85" y="45"/>
                  </a:lnTo>
                  <a:lnTo>
                    <a:pt x="85" y="39"/>
                  </a:lnTo>
                  <a:lnTo>
                    <a:pt x="82" y="36"/>
                  </a:lnTo>
                  <a:lnTo>
                    <a:pt x="79" y="34"/>
                  </a:lnTo>
                  <a:lnTo>
                    <a:pt x="76" y="31"/>
                  </a:lnTo>
                  <a:lnTo>
                    <a:pt x="73" y="28"/>
                  </a:lnTo>
                  <a:lnTo>
                    <a:pt x="70" y="25"/>
                  </a:lnTo>
                  <a:lnTo>
                    <a:pt x="67" y="25"/>
                  </a:lnTo>
                  <a:lnTo>
                    <a:pt x="64" y="25"/>
                  </a:lnTo>
                  <a:lnTo>
                    <a:pt x="61" y="22"/>
                  </a:lnTo>
                  <a:lnTo>
                    <a:pt x="55" y="22"/>
                  </a:lnTo>
                  <a:lnTo>
                    <a:pt x="55" y="20"/>
                  </a:lnTo>
                  <a:lnTo>
                    <a:pt x="55" y="11"/>
                  </a:lnTo>
                  <a:lnTo>
                    <a:pt x="55" y="8"/>
                  </a:lnTo>
                  <a:lnTo>
                    <a:pt x="55" y="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92" name="Freeform 31"/>
            <p:cNvSpPr>
              <a:spLocks/>
            </p:cNvSpPr>
            <p:nvPr/>
          </p:nvSpPr>
          <p:spPr bwMode="auto">
            <a:xfrm>
              <a:off x="1627" y="1217"/>
              <a:ext cx="9" cy="25"/>
            </a:xfrm>
            <a:custGeom>
              <a:avLst/>
              <a:gdLst>
                <a:gd name="T0" fmla="*/ 0 w 9"/>
                <a:gd name="T1" fmla="*/ 0 h 25"/>
                <a:gd name="T2" fmla="*/ 9 w 9"/>
                <a:gd name="T3" fmla="*/ 0 h 25"/>
                <a:gd name="T4" fmla="*/ 9 w 9"/>
                <a:gd name="T5" fmla="*/ 22 h 25"/>
                <a:gd name="T6" fmla="*/ 0 w 9"/>
                <a:gd name="T7" fmla="*/ 25 h 25"/>
                <a:gd name="T8" fmla="*/ 0 w 9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25"/>
                <a:gd name="T17" fmla="*/ 9 w 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25">
                  <a:moveTo>
                    <a:pt x="0" y="0"/>
                  </a:moveTo>
                  <a:lnTo>
                    <a:pt x="9" y="0"/>
                  </a:lnTo>
                  <a:lnTo>
                    <a:pt x="9" y="22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93" name="Rectangle 32"/>
            <p:cNvSpPr>
              <a:spLocks noChangeArrowheads="1"/>
            </p:cNvSpPr>
            <p:nvPr/>
          </p:nvSpPr>
          <p:spPr bwMode="auto">
            <a:xfrm>
              <a:off x="1217" y="1318"/>
              <a:ext cx="489" cy="22"/>
            </a:xfrm>
            <a:prstGeom prst="rect">
              <a:avLst/>
            </a:pr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94" name="Rectangle 33"/>
            <p:cNvSpPr>
              <a:spLocks noChangeArrowheads="1"/>
            </p:cNvSpPr>
            <p:nvPr/>
          </p:nvSpPr>
          <p:spPr bwMode="auto">
            <a:xfrm>
              <a:off x="1487" y="993"/>
              <a:ext cx="22" cy="104"/>
            </a:xfrm>
            <a:prstGeom prst="rect">
              <a:avLst/>
            </a:pr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95" name="Freeform 34"/>
            <p:cNvSpPr>
              <a:spLocks/>
            </p:cNvSpPr>
            <p:nvPr/>
          </p:nvSpPr>
          <p:spPr bwMode="auto">
            <a:xfrm>
              <a:off x="1240" y="867"/>
              <a:ext cx="270" cy="112"/>
            </a:xfrm>
            <a:custGeom>
              <a:avLst/>
              <a:gdLst>
                <a:gd name="T0" fmla="*/ 248 w 270"/>
                <a:gd name="T1" fmla="*/ 98 h 112"/>
                <a:gd name="T2" fmla="*/ 242 w 270"/>
                <a:gd name="T3" fmla="*/ 92 h 112"/>
                <a:gd name="T4" fmla="*/ 233 w 270"/>
                <a:gd name="T5" fmla="*/ 89 h 112"/>
                <a:gd name="T6" fmla="*/ 191 w 270"/>
                <a:gd name="T7" fmla="*/ 81 h 112"/>
                <a:gd name="T8" fmla="*/ 191 w 270"/>
                <a:gd name="T9" fmla="*/ 70 h 112"/>
                <a:gd name="T10" fmla="*/ 194 w 270"/>
                <a:gd name="T11" fmla="*/ 50 h 112"/>
                <a:gd name="T12" fmla="*/ 191 w 270"/>
                <a:gd name="T13" fmla="*/ 47 h 112"/>
                <a:gd name="T14" fmla="*/ 176 w 270"/>
                <a:gd name="T15" fmla="*/ 47 h 112"/>
                <a:gd name="T16" fmla="*/ 163 w 270"/>
                <a:gd name="T17" fmla="*/ 53 h 112"/>
                <a:gd name="T18" fmla="*/ 157 w 270"/>
                <a:gd name="T19" fmla="*/ 56 h 112"/>
                <a:gd name="T20" fmla="*/ 148 w 270"/>
                <a:gd name="T21" fmla="*/ 59 h 112"/>
                <a:gd name="T22" fmla="*/ 139 w 270"/>
                <a:gd name="T23" fmla="*/ 61 h 112"/>
                <a:gd name="T24" fmla="*/ 124 w 270"/>
                <a:gd name="T25" fmla="*/ 61 h 112"/>
                <a:gd name="T26" fmla="*/ 112 w 270"/>
                <a:gd name="T27" fmla="*/ 42 h 112"/>
                <a:gd name="T28" fmla="*/ 106 w 270"/>
                <a:gd name="T29" fmla="*/ 33 h 112"/>
                <a:gd name="T30" fmla="*/ 94 w 270"/>
                <a:gd name="T31" fmla="*/ 36 h 112"/>
                <a:gd name="T32" fmla="*/ 78 w 270"/>
                <a:gd name="T33" fmla="*/ 39 h 112"/>
                <a:gd name="T34" fmla="*/ 60 w 270"/>
                <a:gd name="T35" fmla="*/ 45 h 112"/>
                <a:gd name="T36" fmla="*/ 42 w 270"/>
                <a:gd name="T37" fmla="*/ 47 h 112"/>
                <a:gd name="T38" fmla="*/ 24 w 270"/>
                <a:gd name="T39" fmla="*/ 47 h 112"/>
                <a:gd name="T40" fmla="*/ 21 w 270"/>
                <a:gd name="T41" fmla="*/ 39 h 112"/>
                <a:gd name="T42" fmla="*/ 27 w 270"/>
                <a:gd name="T43" fmla="*/ 25 h 112"/>
                <a:gd name="T44" fmla="*/ 33 w 270"/>
                <a:gd name="T45" fmla="*/ 17 h 112"/>
                <a:gd name="T46" fmla="*/ 3 w 270"/>
                <a:gd name="T47" fmla="*/ 19 h 112"/>
                <a:gd name="T48" fmla="*/ 6 w 270"/>
                <a:gd name="T49" fmla="*/ 17 h 112"/>
                <a:gd name="T50" fmla="*/ 12 w 270"/>
                <a:gd name="T51" fmla="*/ 14 h 112"/>
                <a:gd name="T52" fmla="*/ 18 w 270"/>
                <a:gd name="T53" fmla="*/ 11 h 112"/>
                <a:gd name="T54" fmla="*/ 24 w 270"/>
                <a:gd name="T55" fmla="*/ 8 h 112"/>
                <a:gd name="T56" fmla="*/ 30 w 270"/>
                <a:gd name="T57" fmla="*/ 5 h 112"/>
                <a:gd name="T58" fmla="*/ 42 w 270"/>
                <a:gd name="T59" fmla="*/ 3 h 112"/>
                <a:gd name="T60" fmla="*/ 60 w 270"/>
                <a:gd name="T61" fmla="*/ 8 h 112"/>
                <a:gd name="T62" fmla="*/ 57 w 270"/>
                <a:gd name="T63" fmla="*/ 22 h 112"/>
                <a:gd name="T64" fmla="*/ 57 w 270"/>
                <a:gd name="T65" fmla="*/ 28 h 112"/>
                <a:gd name="T66" fmla="*/ 63 w 270"/>
                <a:gd name="T67" fmla="*/ 22 h 112"/>
                <a:gd name="T68" fmla="*/ 69 w 270"/>
                <a:gd name="T69" fmla="*/ 19 h 112"/>
                <a:gd name="T70" fmla="*/ 75 w 270"/>
                <a:gd name="T71" fmla="*/ 17 h 112"/>
                <a:gd name="T72" fmla="*/ 78 w 270"/>
                <a:gd name="T73" fmla="*/ 14 h 112"/>
                <a:gd name="T74" fmla="*/ 85 w 270"/>
                <a:gd name="T75" fmla="*/ 11 h 112"/>
                <a:gd name="T76" fmla="*/ 94 w 270"/>
                <a:gd name="T77" fmla="*/ 5 h 112"/>
                <a:gd name="T78" fmla="*/ 103 w 270"/>
                <a:gd name="T79" fmla="*/ 3 h 112"/>
                <a:gd name="T80" fmla="*/ 118 w 270"/>
                <a:gd name="T81" fmla="*/ 0 h 112"/>
                <a:gd name="T82" fmla="*/ 136 w 270"/>
                <a:gd name="T83" fmla="*/ 3 h 112"/>
                <a:gd name="T84" fmla="*/ 142 w 270"/>
                <a:gd name="T85" fmla="*/ 8 h 112"/>
                <a:gd name="T86" fmla="*/ 151 w 270"/>
                <a:gd name="T87" fmla="*/ 25 h 112"/>
                <a:gd name="T88" fmla="*/ 145 w 270"/>
                <a:gd name="T89" fmla="*/ 36 h 112"/>
                <a:gd name="T90" fmla="*/ 148 w 270"/>
                <a:gd name="T91" fmla="*/ 36 h 112"/>
                <a:gd name="T92" fmla="*/ 154 w 270"/>
                <a:gd name="T93" fmla="*/ 33 h 112"/>
                <a:gd name="T94" fmla="*/ 160 w 270"/>
                <a:gd name="T95" fmla="*/ 28 h 112"/>
                <a:gd name="T96" fmla="*/ 166 w 270"/>
                <a:gd name="T97" fmla="*/ 25 h 112"/>
                <a:gd name="T98" fmla="*/ 176 w 270"/>
                <a:gd name="T99" fmla="*/ 22 h 112"/>
                <a:gd name="T100" fmla="*/ 188 w 270"/>
                <a:gd name="T101" fmla="*/ 19 h 112"/>
                <a:gd name="T102" fmla="*/ 209 w 270"/>
                <a:gd name="T103" fmla="*/ 22 h 112"/>
                <a:gd name="T104" fmla="*/ 221 w 270"/>
                <a:gd name="T105" fmla="*/ 31 h 112"/>
                <a:gd name="T106" fmla="*/ 227 w 270"/>
                <a:gd name="T107" fmla="*/ 50 h 112"/>
                <a:gd name="T108" fmla="*/ 221 w 270"/>
                <a:gd name="T109" fmla="*/ 64 h 112"/>
                <a:gd name="T110" fmla="*/ 224 w 270"/>
                <a:gd name="T111" fmla="*/ 61 h 112"/>
                <a:gd name="T112" fmla="*/ 233 w 270"/>
                <a:gd name="T113" fmla="*/ 61 h 112"/>
                <a:gd name="T114" fmla="*/ 251 w 270"/>
                <a:gd name="T115" fmla="*/ 59 h 112"/>
                <a:gd name="T116" fmla="*/ 267 w 270"/>
                <a:gd name="T117" fmla="*/ 67 h 112"/>
                <a:gd name="T118" fmla="*/ 270 w 270"/>
                <a:gd name="T119" fmla="*/ 95 h 112"/>
                <a:gd name="T120" fmla="*/ 264 w 270"/>
                <a:gd name="T121" fmla="*/ 106 h 112"/>
                <a:gd name="T122" fmla="*/ 261 w 270"/>
                <a:gd name="T123" fmla="*/ 112 h 112"/>
                <a:gd name="T124" fmla="*/ 248 w 270"/>
                <a:gd name="T125" fmla="*/ 112 h 1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0"/>
                <a:gd name="T190" fmla="*/ 0 h 112"/>
                <a:gd name="T191" fmla="*/ 270 w 270"/>
                <a:gd name="T192" fmla="*/ 112 h 1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0" h="112">
                  <a:moveTo>
                    <a:pt x="248" y="112"/>
                  </a:moveTo>
                  <a:lnTo>
                    <a:pt x="248" y="101"/>
                  </a:lnTo>
                  <a:lnTo>
                    <a:pt x="248" y="98"/>
                  </a:lnTo>
                  <a:lnTo>
                    <a:pt x="245" y="95"/>
                  </a:lnTo>
                  <a:lnTo>
                    <a:pt x="245" y="92"/>
                  </a:lnTo>
                  <a:lnTo>
                    <a:pt x="242" y="92"/>
                  </a:lnTo>
                  <a:lnTo>
                    <a:pt x="239" y="89"/>
                  </a:lnTo>
                  <a:lnTo>
                    <a:pt x="236" y="89"/>
                  </a:lnTo>
                  <a:lnTo>
                    <a:pt x="233" y="89"/>
                  </a:lnTo>
                  <a:lnTo>
                    <a:pt x="203" y="87"/>
                  </a:lnTo>
                  <a:lnTo>
                    <a:pt x="194" y="84"/>
                  </a:lnTo>
                  <a:lnTo>
                    <a:pt x="191" y="81"/>
                  </a:lnTo>
                  <a:lnTo>
                    <a:pt x="188" y="78"/>
                  </a:lnTo>
                  <a:lnTo>
                    <a:pt x="188" y="75"/>
                  </a:lnTo>
                  <a:lnTo>
                    <a:pt x="191" y="70"/>
                  </a:lnTo>
                  <a:lnTo>
                    <a:pt x="191" y="64"/>
                  </a:lnTo>
                  <a:lnTo>
                    <a:pt x="194" y="56"/>
                  </a:lnTo>
                  <a:lnTo>
                    <a:pt x="194" y="50"/>
                  </a:lnTo>
                  <a:lnTo>
                    <a:pt x="191" y="47"/>
                  </a:lnTo>
                  <a:lnTo>
                    <a:pt x="188" y="47"/>
                  </a:lnTo>
                  <a:lnTo>
                    <a:pt x="182" y="47"/>
                  </a:lnTo>
                  <a:lnTo>
                    <a:pt x="176" y="47"/>
                  </a:lnTo>
                  <a:lnTo>
                    <a:pt x="169" y="50"/>
                  </a:lnTo>
                  <a:lnTo>
                    <a:pt x="166" y="50"/>
                  </a:lnTo>
                  <a:lnTo>
                    <a:pt x="163" y="53"/>
                  </a:lnTo>
                  <a:lnTo>
                    <a:pt x="160" y="53"/>
                  </a:lnTo>
                  <a:lnTo>
                    <a:pt x="157" y="56"/>
                  </a:lnTo>
                  <a:lnTo>
                    <a:pt x="154" y="56"/>
                  </a:lnTo>
                  <a:lnTo>
                    <a:pt x="151" y="56"/>
                  </a:lnTo>
                  <a:lnTo>
                    <a:pt x="148" y="59"/>
                  </a:lnTo>
                  <a:lnTo>
                    <a:pt x="142" y="59"/>
                  </a:lnTo>
                  <a:lnTo>
                    <a:pt x="139" y="61"/>
                  </a:lnTo>
                  <a:lnTo>
                    <a:pt x="133" y="61"/>
                  </a:lnTo>
                  <a:lnTo>
                    <a:pt x="130" y="61"/>
                  </a:lnTo>
                  <a:lnTo>
                    <a:pt x="124" y="61"/>
                  </a:lnTo>
                  <a:lnTo>
                    <a:pt x="118" y="56"/>
                  </a:lnTo>
                  <a:lnTo>
                    <a:pt x="115" y="45"/>
                  </a:lnTo>
                  <a:lnTo>
                    <a:pt x="112" y="42"/>
                  </a:lnTo>
                  <a:lnTo>
                    <a:pt x="112" y="36"/>
                  </a:lnTo>
                  <a:lnTo>
                    <a:pt x="109" y="36"/>
                  </a:lnTo>
                  <a:lnTo>
                    <a:pt x="106" y="33"/>
                  </a:lnTo>
                  <a:lnTo>
                    <a:pt x="100" y="33"/>
                  </a:lnTo>
                  <a:lnTo>
                    <a:pt x="94" y="36"/>
                  </a:lnTo>
                  <a:lnTo>
                    <a:pt x="88" y="36"/>
                  </a:lnTo>
                  <a:lnTo>
                    <a:pt x="85" y="39"/>
                  </a:lnTo>
                  <a:lnTo>
                    <a:pt x="78" y="39"/>
                  </a:lnTo>
                  <a:lnTo>
                    <a:pt x="72" y="42"/>
                  </a:lnTo>
                  <a:lnTo>
                    <a:pt x="66" y="42"/>
                  </a:lnTo>
                  <a:lnTo>
                    <a:pt x="60" y="45"/>
                  </a:lnTo>
                  <a:lnTo>
                    <a:pt x="54" y="45"/>
                  </a:lnTo>
                  <a:lnTo>
                    <a:pt x="48" y="47"/>
                  </a:lnTo>
                  <a:lnTo>
                    <a:pt x="42" y="47"/>
                  </a:lnTo>
                  <a:lnTo>
                    <a:pt x="39" y="47"/>
                  </a:lnTo>
                  <a:lnTo>
                    <a:pt x="30" y="47"/>
                  </a:lnTo>
                  <a:lnTo>
                    <a:pt x="24" y="47"/>
                  </a:lnTo>
                  <a:lnTo>
                    <a:pt x="21" y="45"/>
                  </a:lnTo>
                  <a:lnTo>
                    <a:pt x="21" y="42"/>
                  </a:lnTo>
                  <a:lnTo>
                    <a:pt x="21" y="39"/>
                  </a:lnTo>
                  <a:lnTo>
                    <a:pt x="24" y="33"/>
                  </a:lnTo>
                  <a:lnTo>
                    <a:pt x="27" y="28"/>
                  </a:lnTo>
                  <a:lnTo>
                    <a:pt x="27" y="25"/>
                  </a:lnTo>
                  <a:lnTo>
                    <a:pt x="30" y="22"/>
                  </a:lnTo>
                  <a:lnTo>
                    <a:pt x="30" y="19"/>
                  </a:lnTo>
                  <a:lnTo>
                    <a:pt x="33" y="17"/>
                  </a:lnTo>
                  <a:lnTo>
                    <a:pt x="0" y="22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9" y="17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8" y="11"/>
                  </a:lnTo>
                  <a:lnTo>
                    <a:pt x="21" y="11"/>
                  </a:lnTo>
                  <a:lnTo>
                    <a:pt x="24" y="8"/>
                  </a:lnTo>
                  <a:lnTo>
                    <a:pt x="27" y="8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9" y="5"/>
                  </a:lnTo>
                  <a:lnTo>
                    <a:pt x="42" y="3"/>
                  </a:lnTo>
                  <a:lnTo>
                    <a:pt x="51" y="3"/>
                  </a:lnTo>
                  <a:lnTo>
                    <a:pt x="57" y="5"/>
                  </a:lnTo>
                  <a:lnTo>
                    <a:pt x="60" y="8"/>
                  </a:lnTo>
                  <a:lnTo>
                    <a:pt x="60" y="14"/>
                  </a:lnTo>
                  <a:lnTo>
                    <a:pt x="60" y="17"/>
                  </a:lnTo>
                  <a:lnTo>
                    <a:pt x="57" y="22"/>
                  </a:lnTo>
                  <a:lnTo>
                    <a:pt x="57" y="25"/>
                  </a:lnTo>
                  <a:lnTo>
                    <a:pt x="54" y="28"/>
                  </a:lnTo>
                  <a:lnTo>
                    <a:pt x="57" y="28"/>
                  </a:lnTo>
                  <a:lnTo>
                    <a:pt x="57" y="25"/>
                  </a:lnTo>
                  <a:lnTo>
                    <a:pt x="60" y="25"/>
                  </a:lnTo>
                  <a:lnTo>
                    <a:pt x="63" y="22"/>
                  </a:lnTo>
                  <a:lnTo>
                    <a:pt x="66" y="19"/>
                  </a:lnTo>
                  <a:lnTo>
                    <a:pt x="69" y="19"/>
                  </a:lnTo>
                  <a:lnTo>
                    <a:pt x="72" y="17"/>
                  </a:lnTo>
                  <a:lnTo>
                    <a:pt x="75" y="17"/>
                  </a:lnTo>
                  <a:lnTo>
                    <a:pt x="75" y="14"/>
                  </a:lnTo>
                  <a:lnTo>
                    <a:pt x="78" y="14"/>
                  </a:lnTo>
                  <a:lnTo>
                    <a:pt x="82" y="11"/>
                  </a:lnTo>
                  <a:lnTo>
                    <a:pt x="85" y="11"/>
                  </a:lnTo>
                  <a:lnTo>
                    <a:pt x="88" y="8"/>
                  </a:lnTo>
                  <a:lnTo>
                    <a:pt x="91" y="8"/>
                  </a:lnTo>
                  <a:lnTo>
                    <a:pt x="94" y="5"/>
                  </a:lnTo>
                  <a:lnTo>
                    <a:pt x="97" y="5"/>
                  </a:lnTo>
                  <a:lnTo>
                    <a:pt x="100" y="3"/>
                  </a:lnTo>
                  <a:lnTo>
                    <a:pt x="103" y="3"/>
                  </a:lnTo>
                  <a:lnTo>
                    <a:pt x="106" y="3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30" y="0"/>
                  </a:lnTo>
                  <a:lnTo>
                    <a:pt x="136" y="3"/>
                  </a:lnTo>
                  <a:lnTo>
                    <a:pt x="136" y="5"/>
                  </a:lnTo>
                  <a:lnTo>
                    <a:pt x="139" y="5"/>
                  </a:lnTo>
                  <a:lnTo>
                    <a:pt x="142" y="8"/>
                  </a:lnTo>
                  <a:lnTo>
                    <a:pt x="148" y="14"/>
                  </a:lnTo>
                  <a:lnTo>
                    <a:pt x="151" y="19"/>
                  </a:lnTo>
                  <a:lnTo>
                    <a:pt x="151" y="25"/>
                  </a:lnTo>
                  <a:lnTo>
                    <a:pt x="148" y="31"/>
                  </a:lnTo>
                  <a:lnTo>
                    <a:pt x="145" y="33"/>
                  </a:lnTo>
                  <a:lnTo>
                    <a:pt x="145" y="36"/>
                  </a:lnTo>
                  <a:lnTo>
                    <a:pt x="145" y="39"/>
                  </a:lnTo>
                  <a:lnTo>
                    <a:pt x="145" y="36"/>
                  </a:lnTo>
                  <a:lnTo>
                    <a:pt x="148" y="36"/>
                  </a:lnTo>
                  <a:lnTo>
                    <a:pt x="151" y="33"/>
                  </a:lnTo>
                  <a:lnTo>
                    <a:pt x="154" y="33"/>
                  </a:lnTo>
                  <a:lnTo>
                    <a:pt x="154" y="31"/>
                  </a:lnTo>
                  <a:lnTo>
                    <a:pt x="157" y="31"/>
                  </a:lnTo>
                  <a:lnTo>
                    <a:pt x="160" y="28"/>
                  </a:lnTo>
                  <a:lnTo>
                    <a:pt x="163" y="28"/>
                  </a:lnTo>
                  <a:lnTo>
                    <a:pt x="166" y="28"/>
                  </a:lnTo>
                  <a:lnTo>
                    <a:pt x="166" y="25"/>
                  </a:lnTo>
                  <a:lnTo>
                    <a:pt x="169" y="25"/>
                  </a:lnTo>
                  <a:lnTo>
                    <a:pt x="173" y="25"/>
                  </a:lnTo>
                  <a:lnTo>
                    <a:pt x="176" y="22"/>
                  </a:lnTo>
                  <a:lnTo>
                    <a:pt x="179" y="22"/>
                  </a:lnTo>
                  <a:lnTo>
                    <a:pt x="182" y="22"/>
                  </a:lnTo>
                  <a:lnTo>
                    <a:pt x="188" y="19"/>
                  </a:lnTo>
                  <a:lnTo>
                    <a:pt x="194" y="19"/>
                  </a:lnTo>
                  <a:lnTo>
                    <a:pt x="206" y="19"/>
                  </a:lnTo>
                  <a:lnTo>
                    <a:pt x="209" y="22"/>
                  </a:lnTo>
                  <a:lnTo>
                    <a:pt x="212" y="22"/>
                  </a:lnTo>
                  <a:lnTo>
                    <a:pt x="215" y="22"/>
                  </a:lnTo>
                  <a:lnTo>
                    <a:pt x="221" y="31"/>
                  </a:lnTo>
                  <a:lnTo>
                    <a:pt x="224" y="36"/>
                  </a:lnTo>
                  <a:lnTo>
                    <a:pt x="227" y="42"/>
                  </a:lnTo>
                  <a:lnTo>
                    <a:pt x="227" y="50"/>
                  </a:lnTo>
                  <a:lnTo>
                    <a:pt x="224" y="56"/>
                  </a:lnTo>
                  <a:lnTo>
                    <a:pt x="224" y="61"/>
                  </a:lnTo>
                  <a:lnTo>
                    <a:pt x="221" y="64"/>
                  </a:lnTo>
                  <a:lnTo>
                    <a:pt x="224" y="61"/>
                  </a:lnTo>
                  <a:lnTo>
                    <a:pt x="227" y="61"/>
                  </a:lnTo>
                  <a:lnTo>
                    <a:pt x="230" y="61"/>
                  </a:lnTo>
                  <a:lnTo>
                    <a:pt x="233" y="61"/>
                  </a:lnTo>
                  <a:lnTo>
                    <a:pt x="236" y="59"/>
                  </a:lnTo>
                  <a:lnTo>
                    <a:pt x="245" y="59"/>
                  </a:lnTo>
                  <a:lnTo>
                    <a:pt x="251" y="59"/>
                  </a:lnTo>
                  <a:lnTo>
                    <a:pt x="257" y="59"/>
                  </a:lnTo>
                  <a:lnTo>
                    <a:pt x="264" y="61"/>
                  </a:lnTo>
                  <a:lnTo>
                    <a:pt x="267" y="67"/>
                  </a:lnTo>
                  <a:lnTo>
                    <a:pt x="270" y="73"/>
                  </a:lnTo>
                  <a:lnTo>
                    <a:pt x="270" y="87"/>
                  </a:lnTo>
                  <a:lnTo>
                    <a:pt x="270" y="95"/>
                  </a:lnTo>
                  <a:lnTo>
                    <a:pt x="267" y="101"/>
                  </a:lnTo>
                  <a:lnTo>
                    <a:pt x="267" y="103"/>
                  </a:lnTo>
                  <a:lnTo>
                    <a:pt x="264" y="106"/>
                  </a:lnTo>
                  <a:lnTo>
                    <a:pt x="261" y="109"/>
                  </a:lnTo>
                  <a:lnTo>
                    <a:pt x="261" y="112"/>
                  </a:lnTo>
                  <a:lnTo>
                    <a:pt x="257" y="112"/>
                  </a:lnTo>
                  <a:lnTo>
                    <a:pt x="254" y="112"/>
                  </a:lnTo>
                  <a:lnTo>
                    <a:pt x="248" y="112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4351" name="Group 42"/>
          <p:cNvGrpSpPr>
            <a:grpSpLocks/>
          </p:cNvGrpSpPr>
          <p:nvPr/>
        </p:nvGrpSpPr>
        <p:grpSpPr bwMode="auto">
          <a:xfrm>
            <a:off x="3279775" y="4745038"/>
            <a:ext cx="5972175" cy="493712"/>
            <a:chOff x="978" y="1441"/>
            <a:chExt cx="3762" cy="311"/>
          </a:xfrm>
        </p:grpSpPr>
        <p:sp>
          <p:nvSpPr>
            <p:cNvPr id="14376" name="Line 10"/>
            <p:cNvSpPr>
              <a:spLocks noChangeShapeType="1"/>
            </p:cNvSpPr>
            <p:nvPr/>
          </p:nvSpPr>
          <p:spPr bwMode="auto">
            <a:xfrm>
              <a:off x="978" y="1484"/>
              <a:ext cx="37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77" name="Freeform 19"/>
            <p:cNvSpPr>
              <a:spLocks/>
            </p:cNvSpPr>
            <p:nvPr/>
          </p:nvSpPr>
          <p:spPr bwMode="auto">
            <a:xfrm>
              <a:off x="4664" y="1441"/>
              <a:ext cx="76" cy="70"/>
            </a:xfrm>
            <a:custGeom>
              <a:avLst/>
              <a:gdLst>
                <a:gd name="T0" fmla="*/ 76 w 76"/>
                <a:gd name="T1" fmla="*/ 36 h 70"/>
                <a:gd name="T2" fmla="*/ 0 w 76"/>
                <a:gd name="T3" fmla="*/ 0 h 70"/>
                <a:gd name="T4" fmla="*/ 0 w 76"/>
                <a:gd name="T5" fmla="*/ 70 h 70"/>
                <a:gd name="T6" fmla="*/ 76 w 76"/>
                <a:gd name="T7" fmla="*/ 36 h 70"/>
                <a:gd name="T8" fmla="*/ 76 w 76"/>
                <a:gd name="T9" fmla="*/ 36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70"/>
                <a:gd name="T17" fmla="*/ 76 w 76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70">
                  <a:moveTo>
                    <a:pt x="76" y="36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76" y="3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78" name="Line 20"/>
            <p:cNvSpPr>
              <a:spLocks noChangeShapeType="1"/>
            </p:cNvSpPr>
            <p:nvPr/>
          </p:nvSpPr>
          <p:spPr bwMode="auto">
            <a:xfrm>
              <a:off x="1418" y="1483"/>
              <a:ext cx="1" cy="70"/>
            </a:xfrm>
            <a:prstGeom prst="line">
              <a:avLst/>
            </a:prstGeom>
            <a:noFill/>
            <a:ln w="4763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79" name="Line 21"/>
            <p:cNvSpPr>
              <a:spLocks noChangeShapeType="1"/>
            </p:cNvSpPr>
            <p:nvPr/>
          </p:nvSpPr>
          <p:spPr bwMode="auto">
            <a:xfrm>
              <a:off x="4321" y="1483"/>
              <a:ext cx="1" cy="90"/>
            </a:xfrm>
            <a:prstGeom prst="line">
              <a:avLst/>
            </a:prstGeom>
            <a:noFill/>
            <a:ln w="4763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80" name="Rectangle 35"/>
            <p:cNvSpPr>
              <a:spLocks noChangeArrowheads="1"/>
            </p:cNvSpPr>
            <p:nvPr/>
          </p:nvSpPr>
          <p:spPr bwMode="auto">
            <a:xfrm>
              <a:off x="1357" y="1579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pt-BR" altLang="pt-BR">
                  <a:solidFill>
                    <a:srgbClr val="D47B44"/>
                  </a:solidFill>
                  <a:latin typeface="AvantGarde Bk BT" charset="0"/>
                </a:rPr>
                <a:t>S</a:t>
              </a:r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81" name="Rectangle 36"/>
            <p:cNvSpPr>
              <a:spLocks noChangeArrowheads="1"/>
            </p:cNvSpPr>
            <p:nvPr/>
          </p:nvSpPr>
          <p:spPr bwMode="auto">
            <a:xfrm>
              <a:off x="1451" y="1657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pt-BR" altLang="pt-BR" sz="800">
                  <a:solidFill>
                    <a:srgbClr val="D47B44"/>
                  </a:solidFill>
                  <a:latin typeface="AvantGarde Bk BT" charset="0"/>
                </a:rPr>
                <a:t>0</a:t>
              </a:r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82" name="Rectangle 37"/>
            <p:cNvSpPr>
              <a:spLocks noChangeArrowheads="1"/>
            </p:cNvSpPr>
            <p:nvPr/>
          </p:nvSpPr>
          <p:spPr bwMode="auto">
            <a:xfrm>
              <a:off x="4260" y="1579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pt-BR" altLang="pt-BR">
                  <a:solidFill>
                    <a:srgbClr val="D47B44"/>
                  </a:solidFill>
                  <a:latin typeface="AvantGarde Bk BT" charset="0"/>
                </a:rPr>
                <a:t>S</a:t>
              </a:r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712788" y="5407025"/>
            <a:ext cx="776287" cy="750888"/>
            <a:chOff x="1217" y="867"/>
            <a:chExt cx="489" cy="473"/>
          </a:xfrm>
        </p:grpSpPr>
        <p:sp>
          <p:nvSpPr>
            <p:cNvPr id="14363" name="Freeform 17"/>
            <p:cNvSpPr>
              <a:spLocks/>
            </p:cNvSpPr>
            <p:nvPr/>
          </p:nvSpPr>
          <p:spPr bwMode="auto">
            <a:xfrm>
              <a:off x="1233" y="1150"/>
              <a:ext cx="179" cy="168"/>
            </a:xfrm>
            <a:custGeom>
              <a:avLst/>
              <a:gdLst>
                <a:gd name="T0" fmla="*/ 148 w 179"/>
                <a:gd name="T1" fmla="*/ 143 h 168"/>
                <a:gd name="T2" fmla="*/ 139 w 179"/>
                <a:gd name="T3" fmla="*/ 151 h 168"/>
                <a:gd name="T4" fmla="*/ 130 w 179"/>
                <a:gd name="T5" fmla="*/ 157 h 168"/>
                <a:gd name="T6" fmla="*/ 121 w 179"/>
                <a:gd name="T7" fmla="*/ 159 h 168"/>
                <a:gd name="T8" fmla="*/ 109 w 179"/>
                <a:gd name="T9" fmla="*/ 165 h 168"/>
                <a:gd name="T10" fmla="*/ 78 w 179"/>
                <a:gd name="T11" fmla="*/ 165 h 168"/>
                <a:gd name="T12" fmla="*/ 57 w 179"/>
                <a:gd name="T13" fmla="*/ 162 h 168"/>
                <a:gd name="T14" fmla="*/ 45 w 179"/>
                <a:gd name="T15" fmla="*/ 157 h 168"/>
                <a:gd name="T16" fmla="*/ 39 w 179"/>
                <a:gd name="T17" fmla="*/ 151 h 168"/>
                <a:gd name="T18" fmla="*/ 21 w 179"/>
                <a:gd name="T19" fmla="*/ 140 h 168"/>
                <a:gd name="T20" fmla="*/ 12 w 179"/>
                <a:gd name="T21" fmla="*/ 126 h 168"/>
                <a:gd name="T22" fmla="*/ 3 w 179"/>
                <a:gd name="T23" fmla="*/ 109 h 168"/>
                <a:gd name="T24" fmla="*/ 0 w 179"/>
                <a:gd name="T25" fmla="*/ 67 h 168"/>
                <a:gd name="T26" fmla="*/ 9 w 179"/>
                <a:gd name="T27" fmla="*/ 47 h 168"/>
                <a:gd name="T28" fmla="*/ 18 w 179"/>
                <a:gd name="T29" fmla="*/ 33 h 168"/>
                <a:gd name="T30" fmla="*/ 27 w 179"/>
                <a:gd name="T31" fmla="*/ 22 h 168"/>
                <a:gd name="T32" fmla="*/ 39 w 179"/>
                <a:gd name="T33" fmla="*/ 14 h 168"/>
                <a:gd name="T34" fmla="*/ 45 w 179"/>
                <a:gd name="T35" fmla="*/ 11 h 168"/>
                <a:gd name="T36" fmla="*/ 54 w 179"/>
                <a:gd name="T37" fmla="*/ 5 h 168"/>
                <a:gd name="T38" fmla="*/ 69 w 179"/>
                <a:gd name="T39" fmla="*/ 3 h 168"/>
                <a:gd name="T40" fmla="*/ 97 w 179"/>
                <a:gd name="T41" fmla="*/ 0 h 168"/>
                <a:gd name="T42" fmla="*/ 118 w 179"/>
                <a:gd name="T43" fmla="*/ 5 h 168"/>
                <a:gd name="T44" fmla="*/ 130 w 179"/>
                <a:gd name="T45" fmla="*/ 11 h 168"/>
                <a:gd name="T46" fmla="*/ 139 w 179"/>
                <a:gd name="T47" fmla="*/ 14 h 168"/>
                <a:gd name="T48" fmla="*/ 154 w 179"/>
                <a:gd name="T49" fmla="*/ 28 h 168"/>
                <a:gd name="T50" fmla="*/ 163 w 179"/>
                <a:gd name="T51" fmla="*/ 39 h 168"/>
                <a:gd name="T52" fmla="*/ 172 w 179"/>
                <a:gd name="T53" fmla="*/ 59 h 168"/>
                <a:gd name="T54" fmla="*/ 175 w 179"/>
                <a:gd name="T55" fmla="*/ 103 h 168"/>
                <a:gd name="T56" fmla="*/ 169 w 179"/>
                <a:gd name="T57" fmla="*/ 120 h 168"/>
                <a:gd name="T58" fmla="*/ 148 w 179"/>
                <a:gd name="T59" fmla="*/ 70 h 168"/>
                <a:gd name="T60" fmla="*/ 142 w 179"/>
                <a:gd name="T61" fmla="*/ 56 h 168"/>
                <a:gd name="T62" fmla="*/ 130 w 179"/>
                <a:gd name="T63" fmla="*/ 45 h 168"/>
                <a:gd name="T64" fmla="*/ 121 w 179"/>
                <a:gd name="T65" fmla="*/ 36 h 168"/>
                <a:gd name="T66" fmla="*/ 112 w 179"/>
                <a:gd name="T67" fmla="*/ 31 h 168"/>
                <a:gd name="T68" fmla="*/ 103 w 179"/>
                <a:gd name="T69" fmla="*/ 28 h 168"/>
                <a:gd name="T70" fmla="*/ 72 w 179"/>
                <a:gd name="T71" fmla="*/ 31 h 168"/>
                <a:gd name="T72" fmla="*/ 57 w 179"/>
                <a:gd name="T73" fmla="*/ 36 h 168"/>
                <a:gd name="T74" fmla="*/ 48 w 179"/>
                <a:gd name="T75" fmla="*/ 45 h 168"/>
                <a:gd name="T76" fmla="*/ 33 w 179"/>
                <a:gd name="T77" fmla="*/ 61 h 168"/>
                <a:gd name="T78" fmla="*/ 33 w 179"/>
                <a:gd name="T79" fmla="*/ 98 h 168"/>
                <a:gd name="T80" fmla="*/ 39 w 179"/>
                <a:gd name="T81" fmla="*/ 112 h 168"/>
                <a:gd name="T82" fmla="*/ 51 w 179"/>
                <a:gd name="T83" fmla="*/ 126 h 168"/>
                <a:gd name="T84" fmla="*/ 57 w 179"/>
                <a:gd name="T85" fmla="*/ 129 h 168"/>
                <a:gd name="T86" fmla="*/ 69 w 179"/>
                <a:gd name="T87" fmla="*/ 134 h 168"/>
                <a:gd name="T88" fmla="*/ 81 w 179"/>
                <a:gd name="T89" fmla="*/ 137 h 168"/>
                <a:gd name="T90" fmla="*/ 112 w 179"/>
                <a:gd name="T91" fmla="*/ 134 h 168"/>
                <a:gd name="T92" fmla="*/ 121 w 179"/>
                <a:gd name="T93" fmla="*/ 129 h 168"/>
                <a:gd name="T94" fmla="*/ 133 w 179"/>
                <a:gd name="T95" fmla="*/ 120 h 1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9"/>
                <a:gd name="T145" fmla="*/ 0 h 168"/>
                <a:gd name="T146" fmla="*/ 179 w 179"/>
                <a:gd name="T147" fmla="*/ 168 h 16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9" h="168">
                  <a:moveTo>
                    <a:pt x="133" y="120"/>
                  </a:moveTo>
                  <a:lnTo>
                    <a:pt x="157" y="137"/>
                  </a:lnTo>
                  <a:lnTo>
                    <a:pt x="154" y="140"/>
                  </a:lnTo>
                  <a:lnTo>
                    <a:pt x="148" y="143"/>
                  </a:lnTo>
                  <a:lnTo>
                    <a:pt x="145" y="145"/>
                  </a:lnTo>
                  <a:lnTo>
                    <a:pt x="142" y="148"/>
                  </a:lnTo>
                  <a:lnTo>
                    <a:pt x="139" y="151"/>
                  </a:lnTo>
                  <a:lnTo>
                    <a:pt x="136" y="154"/>
                  </a:lnTo>
                  <a:lnTo>
                    <a:pt x="133" y="154"/>
                  </a:lnTo>
                  <a:lnTo>
                    <a:pt x="133" y="157"/>
                  </a:lnTo>
                  <a:lnTo>
                    <a:pt x="130" y="157"/>
                  </a:lnTo>
                  <a:lnTo>
                    <a:pt x="127" y="157"/>
                  </a:lnTo>
                  <a:lnTo>
                    <a:pt x="127" y="159"/>
                  </a:lnTo>
                  <a:lnTo>
                    <a:pt x="124" y="159"/>
                  </a:lnTo>
                  <a:lnTo>
                    <a:pt x="121" y="159"/>
                  </a:lnTo>
                  <a:lnTo>
                    <a:pt x="118" y="162"/>
                  </a:lnTo>
                  <a:lnTo>
                    <a:pt x="112" y="162"/>
                  </a:lnTo>
                  <a:lnTo>
                    <a:pt x="109" y="165"/>
                  </a:lnTo>
                  <a:lnTo>
                    <a:pt x="103" y="165"/>
                  </a:lnTo>
                  <a:lnTo>
                    <a:pt x="100" y="165"/>
                  </a:lnTo>
                  <a:lnTo>
                    <a:pt x="88" y="168"/>
                  </a:lnTo>
                  <a:lnTo>
                    <a:pt x="78" y="165"/>
                  </a:lnTo>
                  <a:lnTo>
                    <a:pt x="69" y="165"/>
                  </a:lnTo>
                  <a:lnTo>
                    <a:pt x="66" y="165"/>
                  </a:lnTo>
                  <a:lnTo>
                    <a:pt x="60" y="162"/>
                  </a:lnTo>
                  <a:lnTo>
                    <a:pt x="57" y="162"/>
                  </a:lnTo>
                  <a:lnTo>
                    <a:pt x="54" y="159"/>
                  </a:lnTo>
                  <a:lnTo>
                    <a:pt x="48" y="159"/>
                  </a:lnTo>
                  <a:lnTo>
                    <a:pt x="48" y="157"/>
                  </a:lnTo>
                  <a:lnTo>
                    <a:pt x="45" y="157"/>
                  </a:lnTo>
                  <a:lnTo>
                    <a:pt x="42" y="154"/>
                  </a:lnTo>
                  <a:lnTo>
                    <a:pt x="39" y="154"/>
                  </a:lnTo>
                  <a:lnTo>
                    <a:pt x="39" y="151"/>
                  </a:lnTo>
                  <a:lnTo>
                    <a:pt x="33" y="148"/>
                  </a:lnTo>
                  <a:lnTo>
                    <a:pt x="27" y="145"/>
                  </a:lnTo>
                  <a:lnTo>
                    <a:pt x="24" y="143"/>
                  </a:lnTo>
                  <a:lnTo>
                    <a:pt x="21" y="140"/>
                  </a:lnTo>
                  <a:lnTo>
                    <a:pt x="21" y="137"/>
                  </a:lnTo>
                  <a:lnTo>
                    <a:pt x="18" y="134"/>
                  </a:lnTo>
                  <a:lnTo>
                    <a:pt x="15" y="129"/>
                  </a:lnTo>
                  <a:lnTo>
                    <a:pt x="12" y="126"/>
                  </a:lnTo>
                  <a:lnTo>
                    <a:pt x="9" y="123"/>
                  </a:lnTo>
                  <a:lnTo>
                    <a:pt x="9" y="120"/>
                  </a:lnTo>
                  <a:lnTo>
                    <a:pt x="6" y="115"/>
                  </a:lnTo>
                  <a:lnTo>
                    <a:pt x="3" y="109"/>
                  </a:lnTo>
                  <a:lnTo>
                    <a:pt x="0" y="101"/>
                  </a:lnTo>
                  <a:lnTo>
                    <a:pt x="0" y="84"/>
                  </a:lnTo>
                  <a:lnTo>
                    <a:pt x="0" y="75"/>
                  </a:lnTo>
                  <a:lnTo>
                    <a:pt x="0" y="67"/>
                  </a:lnTo>
                  <a:lnTo>
                    <a:pt x="3" y="59"/>
                  </a:lnTo>
                  <a:lnTo>
                    <a:pt x="6" y="56"/>
                  </a:lnTo>
                  <a:lnTo>
                    <a:pt x="6" y="50"/>
                  </a:lnTo>
                  <a:lnTo>
                    <a:pt x="9" y="47"/>
                  </a:lnTo>
                  <a:lnTo>
                    <a:pt x="9" y="45"/>
                  </a:lnTo>
                  <a:lnTo>
                    <a:pt x="12" y="39"/>
                  </a:lnTo>
                  <a:lnTo>
                    <a:pt x="15" y="36"/>
                  </a:lnTo>
                  <a:lnTo>
                    <a:pt x="18" y="33"/>
                  </a:lnTo>
                  <a:lnTo>
                    <a:pt x="21" y="31"/>
                  </a:lnTo>
                  <a:lnTo>
                    <a:pt x="21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33" y="19"/>
                  </a:lnTo>
                  <a:lnTo>
                    <a:pt x="36" y="17"/>
                  </a:lnTo>
                  <a:lnTo>
                    <a:pt x="39" y="14"/>
                  </a:lnTo>
                  <a:lnTo>
                    <a:pt x="42" y="11"/>
                  </a:lnTo>
                  <a:lnTo>
                    <a:pt x="45" y="11"/>
                  </a:lnTo>
                  <a:lnTo>
                    <a:pt x="48" y="8"/>
                  </a:lnTo>
                  <a:lnTo>
                    <a:pt x="51" y="8"/>
                  </a:lnTo>
                  <a:lnTo>
                    <a:pt x="54" y="5"/>
                  </a:lnTo>
                  <a:lnTo>
                    <a:pt x="57" y="5"/>
                  </a:lnTo>
                  <a:lnTo>
                    <a:pt x="60" y="3"/>
                  </a:lnTo>
                  <a:lnTo>
                    <a:pt x="66" y="3"/>
                  </a:lnTo>
                  <a:lnTo>
                    <a:pt x="69" y="3"/>
                  </a:lnTo>
                  <a:lnTo>
                    <a:pt x="75" y="0"/>
                  </a:lnTo>
                  <a:lnTo>
                    <a:pt x="78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3"/>
                  </a:lnTo>
                  <a:lnTo>
                    <a:pt x="112" y="3"/>
                  </a:lnTo>
                  <a:lnTo>
                    <a:pt x="115" y="3"/>
                  </a:lnTo>
                  <a:lnTo>
                    <a:pt x="118" y="5"/>
                  </a:lnTo>
                  <a:lnTo>
                    <a:pt x="124" y="5"/>
                  </a:lnTo>
                  <a:lnTo>
                    <a:pt x="127" y="8"/>
                  </a:lnTo>
                  <a:lnTo>
                    <a:pt x="130" y="8"/>
                  </a:lnTo>
                  <a:lnTo>
                    <a:pt x="130" y="11"/>
                  </a:lnTo>
                  <a:lnTo>
                    <a:pt x="133" y="11"/>
                  </a:lnTo>
                  <a:lnTo>
                    <a:pt x="136" y="14"/>
                  </a:lnTo>
                  <a:lnTo>
                    <a:pt x="139" y="14"/>
                  </a:lnTo>
                  <a:lnTo>
                    <a:pt x="145" y="19"/>
                  </a:lnTo>
                  <a:lnTo>
                    <a:pt x="148" y="22"/>
                  </a:lnTo>
                  <a:lnTo>
                    <a:pt x="151" y="25"/>
                  </a:lnTo>
                  <a:lnTo>
                    <a:pt x="154" y="28"/>
                  </a:lnTo>
                  <a:lnTo>
                    <a:pt x="157" y="31"/>
                  </a:lnTo>
                  <a:lnTo>
                    <a:pt x="160" y="33"/>
                  </a:lnTo>
                  <a:lnTo>
                    <a:pt x="160" y="36"/>
                  </a:lnTo>
                  <a:lnTo>
                    <a:pt x="163" y="39"/>
                  </a:lnTo>
                  <a:lnTo>
                    <a:pt x="166" y="45"/>
                  </a:lnTo>
                  <a:lnTo>
                    <a:pt x="169" y="47"/>
                  </a:lnTo>
                  <a:lnTo>
                    <a:pt x="169" y="50"/>
                  </a:lnTo>
                  <a:lnTo>
                    <a:pt x="172" y="59"/>
                  </a:lnTo>
                  <a:lnTo>
                    <a:pt x="175" y="67"/>
                  </a:lnTo>
                  <a:lnTo>
                    <a:pt x="179" y="84"/>
                  </a:lnTo>
                  <a:lnTo>
                    <a:pt x="175" y="92"/>
                  </a:lnTo>
                  <a:lnTo>
                    <a:pt x="175" y="103"/>
                  </a:lnTo>
                  <a:lnTo>
                    <a:pt x="172" y="106"/>
                  </a:lnTo>
                  <a:lnTo>
                    <a:pt x="172" y="112"/>
                  </a:lnTo>
                  <a:lnTo>
                    <a:pt x="169" y="115"/>
                  </a:lnTo>
                  <a:lnTo>
                    <a:pt x="169" y="120"/>
                  </a:lnTo>
                  <a:lnTo>
                    <a:pt x="142" y="106"/>
                  </a:lnTo>
                  <a:lnTo>
                    <a:pt x="148" y="95"/>
                  </a:lnTo>
                  <a:lnTo>
                    <a:pt x="148" y="81"/>
                  </a:lnTo>
                  <a:lnTo>
                    <a:pt x="148" y="70"/>
                  </a:lnTo>
                  <a:lnTo>
                    <a:pt x="145" y="67"/>
                  </a:lnTo>
                  <a:lnTo>
                    <a:pt x="145" y="61"/>
                  </a:lnTo>
                  <a:lnTo>
                    <a:pt x="142" y="59"/>
                  </a:lnTo>
                  <a:lnTo>
                    <a:pt x="142" y="56"/>
                  </a:lnTo>
                  <a:lnTo>
                    <a:pt x="139" y="53"/>
                  </a:lnTo>
                  <a:lnTo>
                    <a:pt x="139" y="50"/>
                  </a:lnTo>
                  <a:lnTo>
                    <a:pt x="136" y="47"/>
                  </a:lnTo>
                  <a:lnTo>
                    <a:pt x="130" y="45"/>
                  </a:lnTo>
                  <a:lnTo>
                    <a:pt x="127" y="39"/>
                  </a:lnTo>
                  <a:lnTo>
                    <a:pt x="124" y="39"/>
                  </a:lnTo>
                  <a:lnTo>
                    <a:pt x="124" y="36"/>
                  </a:lnTo>
                  <a:lnTo>
                    <a:pt x="121" y="36"/>
                  </a:lnTo>
                  <a:lnTo>
                    <a:pt x="118" y="33"/>
                  </a:lnTo>
                  <a:lnTo>
                    <a:pt x="115" y="33"/>
                  </a:lnTo>
                  <a:lnTo>
                    <a:pt x="112" y="31"/>
                  </a:lnTo>
                  <a:lnTo>
                    <a:pt x="109" y="31"/>
                  </a:lnTo>
                  <a:lnTo>
                    <a:pt x="106" y="31"/>
                  </a:lnTo>
                  <a:lnTo>
                    <a:pt x="103" y="28"/>
                  </a:lnTo>
                  <a:lnTo>
                    <a:pt x="94" y="28"/>
                  </a:lnTo>
                  <a:lnTo>
                    <a:pt x="91" y="28"/>
                  </a:lnTo>
                  <a:lnTo>
                    <a:pt x="78" y="28"/>
                  </a:lnTo>
                  <a:lnTo>
                    <a:pt x="72" y="31"/>
                  </a:lnTo>
                  <a:lnTo>
                    <a:pt x="66" y="31"/>
                  </a:lnTo>
                  <a:lnTo>
                    <a:pt x="63" y="33"/>
                  </a:lnTo>
                  <a:lnTo>
                    <a:pt x="60" y="33"/>
                  </a:lnTo>
                  <a:lnTo>
                    <a:pt x="57" y="36"/>
                  </a:lnTo>
                  <a:lnTo>
                    <a:pt x="54" y="36"/>
                  </a:lnTo>
                  <a:lnTo>
                    <a:pt x="54" y="39"/>
                  </a:lnTo>
                  <a:lnTo>
                    <a:pt x="51" y="39"/>
                  </a:lnTo>
                  <a:lnTo>
                    <a:pt x="48" y="45"/>
                  </a:lnTo>
                  <a:lnTo>
                    <a:pt x="42" y="47"/>
                  </a:lnTo>
                  <a:lnTo>
                    <a:pt x="39" y="50"/>
                  </a:lnTo>
                  <a:lnTo>
                    <a:pt x="36" y="56"/>
                  </a:lnTo>
                  <a:lnTo>
                    <a:pt x="33" y="61"/>
                  </a:lnTo>
                  <a:lnTo>
                    <a:pt x="30" y="70"/>
                  </a:lnTo>
                  <a:lnTo>
                    <a:pt x="30" y="81"/>
                  </a:lnTo>
                  <a:lnTo>
                    <a:pt x="30" y="92"/>
                  </a:lnTo>
                  <a:lnTo>
                    <a:pt x="33" y="98"/>
                  </a:lnTo>
                  <a:lnTo>
                    <a:pt x="33" y="103"/>
                  </a:lnTo>
                  <a:lnTo>
                    <a:pt x="36" y="106"/>
                  </a:lnTo>
                  <a:lnTo>
                    <a:pt x="36" y="109"/>
                  </a:lnTo>
                  <a:lnTo>
                    <a:pt x="39" y="112"/>
                  </a:lnTo>
                  <a:lnTo>
                    <a:pt x="42" y="117"/>
                  </a:lnTo>
                  <a:lnTo>
                    <a:pt x="48" y="120"/>
                  </a:lnTo>
                  <a:lnTo>
                    <a:pt x="51" y="126"/>
                  </a:lnTo>
                  <a:lnTo>
                    <a:pt x="54" y="126"/>
                  </a:lnTo>
                  <a:lnTo>
                    <a:pt x="54" y="129"/>
                  </a:lnTo>
                  <a:lnTo>
                    <a:pt x="57" y="129"/>
                  </a:lnTo>
                  <a:lnTo>
                    <a:pt x="60" y="131"/>
                  </a:lnTo>
                  <a:lnTo>
                    <a:pt x="63" y="131"/>
                  </a:lnTo>
                  <a:lnTo>
                    <a:pt x="66" y="134"/>
                  </a:lnTo>
                  <a:lnTo>
                    <a:pt x="69" y="134"/>
                  </a:lnTo>
                  <a:lnTo>
                    <a:pt x="72" y="134"/>
                  </a:lnTo>
                  <a:lnTo>
                    <a:pt x="75" y="134"/>
                  </a:lnTo>
                  <a:lnTo>
                    <a:pt x="78" y="137"/>
                  </a:lnTo>
                  <a:lnTo>
                    <a:pt x="81" y="137"/>
                  </a:lnTo>
                  <a:lnTo>
                    <a:pt x="91" y="137"/>
                  </a:lnTo>
                  <a:lnTo>
                    <a:pt x="100" y="137"/>
                  </a:lnTo>
                  <a:lnTo>
                    <a:pt x="106" y="134"/>
                  </a:lnTo>
                  <a:lnTo>
                    <a:pt x="112" y="134"/>
                  </a:lnTo>
                  <a:lnTo>
                    <a:pt x="115" y="131"/>
                  </a:lnTo>
                  <a:lnTo>
                    <a:pt x="118" y="131"/>
                  </a:lnTo>
                  <a:lnTo>
                    <a:pt x="118" y="129"/>
                  </a:lnTo>
                  <a:lnTo>
                    <a:pt x="121" y="129"/>
                  </a:lnTo>
                  <a:lnTo>
                    <a:pt x="124" y="126"/>
                  </a:lnTo>
                  <a:lnTo>
                    <a:pt x="130" y="123"/>
                  </a:lnTo>
                  <a:lnTo>
                    <a:pt x="133" y="120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64" name="Freeform 18"/>
            <p:cNvSpPr>
              <a:spLocks/>
            </p:cNvSpPr>
            <p:nvPr/>
          </p:nvSpPr>
          <p:spPr bwMode="auto">
            <a:xfrm>
              <a:off x="1393" y="1127"/>
              <a:ext cx="261" cy="87"/>
            </a:xfrm>
            <a:custGeom>
              <a:avLst/>
              <a:gdLst>
                <a:gd name="T0" fmla="*/ 28 w 261"/>
                <a:gd name="T1" fmla="*/ 87 h 87"/>
                <a:gd name="T2" fmla="*/ 261 w 261"/>
                <a:gd name="T3" fmla="*/ 84 h 87"/>
                <a:gd name="T4" fmla="*/ 261 w 261"/>
                <a:gd name="T5" fmla="*/ 6 h 87"/>
                <a:gd name="T6" fmla="*/ 222 w 261"/>
                <a:gd name="T7" fmla="*/ 6 h 87"/>
                <a:gd name="T8" fmla="*/ 222 w 261"/>
                <a:gd name="T9" fmla="*/ 14 h 87"/>
                <a:gd name="T10" fmla="*/ 246 w 261"/>
                <a:gd name="T11" fmla="*/ 14 h 87"/>
                <a:gd name="T12" fmla="*/ 246 w 261"/>
                <a:gd name="T13" fmla="*/ 26 h 87"/>
                <a:gd name="T14" fmla="*/ 222 w 261"/>
                <a:gd name="T15" fmla="*/ 26 h 87"/>
                <a:gd name="T16" fmla="*/ 222 w 261"/>
                <a:gd name="T17" fmla="*/ 37 h 87"/>
                <a:gd name="T18" fmla="*/ 246 w 261"/>
                <a:gd name="T19" fmla="*/ 37 h 87"/>
                <a:gd name="T20" fmla="*/ 246 w 261"/>
                <a:gd name="T21" fmla="*/ 51 h 87"/>
                <a:gd name="T22" fmla="*/ 222 w 261"/>
                <a:gd name="T23" fmla="*/ 51 h 87"/>
                <a:gd name="T24" fmla="*/ 222 w 261"/>
                <a:gd name="T25" fmla="*/ 62 h 87"/>
                <a:gd name="T26" fmla="*/ 246 w 261"/>
                <a:gd name="T27" fmla="*/ 62 h 87"/>
                <a:gd name="T28" fmla="*/ 246 w 261"/>
                <a:gd name="T29" fmla="*/ 76 h 87"/>
                <a:gd name="T30" fmla="*/ 188 w 261"/>
                <a:gd name="T31" fmla="*/ 76 h 87"/>
                <a:gd name="T32" fmla="*/ 188 w 261"/>
                <a:gd name="T33" fmla="*/ 0 h 87"/>
                <a:gd name="T34" fmla="*/ 94 w 261"/>
                <a:gd name="T35" fmla="*/ 0 h 87"/>
                <a:gd name="T36" fmla="*/ 52 w 261"/>
                <a:gd name="T37" fmla="*/ 40 h 87"/>
                <a:gd name="T38" fmla="*/ 0 w 261"/>
                <a:gd name="T39" fmla="*/ 40 h 87"/>
                <a:gd name="T40" fmla="*/ 15 w 261"/>
                <a:gd name="T41" fmla="*/ 56 h 87"/>
                <a:gd name="T42" fmla="*/ 22 w 261"/>
                <a:gd name="T43" fmla="*/ 73 h 87"/>
                <a:gd name="T44" fmla="*/ 28 w 261"/>
                <a:gd name="T45" fmla="*/ 87 h 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1"/>
                <a:gd name="T70" fmla="*/ 0 h 87"/>
                <a:gd name="T71" fmla="*/ 261 w 261"/>
                <a:gd name="T72" fmla="*/ 87 h 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1" h="87">
                  <a:moveTo>
                    <a:pt x="28" y="87"/>
                  </a:moveTo>
                  <a:lnTo>
                    <a:pt x="261" y="84"/>
                  </a:lnTo>
                  <a:lnTo>
                    <a:pt x="261" y="6"/>
                  </a:lnTo>
                  <a:lnTo>
                    <a:pt x="222" y="6"/>
                  </a:lnTo>
                  <a:lnTo>
                    <a:pt x="222" y="14"/>
                  </a:lnTo>
                  <a:lnTo>
                    <a:pt x="246" y="14"/>
                  </a:lnTo>
                  <a:lnTo>
                    <a:pt x="246" y="26"/>
                  </a:lnTo>
                  <a:lnTo>
                    <a:pt x="222" y="26"/>
                  </a:lnTo>
                  <a:lnTo>
                    <a:pt x="222" y="37"/>
                  </a:lnTo>
                  <a:lnTo>
                    <a:pt x="246" y="37"/>
                  </a:lnTo>
                  <a:lnTo>
                    <a:pt x="246" y="51"/>
                  </a:lnTo>
                  <a:lnTo>
                    <a:pt x="222" y="51"/>
                  </a:lnTo>
                  <a:lnTo>
                    <a:pt x="222" y="62"/>
                  </a:lnTo>
                  <a:lnTo>
                    <a:pt x="246" y="62"/>
                  </a:lnTo>
                  <a:lnTo>
                    <a:pt x="246" y="76"/>
                  </a:lnTo>
                  <a:lnTo>
                    <a:pt x="188" y="76"/>
                  </a:lnTo>
                  <a:lnTo>
                    <a:pt x="188" y="0"/>
                  </a:lnTo>
                  <a:lnTo>
                    <a:pt x="94" y="0"/>
                  </a:lnTo>
                  <a:lnTo>
                    <a:pt x="52" y="40"/>
                  </a:lnTo>
                  <a:lnTo>
                    <a:pt x="0" y="40"/>
                  </a:lnTo>
                  <a:lnTo>
                    <a:pt x="15" y="56"/>
                  </a:lnTo>
                  <a:lnTo>
                    <a:pt x="22" y="73"/>
                  </a:lnTo>
                  <a:lnTo>
                    <a:pt x="28" y="87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65" name="Freeform 19"/>
            <p:cNvSpPr>
              <a:spLocks/>
            </p:cNvSpPr>
            <p:nvPr/>
          </p:nvSpPr>
          <p:spPr bwMode="auto">
            <a:xfrm>
              <a:off x="1378" y="1052"/>
              <a:ext cx="276" cy="126"/>
            </a:xfrm>
            <a:custGeom>
              <a:avLst/>
              <a:gdLst>
                <a:gd name="T0" fmla="*/ 49 w 276"/>
                <a:gd name="T1" fmla="*/ 117 h 126"/>
                <a:gd name="T2" fmla="*/ 49 w 276"/>
                <a:gd name="T3" fmla="*/ 53 h 126"/>
                <a:gd name="T4" fmla="*/ 21 w 276"/>
                <a:gd name="T5" fmla="*/ 39 h 126"/>
                <a:gd name="T6" fmla="*/ 12 w 276"/>
                <a:gd name="T7" fmla="*/ 56 h 126"/>
                <a:gd name="T8" fmla="*/ 0 w 276"/>
                <a:gd name="T9" fmla="*/ 50 h 126"/>
                <a:gd name="T10" fmla="*/ 27 w 276"/>
                <a:gd name="T11" fmla="*/ 0 h 126"/>
                <a:gd name="T12" fmla="*/ 43 w 276"/>
                <a:gd name="T13" fmla="*/ 5 h 126"/>
                <a:gd name="T14" fmla="*/ 30 w 276"/>
                <a:gd name="T15" fmla="*/ 22 h 126"/>
                <a:gd name="T16" fmla="*/ 55 w 276"/>
                <a:gd name="T17" fmla="*/ 36 h 126"/>
                <a:gd name="T18" fmla="*/ 240 w 276"/>
                <a:gd name="T19" fmla="*/ 36 h 126"/>
                <a:gd name="T20" fmla="*/ 240 w 276"/>
                <a:gd name="T21" fmla="*/ 39 h 126"/>
                <a:gd name="T22" fmla="*/ 243 w 276"/>
                <a:gd name="T23" fmla="*/ 39 h 126"/>
                <a:gd name="T24" fmla="*/ 246 w 276"/>
                <a:gd name="T25" fmla="*/ 42 h 126"/>
                <a:gd name="T26" fmla="*/ 249 w 276"/>
                <a:gd name="T27" fmla="*/ 42 h 126"/>
                <a:gd name="T28" fmla="*/ 252 w 276"/>
                <a:gd name="T29" fmla="*/ 45 h 126"/>
                <a:gd name="T30" fmla="*/ 252 w 276"/>
                <a:gd name="T31" fmla="*/ 45 h 126"/>
                <a:gd name="T32" fmla="*/ 255 w 276"/>
                <a:gd name="T33" fmla="*/ 45 h 126"/>
                <a:gd name="T34" fmla="*/ 258 w 276"/>
                <a:gd name="T35" fmla="*/ 47 h 126"/>
                <a:gd name="T36" fmla="*/ 264 w 276"/>
                <a:gd name="T37" fmla="*/ 53 h 126"/>
                <a:gd name="T38" fmla="*/ 267 w 276"/>
                <a:gd name="T39" fmla="*/ 56 h 126"/>
                <a:gd name="T40" fmla="*/ 270 w 276"/>
                <a:gd name="T41" fmla="*/ 61 h 126"/>
                <a:gd name="T42" fmla="*/ 270 w 276"/>
                <a:gd name="T43" fmla="*/ 64 h 126"/>
                <a:gd name="T44" fmla="*/ 273 w 276"/>
                <a:gd name="T45" fmla="*/ 70 h 126"/>
                <a:gd name="T46" fmla="*/ 276 w 276"/>
                <a:gd name="T47" fmla="*/ 81 h 126"/>
                <a:gd name="T48" fmla="*/ 276 w 276"/>
                <a:gd name="T49" fmla="*/ 84 h 126"/>
                <a:gd name="T50" fmla="*/ 261 w 276"/>
                <a:gd name="T51" fmla="*/ 84 h 126"/>
                <a:gd name="T52" fmla="*/ 261 w 276"/>
                <a:gd name="T53" fmla="*/ 75 h 126"/>
                <a:gd name="T54" fmla="*/ 261 w 276"/>
                <a:gd name="T55" fmla="*/ 73 h 126"/>
                <a:gd name="T56" fmla="*/ 258 w 276"/>
                <a:gd name="T57" fmla="*/ 67 h 126"/>
                <a:gd name="T58" fmla="*/ 255 w 276"/>
                <a:gd name="T59" fmla="*/ 64 h 126"/>
                <a:gd name="T60" fmla="*/ 252 w 276"/>
                <a:gd name="T61" fmla="*/ 61 h 126"/>
                <a:gd name="T62" fmla="*/ 246 w 276"/>
                <a:gd name="T63" fmla="*/ 59 h 126"/>
                <a:gd name="T64" fmla="*/ 246 w 276"/>
                <a:gd name="T65" fmla="*/ 56 h 126"/>
                <a:gd name="T66" fmla="*/ 243 w 276"/>
                <a:gd name="T67" fmla="*/ 56 h 126"/>
                <a:gd name="T68" fmla="*/ 243 w 276"/>
                <a:gd name="T69" fmla="*/ 56 h 126"/>
                <a:gd name="T70" fmla="*/ 240 w 276"/>
                <a:gd name="T71" fmla="*/ 53 h 126"/>
                <a:gd name="T72" fmla="*/ 237 w 276"/>
                <a:gd name="T73" fmla="*/ 53 h 126"/>
                <a:gd name="T74" fmla="*/ 234 w 276"/>
                <a:gd name="T75" fmla="*/ 50 h 126"/>
                <a:gd name="T76" fmla="*/ 234 w 276"/>
                <a:gd name="T77" fmla="*/ 50 h 126"/>
                <a:gd name="T78" fmla="*/ 231 w 276"/>
                <a:gd name="T79" fmla="*/ 50 h 126"/>
                <a:gd name="T80" fmla="*/ 64 w 276"/>
                <a:gd name="T81" fmla="*/ 50 h 126"/>
                <a:gd name="T82" fmla="*/ 64 w 276"/>
                <a:gd name="T83" fmla="*/ 126 h 126"/>
                <a:gd name="T84" fmla="*/ 49 w 276"/>
                <a:gd name="T85" fmla="*/ 117 h 1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6"/>
                <a:gd name="T130" fmla="*/ 0 h 126"/>
                <a:gd name="T131" fmla="*/ 276 w 276"/>
                <a:gd name="T132" fmla="*/ 126 h 12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6" h="126">
                  <a:moveTo>
                    <a:pt x="49" y="117"/>
                  </a:moveTo>
                  <a:lnTo>
                    <a:pt x="49" y="53"/>
                  </a:lnTo>
                  <a:lnTo>
                    <a:pt x="21" y="39"/>
                  </a:lnTo>
                  <a:lnTo>
                    <a:pt x="12" y="56"/>
                  </a:lnTo>
                  <a:lnTo>
                    <a:pt x="0" y="50"/>
                  </a:lnTo>
                  <a:lnTo>
                    <a:pt x="27" y="0"/>
                  </a:lnTo>
                  <a:lnTo>
                    <a:pt x="43" y="5"/>
                  </a:lnTo>
                  <a:lnTo>
                    <a:pt x="30" y="22"/>
                  </a:lnTo>
                  <a:lnTo>
                    <a:pt x="55" y="36"/>
                  </a:lnTo>
                  <a:lnTo>
                    <a:pt x="240" y="36"/>
                  </a:lnTo>
                  <a:lnTo>
                    <a:pt x="240" y="39"/>
                  </a:lnTo>
                  <a:lnTo>
                    <a:pt x="243" y="39"/>
                  </a:lnTo>
                  <a:lnTo>
                    <a:pt x="246" y="42"/>
                  </a:lnTo>
                  <a:lnTo>
                    <a:pt x="249" y="42"/>
                  </a:lnTo>
                  <a:lnTo>
                    <a:pt x="252" y="45"/>
                  </a:lnTo>
                  <a:lnTo>
                    <a:pt x="255" y="45"/>
                  </a:lnTo>
                  <a:lnTo>
                    <a:pt x="258" y="47"/>
                  </a:lnTo>
                  <a:lnTo>
                    <a:pt x="264" y="53"/>
                  </a:lnTo>
                  <a:lnTo>
                    <a:pt x="267" y="56"/>
                  </a:lnTo>
                  <a:lnTo>
                    <a:pt x="270" y="61"/>
                  </a:lnTo>
                  <a:lnTo>
                    <a:pt x="270" y="64"/>
                  </a:lnTo>
                  <a:lnTo>
                    <a:pt x="273" y="70"/>
                  </a:lnTo>
                  <a:lnTo>
                    <a:pt x="276" y="81"/>
                  </a:lnTo>
                  <a:lnTo>
                    <a:pt x="276" y="84"/>
                  </a:lnTo>
                  <a:lnTo>
                    <a:pt x="261" y="84"/>
                  </a:lnTo>
                  <a:lnTo>
                    <a:pt x="261" y="75"/>
                  </a:lnTo>
                  <a:lnTo>
                    <a:pt x="261" y="73"/>
                  </a:lnTo>
                  <a:lnTo>
                    <a:pt x="258" y="67"/>
                  </a:lnTo>
                  <a:lnTo>
                    <a:pt x="255" y="64"/>
                  </a:lnTo>
                  <a:lnTo>
                    <a:pt x="252" y="61"/>
                  </a:lnTo>
                  <a:lnTo>
                    <a:pt x="246" y="59"/>
                  </a:lnTo>
                  <a:lnTo>
                    <a:pt x="246" y="56"/>
                  </a:lnTo>
                  <a:lnTo>
                    <a:pt x="243" y="56"/>
                  </a:lnTo>
                  <a:lnTo>
                    <a:pt x="240" y="53"/>
                  </a:lnTo>
                  <a:lnTo>
                    <a:pt x="237" y="53"/>
                  </a:lnTo>
                  <a:lnTo>
                    <a:pt x="234" y="50"/>
                  </a:lnTo>
                  <a:lnTo>
                    <a:pt x="231" y="50"/>
                  </a:lnTo>
                  <a:lnTo>
                    <a:pt x="64" y="50"/>
                  </a:lnTo>
                  <a:lnTo>
                    <a:pt x="64" y="126"/>
                  </a:lnTo>
                  <a:lnTo>
                    <a:pt x="49" y="117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66" name="Freeform 20"/>
            <p:cNvSpPr>
              <a:spLocks/>
            </p:cNvSpPr>
            <p:nvPr/>
          </p:nvSpPr>
          <p:spPr bwMode="auto">
            <a:xfrm>
              <a:off x="1275" y="1063"/>
              <a:ext cx="97" cy="67"/>
            </a:xfrm>
            <a:custGeom>
              <a:avLst/>
              <a:gdLst>
                <a:gd name="T0" fmla="*/ 0 w 97"/>
                <a:gd name="T1" fmla="*/ 0 h 67"/>
                <a:gd name="T2" fmla="*/ 0 w 97"/>
                <a:gd name="T3" fmla="*/ 48 h 67"/>
                <a:gd name="T4" fmla="*/ 3 w 97"/>
                <a:gd name="T5" fmla="*/ 50 h 67"/>
                <a:gd name="T6" fmla="*/ 3 w 97"/>
                <a:gd name="T7" fmla="*/ 56 h 67"/>
                <a:gd name="T8" fmla="*/ 6 w 97"/>
                <a:gd name="T9" fmla="*/ 59 h 67"/>
                <a:gd name="T10" fmla="*/ 9 w 97"/>
                <a:gd name="T11" fmla="*/ 62 h 67"/>
                <a:gd name="T12" fmla="*/ 12 w 97"/>
                <a:gd name="T13" fmla="*/ 64 h 67"/>
                <a:gd name="T14" fmla="*/ 12 w 97"/>
                <a:gd name="T15" fmla="*/ 64 h 67"/>
                <a:gd name="T16" fmla="*/ 15 w 97"/>
                <a:gd name="T17" fmla="*/ 67 h 67"/>
                <a:gd name="T18" fmla="*/ 18 w 97"/>
                <a:gd name="T19" fmla="*/ 67 h 67"/>
                <a:gd name="T20" fmla="*/ 21 w 97"/>
                <a:gd name="T21" fmla="*/ 67 h 67"/>
                <a:gd name="T22" fmla="*/ 33 w 97"/>
                <a:gd name="T23" fmla="*/ 67 h 67"/>
                <a:gd name="T24" fmla="*/ 61 w 97"/>
                <a:gd name="T25" fmla="*/ 67 h 67"/>
                <a:gd name="T26" fmla="*/ 85 w 97"/>
                <a:gd name="T27" fmla="*/ 67 h 67"/>
                <a:gd name="T28" fmla="*/ 97 w 97"/>
                <a:gd name="T29" fmla="*/ 67 h 67"/>
                <a:gd name="T30" fmla="*/ 94 w 97"/>
                <a:gd name="T31" fmla="*/ 62 h 67"/>
                <a:gd name="T32" fmla="*/ 94 w 97"/>
                <a:gd name="T33" fmla="*/ 56 h 67"/>
                <a:gd name="T34" fmla="*/ 91 w 97"/>
                <a:gd name="T35" fmla="*/ 53 h 67"/>
                <a:gd name="T36" fmla="*/ 88 w 97"/>
                <a:gd name="T37" fmla="*/ 50 h 67"/>
                <a:gd name="T38" fmla="*/ 85 w 97"/>
                <a:gd name="T39" fmla="*/ 50 h 67"/>
                <a:gd name="T40" fmla="*/ 85 w 97"/>
                <a:gd name="T41" fmla="*/ 48 h 67"/>
                <a:gd name="T42" fmla="*/ 82 w 97"/>
                <a:gd name="T43" fmla="*/ 48 h 67"/>
                <a:gd name="T44" fmla="*/ 79 w 97"/>
                <a:gd name="T45" fmla="*/ 48 h 67"/>
                <a:gd name="T46" fmla="*/ 73 w 97"/>
                <a:gd name="T47" fmla="*/ 45 h 67"/>
                <a:gd name="T48" fmla="*/ 70 w 97"/>
                <a:gd name="T49" fmla="*/ 45 h 67"/>
                <a:gd name="T50" fmla="*/ 61 w 97"/>
                <a:gd name="T51" fmla="*/ 45 h 67"/>
                <a:gd name="T52" fmla="*/ 52 w 97"/>
                <a:gd name="T53" fmla="*/ 45 h 67"/>
                <a:gd name="T54" fmla="*/ 36 w 97"/>
                <a:gd name="T55" fmla="*/ 45 h 67"/>
                <a:gd name="T56" fmla="*/ 30 w 97"/>
                <a:gd name="T57" fmla="*/ 45 h 67"/>
                <a:gd name="T58" fmla="*/ 12 w 97"/>
                <a:gd name="T59" fmla="*/ 3 h 67"/>
                <a:gd name="T60" fmla="*/ 0 w 97"/>
                <a:gd name="T61" fmla="*/ 0 h 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7"/>
                <a:gd name="T94" fmla="*/ 0 h 67"/>
                <a:gd name="T95" fmla="*/ 97 w 97"/>
                <a:gd name="T96" fmla="*/ 67 h 6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7" h="67">
                  <a:moveTo>
                    <a:pt x="0" y="0"/>
                  </a:moveTo>
                  <a:lnTo>
                    <a:pt x="0" y="48"/>
                  </a:lnTo>
                  <a:lnTo>
                    <a:pt x="3" y="50"/>
                  </a:lnTo>
                  <a:lnTo>
                    <a:pt x="3" y="56"/>
                  </a:lnTo>
                  <a:lnTo>
                    <a:pt x="6" y="59"/>
                  </a:lnTo>
                  <a:lnTo>
                    <a:pt x="9" y="62"/>
                  </a:lnTo>
                  <a:lnTo>
                    <a:pt x="12" y="64"/>
                  </a:lnTo>
                  <a:lnTo>
                    <a:pt x="15" y="67"/>
                  </a:lnTo>
                  <a:lnTo>
                    <a:pt x="18" y="67"/>
                  </a:lnTo>
                  <a:lnTo>
                    <a:pt x="21" y="67"/>
                  </a:lnTo>
                  <a:lnTo>
                    <a:pt x="33" y="67"/>
                  </a:lnTo>
                  <a:lnTo>
                    <a:pt x="61" y="67"/>
                  </a:lnTo>
                  <a:lnTo>
                    <a:pt x="85" y="67"/>
                  </a:lnTo>
                  <a:lnTo>
                    <a:pt x="97" y="67"/>
                  </a:lnTo>
                  <a:lnTo>
                    <a:pt x="94" y="62"/>
                  </a:lnTo>
                  <a:lnTo>
                    <a:pt x="94" y="56"/>
                  </a:lnTo>
                  <a:lnTo>
                    <a:pt x="91" y="53"/>
                  </a:lnTo>
                  <a:lnTo>
                    <a:pt x="88" y="50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2" y="48"/>
                  </a:lnTo>
                  <a:lnTo>
                    <a:pt x="79" y="48"/>
                  </a:lnTo>
                  <a:lnTo>
                    <a:pt x="73" y="45"/>
                  </a:lnTo>
                  <a:lnTo>
                    <a:pt x="70" y="45"/>
                  </a:lnTo>
                  <a:lnTo>
                    <a:pt x="61" y="45"/>
                  </a:lnTo>
                  <a:lnTo>
                    <a:pt x="52" y="45"/>
                  </a:lnTo>
                  <a:lnTo>
                    <a:pt x="36" y="45"/>
                  </a:lnTo>
                  <a:lnTo>
                    <a:pt x="30" y="45"/>
                  </a:lnTo>
                  <a:lnTo>
                    <a:pt x="1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67" name="Freeform 21"/>
            <p:cNvSpPr>
              <a:spLocks/>
            </p:cNvSpPr>
            <p:nvPr/>
          </p:nvSpPr>
          <p:spPr bwMode="auto">
            <a:xfrm>
              <a:off x="1305" y="1122"/>
              <a:ext cx="22" cy="33"/>
            </a:xfrm>
            <a:custGeom>
              <a:avLst/>
              <a:gdLst>
                <a:gd name="T0" fmla="*/ 0 w 22"/>
                <a:gd name="T1" fmla="*/ 3 h 33"/>
                <a:gd name="T2" fmla="*/ 0 w 22"/>
                <a:gd name="T3" fmla="*/ 33 h 33"/>
                <a:gd name="T4" fmla="*/ 22 w 22"/>
                <a:gd name="T5" fmla="*/ 33 h 33"/>
                <a:gd name="T6" fmla="*/ 22 w 22"/>
                <a:gd name="T7" fmla="*/ 0 h 33"/>
                <a:gd name="T8" fmla="*/ 0 w 22"/>
                <a:gd name="T9" fmla="*/ 3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3"/>
                <a:gd name="T17" fmla="*/ 22 w 2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3">
                  <a:moveTo>
                    <a:pt x="0" y="3"/>
                  </a:moveTo>
                  <a:lnTo>
                    <a:pt x="0" y="33"/>
                  </a:lnTo>
                  <a:lnTo>
                    <a:pt x="22" y="33"/>
                  </a:lnTo>
                  <a:lnTo>
                    <a:pt x="2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68" name="Freeform 22"/>
            <p:cNvSpPr>
              <a:spLocks/>
            </p:cNvSpPr>
            <p:nvPr/>
          </p:nvSpPr>
          <p:spPr bwMode="auto">
            <a:xfrm>
              <a:off x="1308" y="1217"/>
              <a:ext cx="28" cy="25"/>
            </a:xfrm>
            <a:custGeom>
              <a:avLst/>
              <a:gdLst>
                <a:gd name="T0" fmla="*/ 16 w 28"/>
                <a:gd name="T1" fmla="*/ 25 h 25"/>
                <a:gd name="T2" fmla="*/ 19 w 28"/>
                <a:gd name="T3" fmla="*/ 25 h 25"/>
                <a:gd name="T4" fmla="*/ 22 w 28"/>
                <a:gd name="T5" fmla="*/ 25 h 25"/>
                <a:gd name="T6" fmla="*/ 25 w 28"/>
                <a:gd name="T7" fmla="*/ 22 h 25"/>
                <a:gd name="T8" fmla="*/ 28 w 28"/>
                <a:gd name="T9" fmla="*/ 20 h 25"/>
                <a:gd name="T10" fmla="*/ 28 w 28"/>
                <a:gd name="T11" fmla="*/ 14 h 25"/>
                <a:gd name="T12" fmla="*/ 28 w 28"/>
                <a:gd name="T13" fmla="*/ 8 h 25"/>
                <a:gd name="T14" fmla="*/ 25 w 28"/>
                <a:gd name="T15" fmla="*/ 6 h 25"/>
                <a:gd name="T16" fmla="*/ 25 w 28"/>
                <a:gd name="T17" fmla="*/ 6 h 25"/>
                <a:gd name="T18" fmla="*/ 22 w 28"/>
                <a:gd name="T19" fmla="*/ 3 h 25"/>
                <a:gd name="T20" fmla="*/ 19 w 28"/>
                <a:gd name="T21" fmla="*/ 3 h 25"/>
                <a:gd name="T22" fmla="*/ 16 w 28"/>
                <a:gd name="T23" fmla="*/ 0 h 25"/>
                <a:gd name="T24" fmla="*/ 16 w 28"/>
                <a:gd name="T25" fmla="*/ 0 h 25"/>
                <a:gd name="T26" fmla="*/ 9 w 28"/>
                <a:gd name="T27" fmla="*/ 3 h 25"/>
                <a:gd name="T28" fmla="*/ 6 w 28"/>
                <a:gd name="T29" fmla="*/ 3 h 25"/>
                <a:gd name="T30" fmla="*/ 3 w 28"/>
                <a:gd name="T31" fmla="*/ 6 h 25"/>
                <a:gd name="T32" fmla="*/ 0 w 28"/>
                <a:gd name="T33" fmla="*/ 8 h 25"/>
                <a:gd name="T34" fmla="*/ 0 w 28"/>
                <a:gd name="T35" fmla="*/ 14 h 25"/>
                <a:gd name="T36" fmla="*/ 0 w 28"/>
                <a:gd name="T37" fmla="*/ 20 h 25"/>
                <a:gd name="T38" fmla="*/ 3 w 28"/>
                <a:gd name="T39" fmla="*/ 20 h 25"/>
                <a:gd name="T40" fmla="*/ 3 w 28"/>
                <a:gd name="T41" fmla="*/ 22 h 25"/>
                <a:gd name="T42" fmla="*/ 6 w 28"/>
                <a:gd name="T43" fmla="*/ 25 h 25"/>
                <a:gd name="T44" fmla="*/ 9 w 28"/>
                <a:gd name="T45" fmla="*/ 25 h 25"/>
                <a:gd name="T46" fmla="*/ 13 w 28"/>
                <a:gd name="T47" fmla="*/ 25 h 25"/>
                <a:gd name="T48" fmla="*/ 16 w 28"/>
                <a:gd name="T49" fmla="*/ 25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"/>
                <a:gd name="T76" fmla="*/ 0 h 25"/>
                <a:gd name="T77" fmla="*/ 28 w 28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" h="25">
                  <a:moveTo>
                    <a:pt x="16" y="25"/>
                  </a:moveTo>
                  <a:lnTo>
                    <a:pt x="19" y="25"/>
                  </a:lnTo>
                  <a:lnTo>
                    <a:pt x="22" y="25"/>
                  </a:lnTo>
                  <a:lnTo>
                    <a:pt x="25" y="22"/>
                  </a:lnTo>
                  <a:lnTo>
                    <a:pt x="28" y="20"/>
                  </a:lnTo>
                  <a:lnTo>
                    <a:pt x="28" y="14"/>
                  </a:lnTo>
                  <a:lnTo>
                    <a:pt x="28" y="8"/>
                  </a:lnTo>
                  <a:lnTo>
                    <a:pt x="25" y="6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3" y="25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69" name="Freeform 23"/>
            <p:cNvSpPr>
              <a:spLocks/>
            </p:cNvSpPr>
            <p:nvPr/>
          </p:nvSpPr>
          <p:spPr bwMode="auto">
            <a:xfrm>
              <a:off x="1627" y="1259"/>
              <a:ext cx="18" cy="17"/>
            </a:xfrm>
            <a:custGeom>
              <a:avLst/>
              <a:gdLst>
                <a:gd name="T0" fmla="*/ 9 w 18"/>
                <a:gd name="T1" fmla="*/ 17 h 17"/>
                <a:gd name="T2" fmla="*/ 15 w 18"/>
                <a:gd name="T3" fmla="*/ 14 h 17"/>
                <a:gd name="T4" fmla="*/ 15 w 18"/>
                <a:gd name="T5" fmla="*/ 14 h 17"/>
                <a:gd name="T6" fmla="*/ 18 w 18"/>
                <a:gd name="T7" fmla="*/ 8 h 17"/>
                <a:gd name="T8" fmla="*/ 18 w 18"/>
                <a:gd name="T9" fmla="*/ 6 h 17"/>
                <a:gd name="T10" fmla="*/ 15 w 18"/>
                <a:gd name="T11" fmla="*/ 3 h 17"/>
                <a:gd name="T12" fmla="*/ 15 w 18"/>
                <a:gd name="T13" fmla="*/ 0 h 17"/>
                <a:gd name="T14" fmla="*/ 15 w 18"/>
                <a:gd name="T15" fmla="*/ 0 h 17"/>
                <a:gd name="T16" fmla="*/ 9 w 18"/>
                <a:gd name="T17" fmla="*/ 0 h 17"/>
                <a:gd name="T18" fmla="*/ 6 w 18"/>
                <a:gd name="T19" fmla="*/ 0 h 17"/>
                <a:gd name="T20" fmla="*/ 3 w 18"/>
                <a:gd name="T21" fmla="*/ 3 h 17"/>
                <a:gd name="T22" fmla="*/ 0 w 18"/>
                <a:gd name="T23" fmla="*/ 8 h 17"/>
                <a:gd name="T24" fmla="*/ 3 w 18"/>
                <a:gd name="T25" fmla="*/ 11 h 17"/>
                <a:gd name="T26" fmla="*/ 3 w 18"/>
                <a:gd name="T27" fmla="*/ 14 h 17"/>
                <a:gd name="T28" fmla="*/ 6 w 18"/>
                <a:gd name="T29" fmla="*/ 14 h 17"/>
                <a:gd name="T30" fmla="*/ 6 w 18"/>
                <a:gd name="T31" fmla="*/ 14 h 17"/>
                <a:gd name="T32" fmla="*/ 9 w 18"/>
                <a:gd name="T33" fmla="*/ 1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7"/>
                <a:gd name="T53" fmla="*/ 18 w 18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7">
                  <a:moveTo>
                    <a:pt x="9" y="17"/>
                  </a:moveTo>
                  <a:lnTo>
                    <a:pt x="15" y="14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8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70" name="Freeform 24"/>
            <p:cNvSpPr>
              <a:spLocks/>
            </p:cNvSpPr>
            <p:nvPr/>
          </p:nvSpPr>
          <p:spPr bwMode="auto">
            <a:xfrm>
              <a:off x="1363" y="1256"/>
              <a:ext cx="36" cy="34"/>
            </a:xfrm>
            <a:custGeom>
              <a:avLst/>
              <a:gdLst>
                <a:gd name="T0" fmla="*/ 0 w 36"/>
                <a:gd name="T1" fmla="*/ 14 h 34"/>
                <a:gd name="T2" fmla="*/ 12 w 36"/>
                <a:gd name="T3" fmla="*/ 0 h 34"/>
                <a:gd name="T4" fmla="*/ 36 w 36"/>
                <a:gd name="T5" fmla="*/ 11 h 34"/>
                <a:gd name="T6" fmla="*/ 30 w 36"/>
                <a:gd name="T7" fmla="*/ 23 h 34"/>
                <a:gd name="T8" fmla="*/ 24 w 36"/>
                <a:gd name="T9" fmla="*/ 34 h 34"/>
                <a:gd name="T10" fmla="*/ 0 w 36"/>
                <a:gd name="T11" fmla="*/ 14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4"/>
                <a:gd name="T20" fmla="*/ 36 w 36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4">
                  <a:moveTo>
                    <a:pt x="0" y="14"/>
                  </a:moveTo>
                  <a:lnTo>
                    <a:pt x="12" y="0"/>
                  </a:lnTo>
                  <a:lnTo>
                    <a:pt x="36" y="11"/>
                  </a:lnTo>
                  <a:lnTo>
                    <a:pt x="30" y="23"/>
                  </a:lnTo>
                  <a:lnTo>
                    <a:pt x="24" y="3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71" name="Freeform 25"/>
            <p:cNvSpPr>
              <a:spLocks/>
            </p:cNvSpPr>
            <p:nvPr/>
          </p:nvSpPr>
          <p:spPr bwMode="auto">
            <a:xfrm>
              <a:off x="1581" y="1217"/>
              <a:ext cx="107" cy="101"/>
            </a:xfrm>
            <a:custGeom>
              <a:avLst/>
              <a:gdLst>
                <a:gd name="T0" fmla="*/ 64 w 107"/>
                <a:gd name="T1" fmla="*/ 3 h 101"/>
                <a:gd name="T2" fmla="*/ 76 w 107"/>
                <a:gd name="T3" fmla="*/ 6 h 101"/>
                <a:gd name="T4" fmla="*/ 79 w 107"/>
                <a:gd name="T5" fmla="*/ 6 h 101"/>
                <a:gd name="T6" fmla="*/ 85 w 107"/>
                <a:gd name="T7" fmla="*/ 8 h 101"/>
                <a:gd name="T8" fmla="*/ 88 w 107"/>
                <a:gd name="T9" fmla="*/ 11 h 101"/>
                <a:gd name="T10" fmla="*/ 94 w 107"/>
                <a:gd name="T11" fmla="*/ 20 h 101"/>
                <a:gd name="T12" fmla="*/ 101 w 107"/>
                <a:gd name="T13" fmla="*/ 28 h 101"/>
                <a:gd name="T14" fmla="*/ 107 w 107"/>
                <a:gd name="T15" fmla="*/ 42 h 101"/>
                <a:gd name="T16" fmla="*/ 107 w 107"/>
                <a:gd name="T17" fmla="*/ 62 h 101"/>
                <a:gd name="T18" fmla="*/ 104 w 107"/>
                <a:gd name="T19" fmla="*/ 70 h 101"/>
                <a:gd name="T20" fmla="*/ 101 w 107"/>
                <a:gd name="T21" fmla="*/ 76 h 101"/>
                <a:gd name="T22" fmla="*/ 94 w 107"/>
                <a:gd name="T23" fmla="*/ 81 h 101"/>
                <a:gd name="T24" fmla="*/ 88 w 107"/>
                <a:gd name="T25" fmla="*/ 90 h 101"/>
                <a:gd name="T26" fmla="*/ 85 w 107"/>
                <a:gd name="T27" fmla="*/ 92 h 101"/>
                <a:gd name="T28" fmla="*/ 79 w 107"/>
                <a:gd name="T29" fmla="*/ 95 h 101"/>
                <a:gd name="T30" fmla="*/ 76 w 107"/>
                <a:gd name="T31" fmla="*/ 98 h 101"/>
                <a:gd name="T32" fmla="*/ 70 w 107"/>
                <a:gd name="T33" fmla="*/ 98 h 101"/>
                <a:gd name="T34" fmla="*/ 61 w 107"/>
                <a:gd name="T35" fmla="*/ 101 h 101"/>
                <a:gd name="T36" fmla="*/ 43 w 107"/>
                <a:gd name="T37" fmla="*/ 101 h 101"/>
                <a:gd name="T38" fmla="*/ 34 w 107"/>
                <a:gd name="T39" fmla="*/ 98 h 101"/>
                <a:gd name="T40" fmla="*/ 28 w 107"/>
                <a:gd name="T41" fmla="*/ 95 h 101"/>
                <a:gd name="T42" fmla="*/ 25 w 107"/>
                <a:gd name="T43" fmla="*/ 92 h 101"/>
                <a:gd name="T44" fmla="*/ 19 w 107"/>
                <a:gd name="T45" fmla="*/ 90 h 101"/>
                <a:gd name="T46" fmla="*/ 13 w 107"/>
                <a:gd name="T47" fmla="*/ 81 h 101"/>
                <a:gd name="T48" fmla="*/ 7 w 107"/>
                <a:gd name="T49" fmla="*/ 76 h 101"/>
                <a:gd name="T50" fmla="*/ 0 w 107"/>
                <a:gd name="T51" fmla="*/ 62 h 101"/>
                <a:gd name="T52" fmla="*/ 0 w 107"/>
                <a:gd name="T53" fmla="*/ 42 h 101"/>
                <a:gd name="T54" fmla="*/ 3 w 107"/>
                <a:gd name="T55" fmla="*/ 34 h 101"/>
                <a:gd name="T56" fmla="*/ 10 w 107"/>
                <a:gd name="T57" fmla="*/ 25 h 101"/>
                <a:gd name="T58" fmla="*/ 13 w 107"/>
                <a:gd name="T59" fmla="*/ 17 h 101"/>
                <a:gd name="T60" fmla="*/ 22 w 107"/>
                <a:gd name="T61" fmla="*/ 11 h 101"/>
                <a:gd name="T62" fmla="*/ 25 w 107"/>
                <a:gd name="T63" fmla="*/ 8 h 101"/>
                <a:gd name="T64" fmla="*/ 28 w 107"/>
                <a:gd name="T65" fmla="*/ 6 h 101"/>
                <a:gd name="T66" fmla="*/ 34 w 107"/>
                <a:gd name="T67" fmla="*/ 6 h 101"/>
                <a:gd name="T68" fmla="*/ 37 w 107"/>
                <a:gd name="T69" fmla="*/ 3 h 101"/>
                <a:gd name="T70" fmla="*/ 49 w 107"/>
                <a:gd name="T71" fmla="*/ 0 h 101"/>
                <a:gd name="T72" fmla="*/ 46 w 107"/>
                <a:gd name="T73" fmla="*/ 25 h 101"/>
                <a:gd name="T74" fmla="*/ 40 w 107"/>
                <a:gd name="T75" fmla="*/ 28 h 101"/>
                <a:gd name="T76" fmla="*/ 31 w 107"/>
                <a:gd name="T77" fmla="*/ 36 h 101"/>
                <a:gd name="T78" fmla="*/ 25 w 107"/>
                <a:gd name="T79" fmla="*/ 50 h 101"/>
                <a:gd name="T80" fmla="*/ 28 w 107"/>
                <a:gd name="T81" fmla="*/ 62 h 101"/>
                <a:gd name="T82" fmla="*/ 31 w 107"/>
                <a:gd name="T83" fmla="*/ 67 h 101"/>
                <a:gd name="T84" fmla="*/ 34 w 107"/>
                <a:gd name="T85" fmla="*/ 70 h 101"/>
                <a:gd name="T86" fmla="*/ 43 w 107"/>
                <a:gd name="T87" fmla="*/ 76 h 101"/>
                <a:gd name="T88" fmla="*/ 49 w 107"/>
                <a:gd name="T89" fmla="*/ 78 h 101"/>
                <a:gd name="T90" fmla="*/ 55 w 107"/>
                <a:gd name="T91" fmla="*/ 78 h 101"/>
                <a:gd name="T92" fmla="*/ 67 w 107"/>
                <a:gd name="T93" fmla="*/ 76 h 101"/>
                <a:gd name="T94" fmla="*/ 73 w 107"/>
                <a:gd name="T95" fmla="*/ 73 h 101"/>
                <a:gd name="T96" fmla="*/ 82 w 107"/>
                <a:gd name="T97" fmla="*/ 67 h 101"/>
                <a:gd name="T98" fmla="*/ 85 w 107"/>
                <a:gd name="T99" fmla="*/ 50 h 101"/>
                <a:gd name="T100" fmla="*/ 85 w 107"/>
                <a:gd name="T101" fmla="*/ 39 h 101"/>
                <a:gd name="T102" fmla="*/ 82 w 107"/>
                <a:gd name="T103" fmla="*/ 36 h 101"/>
                <a:gd name="T104" fmla="*/ 76 w 107"/>
                <a:gd name="T105" fmla="*/ 31 h 101"/>
                <a:gd name="T106" fmla="*/ 70 w 107"/>
                <a:gd name="T107" fmla="*/ 25 h 101"/>
                <a:gd name="T108" fmla="*/ 64 w 107"/>
                <a:gd name="T109" fmla="*/ 25 h 101"/>
                <a:gd name="T110" fmla="*/ 55 w 107"/>
                <a:gd name="T111" fmla="*/ 22 h 101"/>
                <a:gd name="T112" fmla="*/ 55 w 107"/>
                <a:gd name="T113" fmla="*/ 20 h 101"/>
                <a:gd name="T114" fmla="*/ 55 w 107"/>
                <a:gd name="T115" fmla="*/ 11 h 101"/>
                <a:gd name="T116" fmla="*/ 55 w 107"/>
                <a:gd name="T117" fmla="*/ 6 h 1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7"/>
                <a:gd name="T178" fmla="*/ 0 h 101"/>
                <a:gd name="T179" fmla="*/ 107 w 107"/>
                <a:gd name="T180" fmla="*/ 101 h 1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7" h="101">
                  <a:moveTo>
                    <a:pt x="55" y="0"/>
                  </a:moveTo>
                  <a:lnTo>
                    <a:pt x="64" y="3"/>
                  </a:lnTo>
                  <a:lnTo>
                    <a:pt x="70" y="3"/>
                  </a:lnTo>
                  <a:lnTo>
                    <a:pt x="76" y="6"/>
                  </a:lnTo>
                  <a:lnTo>
                    <a:pt x="79" y="6"/>
                  </a:lnTo>
                  <a:lnTo>
                    <a:pt x="82" y="8"/>
                  </a:lnTo>
                  <a:lnTo>
                    <a:pt x="85" y="8"/>
                  </a:lnTo>
                  <a:lnTo>
                    <a:pt x="85" y="11"/>
                  </a:lnTo>
                  <a:lnTo>
                    <a:pt x="88" y="11"/>
                  </a:lnTo>
                  <a:lnTo>
                    <a:pt x="91" y="14"/>
                  </a:lnTo>
                  <a:lnTo>
                    <a:pt x="94" y="20"/>
                  </a:lnTo>
                  <a:lnTo>
                    <a:pt x="98" y="22"/>
                  </a:lnTo>
                  <a:lnTo>
                    <a:pt x="101" y="28"/>
                  </a:lnTo>
                  <a:lnTo>
                    <a:pt x="104" y="31"/>
                  </a:lnTo>
                  <a:lnTo>
                    <a:pt x="107" y="42"/>
                  </a:lnTo>
                  <a:lnTo>
                    <a:pt x="107" y="50"/>
                  </a:lnTo>
                  <a:lnTo>
                    <a:pt x="107" y="62"/>
                  </a:lnTo>
                  <a:lnTo>
                    <a:pt x="107" y="64"/>
                  </a:lnTo>
                  <a:lnTo>
                    <a:pt x="104" y="70"/>
                  </a:lnTo>
                  <a:lnTo>
                    <a:pt x="104" y="73"/>
                  </a:lnTo>
                  <a:lnTo>
                    <a:pt x="101" y="76"/>
                  </a:lnTo>
                  <a:lnTo>
                    <a:pt x="98" y="78"/>
                  </a:lnTo>
                  <a:lnTo>
                    <a:pt x="94" y="81"/>
                  </a:lnTo>
                  <a:lnTo>
                    <a:pt x="91" y="87"/>
                  </a:lnTo>
                  <a:lnTo>
                    <a:pt x="88" y="90"/>
                  </a:lnTo>
                  <a:lnTo>
                    <a:pt x="85" y="90"/>
                  </a:lnTo>
                  <a:lnTo>
                    <a:pt x="85" y="92"/>
                  </a:lnTo>
                  <a:lnTo>
                    <a:pt x="82" y="92"/>
                  </a:lnTo>
                  <a:lnTo>
                    <a:pt x="79" y="95"/>
                  </a:lnTo>
                  <a:lnTo>
                    <a:pt x="76" y="95"/>
                  </a:lnTo>
                  <a:lnTo>
                    <a:pt x="76" y="98"/>
                  </a:lnTo>
                  <a:lnTo>
                    <a:pt x="73" y="98"/>
                  </a:lnTo>
                  <a:lnTo>
                    <a:pt x="70" y="98"/>
                  </a:lnTo>
                  <a:lnTo>
                    <a:pt x="64" y="101"/>
                  </a:lnTo>
                  <a:lnTo>
                    <a:pt x="61" y="101"/>
                  </a:lnTo>
                  <a:lnTo>
                    <a:pt x="55" y="101"/>
                  </a:lnTo>
                  <a:lnTo>
                    <a:pt x="43" y="101"/>
                  </a:lnTo>
                  <a:lnTo>
                    <a:pt x="37" y="98"/>
                  </a:lnTo>
                  <a:lnTo>
                    <a:pt x="34" y="98"/>
                  </a:lnTo>
                  <a:lnTo>
                    <a:pt x="31" y="95"/>
                  </a:lnTo>
                  <a:lnTo>
                    <a:pt x="28" y="95"/>
                  </a:lnTo>
                  <a:lnTo>
                    <a:pt x="28" y="92"/>
                  </a:lnTo>
                  <a:lnTo>
                    <a:pt x="25" y="92"/>
                  </a:lnTo>
                  <a:lnTo>
                    <a:pt x="22" y="90"/>
                  </a:lnTo>
                  <a:lnTo>
                    <a:pt x="19" y="90"/>
                  </a:lnTo>
                  <a:lnTo>
                    <a:pt x="16" y="87"/>
                  </a:lnTo>
                  <a:lnTo>
                    <a:pt x="13" y="81"/>
                  </a:lnTo>
                  <a:lnTo>
                    <a:pt x="10" y="78"/>
                  </a:lnTo>
                  <a:lnTo>
                    <a:pt x="7" y="76"/>
                  </a:lnTo>
                  <a:lnTo>
                    <a:pt x="3" y="70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3" y="36"/>
                  </a:lnTo>
                  <a:lnTo>
                    <a:pt x="3" y="34"/>
                  </a:lnTo>
                  <a:lnTo>
                    <a:pt x="7" y="28"/>
                  </a:lnTo>
                  <a:lnTo>
                    <a:pt x="10" y="25"/>
                  </a:lnTo>
                  <a:lnTo>
                    <a:pt x="10" y="20"/>
                  </a:lnTo>
                  <a:lnTo>
                    <a:pt x="13" y="17"/>
                  </a:lnTo>
                  <a:lnTo>
                    <a:pt x="19" y="14"/>
                  </a:lnTo>
                  <a:lnTo>
                    <a:pt x="22" y="11"/>
                  </a:lnTo>
                  <a:lnTo>
                    <a:pt x="25" y="8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31" y="6"/>
                  </a:lnTo>
                  <a:lnTo>
                    <a:pt x="34" y="6"/>
                  </a:lnTo>
                  <a:lnTo>
                    <a:pt x="37" y="3"/>
                  </a:lnTo>
                  <a:lnTo>
                    <a:pt x="43" y="3"/>
                  </a:lnTo>
                  <a:lnTo>
                    <a:pt x="49" y="0"/>
                  </a:lnTo>
                  <a:lnTo>
                    <a:pt x="49" y="22"/>
                  </a:lnTo>
                  <a:lnTo>
                    <a:pt x="46" y="25"/>
                  </a:lnTo>
                  <a:lnTo>
                    <a:pt x="43" y="25"/>
                  </a:lnTo>
                  <a:lnTo>
                    <a:pt x="40" y="28"/>
                  </a:lnTo>
                  <a:lnTo>
                    <a:pt x="34" y="34"/>
                  </a:lnTo>
                  <a:lnTo>
                    <a:pt x="31" y="36"/>
                  </a:lnTo>
                  <a:lnTo>
                    <a:pt x="28" y="42"/>
                  </a:lnTo>
                  <a:lnTo>
                    <a:pt x="25" y="50"/>
                  </a:lnTo>
                  <a:lnTo>
                    <a:pt x="28" y="56"/>
                  </a:lnTo>
                  <a:lnTo>
                    <a:pt x="28" y="62"/>
                  </a:lnTo>
                  <a:lnTo>
                    <a:pt x="31" y="64"/>
                  </a:lnTo>
                  <a:lnTo>
                    <a:pt x="31" y="67"/>
                  </a:lnTo>
                  <a:lnTo>
                    <a:pt x="34" y="67"/>
                  </a:lnTo>
                  <a:lnTo>
                    <a:pt x="34" y="70"/>
                  </a:lnTo>
                  <a:lnTo>
                    <a:pt x="40" y="73"/>
                  </a:lnTo>
                  <a:lnTo>
                    <a:pt x="43" y="76"/>
                  </a:lnTo>
                  <a:lnTo>
                    <a:pt x="46" y="76"/>
                  </a:lnTo>
                  <a:lnTo>
                    <a:pt x="49" y="78"/>
                  </a:lnTo>
                  <a:lnTo>
                    <a:pt x="55" y="78"/>
                  </a:lnTo>
                  <a:lnTo>
                    <a:pt x="61" y="78"/>
                  </a:lnTo>
                  <a:lnTo>
                    <a:pt x="67" y="76"/>
                  </a:lnTo>
                  <a:lnTo>
                    <a:pt x="70" y="76"/>
                  </a:lnTo>
                  <a:lnTo>
                    <a:pt x="73" y="73"/>
                  </a:lnTo>
                  <a:lnTo>
                    <a:pt x="76" y="70"/>
                  </a:lnTo>
                  <a:lnTo>
                    <a:pt x="82" y="67"/>
                  </a:lnTo>
                  <a:lnTo>
                    <a:pt x="85" y="62"/>
                  </a:lnTo>
                  <a:lnTo>
                    <a:pt x="85" y="50"/>
                  </a:lnTo>
                  <a:lnTo>
                    <a:pt x="85" y="45"/>
                  </a:lnTo>
                  <a:lnTo>
                    <a:pt x="85" y="39"/>
                  </a:lnTo>
                  <a:lnTo>
                    <a:pt x="82" y="36"/>
                  </a:lnTo>
                  <a:lnTo>
                    <a:pt x="79" y="34"/>
                  </a:lnTo>
                  <a:lnTo>
                    <a:pt x="76" y="31"/>
                  </a:lnTo>
                  <a:lnTo>
                    <a:pt x="73" y="28"/>
                  </a:lnTo>
                  <a:lnTo>
                    <a:pt x="70" y="25"/>
                  </a:lnTo>
                  <a:lnTo>
                    <a:pt x="67" y="25"/>
                  </a:lnTo>
                  <a:lnTo>
                    <a:pt x="64" y="25"/>
                  </a:lnTo>
                  <a:lnTo>
                    <a:pt x="61" y="22"/>
                  </a:lnTo>
                  <a:lnTo>
                    <a:pt x="55" y="22"/>
                  </a:lnTo>
                  <a:lnTo>
                    <a:pt x="55" y="20"/>
                  </a:lnTo>
                  <a:lnTo>
                    <a:pt x="55" y="11"/>
                  </a:lnTo>
                  <a:lnTo>
                    <a:pt x="55" y="8"/>
                  </a:lnTo>
                  <a:lnTo>
                    <a:pt x="55" y="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72" name="Freeform 26"/>
            <p:cNvSpPr>
              <a:spLocks/>
            </p:cNvSpPr>
            <p:nvPr/>
          </p:nvSpPr>
          <p:spPr bwMode="auto">
            <a:xfrm>
              <a:off x="1627" y="1217"/>
              <a:ext cx="9" cy="25"/>
            </a:xfrm>
            <a:custGeom>
              <a:avLst/>
              <a:gdLst>
                <a:gd name="T0" fmla="*/ 0 w 9"/>
                <a:gd name="T1" fmla="*/ 0 h 25"/>
                <a:gd name="T2" fmla="*/ 9 w 9"/>
                <a:gd name="T3" fmla="*/ 0 h 25"/>
                <a:gd name="T4" fmla="*/ 9 w 9"/>
                <a:gd name="T5" fmla="*/ 22 h 25"/>
                <a:gd name="T6" fmla="*/ 0 w 9"/>
                <a:gd name="T7" fmla="*/ 25 h 25"/>
                <a:gd name="T8" fmla="*/ 0 w 9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25"/>
                <a:gd name="T17" fmla="*/ 9 w 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25">
                  <a:moveTo>
                    <a:pt x="0" y="0"/>
                  </a:moveTo>
                  <a:lnTo>
                    <a:pt x="9" y="0"/>
                  </a:lnTo>
                  <a:lnTo>
                    <a:pt x="9" y="22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73" name="Rectangle 27"/>
            <p:cNvSpPr>
              <a:spLocks noChangeArrowheads="1"/>
            </p:cNvSpPr>
            <p:nvPr/>
          </p:nvSpPr>
          <p:spPr bwMode="auto">
            <a:xfrm>
              <a:off x="1217" y="1318"/>
              <a:ext cx="489" cy="22"/>
            </a:xfrm>
            <a:prstGeom prst="rect">
              <a:avLst/>
            </a:pr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74" name="Rectangle 28"/>
            <p:cNvSpPr>
              <a:spLocks noChangeArrowheads="1"/>
            </p:cNvSpPr>
            <p:nvPr/>
          </p:nvSpPr>
          <p:spPr bwMode="auto">
            <a:xfrm>
              <a:off x="1487" y="993"/>
              <a:ext cx="22" cy="104"/>
            </a:xfrm>
            <a:prstGeom prst="rect">
              <a:avLst/>
            </a:pr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75" name="Freeform 29"/>
            <p:cNvSpPr>
              <a:spLocks/>
            </p:cNvSpPr>
            <p:nvPr/>
          </p:nvSpPr>
          <p:spPr bwMode="auto">
            <a:xfrm>
              <a:off x="1239" y="867"/>
              <a:ext cx="270" cy="112"/>
            </a:xfrm>
            <a:custGeom>
              <a:avLst/>
              <a:gdLst>
                <a:gd name="T0" fmla="*/ 248 w 270"/>
                <a:gd name="T1" fmla="*/ 98 h 112"/>
                <a:gd name="T2" fmla="*/ 242 w 270"/>
                <a:gd name="T3" fmla="*/ 92 h 112"/>
                <a:gd name="T4" fmla="*/ 233 w 270"/>
                <a:gd name="T5" fmla="*/ 89 h 112"/>
                <a:gd name="T6" fmla="*/ 191 w 270"/>
                <a:gd name="T7" fmla="*/ 81 h 112"/>
                <a:gd name="T8" fmla="*/ 191 w 270"/>
                <a:gd name="T9" fmla="*/ 70 h 112"/>
                <a:gd name="T10" fmla="*/ 194 w 270"/>
                <a:gd name="T11" fmla="*/ 50 h 112"/>
                <a:gd name="T12" fmla="*/ 191 w 270"/>
                <a:gd name="T13" fmla="*/ 47 h 112"/>
                <a:gd name="T14" fmla="*/ 176 w 270"/>
                <a:gd name="T15" fmla="*/ 47 h 112"/>
                <a:gd name="T16" fmla="*/ 163 w 270"/>
                <a:gd name="T17" fmla="*/ 53 h 112"/>
                <a:gd name="T18" fmla="*/ 157 w 270"/>
                <a:gd name="T19" fmla="*/ 56 h 112"/>
                <a:gd name="T20" fmla="*/ 148 w 270"/>
                <a:gd name="T21" fmla="*/ 59 h 112"/>
                <a:gd name="T22" fmla="*/ 139 w 270"/>
                <a:gd name="T23" fmla="*/ 61 h 112"/>
                <a:gd name="T24" fmla="*/ 124 w 270"/>
                <a:gd name="T25" fmla="*/ 61 h 112"/>
                <a:gd name="T26" fmla="*/ 112 w 270"/>
                <a:gd name="T27" fmla="*/ 42 h 112"/>
                <a:gd name="T28" fmla="*/ 106 w 270"/>
                <a:gd name="T29" fmla="*/ 33 h 112"/>
                <a:gd name="T30" fmla="*/ 94 w 270"/>
                <a:gd name="T31" fmla="*/ 36 h 112"/>
                <a:gd name="T32" fmla="*/ 78 w 270"/>
                <a:gd name="T33" fmla="*/ 39 h 112"/>
                <a:gd name="T34" fmla="*/ 60 w 270"/>
                <a:gd name="T35" fmla="*/ 45 h 112"/>
                <a:gd name="T36" fmla="*/ 42 w 270"/>
                <a:gd name="T37" fmla="*/ 47 h 112"/>
                <a:gd name="T38" fmla="*/ 24 w 270"/>
                <a:gd name="T39" fmla="*/ 47 h 112"/>
                <a:gd name="T40" fmla="*/ 21 w 270"/>
                <a:gd name="T41" fmla="*/ 39 h 112"/>
                <a:gd name="T42" fmla="*/ 27 w 270"/>
                <a:gd name="T43" fmla="*/ 25 h 112"/>
                <a:gd name="T44" fmla="*/ 33 w 270"/>
                <a:gd name="T45" fmla="*/ 17 h 112"/>
                <a:gd name="T46" fmla="*/ 3 w 270"/>
                <a:gd name="T47" fmla="*/ 19 h 112"/>
                <a:gd name="T48" fmla="*/ 6 w 270"/>
                <a:gd name="T49" fmla="*/ 17 h 112"/>
                <a:gd name="T50" fmla="*/ 12 w 270"/>
                <a:gd name="T51" fmla="*/ 14 h 112"/>
                <a:gd name="T52" fmla="*/ 18 w 270"/>
                <a:gd name="T53" fmla="*/ 11 h 112"/>
                <a:gd name="T54" fmla="*/ 24 w 270"/>
                <a:gd name="T55" fmla="*/ 8 h 112"/>
                <a:gd name="T56" fmla="*/ 30 w 270"/>
                <a:gd name="T57" fmla="*/ 5 h 112"/>
                <a:gd name="T58" fmla="*/ 42 w 270"/>
                <a:gd name="T59" fmla="*/ 3 h 112"/>
                <a:gd name="T60" fmla="*/ 60 w 270"/>
                <a:gd name="T61" fmla="*/ 8 h 112"/>
                <a:gd name="T62" fmla="*/ 57 w 270"/>
                <a:gd name="T63" fmla="*/ 22 h 112"/>
                <a:gd name="T64" fmla="*/ 57 w 270"/>
                <a:gd name="T65" fmla="*/ 28 h 112"/>
                <a:gd name="T66" fmla="*/ 63 w 270"/>
                <a:gd name="T67" fmla="*/ 22 h 112"/>
                <a:gd name="T68" fmla="*/ 69 w 270"/>
                <a:gd name="T69" fmla="*/ 19 h 112"/>
                <a:gd name="T70" fmla="*/ 75 w 270"/>
                <a:gd name="T71" fmla="*/ 17 h 112"/>
                <a:gd name="T72" fmla="*/ 78 w 270"/>
                <a:gd name="T73" fmla="*/ 14 h 112"/>
                <a:gd name="T74" fmla="*/ 85 w 270"/>
                <a:gd name="T75" fmla="*/ 11 h 112"/>
                <a:gd name="T76" fmla="*/ 94 w 270"/>
                <a:gd name="T77" fmla="*/ 5 h 112"/>
                <a:gd name="T78" fmla="*/ 103 w 270"/>
                <a:gd name="T79" fmla="*/ 3 h 112"/>
                <a:gd name="T80" fmla="*/ 118 w 270"/>
                <a:gd name="T81" fmla="*/ 0 h 112"/>
                <a:gd name="T82" fmla="*/ 136 w 270"/>
                <a:gd name="T83" fmla="*/ 3 h 112"/>
                <a:gd name="T84" fmla="*/ 142 w 270"/>
                <a:gd name="T85" fmla="*/ 8 h 112"/>
                <a:gd name="T86" fmla="*/ 151 w 270"/>
                <a:gd name="T87" fmla="*/ 25 h 112"/>
                <a:gd name="T88" fmla="*/ 145 w 270"/>
                <a:gd name="T89" fmla="*/ 36 h 112"/>
                <a:gd name="T90" fmla="*/ 148 w 270"/>
                <a:gd name="T91" fmla="*/ 36 h 112"/>
                <a:gd name="T92" fmla="*/ 154 w 270"/>
                <a:gd name="T93" fmla="*/ 33 h 112"/>
                <a:gd name="T94" fmla="*/ 160 w 270"/>
                <a:gd name="T95" fmla="*/ 28 h 112"/>
                <a:gd name="T96" fmla="*/ 166 w 270"/>
                <a:gd name="T97" fmla="*/ 25 h 112"/>
                <a:gd name="T98" fmla="*/ 176 w 270"/>
                <a:gd name="T99" fmla="*/ 22 h 112"/>
                <a:gd name="T100" fmla="*/ 188 w 270"/>
                <a:gd name="T101" fmla="*/ 19 h 112"/>
                <a:gd name="T102" fmla="*/ 209 w 270"/>
                <a:gd name="T103" fmla="*/ 22 h 112"/>
                <a:gd name="T104" fmla="*/ 221 w 270"/>
                <a:gd name="T105" fmla="*/ 31 h 112"/>
                <a:gd name="T106" fmla="*/ 227 w 270"/>
                <a:gd name="T107" fmla="*/ 50 h 112"/>
                <a:gd name="T108" fmla="*/ 221 w 270"/>
                <a:gd name="T109" fmla="*/ 64 h 112"/>
                <a:gd name="T110" fmla="*/ 224 w 270"/>
                <a:gd name="T111" fmla="*/ 61 h 112"/>
                <a:gd name="T112" fmla="*/ 233 w 270"/>
                <a:gd name="T113" fmla="*/ 61 h 112"/>
                <a:gd name="T114" fmla="*/ 251 w 270"/>
                <a:gd name="T115" fmla="*/ 59 h 112"/>
                <a:gd name="T116" fmla="*/ 267 w 270"/>
                <a:gd name="T117" fmla="*/ 67 h 112"/>
                <a:gd name="T118" fmla="*/ 270 w 270"/>
                <a:gd name="T119" fmla="*/ 95 h 112"/>
                <a:gd name="T120" fmla="*/ 264 w 270"/>
                <a:gd name="T121" fmla="*/ 106 h 112"/>
                <a:gd name="T122" fmla="*/ 261 w 270"/>
                <a:gd name="T123" fmla="*/ 112 h 112"/>
                <a:gd name="T124" fmla="*/ 248 w 270"/>
                <a:gd name="T125" fmla="*/ 112 h 1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0"/>
                <a:gd name="T190" fmla="*/ 0 h 112"/>
                <a:gd name="T191" fmla="*/ 270 w 270"/>
                <a:gd name="T192" fmla="*/ 112 h 1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0" h="112">
                  <a:moveTo>
                    <a:pt x="248" y="112"/>
                  </a:moveTo>
                  <a:lnTo>
                    <a:pt x="248" y="101"/>
                  </a:lnTo>
                  <a:lnTo>
                    <a:pt x="248" y="98"/>
                  </a:lnTo>
                  <a:lnTo>
                    <a:pt x="245" y="95"/>
                  </a:lnTo>
                  <a:lnTo>
                    <a:pt x="245" y="92"/>
                  </a:lnTo>
                  <a:lnTo>
                    <a:pt x="242" y="92"/>
                  </a:lnTo>
                  <a:lnTo>
                    <a:pt x="239" y="89"/>
                  </a:lnTo>
                  <a:lnTo>
                    <a:pt x="236" y="89"/>
                  </a:lnTo>
                  <a:lnTo>
                    <a:pt x="233" y="89"/>
                  </a:lnTo>
                  <a:lnTo>
                    <a:pt x="203" y="87"/>
                  </a:lnTo>
                  <a:lnTo>
                    <a:pt x="194" y="84"/>
                  </a:lnTo>
                  <a:lnTo>
                    <a:pt x="191" y="81"/>
                  </a:lnTo>
                  <a:lnTo>
                    <a:pt x="188" y="78"/>
                  </a:lnTo>
                  <a:lnTo>
                    <a:pt x="188" y="75"/>
                  </a:lnTo>
                  <a:lnTo>
                    <a:pt x="191" y="70"/>
                  </a:lnTo>
                  <a:lnTo>
                    <a:pt x="191" y="64"/>
                  </a:lnTo>
                  <a:lnTo>
                    <a:pt x="194" y="56"/>
                  </a:lnTo>
                  <a:lnTo>
                    <a:pt x="194" y="50"/>
                  </a:lnTo>
                  <a:lnTo>
                    <a:pt x="191" y="47"/>
                  </a:lnTo>
                  <a:lnTo>
                    <a:pt x="188" y="47"/>
                  </a:lnTo>
                  <a:lnTo>
                    <a:pt x="182" y="47"/>
                  </a:lnTo>
                  <a:lnTo>
                    <a:pt x="176" y="47"/>
                  </a:lnTo>
                  <a:lnTo>
                    <a:pt x="169" y="50"/>
                  </a:lnTo>
                  <a:lnTo>
                    <a:pt x="166" y="50"/>
                  </a:lnTo>
                  <a:lnTo>
                    <a:pt x="163" y="53"/>
                  </a:lnTo>
                  <a:lnTo>
                    <a:pt x="160" y="53"/>
                  </a:lnTo>
                  <a:lnTo>
                    <a:pt x="157" y="56"/>
                  </a:lnTo>
                  <a:lnTo>
                    <a:pt x="154" y="56"/>
                  </a:lnTo>
                  <a:lnTo>
                    <a:pt x="151" y="56"/>
                  </a:lnTo>
                  <a:lnTo>
                    <a:pt x="148" y="59"/>
                  </a:lnTo>
                  <a:lnTo>
                    <a:pt x="142" y="59"/>
                  </a:lnTo>
                  <a:lnTo>
                    <a:pt x="139" y="61"/>
                  </a:lnTo>
                  <a:lnTo>
                    <a:pt x="133" y="61"/>
                  </a:lnTo>
                  <a:lnTo>
                    <a:pt x="130" y="61"/>
                  </a:lnTo>
                  <a:lnTo>
                    <a:pt x="124" y="61"/>
                  </a:lnTo>
                  <a:lnTo>
                    <a:pt x="118" y="56"/>
                  </a:lnTo>
                  <a:lnTo>
                    <a:pt x="115" y="45"/>
                  </a:lnTo>
                  <a:lnTo>
                    <a:pt x="112" y="42"/>
                  </a:lnTo>
                  <a:lnTo>
                    <a:pt x="112" y="36"/>
                  </a:lnTo>
                  <a:lnTo>
                    <a:pt x="109" y="36"/>
                  </a:lnTo>
                  <a:lnTo>
                    <a:pt x="106" y="33"/>
                  </a:lnTo>
                  <a:lnTo>
                    <a:pt x="100" y="33"/>
                  </a:lnTo>
                  <a:lnTo>
                    <a:pt x="94" y="36"/>
                  </a:lnTo>
                  <a:lnTo>
                    <a:pt x="88" y="36"/>
                  </a:lnTo>
                  <a:lnTo>
                    <a:pt x="85" y="39"/>
                  </a:lnTo>
                  <a:lnTo>
                    <a:pt x="78" y="39"/>
                  </a:lnTo>
                  <a:lnTo>
                    <a:pt x="72" y="42"/>
                  </a:lnTo>
                  <a:lnTo>
                    <a:pt x="66" y="42"/>
                  </a:lnTo>
                  <a:lnTo>
                    <a:pt x="60" y="45"/>
                  </a:lnTo>
                  <a:lnTo>
                    <a:pt x="54" y="45"/>
                  </a:lnTo>
                  <a:lnTo>
                    <a:pt x="48" y="47"/>
                  </a:lnTo>
                  <a:lnTo>
                    <a:pt x="42" y="47"/>
                  </a:lnTo>
                  <a:lnTo>
                    <a:pt x="39" y="47"/>
                  </a:lnTo>
                  <a:lnTo>
                    <a:pt x="30" y="47"/>
                  </a:lnTo>
                  <a:lnTo>
                    <a:pt x="24" y="47"/>
                  </a:lnTo>
                  <a:lnTo>
                    <a:pt x="21" y="45"/>
                  </a:lnTo>
                  <a:lnTo>
                    <a:pt x="21" y="42"/>
                  </a:lnTo>
                  <a:lnTo>
                    <a:pt x="21" y="39"/>
                  </a:lnTo>
                  <a:lnTo>
                    <a:pt x="24" y="33"/>
                  </a:lnTo>
                  <a:lnTo>
                    <a:pt x="27" y="28"/>
                  </a:lnTo>
                  <a:lnTo>
                    <a:pt x="27" y="25"/>
                  </a:lnTo>
                  <a:lnTo>
                    <a:pt x="30" y="22"/>
                  </a:lnTo>
                  <a:lnTo>
                    <a:pt x="30" y="19"/>
                  </a:lnTo>
                  <a:lnTo>
                    <a:pt x="33" y="17"/>
                  </a:lnTo>
                  <a:lnTo>
                    <a:pt x="0" y="22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9" y="17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8" y="11"/>
                  </a:lnTo>
                  <a:lnTo>
                    <a:pt x="21" y="11"/>
                  </a:lnTo>
                  <a:lnTo>
                    <a:pt x="24" y="8"/>
                  </a:lnTo>
                  <a:lnTo>
                    <a:pt x="27" y="8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9" y="5"/>
                  </a:lnTo>
                  <a:lnTo>
                    <a:pt x="42" y="3"/>
                  </a:lnTo>
                  <a:lnTo>
                    <a:pt x="51" y="3"/>
                  </a:lnTo>
                  <a:lnTo>
                    <a:pt x="57" y="5"/>
                  </a:lnTo>
                  <a:lnTo>
                    <a:pt x="60" y="8"/>
                  </a:lnTo>
                  <a:lnTo>
                    <a:pt x="60" y="14"/>
                  </a:lnTo>
                  <a:lnTo>
                    <a:pt x="60" y="17"/>
                  </a:lnTo>
                  <a:lnTo>
                    <a:pt x="57" y="22"/>
                  </a:lnTo>
                  <a:lnTo>
                    <a:pt x="57" y="25"/>
                  </a:lnTo>
                  <a:lnTo>
                    <a:pt x="54" y="28"/>
                  </a:lnTo>
                  <a:lnTo>
                    <a:pt x="57" y="28"/>
                  </a:lnTo>
                  <a:lnTo>
                    <a:pt x="57" y="25"/>
                  </a:lnTo>
                  <a:lnTo>
                    <a:pt x="60" y="25"/>
                  </a:lnTo>
                  <a:lnTo>
                    <a:pt x="63" y="22"/>
                  </a:lnTo>
                  <a:lnTo>
                    <a:pt x="66" y="19"/>
                  </a:lnTo>
                  <a:lnTo>
                    <a:pt x="69" y="19"/>
                  </a:lnTo>
                  <a:lnTo>
                    <a:pt x="72" y="17"/>
                  </a:lnTo>
                  <a:lnTo>
                    <a:pt x="75" y="17"/>
                  </a:lnTo>
                  <a:lnTo>
                    <a:pt x="75" y="14"/>
                  </a:lnTo>
                  <a:lnTo>
                    <a:pt x="78" y="14"/>
                  </a:lnTo>
                  <a:lnTo>
                    <a:pt x="82" y="11"/>
                  </a:lnTo>
                  <a:lnTo>
                    <a:pt x="85" y="11"/>
                  </a:lnTo>
                  <a:lnTo>
                    <a:pt x="88" y="8"/>
                  </a:lnTo>
                  <a:lnTo>
                    <a:pt x="91" y="8"/>
                  </a:lnTo>
                  <a:lnTo>
                    <a:pt x="94" y="5"/>
                  </a:lnTo>
                  <a:lnTo>
                    <a:pt x="97" y="5"/>
                  </a:lnTo>
                  <a:lnTo>
                    <a:pt x="100" y="3"/>
                  </a:lnTo>
                  <a:lnTo>
                    <a:pt x="103" y="3"/>
                  </a:lnTo>
                  <a:lnTo>
                    <a:pt x="106" y="3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30" y="0"/>
                  </a:lnTo>
                  <a:lnTo>
                    <a:pt x="136" y="3"/>
                  </a:lnTo>
                  <a:lnTo>
                    <a:pt x="136" y="5"/>
                  </a:lnTo>
                  <a:lnTo>
                    <a:pt x="139" y="5"/>
                  </a:lnTo>
                  <a:lnTo>
                    <a:pt x="142" y="8"/>
                  </a:lnTo>
                  <a:lnTo>
                    <a:pt x="148" y="14"/>
                  </a:lnTo>
                  <a:lnTo>
                    <a:pt x="151" y="19"/>
                  </a:lnTo>
                  <a:lnTo>
                    <a:pt x="151" y="25"/>
                  </a:lnTo>
                  <a:lnTo>
                    <a:pt x="148" y="31"/>
                  </a:lnTo>
                  <a:lnTo>
                    <a:pt x="145" y="33"/>
                  </a:lnTo>
                  <a:lnTo>
                    <a:pt x="145" y="36"/>
                  </a:lnTo>
                  <a:lnTo>
                    <a:pt x="145" y="39"/>
                  </a:lnTo>
                  <a:lnTo>
                    <a:pt x="145" y="36"/>
                  </a:lnTo>
                  <a:lnTo>
                    <a:pt x="148" y="36"/>
                  </a:lnTo>
                  <a:lnTo>
                    <a:pt x="151" y="33"/>
                  </a:lnTo>
                  <a:lnTo>
                    <a:pt x="154" y="33"/>
                  </a:lnTo>
                  <a:lnTo>
                    <a:pt x="154" y="31"/>
                  </a:lnTo>
                  <a:lnTo>
                    <a:pt x="157" y="31"/>
                  </a:lnTo>
                  <a:lnTo>
                    <a:pt x="160" y="28"/>
                  </a:lnTo>
                  <a:lnTo>
                    <a:pt x="163" y="28"/>
                  </a:lnTo>
                  <a:lnTo>
                    <a:pt x="166" y="28"/>
                  </a:lnTo>
                  <a:lnTo>
                    <a:pt x="166" y="25"/>
                  </a:lnTo>
                  <a:lnTo>
                    <a:pt x="169" y="25"/>
                  </a:lnTo>
                  <a:lnTo>
                    <a:pt x="173" y="25"/>
                  </a:lnTo>
                  <a:lnTo>
                    <a:pt x="176" y="22"/>
                  </a:lnTo>
                  <a:lnTo>
                    <a:pt x="179" y="22"/>
                  </a:lnTo>
                  <a:lnTo>
                    <a:pt x="182" y="22"/>
                  </a:lnTo>
                  <a:lnTo>
                    <a:pt x="188" y="19"/>
                  </a:lnTo>
                  <a:lnTo>
                    <a:pt x="194" y="19"/>
                  </a:lnTo>
                  <a:lnTo>
                    <a:pt x="206" y="19"/>
                  </a:lnTo>
                  <a:lnTo>
                    <a:pt x="209" y="22"/>
                  </a:lnTo>
                  <a:lnTo>
                    <a:pt x="212" y="22"/>
                  </a:lnTo>
                  <a:lnTo>
                    <a:pt x="215" y="22"/>
                  </a:lnTo>
                  <a:lnTo>
                    <a:pt x="221" y="31"/>
                  </a:lnTo>
                  <a:lnTo>
                    <a:pt x="224" y="36"/>
                  </a:lnTo>
                  <a:lnTo>
                    <a:pt x="227" y="42"/>
                  </a:lnTo>
                  <a:lnTo>
                    <a:pt x="227" y="50"/>
                  </a:lnTo>
                  <a:lnTo>
                    <a:pt x="224" y="56"/>
                  </a:lnTo>
                  <a:lnTo>
                    <a:pt x="224" y="61"/>
                  </a:lnTo>
                  <a:lnTo>
                    <a:pt x="221" y="64"/>
                  </a:lnTo>
                  <a:lnTo>
                    <a:pt x="224" y="61"/>
                  </a:lnTo>
                  <a:lnTo>
                    <a:pt x="227" y="61"/>
                  </a:lnTo>
                  <a:lnTo>
                    <a:pt x="230" y="61"/>
                  </a:lnTo>
                  <a:lnTo>
                    <a:pt x="233" y="61"/>
                  </a:lnTo>
                  <a:lnTo>
                    <a:pt x="236" y="59"/>
                  </a:lnTo>
                  <a:lnTo>
                    <a:pt x="245" y="59"/>
                  </a:lnTo>
                  <a:lnTo>
                    <a:pt x="251" y="59"/>
                  </a:lnTo>
                  <a:lnTo>
                    <a:pt x="257" y="59"/>
                  </a:lnTo>
                  <a:lnTo>
                    <a:pt x="264" y="61"/>
                  </a:lnTo>
                  <a:lnTo>
                    <a:pt x="267" y="67"/>
                  </a:lnTo>
                  <a:lnTo>
                    <a:pt x="270" y="73"/>
                  </a:lnTo>
                  <a:lnTo>
                    <a:pt x="270" y="87"/>
                  </a:lnTo>
                  <a:lnTo>
                    <a:pt x="270" y="95"/>
                  </a:lnTo>
                  <a:lnTo>
                    <a:pt x="267" y="101"/>
                  </a:lnTo>
                  <a:lnTo>
                    <a:pt x="267" y="103"/>
                  </a:lnTo>
                  <a:lnTo>
                    <a:pt x="264" y="106"/>
                  </a:lnTo>
                  <a:lnTo>
                    <a:pt x="261" y="109"/>
                  </a:lnTo>
                  <a:lnTo>
                    <a:pt x="261" y="112"/>
                  </a:lnTo>
                  <a:lnTo>
                    <a:pt x="257" y="112"/>
                  </a:lnTo>
                  <a:lnTo>
                    <a:pt x="254" y="112"/>
                  </a:lnTo>
                  <a:lnTo>
                    <a:pt x="248" y="112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4353" name="Group 34"/>
          <p:cNvGrpSpPr>
            <a:grpSpLocks/>
          </p:cNvGrpSpPr>
          <p:nvPr/>
        </p:nvGrpSpPr>
        <p:grpSpPr bwMode="auto">
          <a:xfrm>
            <a:off x="3279775" y="6269038"/>
            <a:ext cx="5972175" cy="493712"/>
            <a:chOff x="975" y="1301"/>
            <a:chExt cx="3762" cy="311"/>
          </a:xfrm>
        </p:grpSpPr>
        <p:sp>
          <p:nvSpPr>
            <p:cNvPr id="14356" name="Line 12"/>
            <p:cNvSpPr>
              <a:spLocks noChangeShapeType="1"/>
            </p:cNvSpPr>
            <p:nvPr/>
          </p:nvSpPr>
          <p:spPr bwMode="auto">
            <a:xfrm>
              <a:off x="975" y="1344"/>
              <a:ext cx="37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57" name="Freeform 13"/>
            <p:cNvSpPr>
              <a:spLocks/>
            </p:cNvSpPr>
            <p:nvPr/>
          </p:nvSpPr>
          <p:spPr bwMode="auto">
            <a:xfrm>
              <a:off x="4661" y="1301"/>
              <a:ext cx="76" cy="70"/>
            </a:xfrm>
            <a:custGeom>
              <a:avLst/>
              <a:gdLst>
                <a:gd name="T0" fmla="*/ 76 w 76"/>
                <a:gd name="T1" fmla="*/ 36 h 70"/>
                <a:gd name="T2" fmla="*/ 0 w 76"/>
                <a:gd name="T3" fmla="*/ 0 h 70"/>
                <a:gd name="T4" fmla="*/ 0 w 76"/>
                <a:gd name="T5" fmla="*/ 70 h 70"/>
                <a:gd name="T6" fmla="*/ 76 w 76"/>
                <a:gd name="T7" fmla="*/ 36 h 70"/>
                <a:gd name="T8" fmla="*/ 76 w 76"/>
                <a:gd name="T9" fmla="*/ 36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70"/>
                <a:gd name="T17" fmla="*/ 76 w 76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70">
                  <a:moveTo>
                    <a:pt x="76" y="36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76" y="3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58" name="Line 14"/>
            <p:cNvSpPr>
              <a:spLocks noChangeShapeType="1"/>
            </p:cNvSpPr>
            <p:nvPr/>
          </p:nvSpPr>
          <p:spPr bwMode="auto">
            <a:xfrm>
              <a:off x="1415" y="1343"/>
              <a:ext cx="1" cy="70"/>
            </a:xfrm>
            <a:prstGeom prst="line">
              <a:avLst/>
            </a:prstGeom>
            <a:noFill/>
            <a:ln w="4763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59" name="Line 15"/>
            <p:cNvSpPr>
              <a:spLocks noChangeShapeType="1"/>
            </p:cNvSpPr>
            <p:nvPr/>
          </p:nvSpPr>
          <p:spPr bwMode="auto">
            <a:xfrm>
              <a:off x="4318" y="1343"/>
              <a:ext cx="1" cy="90"/>
            </a:xfrm>
            <a:prstGeom prst="line">
              <a:avLst/>
            </a:prstGeom>
            <a:noFill/>
            <a:ln w="4763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60" name="Rectangle 30"/>
            <p:cNvSpPr>
              <a:spLocks noChangeArrowheads="1"/>
            </p:cNvSpPr>
            <p:nvPr/>
          </p:nvSpPr>
          <p:spPr bwMode="auto">
            <a:xfrm>
              <a:off x="1354" y="1439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pt-BR" altLang="pt-BR">
                  <a:solidFill>
                    <a:srgbClr val="D47B44"/>
                  </a:solidFill>
                  <a:latin typeface="AvantGarde Bk BT" charset="0"/>
                </a:rPr>
                <a:t>S</a:t>
              </a:r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61" name="Rectangle 31"/>
            <p:cNvSpPr>
              <a:spLocks noChangeArrowheads="1"/>
            </p:cNvSpPr>
            <p:nvPr/>
          </p:nvSpPr>
          <p:spPr bwMode="auto">
            <a:xfrm>
              <a:off x="1448" y="1517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pt-BR" altLang="pt-BR" sz="800">
                  <a:solidFill>
                    <a:srgbClr val="D47B44"/>
                  </a:solidFill>
                  <a:latin typeface="AvantGarde Bk BT" charset="0"/>
                </a:rPr>
                <a:t>0</a:t>
              </a:r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62" name="Rectangle 32"/>
            <p:cNvSpPr>
              <a:spLocks noChangeArrowheads="1"/>
            </p:cNvSpPr>
            <p:nvPr/>
          </p:nvSpPr>
          <p:spPr bwMode="auto">
            <a:xfrm>
              <a:off x="4257" y="1439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pt-BR" altLang="pt-BR">
                  <a:solidFill>
                    <a:srgbClr val="D47B44"/>
                  </a:solidFill>
                  <a:latin typeface="AvantGarde Bk BT" charset="0"/>
                </a:rPr>
                <a:t>S</a:t>
              </a:r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5" name="Nuvem 14"/>
          <p:cNvSpPr/>
          <p:nvPr/>
        </p:nvSpPr>
        <p:spPr>
          <a:xfrm>
            <a:off x="353683" y="2127250"/>
            <a:ext cx="1773567" cy="1009650"/>
          </a:xfrm>
          <a:prstGeom prst="cloud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4" name="Nuvem 103"/>
          <p:cNvSpPr/>
          <p:nvPr/>
        </p:nvSpPr>
        <p:spPr>
          <a:xfrm>
            <a:off x="5227609" y="2092324"/>
            <a:ext cx="1992342" cy="1196975"/>
          </a:xfrm>
          <a:prstGeom prst="cloud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DC7D8367-E4C6-416E-8176-7ED44E8A3EF2}"/>
              </a:ext>
            </a:extLst>
          </p:cNvPr>
          <p:cNvSpPr/>
          <p:nvPr/>
        </p:nvSpPr>
        <p:spPr>
          <a:xfrm rot="16200000">
            <a:off x="7620794" y="2953544"/>
            <a:ext cx="6858000" cy="9509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1.10156 -0.00232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7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0.61862 -0.00301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2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2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4DF43530-7723-457E-A7AB-B19C478FAAE6}"/>
              </a:ext>
            </a:extLst>
          </p:cNvPr>
          <p:cNvSpPr txBox="1">
            <a:spLocks/>
          </p:cNvSpPr>
          <p:nvPr/>
        </p:nvSpPr>
        <p:spPr>
          <a:xfrm>
            <a:off x="193675" y="192088"/>
            <a:ext cx="11036300" cy="13255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 spc="-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dirty="0"/>
              <a:t>Movimento Acelerado e Retardado</a:t>
            </a:r>
          </a:p>
        </p:txBody>
      </p:sp>
      <p:pic>
        <p:nvPicPr>
          <p:cNvPr id="15" name="Picture 7">
            <a:extLst>
              <a:ext uri="{FF2B5EF4-FFF2-40B4-BE49-F238E27FC236}">
                <a16:creationId xmlns:a16="http://schemas.microsoft.com/office/drawing/2014/main" id="{DC90A8D8-B8BA-4DD9-98F3-CC97B4EBD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43694">
            <a:off x="1865313" y="2927350"/>
            <a:ext cx="89376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6">
            <a:extLst>
              <a:ext uri="{FF2B5EF4-FFF2-40B4-BE49-F238E27FC236}">
                <a16:creationId xmlns:a16="http://schemas.microsoft.com/office/drawing/2014/main" id="{8C6C669C-D2AF-4952-B4C1-EB0B7B3237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2138" y="3532188"/>
            <a:ext cx="7632700" cy="0"/>
          </a:xfrm>
          <a:custGeom>
            <a:avLst/>
            <a:gdLst>
              <a:gd name="connsiteX0" fmla="*/ 0 w 10000"/>
              <a:gd name="connsiteY0" fmla="*/ -2147483648 h 10000"/>
              <a:gd name="connsiteX1" fmla="*/ 10000 w 10000"/>
              <a:gd name="connsiteY1" fmla="*/ -214748364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-2147483648"/>
                </a:moveTo>
                <a:lnTo>
                  <a:pt x="10000" y="-2147483648"/>
                </a:lnTo>
              </a:path>
            </a:pathLst>
          </a:custGeom>
          <a:ln w="57150"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pt-BR"/>
          </a:p>
        </p:txBody>
      </p:sp>
      <p:pic>
        <p:nvPicPr>
          <p:cNvPr id="17" name="Picture 9">
            <a:extLst>
              <a:ext uri="{FF2B5EF4-FFF2-40B4-BE49-F238E27FC236}">
                <a16:creationId xmlns:a16="http://schemas.microsoft.com/office/drawing/2014/main" id="{88D0D481-1D99-4DA7-96AC-5990F5385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43694">
            <a:off x="1798638" y="5253038"/>
            <a:ext cx="1027112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ine 6">
            <a:extLst>
              <a:ext uri="{FF2B5EF4-FFF2-40B4-BE49-F238E27FC236}">
                <a16:creationId xmlns:a16="http://schemas.microsoft.com/office/drawing/2014/main" id="{613EC136-0193-40DE-8831-9D81D0D237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5300" y="6037263"/>
            <a:ext cx="7632700" cy="0"/>
          </a:xfrm>
          <a:custGeom>
            <a:avLst/>
            <a:gdLst>
              <a:gd name="connsiteX0" fmla="*/ 0 w 10000"/>
              <a:gd name="connsiteY0" fmla="*/ -2147483648 h 10000"/>
              <a:gd name="connsiteX1" fmla="*/ 10000 w 10000"/>
              <a:gd name="connsiteY1" fmla="*/ -214748364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-2147483648"/>
                </a:moveTo>
                <a:lnTo>
                  <a:pt x="10000" y="-2147483648"/>
                </a:lnTo>
              </a:path>
            </a:pathLst>
          </a:custGeom>
          <a:ln w="57150"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A45A91A-CC1A-44EB-889D-1C28F3F195F5}"/>
              </a:ext>
            </a:extLst>
          </p:cNvPr>
          <p:cNvSpPr/>
          <p:nvPr/>
        </p:nvSpPr>
        <p:spPr>
          <a:xfrm>
            <a:off x="1654175" y="2008188"/>
            <a:ext cx="89281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000" b="1" dirty="0">
                <a:latin typeface="+mj-lt"/>
              </a:rPr>
              <a:t>Movimento Acelerado: </a:t>
            </a:r>
            <a:r>
              <a:rPr lang="pt-BR" sz="2000" dirty="0">
                <a:latin typeface="+mj-lt"/>
              </a:rPr>
              <a:t>a velocidade do móvel aumenta com o tempo.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83BAE382-4E37-415F-9D11-D9E658F42B7E}"/>
              </a:ext>
            </a:extLst>
          </p:cNvPr>
          <p:cNvSpPr/>
          <p:nvPr/>
        </p:nvSpPr>
        <p:spPr>
          <a:xfrm>
            <a:off x="1654175" y="4418013"/>
            <a:ext cx="89281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000" b="1" dirty="0">
                <a:latin typeface="+mj-lt"/>
              </a:rPr>
              <a:t>Movimento Retardado: </a:t>
            </a:r>
            <a:r>
              <a:rPr lang="pt-BR" sz="2000" dirty="0">
                <a:latin typeface="+mj-lt"/>
              </a:rPr>
              <a:t>a velocidade do móvel diminui com o tempo.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B044B43-1ACB-4F52-8E5C-843FB34BFC1B}"/>
              </a:ext>
            </a:extLst>
          </p:cNvPr>
          <p:cNvSpPr/>
          <p:nvPr/>
        </p:nvSpPr>
        <p:spPr>
          <a:xfrm rot="16200000">
            <a:off x="7620794" y="2953544"/>
            <a:ext cx="6858000" cy="9509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25 1.85185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1.85185E-6 L 0.45469 1.85185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" presetID="63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469 1.85185E-6 L 0.67865 -0.0013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26315 -0.00254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315 -0.00254 L 0.48959 -0.0025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959 -0.00254 L 0.67839 0.00208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1">
            <a:extLst>
              <a:ext uri="{FF2B5EF4-FFF2-40B4-BE49-F238E27FC236}">
                <a16:creationId xmlns:a16="http://schemas.microsoft.com/office/drawing/2014/main" id="{F1A0E4DC-F60A-4907-B5E1-F71FA1841FF5}"/>
              </a:ext>
            </a:extLst>
          </p:cNvPr>
          <p:cNvSpPr txBox="1">
            <a:spLocks/>
          </p:cNvSpPr>
          <p:nvPr/>
        </p:nvSpPr>
        <p:spPr>
          <a:xfrm>
            <a:off x="2976563" y="4794250"/>
            <a:ext cx="9693275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bg1"/>
                </a:solidFill>
              </a:rPr>
              <a:t>Sistemas de medidas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AFE0C912-5572-4D32-9E57-093C870A3E60}"/>
              </a:ext>
            </a:extLst>
          </p:cNvPr>
          <p:cNvSpPr txBox="1">
            <a:spLocks/>
          </p:cNvSpPr>
          <p:nvPr/>
        </p:nvSpPr>
        <p:spPr>
          <a:xfrm>
            <a:off x="850900" y="0"/>
            <a:ext cx="9947275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 spc="-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/>
              <a:t>Movimento Retilíneo Uniformemente Variado (MUV)</a:t>
            </a:r>
          </a:p>
        </p:txBody>
      </p:sp>
      <p:sp>
        <p:nvSpPr>
          <p:cNvPr id="16" name="Espaço Reservado para Conteúdo 15">
            <a:extLst>
              <a:ext uri="{FF2B5EF4-FFF2-40B4-BE49-F238E27FC236}">
                <a16:creationId xmlns:a16="http://schemas.microsoft.com/office/drawing/2014/main" id="{2446F994-0691-4ED2-A316-B097567E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900" y="1768475"/>
            <a:ext cx="9648825" cy="4351338"/>
          </a:xfrm>
        </p:spPr>
        <p:txBody>
          <a:bodyPr/>
          <a:lstStyle/>
          <a:p>
            <a:pPr algn="just">
              <a:buFont typeface="Arial" charset="0"/>
              <a:buChar char="•"/>
              <a:defRPr/>
            </a:pPr>
            <a:r>
              <a:rPr lang="pt-BR" sz="2400" dirty="0"/>
              <a:t>A trajetória descrita pelo móvel é retilínea;</a:t>
            </a:r>
          </a:p>
          <a:p>
            <a:pPr algn="just">
              <a:buFont typeface="Arial" charset="0"/>
              <a:buChar char="•"/>
              <a:defRPr/>
            </a:pPr>
            <a:r>
              <a:rPr lang="pt-BR" sz="2400" dirty="0"/>
              <a:t>O módulo da velocidade escalar do móvel varia proporcionalmente aos respectivos intervalos de tempo;</a:t>
            </a:r>
          </a:p>
          <a:p>
            <a:pPr algn="just">
              <a:buFont typeface="Arial" charset="0"/>
              <a:buChar char="•"/>
              <a:defRPr/>
            </a:pPr>
            <a:r>
              <a:rPr lang="pt-BR" sz="2400" dirty="0"/>
              <a:t>A aceleração escalar é constante e não nula e, portanto, a aceleração escalar instantânea do móvel é igual à sua aceleração escalar média em qualquer intervalo de tempo;</a:t>
            </a:r>
          </a:p>
          <a:p>
            <a:pPr algn="just">
              <a:buFont typeface="Arial" charset="0"/>
              <a:buChar char="•"/>
              <a:defRPr/>
            </a:pPr>
            <a:endParaRPr lang="pt-BR" sz="2400" dirty="0"/>
          </a:p>
          <a:p>
            <a:pPr algn="just">
              <a:buFont typeface="Arial" charset="0"/>
              <a:buChar char="•"/>
              <a:defRPr/>
            </a:pPr>
            <a:endParaRPr lang="pt-BR" sz="18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B9F46F0-4D11-4500-B475-0240563F8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23"/>
          <a:stretch>
            <a:fillRect/>
          </a:stretch>
        </p:blipFill>
        <p:spPr bwMode="auto">
          <a:xfrm>
            <a:off x="1158875" y="4521200"/>
            <a:ext cx="90328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6EC4E53-5FDC-4E6A-8D9D-94344BB45E73}"/>
              </a:ext>
            </a:extLst>
          </p:cNvPr>
          <p:cNvSpPr/>
          <p:nvPr/>
        </p:nvSpPr>
        <p:spPr>
          <a:xfrm rot="16200000">
            <a:off x="7620794" y="2953544"/>
            <a:ext cx="6858000" cy="9509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F6DCBB52-EEB3-4ED4-928D-1975567CEB96}"/>
              </a:ext>
            </a:extLst>
          </p:cNvPr>
          <p:cNvSpPr txBox="1">
            <a:spLocks/>
          </p:cNvSpPr>
          <p:nvPr/>
        </p:nvSpPr>
        <p:spPr>
          <a:xfrm>
            <a:off x="850900" y="0"/>
            <a:ext cx="9947275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 spc="-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3600" dirty="0"/>
              <a:t>Velocidade Escalar Média</a:t>
            </a:r>
          </a:p>
        </p:txBody>
      </p:sp>
      <p:sp>
        <p:nvSpPr>
          <p:cNvPr id="16" name="Espaço Reservado para Conteúdo 15">
            <a:extLst>
              <a:ext uri="{FF2B5EF4-FFF2-40B4-BE49-F238E27FC236}">
                <a16:creationId xmlns:a16="http://schemas.microsoft.com/office/drawing/2014/main" id="{B224AC2E-10BD-4BEE-870B-94147CCE2A1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850900" y="1825021"/>
            <a:ext cx="9648825" cy="4125018"/>
          </a:xfrm>
          <a:blipFill rotWithShape="0">
            <a:blip r:embed="rId3"/>
            <a:stretch>
              <a:fillRect l="-506" t="-1625" r="-1011"/>
            </a:stretch>
          </a:blipFill>
        </p:spPr>
        <p:txBody>
          <a:bodyPr/>
          <a:lstStyle/>
          <a:p>
            <a:pPr>
              <a:defRPr/>
            </a:pPr>
            <a:r>
              <a:rPr lang="pt-BR">
                <a:noFill/>
              </a:rPr>
              <a:t> </a:t>
            </a:r>
          </a:p>
        </p:txBody>
      </p:sp>
      <p:sp>
        <p:nvSpPr>
          <p:cNvPr id="9" name="Retângulo de cantos arredondados 8">
            <a:extLst>
              <a:ext uri="{FF2B5EF4-FFF2-40B4-BE49-F238E27FC236}">
                <a16:creationId xmlns:a16="http://schemas.microsoft.com/office/drawing/2014/main" id="{46DCC97D-259D-49C3-9013-B2CB86F78FC3}"/>
              </a:ext>
            </a:extLst>
          </p:cNvPr>
          <p:cNvSpPr/>
          <p:nvPr/>
        </p:nvSpPr>
        <p:spPr>
          <a:xfrm>
            <a:off x="4248150" y="4106863"/>
            <a:ext cx="2854325" cy="11509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DA525E6-2018-480C-9EC1-5BD7E08CAE22}"/>
              </a:ext>
            </a:extLst>
          </p:cNvPr>
          <p:cNvSpPr/>
          <p:nvPr/>
        </p:nvSpPr>
        <p:spPr>
          <a:xfrm rot="16200000">
            <a:off x="7620794" y="2953544"/>
            <a:ext cx="6858000" cy="9509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2C8F6602-4AA7-44F4-93AC-382E261EBFF2}"/>
              </a:ext>
            </a:extLst>
          </p:cNvPr>
          <p:cNvSpPr txBox="1">
            <a:spLocks/>
          </p:cNvSpPr>
          <p:nvPr/>
        </p:nvSpPr>
        <p:spPr>
          <a:xfrm>
            <a:off x="850900" y="0"/>
            <a:ext cx="9947275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 spc="-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4000" dirty="0"/>
              <a:t>Função Horária da Velocidade: v=f(t)</a:t>
            </a:r>
          </a:p>
        </p:txBody>
      </p:sp>
      <p:sp>
        <p:nvSpPr>
          <p:cNvPr id="6" name="Espaço Reservado para Conteúdo 15">
            <a:extLst>
              <a:ext uri="{FF2B5EF4-FFF2-40B4-BE49-F238E27FC236}">
                <a16:creationId xmlns:a16="http://schemas.microsoft.com/office/drawing/2014/main" id="{18836A0E-7425-4F71-998B-38D42F545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900" y="1825625"/>
            <a:ext cx="9648825" cy="4351338"/>
          </a:xfrm>
        </p:spPr>
        <p:txBody>
          <a:bodyPr/>
          <a:lstStyle/>
          <a:p>
            <a:pPr algn="just">
              <a:buFont typeface="Arial" charset="0"/>
              <a:buChar char="•"/>
              <a:defRPr/>
            </a:pPr>
            <a:endParaRPr lang="pt-BR" sz="2400" dirty="0"/>
          </a:p>
          <a:p>
            <a:pPr algn="r">
              <a:buFont typeface="Arial" charset="0"/>
              <a:buChar char="•"/>
              <a:defRPr/>
            </a:pPr>
            <a:endParaRPr lang="pt-BR" sz="1800" dirty="0"/>
          </a:p>
        </p:txBody>
      </p:sp>
      <p:sp>
        <p:nvSpPr>
          <p:cNvPr id="7" name="Espaço Reservado para Conteúdo 15">
            <a:extLst>
              <a:ext uri="{FF2B5EF4-FFF2-40B4-BE49-F238E27FC236}">
                <a16:creationId xmlns:a16="http://schemas.microsoft.com/office/drawing/2014/main" id="{1D7CC087-A259-406F-99EB-460EF9634C72}"/>
              </a:ext>
            </a:extLst>
          </p:cNvPr>
          <p:cNvSpPr txBox="1">
            <a:spLocks/>
          </p:cNvSpPr>
          <p:nvPr/>
        </p:nvSpPr>
        <p:spPr>
          <a:xfrm>
            <a:off x="1000125" y="1870075"/>
            <a:ext cx="9648825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182563" indent="-182563" algn="l" rtl="0" eaLnBrk="0" fontAlgn="base" hangingPunct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3200" kern="1200" spc="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BR" sz="2400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pt-BR" sz="2400" dirty="0"/>
          </a:p>
          <a:p>
            <a:pPr algn="r">
              <a:buFont typeface="Arial" charset="0"/>
              <a:buChar char="•"/>
              <a:defRPr/>
            </a:pPr>
            <a:endParaRPr lang="pt-BR" sz="1800" dirty="0"/>
          </a:p>
        </p:txBody>
      </p:sp>
      <p:pic>
        <p:nvPicPr>
          <p:cNvPr id="24581" name="Imagem 8">
            <a:extLst>
              <a:ext uri="{FF2B5EF4-FFF2-40B4-BE49-F238E27FC236}">
                <a16:creationId xmlns:a16="http://schemas.microsoft.com/office/drawing/2014/main" id="{F4B2F038-C367-4885-A63D-1E3B1DB26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2311400"/>
            <a:ext cx="704532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AA60E65-3412-4143-B376-29BB6DD3C8C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27833" y="4765480"/>
            <a:ext cx="1432443" cy="785921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pt-BR">
                <a:noFill/>
              </a:rPr>
              <a:t> </a:t>
            </a:r>
          </a:p>
        </p:txBody>
      </p:sp>
      <p:sp>
        <p:nvSpPr>
          <p:cNvPr id="15" name="Seta para a direita 14">
            <a:extLst>
              <a:ext uri="{FF2B5EF4-FFF2-40B4-BE49-F238E27FC236}">
                <a16:creationId xmlns:a16="http://schemas.microsoft.com/office/drawing/2014/main" id="{3D317625-34C0-4392-ACD2-4A2EA298EF2B}"/>
              </a:ext>
            </a:extLst>
          </p:cNvPr>
          <p:cNvSpPr/>
          <p:nvPr/>
        </p:nvSpPr>
        <p:spPr>
          <a:xfrm>
            <a:off x="5032375" y="5053013"/>
            <a:ext cx="512763" cy="2111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208BF01-11E0-4843-9738-A1D8F96CAD3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41960" y="4709439"/>
            <a:ext cx="2005614" cy="786177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pt-BR">
                <a:noFill/>
              </a:rPr>
              <a:t> 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7284689-8EE4-4696-A45C-D59A531E0A3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34003" y="4810139"/>
            <a:ext cx="2366225" cy="584775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pt-BR">
                <a:noFill/>
              </a:rPr>
              <a:t> </a:t>
            </a:r>
          </a:p>
        </p:txBody>
      </p:sp>
      <p:sp>
        <p:nvSpPr>
          <p:cNvPr id="20" name="Retângulo de cantos arredondados 19">
            <a:extLst>
              <a:ext uri="{FF2B5EF4-FFF2-40B4-BE49-F238E27FC236}">
                <a16:creationId xmlns:a16="http://schemas.microsoft.com/office/drawing/2014/main" id="{8246B570-4859-4989-84DF-91D9128C4688}"/>
              </a:ext>
            </a:extLst>
          </p:cNvPr>
          <p:cNvSpPr/>
          <p:nvPr/>
        </p:nvSpPr>
        <p:spPr>
          <a:xfrm>
            <a:off x="5824538" y="4583113"/>
            <a:ext cx="2855912" cy="11509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CED6633-3643-4A0B-8B51-AD1ABAF980A9}"/>
              </a:ext>
            </a:extLst>
          </p:cNvPr>
          <p:cNvSpPr/>
          <p:nvPr/>
        </p:nvSpPr>
        <p:spPr>
          <a:xfrm rot="16200000">
            <a:off x="7620794" y="2953544"/>
            <a:ext cx="6858000" cy="9509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28CD8-8C96-4C86-961E-75609602C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063" y="80963"/>
            <a:ext cx="9691687" cy="1325562"/>
          </a:xfrm>
        </p:spPr>
        <p:txBody>
          <a:bodyPr/>
          <a:lstStyle/>
          <a:p>
            <a:pPr>
              <a:defRPr/>
            </a:pPr>
            <a:r>
              <a:rPr lang="pt-BR" dirty="0"/>
              <a:t>Diagrama Velocidade x Tempo</a:t>
            </a:r>
          </a:p>
        </p:txBody>
      </p:sp>
      <p:sp>
        <p:nvSpPr>
          <p:cNvPr id="28675" name="Line 4">
            <a:extLst>
              <a:ext uri="{FF2B5EF4-FFF2-40B4-BE49-F238E27FC236}">
                <a16:creationId xmlns:a16="http://schemas.microsoft.com/office/drawing/2014/main" id="{C6EC8404-07D2-4CA4-BF2E-D5530D1736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1550" y="5199063"/>
            <a:ext cx="4206875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76" name="Line 5">
            <a:extLst>
              <a:ext uri="{FF2B5EF4-FFF2-40B4-BE49-F238E27FC236}">
                <a16:creationId xmlns:a16="http://schemas.microsoft.com/office/drawing/2014/main" id="{6820B36B-E51D-4374-BEE9-5F75BBC9A2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51550" y="2103438"/>
            <a:ext cx="0" cy="439102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77" name="Text Box 6">
            <a:extLst>
              <a:ext uri="{FF2B5EF4-FFF2-40B4-BE49-F238E27FC236}">
                <a16:creationId xmlns:a16="http://schemas.microsoft.com/office/drawing/2014/main" id="{DEFE9C34-8AE9-413C-BD3C-08C6D669F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638" y="1692275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 b="1">
                <a:cs typeface="Arial" panose="020B0604020202020204" pitchFamily="34" charset="0"/>
              </a:rPr>
              <a:t>V</a:t>
            </a:r>
          </a:p>
        </p:txBody>
      </p:sp>
      <p:sp>
        <p:nvSpPr>
          <p:cNvPr id="28678" name="Text Box 7">
            <a:extLst>
              <a:ext uri="{FF2B5EF4-FFF2-40B4-BE49-F238E27FC236}">
                <a16:creationId xmlns:a16="http://schemas.microsoft.com/office/drawing/2014/main" id="{7C19DDBE-67EB-41D3-B7BD-890DF8C6D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8425" y="5272088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 b="1">
                <a:cs typeface="Arial" panose="020B0604020202020204" pitchFamily="34" charset="0"/>
              </a:rPr>
              <a:t>T</a:t>
            </a:r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F4EEB15B-72CD-49C0-BA8E-F356AB5BF9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81713" y="3181350"/>
            <a:ext cx="2879725" cy="28463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" name="Line 9">
            <a:extLst>
              <a:ext uri="{FF2B5EF4-FFF2-40B4-BE49-F238E27FC236}">
                <a16:creationId xmlns:a16="http://schemas.microsoft.com/office/drawing/2014/main" id="{48E6F61C-D4A4-4A7F-99EF-8695117D617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61438" y="3181350"/>
            <a:ext cx="0" cy="20177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4D813BD2-020E-4CE3-B76E-A92E050452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81713" y="3181350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B7712C4A-DF1E-4DF0-92AB-DA28CA885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5770563"/>
            <a:ext cx="7191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 b="1">
                <a:cs typeface="Arial" panose="020B0604020202020204" pitchFamily="34" charset="0"/>
              </a:rPr>
              <a:t>V</a:t>
            </a:r>
            <a:r>
              <a:rPr lang="pt-BR" altLang="pt-BR" sz="3200" b="1" baseline="-25000">
                <a:cs typeface="Arial" panose="020B0604020202020204" pitchFamily="34" charset="0"/>
              </a:rPr>
              <a:t>0</a:t>
            </a: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71F68122-66C5-4441-9D7A-484D0B102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9638" y="2101850"/>
            <a:ext cx="1295400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3600"/>
              <a:t>a &gt; 0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DBA88102-9EA8-40FC-93DE-50ED3B5D5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5795963"/>
            <a:ext cx="12239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 b="1">
                <a:cs typeface="Arial" panose="020B0604020202020204" pitchFamily="34" charset="0"/>
              </a:rPr>
              <a:t>V&lt;0</a:t>
            </a:r>
          </a:p>
        </p:txBody>
      </p:sp>
      <p:sp>
        <p:nvSpPr>
          <p:cNvPr id="23" name="Text Box 18">
            <a:extLst>
              <a:ext uri="{FF2B5EF4-FFF2-40B4-BE49-F238E27FC236}">
                <a16:creationId xmlns:a16="http://schemas.microsoft.com/office/drawing/2014/main" id="{0309DE3B-663C-4057-B5BC-1ADC86471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313" y="3830638"/>
            <a:ext cx="12239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 b="1">
                <a:cs typeface="Arial" panose="020B0604020202020204" pitchFamily="34" charset="0"/>
              </a:rPr>
              <a:t>V&gt;0</a:t>
            </a: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1E5F51B1-AF50-43B0-927A-91758C3CB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2925" y="5130800"/>
            <a:ext cx="574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942EBC8A-E4DB-448F-84B2-B3177C29F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25" y="5126038"/>
            <a:ext cx="574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pt-BR" sz="32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E6A91126-61ED-4CB9-8A12-5A5FCA1DD866}"/>
              </a:ext>
            </a:extLst>
          </p:cNvPr>
          <p:cNvSpPr txBox="1"/>
          <p:nvPr/>
        </p:nvSpPr>
        <p:spPr>
          <a:xfrm>
            <a:off x="619125" y="2862263"/>
            <a:ext cx="4962525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pt-BR" sz="2400" dirty="0">
                <a:latin typeface="+mj-lt"/>
              </a:rPr>
              <a:t>Função horária da velocidade é uma função do primeiro grau na variável t;</a:t>
            </a: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pt-BR" sz="2400" dirty="0">
                <a:latin typeface="+mj-lt"/>
              </a:rPr>
              <a:t>O gráfico é uma reta;</a:t>
            </a: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pt-BR" sz="2400" dirty="0">
                <a:latin typeface="+mj-lt"/>
              </a:rPr>
              <a:t>Reta oblíqua (crescente ou decrescente);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pt-BR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C0974662-5F37-4FBE-BB8D-22BAC3D80DB4}"/>
              </a:ext>
            </a:extLst>
          </p:cNvPr>
          <p:cNvSpPr/>
          <p:nvPr/>
        </p:nvSpPr>
        <p:spPr>
          <a:xfrm rot="16200000">
            <a:off x="7620794" y="2953544"/>
            <a:ext cx="6858000" cy="9509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23" grpId="0"/>
      <p:bldP spid="2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552A91-B4E9-4015-9920-E0DDB5730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063" y="80963"/>
            <a:ext cx="9691687" cy="1325562"/>
          </a:xfrm>
        </p:spPr>
        <p:txBody>
          <a:bodyPr/>
          <a:lstStyle/>
          <a:p>
            <a:pPr>
              <a:defRPr/>
            </a:pPr>
            <a:r>
              <a:rPr lang="pt-BR" dirty="0"/>
              <a:t>Diagrama Velocidade x Tempo</a:t>
            </a:r>
          </a:p>
        </p:txBody>
      </p:sp>
      <p:sp>
        <p:nvSpPr>
          <p:cNvPr id="29699" name="Line 4">
            <a:extLst>
              <a:ext uri="{FF2B5EF4-FFF2-40B4-BE49-F238E27FC236}">
                <a16:creationId xmlns:a16="http://schemas.microsoft.com/office/drawing/2014/main" id="{40EEA57E-6CDF-47BB-B3FD-5EEDE3D85A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5313" y="5199063"/>
            <a:ext cx="4208462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700" name="Line 5">
            <a:extLst>
              <a:ext uri="{FF2B5EF4-FFF2-40B4-BE49-F238E27FC236}">
                <a16:creationId xmlns:a16="http://schemas.microsoft.com/office/drawing/2014/main" id="{0176BBBB-584C-4C82-88F5-8797ECE5B3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65313" y="2103438"/>
            <a:ext cx="0" cy="439102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701" name="Text Box 6">
            <a:extLst>
              <a:ext uri="{FF2B5EF4-FFF2-40B4-BE49-F238E27FC236}">
                <a16:creationId xmlns:a16="http://schemas.microsoft.com/office/drawing/2014/main" id="{413394CF-C687-4519-9688-D63F56AA8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013" y="1763713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 b="1">
                <a:cs typeface="Arial" panose="020B0604020202020204" pitchFamily="34" charset="0"/>
              </a:rPr>
              <a:t>V</a:t>
            </a:r>
          </a:p>
        </p:txBody>
      </p:sp>
      <p:sp>
        <p:nvSpPr>
          <p:cNvPr id="29702" name="Text Box 7">
            <a:extLst>
              <a:ext uri="{FF2B5EF4-FFF2-40B4-BE49-F238E27FC236}">
                <a16:creationId xmlns:a16="http://schemas.microsoft.com/office/drawing/2014/main" id="{A160EC7C-BFC1-40DE-80FE-8B3C99438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113" y="5353050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 b="1">
                <a:cs typeface="Arial" panose="020B0604020202020204" pitchFamily="34" charset="0"/>
              </a:rPr>
              <a:t>T</a:t>
            </a:r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429BF774-422D-46F3-AE2A-FE1CB4D61A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5475" y="3181350"/>
            <a:ext cx="2762250" cy="29876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" name="Line 9">
            <a:extLst>
              <a:ext uri="{FF2B5EF4-FFF2-40B4-BE49-F238E27FC236}">
                <a16:creationId xmlns:a16="http://schemas.microsoft.com/office/drawing/2014/main" id="{01B31FFB-3679-43E6-87AC-A8CC73509E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7725" y="5199063"/>
            <a:ext cx="28575" cy="9699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CFD9B7C7-B402-4555-B625-688A51E925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06575" y="6169025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B105CD91-1417-4AAF-9B1F-C0EBD84B8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573338"/>
            <a:ext cx="7191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 b="1">
                <a:cs typeface="Arial" panose="020B0604020202020204" pitchFamily="34" charset="0"/>
              </a:rPr>
              <a:t>V</a:t>
            </a:r>
            <a:r>
              <a:rPr lang="pt-BR" altLang="pt-BR" sz="3200" b="1" baseline="-25000">
                <a:cs typeface="Arial" panose="020B0604020202020204" pitchFamily="34" charset="0"/>
              </a:rPr>
              <a:t>0</a:t>
            </a: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505F3382-0835-49F1-9D0B-42E1202EF4A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604668" y="2102252"/>
            <a:ext cx="1295400" cy="646331"/>
          </a:xfrm>
          <a:prstGeom prst="rect">
            <a:avLst/>
          </a:prstGeom>
          <a:blipFill rotWithShape="0">
            <a:blip r:embed="rId2"/>
            <a:stretch>
              <a:fillRect l="-12844" t="-13514" r="-11927" b="-29730"/>
            </a:stretch>
          </a:blip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pt-BR">
                <a:noFill/>
              </a:rPr>
              <a:t> 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10B5C222-B2C5-45A0-8E5D-810AFAD9C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863" y="5468938"/>
            <a:ext cx="12239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 b="1">
                <a:cs typeface="Arial" panose="020B0604020202020204" pitchFamily="34" charset="0"/>
              </a:rPr>
              <a:t>V&lt;0</a:t>
            </a:r>
          </a:p>
        </p:txBody>
      </p:sp>
      <p:sp>
        <p:nvSpPr>
          <p:cNvPr id="23" name="Text Box 18">
            <a:extLst>
              <a:ext uri="{FF2B5EF4-FFF2-40B4-BE49-F238E27FC236}">
                <a16:creationId xmlns:a16="http://schemas.microsoft.com/office/drawing/2014/main" id="{936A3E50-2166-4736-88A7-E3605F051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863" y="3533775"/>
            <a:ext cx="12239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 b="1">
                <a:cs typeface="Arial" panose="020B0604020202020204" pitchFamily="34" charset="0"/>
              </a:rPr>
              <a:t>V&gt;0</a:t>
            </a: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C3D13867-5F55-47D9-9EE5-8ED5C367D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813" y="5246688"/>
            <a:ext cx="574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42BACD7B-6EC2-4B65-8C59-E4881CA94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350" y="5178425"/>
            <a:ext cx="574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pt-BR" sz="3200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9D92A7B9-09A9-4B34-941F-833B56AC59F1}"/>
              </a:ext>
            </a:extLst>
          </p:cNvPr>
          <p:cNvSpPr/>
          <p:nvPr/>
        </p:nvSpPr>
        <p:spPr>
          <a:xfrm rot="16200000">
            <a:off x="7620794" y="2953544"/>
            <a:ext cx="6858000" cy="9509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B679D8-2FBD-4A3C-ACD9-55D2D5615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Função Horária dos espaços;</a:t>
            </a:r>
          </a:p>
        </p:txBody>
      </p:sp>
      <p:graphicFrame>
        <p:nvGraphicFramePr>
          <p:cNvPr id="15" name="Object 6">
            <a:extLst>
              <a:ext uri="{FF2B5EF4-FFF2-40B4-BE49-F238E27FC236}">
                <a16:creationId xmlns:a16="http://schemas.microsoft.com/office/drawing/2014/main" id="{0ABE42EF-AFA6-449E-B763-5FE3763688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5963" y="2443163"/>
          <a:ext cx="4141787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Equation" r:id="rId3" imgW="1244600" imgH="393700" progId="Equation.3">
                  <p:embed/>
                </p:oleObj>
              </mc:Choice>
              <mc:Fallback>
                <p:oleObj name="Equation" r:id="rId3" imgW="1244600" imgH="393700" progId="Equation.3">
                  <p:embed/>
                  <p:pic>
                    <p:nvPicPr>
                      <p:cNvPr id="15" name="Object 6">
                        <a:extLst>
                          <a:ext uri="{FF2B5EF4-FFF2-40B4-BE49-F238E27FC236}">
                            <a16:creationId xmlns:a16="http://schemas.microsoft.com/office/drawing/2014/main" id="{0ABE42EF-AFA6-449E-B763-5FE3763688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2443163"/>
                        <a:ext cx="4141787" cy="130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upo 23">
            <a:extLst>
              <a:ext uri="{FF2B5EF4-FFF2-40B4-BE49-F238E27FC236}">
                <a16:creationId xmlns:a16="http://schemas.microsoft.com/office/drawing/2014/main" id="{7761D9B8-06E6-46D4-94AF-465DA69CF5B6}"/>
              </a:ext>
            </a:extLst>
          </p:cNvPr>
          <p:cNvGrpSpPr>
            <a:grpSpLocks/>
          </p:cNvGrpSpPr>
          <p:nvPr/>
        </p:nvGrpSpPr>
        <p:grpSpPr bwMode="auto">
          <a:xfrm>
            <a:off x="3335338" y="4965700"/>
            <a:ext cx="5545137" cy="1098550"/>
            <a:chOff x="1500166" y="1571612"/>
            <a:chExt cx="5857916" cy="1314160"/>
          </a:xfrm>
        </p:grpSpPr>
        <p:cxnSp>
          <p:nvCxnSpPr>
            <p:cNvPr id="18" name="Conector de seta reta 10">
              <a:extLst>
                <a:ext uri="{FF2B5EF4-FFF2-40B4-BE49-F238E27FC236}">
                  <a16:creationId xmlns:a16="http://schemas.microsoft.com/office/drawing/2014/main" id="{0CBC23E1-9806-425B-9CDB-F0F9FD11FBB2}"/>
                </a:ext>
              </a:extLst>
            </p:cNvPr>
            <p:cNvCxnSpPr/>
            <p:nvPr/>
          </p:nvCxnSpPr>
          <p:spPr>
            <a:xfrm>
              <a:off x="1500166" y="2283766"/>
              <a:ext cx="5857916" cy="1898"/>
            </a:xfrm>
            <a:prstGeom prst="straightConnector1">
              <a:avLst/>
            </a:prstGeom>
            <a:ln w="28575">
              <a:solidFill>
                <a:schemeClr val="tx2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7CBD81A8-EE23-420B-B3F5-27EC8A204FEF}"/>
                </a:ext>
              </a:extLst>
            </p:cNvPr>
            <p:cNvCxnSpPr/>
            <p:nvPr/>
          </p:nvCxnSpPr>
          <p:spPr>
            <a:xfrm rot="5400000" flipH="1" flipV="1">
              <a:off x="2785568" y="2284825"/>
              <a:ext cx="144330" cy="16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800" name="Picture 8" descr="C:\Arquivos de programas\Microsoft Office\MEDIA\CAGCAT10\j0212957.wmf">
              <a:extLst>
                <a:ext uri="{FF2B5EF4-FFF2-40B4-BE49-F238E27FC236}">
                  <a16:creationId xmlns:a16="http://schemas.microsoft.com/office/drawing/2014/main" id="{958E974A-6C40-4F54-A604-7AC383E26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56686" y="1801000"/>
              <a:ext cx="772438" cy="484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AFE564B1-EF71-49F6-9AC9-AECD5476D73B}"/>
                </a:ext>
              </a:extLst>
            </p:cNvPr>
            <p:cNvCxnSpPr/>
            <p:nvPr/>
          </p:nvCxnSpPr>
          <p:spPr>
            <a:xfrm rot="5400000" flipH="1" flipV="1">
              <a:off x="3929313" y="2284825"/>
              <a:ext cx="144330" cy="16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B8DEC254-25C4-4761-8AD2-C3ED1435BD27}"/>
                </a:ext>
              </a:extLst>
            </p:cNvPr>
            <p:cNvCxnSpPr/>
            <p:nvPr/>
          </p:nvCxnSpPr>
          <p:spPr>
            <a:xfrm rot="5400000" flipH="1" flipV="1">
              <a:off x="6500223" y="2284825"/>
              <a:ext cx="144330" cy="16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03" name="CaixaDeTexto 18">
              <a:extLst>
                <a:ext uri="{FF2B5EF4-FFF2-40B4-BE49-F238E27FC236}">
                  <a16:creationId xmlns:a16="http://schemas.microsoft.com/office/drawing/2014/main" id="{49B7CC68-9EA4-4BDD-BD6B-3519BD1DE1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4346" y="2357829"/>
              <a:ext cx="286774" cy="455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pt-BR" altLang="pt-BR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3804" name="CaixaDeTexto 19">
              <a:extLst>
                <a:ext uri="{FF2B5EF4-FFF2-40B4-BE49-F238E27FC236}">
                  <a16:creationId xmlns:a16="http://schemas.microsoft.com/office/drawing/2014/main" id="{D8E0F7AB-9332-468D-B3D7-EA2D204533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5977" y="2428095"/>
              <a:ext cx="571873" cy="457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pt-BR" altLang="pt-BR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r>
                <a:rPr lang="pt-BR" altLang="pt-BR" sz="2400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05" name="CaixaDeTexto 20">
              <a:extLst>
                <a:ext uri="{FF2B5EF4-FFF2-40B4-BE49-F238E27FC236}">
                  <a16:creationId xmlns:a16="http://schemas.microsoft.com/office/drawing/2014/main" id="{68BABB6E-5FBA-49B7-8AD1-FBA6112280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8563" y="2357829"/>
              <a:ext cx="642309" cy="455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pt-BR" altLang="pt-BR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</a:p>
          </p:txBody>
        </p:sp>
        <p:cxnSp>
          <p:nvCxnSpPr>
            <p:cNvPr id="26" name="Conector de seta reta 22">
              <a:extLst>
                <a:ext uri="{FF2B5EF4-FFF2-40B4-BE49-F238E27FC236}">
                  <a16:creationId xmlns:a16="http://schemas.microsoft.com/office/drawing/2014/main" id="{B4E66BE7-3EF0-452F-B27A-8EED30E5F940}"/>
                </a:ext>
              </a:extLst>
            </p:cNvPr>
            <p:cNvCxnSpPr/>
            <p:nvPr/>
          </p:nvCxnSpPr>
          <p:spPr>
            <a:xfrm>
              <a:off x="3928526" y="1571612"/>
              <a:ext cx="1001195" cy="19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6E302B7B-B112-4D41-BB0A-9767A8C239E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40437" y="2443527"/>
            <a:ext cx="2562625" cy="1661993"/>
          </a:xfrm>
          <a:prstGeom prst="rect">
            <a:avLst/>
          </a:prstGeom>
          <a:blipFill>
            <a:blip r:embed="rId6"/>
            <a:stretch>
              <a:fillRect l="-714" r="-238"/>
            </a:stretch>
          </a:blipFill>
        </p:spPr>
        <p:txBody>
          <a:bodyPr/>
          <a:lstStyle/>
          <a:p>
            <a:pPr>
              <a:defRPr/>
            </a:pPr>
            <a:r>
              <a:rPr lang="pt-BR">
                <a:noFill/>
              </a:rPr>
              <a:t> 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CE0A364-CEF3-4A7A-AAB2-21010365A20E}"/>
              </a:ext>
            </a:extLst>
          </p:cNvPr>
          <p:cNvSpPr/>
          <p:nvPr/>
        </p:nvSpPr>
        <p:spPr>
          <a:xfrm rot="16200000">
            <a:off x="7620794" y="2953544"/>
            <a:ext cx="6858000" cy="9509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ACD4635A-3701-4BC8-AFD6-386C5B05ACD8}"/>
              </a:ext>
            </a:extLst>
          </p:cNvPr>
          <p:cNvSpPr/>
          <p:nvPr/>
        </p:nvSpPr>
        <p:spPr>
          <a:xfrm rot="16200000">
            <a:off x="7620794" y="2953544"/>
            <a:ext cx="6858000" cy="9509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D7106F1-F13B-4E37-B890-B69B25D64AA1}"/>
              </a:ext>
            </a:extLst>
          </p:cNvPr>
          <p:cNvSpPr txBox="1"/>
          <p:nvPr/>
        </p:nvSpPr>
        <p:spPr>
          <a:xfrm>
            <a:off x="6480175" y="450850"/>
            <a:ext cx="390207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5400" dirty="0">
                <a:latin typeface="+mj-lt"/>
              </a:rPr>
              <a:t>MOVIMENTO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EA20D36B-BF82-4F72-97B2-4C94064B7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374775"/>
            <a:ext cx="3983038" cy="4397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Tipos de Movimento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4341" name="Picture 8" descr="Resultado de imagem para movimento retilineo">
            <a:extLst>
              <a:ext uri="{FF2B5EF4-FFF2-40B4-BE49-F238E27FC236}">
                <a16:creationId xmlns:a16="http://schemas.microsoft.com/office/drawing/2014/main" id="{20067BA4-6D94-4621-831D-9E8DCAB1C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1477963"/>
            <a:ext cx="2430462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CaixaDeTexto 11">
            <a:extLst>
              <a:ext uri="{FF2B5EF4-FFF2-40B4-BE49-F238E27FC236}">
                <a16:creationId xmlns:a16="http://schemas.microsoft.com/office/drawing/2014/main" id="{4FA66AD5-61B4-4F58-8A79-96A7D8690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313" y="1920875"/>
            <a:ext cx="4017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0000"/>
                </a:solidFill>
                <a:latin typeface="Arial" panose="020B0604020202020204" pitchFamily="34" charset="0"/>
              </a:rPr>
              <a:t>MRU - Movimento Retilíneo Uniforme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43" name="CaixaDeTexto 12">
            <a:extLst>
              <a:ext uri="{FF2B5EF4-FFF2-40B4-BE49-F238E27FC236}">
                <a16:creationId xmlns:a16="http://schemas.microsoft.com/office/drawing/2014/main" id="{E6663F80-E4E2-4E30-B459-C768DB58D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313" y="2255838"/>
            <a:ext cx="5656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0000"/>
                </a:solidFill>
                <a:latin typeface="Arial" panose="020B0604020202020204" pitchFamily="34" charset="0"/>
              </a:rPr>
              <a:t>MRUV - Movimento Retilíneo Uniformemente Variado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44" name="CaixaDeTexto 13">
            <a:extLst>
              <a:ext uri="{FF2B5EF4-FFF2-40B4-BE49-F238E27FC236}">
                <a16:creationId xmlns:a16="http://schemas.microsoft.com/office/drawing/2014/main" id="{7EC00503-391B-4993-B302-1E7D730AC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313" y="3549650"/>
            <a:ext cx="3903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0000"/>
                </a:solidFill>
                <a:latin typeface="Arial" panose="020B0604020202020204" pitchFamily="34" charset="0"/>
              </a:rPr>
              <a:t>MCU - Movimento Circular Uniforme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45" name="CaixaDeTexto 14">
            <a:extLst>
              <a:ext uri="{FF2B5EF4-FFF2-40B4-BE49-F238E27FC236}">
                <a16:creationId xmlns:a16="http://schemas.microsoft.com/office/drawing/2014/main" id="{288CC5DE-BA4B-4646-A532-020B77ECA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313" y="3881438"/>
            <a:ext cx="5540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0000"/>
                </a:solidFill>
                <a:latin typeface="Arial" panose="020B0604020202020204" pitchFamily="34" charset="0"/>
              </a:rPr>
              <a:t>MCUV - Movimento Circular Uniformemente Variado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346" name="Picture 10" descr="Resultado de imagem para movimento circular">
            <a:extLst>
              <a:ext uri="{FF2B5EF4-FFF2-40B4-BE49-F238E27FC236}">
                <a16:creationId xmlns:a16="http://schemas.microsoft.com/office/drawing/2014/main" id="{73834A3E-6501-4C80-9767-8A402CC5B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3038475"/>
            <a:ext cx="238760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CaixaDeTexto 16">
            <a:extLst>
              <a:ext uri="{FF2B5EF4-FFF2-40B4-BE49-F238E27FC236}">
                <a16:creationId xmlns:a16="http://schemas.microsoft.com/office/drawing/2014/main" id="{9694EB98-D41B-4007-85FE-CD09512F2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463" y="5164138"/>
            <a:ext cx="163353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0000"/>
                </a:solidFill>
                <a:latin typeface="Arial" panose="020B0604020202020204" pitchFamily="34" charset="0"/>
              </a:rPr>
              <a:t>Queda Livre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0000"/>
                </a:solidFill>
                <a:latin typeface="Arial" panose="020B0604020202020204" pitchFamily="34" charset="0"/>
              </a:rPr>
              <a:t>Lançamentos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348" name="Picture 12" descr="Resultado de imagem para movimento queda livre">
            <a:extLst>
              <a:ext uri="{FF2B5EF4-FFF2-40B4-BE49-F238E27FC236}">
                <a16:creationId xmlns:a16="http://schemas.microsoft.com/office/drawing/2014/main" id="{F391293E-7AC6-4ADD-BE02-DB763D2EB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4843463"/>
            <a:ext cx="28194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4" descr="Resultado de imagem para movimento queda livre">
            <a:extLst>
              <a:ext uri="{FF2B5EF4-FFF2-40B4-BE49-F238E27FC236}">
                <a16:creationId xmlns:a16="http://schemas.microsoft.com/office/drawing/2014/main" id="{45D03FAE-9311-43F7-80E7-8E6624481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4970463"/>
            <a:ext cx="27178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064FF-33C7-45FB-B59B-824FE9419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65125"/>
            <a:ext cx="9963150" cy="1325563"/>
          </a:xfrm>
        </p:spPr>
        <p:txBody>
          <a:bodyPr/>
          <a:lstStyle/>
          <a:p>
            <a:pPr>
              <a:defRPr/>
            </a:pPr>
            <a:r>
              <a:rPr lang="pt-BR" dirty="0"/>
              <a:t>Diagrama Espaço x Tempo (s x t);</a:t>
            </a:r>
          </a:p>
        </p:txBody>
      </p:sp>
      <p:sp>
        <p:nvSpPr>
          <p:cNvPr id="35843" name="AutoShape 4" descr="http://www.ufrgs.br/espmat/disciplinas/funcoes_modelagem/modulo_IV/imagens/parabolas.gif">
            <a:extLst>
              <a:ext uri="{FF2B5EF4-FFF2-40B4-BE49-F238E27FC236}">
                <a16:creationId xmlns:a16="http://schemas.microsoft.com/office/drawing/2014/main" id="{2F414580-7A05-4F33-98B8-6B77B6CBFC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35844" name="AutoShape 8" descr="http://slideplayer.com.br/slide/1830334/7/images/15/Gr%C3%A1fico+de+s+=+f(t)+t%E2%80%99+Retr%C3%B3grado+(v%3C+0)+Retardado.jpg">
            <a:extLst>
              <a:ext uri="{FF2B5EF4-FFF2-40B4-BE49-F238E27FC236}">
                <a16:creationId xmlns:a16="http://schemas.microsoft.com/office/drawing/2014/main" id="{1FAAFD0C-CBAF-4392-9616-1D5AB1850C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35845" name="AutoShape 10" descr="http://slideplayer.com.br/slide/1830334/7/images/15/Gr%C3%A1fico+de+s+=+f(t)+t%E2%80%99+Retr%C3%B3grado+(v%3C+0)+Retardado.jpg">
            <a:extLst>
              <a:ext uri="{FF2B5EF4-FFF2-40B4-BE49-F238E27FC236}">
                <a16:creationId xmlns:a16="http://schemas.microsoft.com/office/drawing/2014/main" id="{7F846A0A-A5FD-4A93-BA9E-BAD6D59467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FB512C83-7AA3-4F3A-B098-95BE85330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16163"/>
            <a:ext cx="3711575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1A7EEFA-AE56-4367-AEB2-5EFB4F229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2316163"/>
            <a:ext cx="3713162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5F2DB2AF-CB3C-4D08-8A67-41356E8C6FCC}"/>
              </a:ext>
            </a:extLst>
          </p:cNvPr>
          <p:cNvSpPr txBox="1"/>
          <p:nvPr/>
        </p:nvSpPr>
        <p:spPr>
          <a:xfrm>
            <a:off x="495300" y="5599113"/>
            <a:ext cx="106235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/>
              <a:t>	</a:t>
            </a:r>
            <a:r>
              <a:rPr lang="pt-BR" dirty="0">
                <a:latin typeface="+mj-lt"/>
              </a:rPr>
              <a:t>Por ser uma função de 2º grau em t, o gráfico que descreve as posições desse móvel é um arco de parábola, que pode ter a sua concavidade voltada para cima ou para baixo, conforme o sinal da aceleração seja positivo ou negativo.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1668D22-975E-49C2-808D-EB9D2E7DF941}"/>
              </a:ext>
            </a:extLst>
          </p:cNvPr>
          <p:cNvSpPr/>
          <p:nvPr/>
        </p:nvSpPr>
        <p:spPr>
          <a:xfrm rot="16200000">
            <a:off x="7620794" y="2953544"/>
            <a:ext cx="6858000" cy="9509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05A44D-A734-48F1-8816-263B3D20C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Equação de Torricelli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872C5ECE-BEF6-46D7-B991-4375BD8242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6313" y="2595563"/>
          <a:ext cx="4300537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Equation" r:id="rId3" imgW="1028254" imgH="253890" progId="Equation.3">
                  <p:embed/>
                </p:oleObj>
              </mc:Choice>
              <mc:Fallback>
                <p:oleObj name="Equation" r:id="rId3" imgW="1028254" imgH="253890" progId="Equation.3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872C5ECE-BEF6-46D7-B991-4375BD8242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2595563"/>
                        <a:ext cx="4300537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762A0804-8325-42C2-9C7F-B91E498318D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35387" y="2294754"/>
            <a:ext cx="3082575" cy="1661993"/>
          </a:xfrm>
          <a:prstGeom prst="rect">
            <a:avLst/>
          </a:prstGeom>
          <a:blipFill>
            <a:blip r:embed="rId5"/>
            <a:stretch>
              <a:fillRect l="-198"/>
            </a:stretch>
          </a:blipFill>
        </p:spPr>
        <p:txBody>
          <a:bodyPr/>
          <a:lstStyle/>
          <a:p>
            <a:pPr>
              <a:defRPr/>
            </a:pPr>
            <a:r>
              <a:rPr lang="pt-BR">
                <a:noFill/>
              </a:rPr>
              <a:t> 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89A7A92-0CD6-43A6-98F5-B038A4B87C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35837" r="43135" b="19939"/>
          <a:stretch>
            <a:fillRect/>
          </a:stretch>
        </p:blipFill>
        <p:spPr bwMode="auto">
          <a:xfrm>
            <a:off x="2701925" y="4560888"/>
            <a:ext cx="51498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F2FF380-358B-4C7D-A971-DFC020607221}"/>
              </a:ext>
            </a:extLst>
          </p:cNvPr>
          <p:cNvSpPr/>
          <p:nvPr/>
        </p:nvSpPr>
        <p:spPr>
          <a:xfrm rot="16200000">
            <a:off x="7620794" y="2953544"/>
            <a:ext cx="6858000" cy="9509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3FBA18-E91C-4F56-9F31-C9B60305F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17463"/>
            <a:ext cx="9691688" cy="1325562"/>
          </a:xfrm>
        </p:spPr>
        <p:txBody>
          <a:bodyPr/>
          <a:lstStyle/>
          <a:p>
            <a:pPr>
              <a:defRPr/>
            </a:pPr>
            <a:r>
              <a:rPr lang="pt-BR" dirty="0"/>
              <a:t>Exercício de Fixação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04A3ED-7379-4F13-9E29-B9BCA4694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337" y="1828800"/>
            <a:ext cx="9929813" cy="4351338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sz="2800" dirty="0"/>
              <a:t>1. Uma partícula em movimento retilíneo movimenta-se de acordo com a equação v = 10 + 3t, com o espaço em metros e o tempo em segundos. Determine para essa partícula: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sz="2800" dirty="0"/>
              <a:t>a) A velocidade inicial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sz="2800" dirty="0"/>
              <a:t>b) A aceleração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sz="2800" dirty="0"/>
              <a:t>c) A velocidade quando t=5s e t= 10s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CADDCD7-421C-4F56-85AF-B5B6DA7BD2CF}"/>
              </a:ext>
            </a:extLst>
          </p:cNvPr>
          <p:cNvSpPr/>
          <p:nvPr/>
        </p:nvSpPr>
        <p:spPr>
          <a:xfrm rot="16200000">
            <a:off x="7620794" y="2953544"/>
            <a:ext cx="6858000" cy="9509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725F06-F257-4170-8344-A39ED7E8B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Exercício de fixação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BA7C9C-0D6F-4D25-ADE1-DF433E16F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  <a:defRPr/>
            </a:pPr>
            <a:r>
              <a:rPr lang="pt-BR" sz="2200" dirty="0"/>
              <a:t>  	(UFPE) Uma bala que se move a uma velocidade escalar de 200m/s, ao penetrar em um bloco de madeira fixo sobre um muro, é desacelerada até parar. Qual o tempo que a bala levou em movimento dentro do bloco, se a distância total percorrida em seu interior foi igual a 10cm?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br>
              <a:rPr lang="pt-BR" sz="2200" dirty="0">
                <a:ea typeface="Cambria Math" panose="02040503050406030204" pitchFamily="18" charset="0"/>
              </a:rPr>
            </a:br>
            <a:br>
              <a:rPr lang="pt-BR" sz="2200" dirty="0">
                <a:ea typeface="Cambria Math" panose="02040503050406030204" pitchFamily="18" charset="0"/>
              </a:rPr>
            </a:br>
            <a:endParaRPr lang="pt-BR" sz="22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DFC33DC-B5F9-4643-8D94-83867B88D9F9}"/>
              </a:ext>
            </a:extLst>
          </p:cNvPr>
          <p:cNvSpPr/>
          <p:nvPr/>
        </p:nvSpPr>
        <p:spPr>
          <a:xfrm rot="16200000">
            <a:off x="7620794" y="2953544"/>
            <a:ext cx="6858000" cy="9509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725F06-F257-4170-8344-A39ED7E8B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Exercício de fixação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BA7C9C-0D6F-4D25-ADE1-DF433E16F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" y="1690688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  <a:defRPr/>
            </a:pPr>
            <a:r>
              <a:rPr lang="pt-BR" sz="2200" dirty="0"/>
              <a:t>  	(UFPE) Uma bala que se move a uma velocidade escalar de 200m/s, ao penetrar em um bloco de madeira fixo sobre um muro, é desacelerada até parar. Qual o tempo que a bala levou em movimento dentro do bloco, se a distância total percorrida em seu interior foi igual a 10cm?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br>
              <a:rPr lang="pt-BR" sz="2200" dirty="0">
                <a:ea typeface="Cambria Math" panose="02040503050406030204" pitchFamily="18" charset="0"/>
              </a:rPr>
            </a:br>
            <a:br>
              <a:rPr lang="pt-BR" sz="2200" dirty="0">
                <a:ea typeface="Cambria Math" panose="02040503050406030204" pitchFamily="18" charset="0"/>
              </a:rPr>
            </a:br>
            <a:endParaRPr lang="pt-BR" sz="2200" dirty="0"/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DA5BA2FD-C12C-48A1-B4EB-149EB3F1D021}"/>
              </a:ext>
            </a:extLst>
          </p:cNvPr>
          <p:cNvCxnSpPr>
            <a:cxnSpLocks/>
          </p:cNvCxnSpPr>
          <p:nvPr/>
        </p:nvCxnSpPr>
        <p:spPr>
          <a:xfrm>
            <a:off x="5005388" y="4876800"/>
            <a:ext cx="8016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2BDD5FF9-BFF1-4F01-8F9D-6387834CDBE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26695" y="3673642"/>
            <a:ext cx="3609473" cy="271407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pt-BR">
                <a:noFill/>
              </a:rPr>
              <a:t> 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840A7FD-D5C0-4C18-9B5F-3EF015B1EEC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32884" y="3914274"/>
            <a:ext cx="4026569" cy="224112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pt-BR">
                <a:noFill/>
              </a:rPr>
              <a:t> 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0B0A73-6FC1-4125-A669-E9945C1B041C}"/>
              </a:ext>
            </a:extLst>
          </p:cNvPr>
          <p:cNvSpPr/>
          <p:nvPr/>
        </p:nvSpPr>
        <p:spPr>
          <a:xfrm rot="16200000">
            <a:off x="7620794" y="2953544"/>
            <a:ext cx="6858000" cy="9509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222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FE781B-D031-429C-81CC-A5C35C278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063" y="0"/>
            <a:ext cx="9691687" cy="1325563"/>
          </a:xfrm>
        </p:spPr>
        <p:txBody>
          <a:bodyPr/>
          <a:lstStyle/>
          <a:p>
            <a:pPr>
              <a:defRPr/>
            </a:pPr>
            <a:r>
              <a:rPr lang="pt-BR" dirty="0"/>
              <a:t>Exercício de Fixação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4D6A5D-6A07-4689-82A1-FD8F78625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780" y="1828800"/>
            <a:ext cx="9426575" cy="4351338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sz="2800" dirty="0"/>
              <a:t>3. A velocidade de um móvel que parte da origem dos espaços e move-se em linha reta, varia com o tempo segundo o gráfico v = f(t) abaixo.</a:t>
            </a:r>
          </a:p>
        </p:txBody>
      </p:sp>
      <p:pic>
        <p:nvPicPr>
          <p:cNvPr id="31748" name="Imagem 3">
            <a:extLst>
              <a:ext uri="{FF2B5EF4-FFF2-40B4-BE49-F238E27FC236}">
                <a16:creationId xmlns:a16="http://schemas.microsoft.com/office/drawing/2014/main" id="{9D9FDB27-F6A5-41BD-95E8-B20F7B209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175000"/>
            <a:ext cx="598805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1893173-B96E-4CC3-BFCD-6342ADF5752B}"/>
              </a:ext>
            </a:extLst>
          </p:cNvPr>
          <p:cNvSpPr/>
          <p:nvPr/>
        </p:nvSpPr>
        <p:spPr>
          <a:xfrm rot="16200000">
            <a:off x="7620794" y="2953544"/>
            <a:ext cx="6858000" cy="9509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2ABF96-6A61-4B91-914E-365E4D71C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063" y="0"/>
            <a:ext cx="9691687" cy="1325563"/>
          </a:xfrm>
        </p:spPr>
        <p:txBody>
          <a:bodyPr/>
          <a:lstStyle/>
          <a:p>
            <a:pPr>
              <a:defRPr/>
            </a:pPr>
            <a:r>
              <a:rPr lang="pt-BR" dirty="0"/>
              <a:t>Exercício de Fixação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F908FA-5777-45FB-938E-002322703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038" y="1751013"/>
            <a:ext cx="9331325" cy="4392612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sz="2400" dirty="0"/>
              <a:t>Calcule: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BR" sz="2400" dirty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BR" sz="2400" dirty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BR" sz="2400" dirty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BR" sz="2400" dirty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sz="2400" dirty="0"/>
              <a:t>a) aceleração 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sz="2400" dirty="0"/>
              <a:t>b) a velocidade em t = 30s  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sz="2400" dirty="0"/>
              <a:t>c) a distância percorrida entre t = 5s e t = 20s</a:t>
            </a:r>
          </a:p>
        </p:txBody>
      </p:sp>
      <p:pic>
        <p:nvPicPr>
          <p:cNvPr id="32772" name="Imagem 4">
            <a:extLst>
              <a:ext uri="{FF2B5EF4-FFF2-40B4-BE49-F238E27FC236}">
                <a16:creationId xmlns:a16="http://schemas.microsoft.com/office/drawing/2014/main" id="{224FDDC5-871A-4CA8-AF1F-B9E4827F2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" t="7339" r="4413" b="7143"/>
          <a:stretch>
            <a:fillRect/>
          </a:stretch>
        </p:blipFill>
        <p:spPr bwMode="auto">
          <a:xfrm>
            <a:off x="4584163" y="1866900"/>
            <a:ext cx="57023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D245885-BD11-4993-AE34-4CA19BD9BBA2}"/>
              </a:ext>
            </a:extLst>
          </p:cNvPr>
          <p:cNvSpPr/>
          <p:nvPr/>
        </p:nvSpPr>
        <p:spPr>
          <a:xfrm rot="16200000">
            <a:off x="7620794" y="2953544"/>
            <a:ext cx="6858000" cy="9509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31FB07B9-9790-433C-8648-63D062D4966C}"/>
              </a:ext>
            </a:extLst>
          </p:cNvPr>
          <p:cNvSpPr/>
          <p:nvPr/>
        </p:nvSpPr>
        <p:spPr>
          <a:xfrm rot="16200000">
            <a:off x="7620794" y="2953544"/>
            <a:ext cx="6858000" cy="9509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18D296F-F823-48BC-84C2-8209E4EDCF41}"/>
              </a:ext>
            </a:extLst>
          </p:cNvPr>
          <p:cNvSpPr txBox="1"/>
          <p:nvPr/>
        </p:nvSpPr>
        <p:spPr>
          <a:xfrm>
            <a:off x="8210550" y="336550"/>
            <a:ext cx="157956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5400" dirty="0">
                <a:latin typeface="+mj-lt"/>
              </a:rPr>
              <a:t>MRU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FC8ECD-29D9-42A2-916D-9084DF8B3685}"/>
              </a:ext>
            </a:extLst>
          </p:cNvPr>
          <p:cNvSpPr txBox="1"/>
          <p:nvPr/>
        </p:nvSpPr>
        <p:spPr>
          <a:xfrm>
            <a:off x="1231900" y="1570038"/>
            <a:ext cx="5602288" cy="6778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altLang="pt-BR" sz="2400" b="1" dirty="0">
                <a:solidFill>
                  <a:schemeClr val="accent5">
                    <a:lumMod val="75000"/>
                  </a:schemeClr>
                </a:solidFill>
              </a:rPr>
              <a:t>MRU - Movimento Retilíneo Uniforme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15365" name="Espaço Reservado para Conteúdo 2">
            <a:extLst>
              <a:ext uri="{FF2B5EF4-FFF2-40B4-BE49-F238E27FC236}">
                <a16:creationId xmlns:a16="http://schemas.microsoft.com/office/drawing/2014/main" id="{8B9BB766-1DA9-4DDD-AEAC-0A0512328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900" y="2151063"/>
            <a:ext cx="8558213" cy="3990975"/>
          </a:xfrm>
        </p:spPr>
        <p:txBody>
          <a:bodyPr/>
          <a:lstStyle/>
          <a:p>
            <a:r>
              <a:rPr lang="pt-BR" altLang="pt-BR" sz="2400"/>
              <a:t>Trajetória retilínea;</a:t>
            </a:r>
          </a:p>
          <a:p>
            <a:r>
              <a:rPr lang="pt-BR" altLang="pt-BR" sz="2400"/>
              <a:t>Velocidade constante – o móvel percorre espaços iguais em intervalos de tempo iguais;</a:t>
            </a:r>
          </a:p>
          <a:p>
            <a:r>
              <a:rPr lang="pt-BR" altLang="pt-BR" sz="2400"/>
              <a:t>Aceleração nula, ou seja, tem valor zero; </a:t>
            </a:r>
          </a:p>
          <a:p>
            <a:r>
              <a:rPr lang="pt-BR" altLang="pt-BR" sz="2400"/>
              <a:t>A velocidade instantânea é igual a velocidade média.</a:t>
            </a:r>
          </a:p>
        </p:txBody>
      </p:sp>
      <p:pic>
        <p:nvPicPr>
          <p:cNvPr id="15366" name="Picture 7" descr="Resultado de imagem para movimento retilineo uniforme">
            <a:extLst>
              <a:ext uri="{FF2B5EF4-FFF2-40B4-BE49-F238E27FC236}">
                <a16:creationId xmlns:a16="http://schemas.microsoft.com/office/drawing/2014/main" id="{7EEFD17A-80F3-4D91-B01E-58CF14168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4460875"/>
            <a:ext cx="591026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1352C554-6855-4367-A051-C4F9DE4C2DB6}"/>
              </a:ext>
            </a:extLst>
          </p:cNvPr>
          <p:cNvSpPr/>
          <p:nvPr/>
        </p:nvSpPr>
        <p:spPr>
          <a:xfrm rot="16200000">
            <a:off x="7620794" y="2953544"/>
            <a:ext cx="6858000" cy="9509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F18403D-22BF-4D30-861F-6B0B377D2B28}"/>
              </a:ext>
            </a:extLst>
          </p:cNvPr>
          <p:cNvSpPr txBox="1"/>
          <p:nvPr/>
        </p:nvSpPr>
        <p:spPr>
          <a:xfrm>
            <a:off x="8210550" y="336550"/>
            <a:ext cx="157956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5400" dirty="0">
                <a:latin typeface="+mj-lt"/>
              </a:rPr>
              <a:t>MRU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A8A76-715C-4D0D-A2CD-F9981EA4B468}"/>
              </a:ext>
            </a:extLst>
          </p:cNvPr>
          <p:cNvSpPr txBox="1"/>
          <p:nvPr/>
        </p:nvSpPr>
        <p:spPr>
          <a:xfrm>
            <a:off x="1231900" y="1570038"/>
            <a:ext cx="1708150" cy="6778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altLang="pt-BR" sz="2400" b="1" dirty="0">
                <a:solidFill>
                  <a:schemeClr val="accent5">
                    <a:lumMod val="75000"/>
                  </a:schemeClr>
                </a:solidFill>
              </a:rPr>
              <a:t>Variações </a:t>
            </a:r>
          </a:p>
          <a:p>
            <a:pPr>
              <a:defRPr/>
            </a:pPr>
            <a:endParaRPr lang="pt-BR" dirty="0"/>
          </a:p>
        </p:txBody>
      </p:sp>
      <p:pic>
        <p:nvPicPr>
          <p:cNvPr id="16389" name="Picture 2" descr="Resultado de imagem para velocidade media">
            <a:extLst>
              <a:ext uri="{FF2B5EF4-FFF2-40B4-BE49-F238E27FC236}">
                <a16:creationId xmlns:a16="http://schemas.microsoft.com/office/drawing/2014/main" id="{7F0C78C0-E80D-45AC-9F9C-521FC5D57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2792413"/>
            <a:ext cx="54197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4015171-6662-411E-AE0F-810E85693227}"/>
              </a:ext>
            </a:extLst>
          </p:cNvPr>
          <p:cNvSpPr/>
          <p:nvPr/>
        </p:nvSpPr>
        <p:spPr>
          <a:xfrm rot="16200000">
            <a:off x="7620794" y="2953544"/>
            <a:ext cx="6858000" cy="9509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CC04926-E9E3-402E-8954-23B66B8A7ED1}"/>
              </a:ext>
            </a:extLst>
          </p:cNvPr>
          <p:cNvSpPr txBox="1"/>
          <p:nvPr/>
        </p:nvSpPr>
        <p:spPr>
          <a:xfrm>
            <a:off x="8210550" y="336550"/>
            <a:ext cx="157956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5400" dirty="0">
                <a:latin typeface="+mj-lt"/>
              </a:rPr>
              <a:t>MRU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1786DD4-9C13-4954-9258-4E6AD4481903}"/>
              </a:ext>
            </a:extLst>
          </p:cNvPr>
          <p:cNvSpPr txBox="1"/>
          <p:nvPr/>
        </p:nvSpPr>
        <p:spPr>
          <a:xfrm>
            <a:off x="1231900" y="1570038"/>
            <a:ext cx="4100513" cy="6778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altLang="pt-BR" sz="2400" b="1" dirty="0">
                <a:solidFill>
                  <a:schemeClr val="accent5">
                    <a:lumMod val="75000"/>
                  </a:schemeClr>
                </a:solidFill>
              </a:rPr>
              <a:t>Velocidade Escalar Média  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17413" name="CaixaDeTexto 3">
            <a:extLst>
              <a:ext uri="{FF2B5EF4-FFF2-40B4-BE49-F238E27FC236}">
                <a16:creationId xmlns:a16="http://schemas.microsoft.com/office/drawing/2014/main" id="{1556E8AC-F72C-402A-A303-CF16B1CE3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713" y="2293938"/>
            <a:ext cx="68214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000000"/>
                </a:solidFill>
                <a:latin typeface="Arial" panose="020B0604020202020204" pitchFamily="34" charset="0"/>
              </a:rPr>
              <a:t>É a informação de COMO A POSIÇÃO VARIOU EM UM INTERVALO DE TEMPO.  </a:t>
            </a:r>
          </a:p>
        </p:txBody>
      </p:sp>
      <p:pic>
        <p:nvPicPr>
          <p:cNvPr id="17414" name="Picture 2" descr="Resultado de imagem para velocidade media">
            <a:extLst>
              <a:ext uri="{FF2B5EF4-FFF2-40B4-BE49-F238E27FC236}">
                <a16:creationId xmlns:a16="http://schemas.microsoft.com/office/drawing/2014/main" id="{C7A77D36-3BFD-4B8D-A410-AA6D8337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2879725"/>
            <a:ext cx="4090987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" descr="Resultado de imagem para velocidade media">
            <a:extLst>
              <a:ext uri="{FF2B5EF4-FFF2-40B4-BE49-F238E27FC236}">
                <a16:creationId xmlns:a16="http://schemas.microsoft.com/office/drawing/2014/main" id="{AA8980B7-84D6-42BD-9BE3-8DF1A0FA5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5391150"/>
            <a:ext cx="19494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FBFF52DB-06A8-44E6-8934-FDF8263E5A6D}"/>
              </a:ext>
            </a:extLst>
          </p:cNvPr>
          <p:cNvSpPr/>
          <p:nvPr/>
        </p:nvSpPr>
        <p:spPr>
          <a:xfrm rot="16200000">
            <a:off x="7620794" y="2953544"/>
            <a:ext cx="6858000" cy="9509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A3EC814-CCB9-4AD7-80F2-89FD4BA09AFA}"/>
              </a:ext>
            </a:extLst>
          </p:cNvPr>
          <p:cNvSpPr txBox="1"/>
          <p:nvPr/>
        </p:nvSpPr>
        <p:spPr>
          <a:xfrm>
            <a:off x="8210550" y="336550"/>
            <a:ext cx="157956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5400" dirty="0">
                <a:latin typeface="+mj-lt"/>
              </a:rPr>
              <a:t>MRU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CC71D84-F00F-4E8F-94D7-37EFA46E5DC9}"/>
              </a:ext>
            </a:extLst>
          </p:cNvPr>
          <p:cNvSpPr txBox="1"/>
          <p:nvPr/>
        </p:nvSpPr>
        <p:spPr>
          <a:xfrm>
            <a:off x="1231900" y="1570038"/>
            <a:ext cx="4100513" cy="6778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altLang="pt-BR" sz="2400" b="1" dirty="0">
                <a:solidFill>
                  <a:schemeClr val="accent5">
                    <a:lumMod val="75000"/>
                  </a:schemeClr>
                </a:solidFill>
              </a:rPr>
              <a:t>Velocidade Escalar Média  </a:t>
            </a:r>
          </a:p>
          <a:p>
            <a:pPr>
              <a:defRPr/>
            </a:pPr>
            <a:endParaRPr lang="pt-BR" dirty="0"/>
          </a:p>
        </p:txBody>
      </p:sp>
      <p:pic>
        <p:nvPicPr>
          <p:cNvPr id="18437" name="Picture 2" descr="Resultado de imagem para movimento progressivo retrogrado fisica">
            <a:extLst>
              <a:ext uri="{FF2B5EF4-FFF2-40B4-BE49-F238E27FC236}">
                <a16:creationId xmlns:a16="http://schemas.microsoft.com/office/drawing/2014/main" id="{356D2BF0-244C-496E-BB91-96902997A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2616200"/>
            <a:ext cx="4583113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Resultado de imagem para movimento progressivo retrogrado fisica">
            <a:extLst>
              <a:ext uri="{FF2B5EF4-FFF2-40B4-BE49-F238E27FC236}">
                <a16:creationId xmlns:a16="http://schemas.microsoft.com/office/drawing/2014/main" id="{EDA2AA50-3B82-447D-BDAA-CADEFD20A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38" y="2616200"/>
            <a:ext cx="4235450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CaixaDeTexto 10">
            <a:extLst>
              <a:ext uri="{FF2B5EF4-FFF2-40B4-BE49-F238E27FC236}">
                <a16:creationId xmlns:a16="http://schemas.microsoft.com/office/drawing/2014/main" id="{9310817A-238B-4102-AB26-B85DF3118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163" y="5572125"/>
            <a:ext cx="4497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000000"/>
                </a:solidFill>
                <a:latin typeface="Arial" panose="020B0604020202020204" pitchFamily="34" charset="0"/>
              </a:rPr>
              <a:t>Velocidade positiva – movimento progressivo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000000"/>
                </a:solidFill>
                <a:latin typeface="Arial" panose="020B0604020202020204" pitchFamily="34" charset="0"/>
              </a:rPr>
              <a:t>Velocidade negativa – movimento retrógrado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0396FF19-7513-4CBC-8532-08C708D80748}"/>
              </a:ext>
            </a:extLst>
          </p:cNvPr>
          <p:cNvSpPr/>
          <p:nvPr/>
        </p:nvSpPr>
        <p:spPr>
          <a:xfrm rot="16200000">
            <a:off x="7620794" y="2953544"/>
            <a:ext cx="6858000" cy="9509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EF55174-2296-4AC8-991E-A8598CA5D661}"/>
              </a:ext>
            </a:extLst>
          </p:cNvPr>
          <p:cNvSpPr txBox="1"/>
          <p:nvPr/>
        </p:nvSpPr>
        <p:spPr>
          <a:xfrm>
            <a:off x="8210550" y="336550"/>
            <a:ext cx="157956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5400" dirty="0">
                <a:latin typeface="+mj-lt"/>
              </a:rPr>
              <a:t>MRU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8EAFCFB-A835-487E-8987-2CA70C48045F}"/>
              </a:ext>
            </a:extLst>
          </p:cNvPr>
          <p:cNvSpPr txBox="1"/>
          <p:nvPr/>
        </p:nvSpPr>
        <p:spPr>
          <a:xfrm>
            <a:off x="1231900" y="1570038"/>
            <a:ext cx="5656263" cy="6778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altLang="pt-BR" sz="2400" b="1" dirty="0">
                <a:solidFill>
                  <a:schemeClr val="accent5">
                    <a:lumMod val="75000"/>
                  </a:schemeClr>
                </a:solidFill>
              </a:rPr>
              <a:t>Velocidade Escalar Média - Exercício 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20485" name="Espaço Reservado para Conteúdo 2">
            <a:extLst>
              <a:ext uri="{FF2B5EF4-FFF2-40B4-BE49-F238E27FC236}">
                <a16:creationId xmlns:a16="http://schemas.microsoft.com/office/drawing/2014/main" id="{224E2A1C-ACB2-4E9A-A9C8-389C17024259}"/>
              </a:ext>
            </a:extLst>
          </p:cNvPr>
          <p:cNvSpPr txBox="1">
            <a:spLocks/>
          </p:cNvSpPr>
          <p:nvPr/>
        </p:nvSpPr>
        <p:spPr bwMode="auto">
          <a:xfrm>
            <a:off x="1231900" y="20986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/>
              <a:t>2) Um trem, de 200m de comprimento tem velocidade escalar constante de 72km/h. Calcule o tempo gasto para o trem passar completamente uma ponte de 50m de comprimento.</a:t>
            </a:r>
          </a:p>
        </p:txBody>
      </p:sp>
      <p:pic>
        <p:nvPicPr>
          <p:cNvPr id="20486" name="Picture 2" descr="http://www.brasilescola.com/upload/conteudo/images/8.gif">
            <a:extLst>
              <a:ext uri="{FF2B5EF4-FFF2-40B4-BE49-F238E27FC236}">
                <a16:creationId xmlns:a16="http://schemas.microsoft.com/office/drawing/2014/main" id="{878C56A8-A9C1-4434-AE1F-466548741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121150"/>
            <a:ext cx="314325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1A05E541-EC2A-42DA-9C1F-B85B9697D418}"/>
              </a:ext>
            </a:extLst>
          </p:cNvPr>
          <p:cNvSpPr/>
          <p:nvPr/>
        </p:nvSpPr>
        <p:spPr>
          <a:xfrm rot="16200000">
            <a:off x="7620794" y="2953544"/>
            <a:ext cx="6858000" cy="9509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9468BC9-240F-4EB0-BA8B-33D3E5721A9B}"/>
              </a:ext>
            </a:extLst>
          </p:cNvPr>
          <p:cNvSpPr txBox="1"/>
          <p:nvPr/>
        </p:nvSpPr>
        <p:spPr>
          <a:xfrm>
            <a:off x="8210550" y="336550"/>
            <a:ext cx="157956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5400" dirty="0">
                <a:latin typeface="+mj-lt"/>
              </a:rPr>
              <a:t>MRU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0596353-3B7B-4308-AD44-99600A00FB31}"/>
              </a:ext>
            </a:extLst>
          </p:cNvPr>
          <p:cNvSpPr txBox="1"/>
          <p:nvPr/>
        </p:nvSpPr>
        <p:spPr>
          <a:xfrm>
            <a:off x="1231900" y="1570038"/>
            <a:ext cx="7005638" cy="6778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altLang="pt-BR" sz="2400" b="1" dirty="0">
                <a:solidFill>
                  <a:schemeClr val="accent5">
                    <a:lumMod val="75000"/>
                  </a:schemeClr>
                </a:solidFill>
              </a:rPr>
              <a:t>Velocidade Escalar Média - Exercício Proposto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21509" name="Espaço Reservado para Conteúdo 2">
            <a:extLst>
              <a:ext uri="{FF2B5EF4-FFF2-40B4-BE49-F238E27FC236}">
                <a16:creationId xmlns:a16="http://schemas.microsoft.com/office/drawing/2014/main" id="{8757A396-A844-45EF-8098-789970082760}"/>
              </a:ext>
            </a:extLst>
          </p:cNvPr>
          <p:cNvSpPr txBox="1">
            <a:spLocks/>
          </p:cNvSpPr>
          <p:nvPr/>
        </p:nvSpPr>
        <p:spPr bwMode="auto">
          <a:xfrm>
            <a:off x="1231900" y="20986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pt-BR" altLang="pt-BR" sz="2400" dirty="0"/>
              <a:t>3 - (ENEM - 2012) </a:t>
            </a:r>
            <a:r>
              <a:rPr lang="pt-BR" sz="1600" i="1" dirty="0">
                <a:latin typeface="Arial" panose="020B0604020202020204" pitchFamily="34" charset="0"/>
              </a:rPr>
              <a:t>Uma empresa de transportes precisa efetuar a entrega de uma encomenda o mais breve possível. Para tanto, a equipe de logística analisa o trajeto desde a empresa até o local da entrega. Ela verifica que o trajeto apresenta dois trechos de distâncias diferentes e velocidades máximas permitidas diferentes. No primeiro trecho, a velocidade máxima permitida é de 80 km/h e a distância a ser percorrida é de 80 km. No segundo trecho, cujo comprimento vale 60 km, a velocidade máxima permitida é 120 km/h.</a:t>
            </a:r>
            <a:r>
              <a:rPr lang="pt-BR" altLang="pt-BR" sz="1600" dirty="0">
                <a:latin typeface="Arial" panose="020B0604020202020204" pitchFamily="34" charset="0"/>
              </a:rPr>
              <a:t> </a:t>
            </a:r>
            <a:r>
              <a:rPr lang="pt-BR" sz="1600" i="1" dirty="0">
                <a:latin typeface="Arial" panose="020B0604020202020204" pitchFamily="34" charset="0"/>
              </a:rPr>
              <a:t>Supondo que as condições de trânsito sejam favoráveis para que o veículo da empresa ande continuamente na velocidade máxima permitida, qual será o tempo necessário, em horas, para a realização da entrega?</a:t>
            </a:r>
            <a:endParaRPr lang="pt-BR" altLang="pt-BR" sz="1600" dirty="0">
              <a:latin typeface="Arial" panose="020B0604020202020204" pitchFamily="34" charset="0"/>
            </a:endParaRPr>
          </a:p>
          <a:p>
            <a:pPr marL="457200" indent="-457200" algn="just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LcParenR"/>
            </a:pPr>
            <a:r>
              <a:rPr lang="pt-BR" altLang="pt-BR" sz="2400" dirty="0"/>
              <a:t>0,7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pt-BR" altLang="pt-BR" sz="2400" dirty="0"/>
              <a:t>b)   1,4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pt-BR" altLang="pt-BR" sz="2400" dirty="0"/>
              <a:t>d)   1,5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400" dirty="0"/>
              <a:t>e)   2,0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400" dirty="0"/>
              <a:t>e)   3,0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pt-BR" alt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</TotalTime>
  <Words>1253</Words>
  <Application>Microsoft Office PowerPoint</Application>
  <PresentationFormat>Widescreen</PresentationFormat>
  <Paragraphs>169</Paragraphs>
  <Slides>36</Slides>
  <Notes>6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2" baseType="lpstr">
      <vt:lpstr>Arial</vt:lpstr>
      <vt:lpstr>Calibri Light</vt:lpstr>
      <vt:lpstr>Calibri</vt:lpstr>
      <vt:lpstr>Book Antiqua</vt:lpstr>
      <vt:lpstr>Tema do Office</vt:lpstr>
      <vt:lpstr>Microsoft Equation 3.0</vt:lpstr>
      <vt:lpstr>FÍSICA</vt:lpstr>
      <vt:lpstr>MRU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DIAGRAMAS</vt:lpstr>
      <vt:lpstr>Apresentação do PowerPoint</vt:lpstr>
      <vt:lpstr>Apresentação do PowerPoint</vt:lpstr>
      <vt:lpstr>Apresentação do PowerPoint</vt:lpstr>
      <vt:lpstr>Apresentação do PowerPoint</vt:lpstr>
      <vt:lpstr> Função Horária das Posições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MRUV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Diagrama Velocidade x Tempo</vt:lpstr>
      <vt:lpstr>Diagrama Velocidade x Tempo</vt:lpstr>
      <vt:lpstr>Função Horária dos espaços;</vt:lpstr>
      <vt:lpstr>Diagrama Espaço x Tempo (s x t);</vt:lpstr>
      <vt:lpstr>Equação de Torricelli</vt:lpstr>
      <vt:lpstr>Exercício de Fixação</vt:lpstr>
      <vt:lpstr>Exercício de fixação</vt:lpstr>
      <vt:lpstr>Exercício de fixação</vt:lpstr>
      <vt:lpstr>Exercício de Fixação</vt:lpstr>
      <vt:lpstr>Exercício de Fixação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petengcvpc1@outlook.com</cp:lastModifiedBy>
  <cp:revision>73</cp:revision>
  <dcterms:modified xsi:type="dcterms:W3CDTF">2020-02-07T21:52:03Z</dcterms:modified>
  <cp:category/>
</cp:coreProperties>
</file>