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1" r:id="rId1"/>
  </p:sldMasterIdLst>
  <p:sldIdLst>
    <p:sldId id="258" r:id="rId2"/>
    <p:sldId id="259" r:id="rId3"/>
    <p:sldId id="260" r:id="rId4"/>
    <p:sldId id="257" r:id="rId5"/>
    <p:sldId id="295" r:id="rId6"/>
    <p:sldId id="296" r:id="rId7"/>
    <p:sldId id="297" r:id="rId8"/>
    <p:sldId id="298" r:id="rId9"/>
    <p:sldId id="301" r:id="rId10"/>
    <p:sldId id="303" r:id="rId11"/>
    <p:sldId id="299" r:id="rId12"/>
    <p:sldId id="300" r:id="rId13"/>
    <p:sldId id="302" r:id="rId14"/>
    <p:sldId id="261" r:id="rId15"/>
    <p:sldId id="263" r:id="rId16"/>
    <p:sldId id="305" r:id="rId17"/>
    <p:sldId id="291" r:id="rId18"/>
    <p:sldId id="289" r:id="rId19"/>
    <p:sldId id="290" r:id="rId20"/>
    <p:sldId id="281" r:id="rId21"/>
    <p:sldId id="282" r:id="rId22"/>
    <p:sldId id="283" r:id="rId23"/>
    <p:sldId id="284" r:id="rId24"/>
    <p:sldId id="292" r:id="rId25"/>
    <p:sldId id="285" r:id="rId26"/>
    <p:sldId id="286" r:id="rId27"/>
    <p:sldId id="287" r:id="rId28"/>
    <p:sldId id="288" r:id="rId29"/>
    <p:sldId id="294" r:id="rId30"/>
    <p:sldId id="293" r:id="rId31"/>
  </p:sldIdLst>
  <p:sldSz cx="12192000" cy="6858000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theme" Target="theme/theme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viewProps" Target="view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presProps" Target="pres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tableStyles" Target="tableStyle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D687FE-E1B8-4442-934D-98041DD1A2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0453F30-AFBA-4C1A-8D7C-7DFDE4A966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C9CECC-F2EE-4BCD-A695-FD555D9E0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5DE6307-C911-4F39-9589-FA12F50A6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8C79C0E-CCB3-4B48-916F-E1AA859FC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E4C661-697A-4079-ACB3-AF6E069B9FAB}" type="slidenum">
              <a:rPr lang="es-ES" altLang="pt-BR"/>
              <a:pPr/>
              <a:t>‹nº›</a:t>
            </a:fld>
            <a:endParaRPr lang="es-ES" altLang="pt-BR"/>
          </a:p>
        </p:txBody>
      </p:sp>
    </p:spTree>
    <p:extLst>
      <p:ext uri="{BB962C8B-B14F-4D97-AF65-F5344CB8AC3E}">
        <p14:creationId xmlns:p14="http://schemas.microsoft.com/office/powerpoint/2010/main" val="2698041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12346E-A6FE-4602-9C4F-1C6BF5D3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DFCB1E4-E4C9-4ACE-AEB9-9EDABEEF4B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6B303F8-84CF-47CD-B9FD-7E8A5D828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A79732C-8BD9-4B56-A24F-7F7B709FA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29505E9-B445-48FA-9BE8-EBFBB88F8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0CD5F4-D5A1-4F0A-963C-FF9348EEBD40}" type="slidenum">
              <a:rPr lang="es-ES" altLang="pt-BR"/>
              <a:pPr/>
              <a:t>‹nº›</a:t>
            </a:fld>
            <a:endParaRPr lang="es-ES" altLang="pt-BR"/>
          </a:p>
        </p:txBody>
      </p:sp>
    </p:spTree>
    <p:extLst>
      <p:ext uri="{BB962C8B-B14F-4D97-AF65-F5344CB8AC3E}">
        <p14:creationId xmlns:p14="http://schemas.microsoft.com/office/powerpoint/2010/main" val="3150509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37534C3-BB5F-4BCC-AB35-0F03CA73B8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3ECC752-1349-4AD8-8226-D3C0A57C19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C3E801B-4E22-4A0F-A8C2-5274CE95B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514B4B6-4C96-4548-8F0D-372128653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622F84B-83D3-4C12-B7A1-C21CF81E1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B5ED0-B0C9-4FCE-8B2C-DD0FC04017CF}" type="slidenum">
              <a:rPr lang="es-ES" altLang="pt-BR"/>
              <a:pPr/>
              <a:t>‹nº›</a:t>
            </a:fld>
            <a:endParaRPr lang="es-ES" altLang="pt-BR"/>
          </a:p>
        </p:txBody>
      </p:sp>
    </p:spTree>
    <p:extLst>
      <p:ext uri="{BB962C8B-B14F-4D97-AF65-F5344CB8AC3E}">
        <p14:creationId xmlns:p14="http://schemas.microsoft.com/office/powerpoint/2010/main" val="1583901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18866B-863F-48C0-BE30-9853E505D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6326FF-4D7B-438A-802F-D9200CAA8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58C0721-9BF7-4B68-B938-01B4C3E35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2316976-EF6C-4EE2-A667-6789B7925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D16297B-9317-4097-8207-FC8259A93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8DE09C-DFEA-4510-AF1A-BC9010031B37}" type="slidenum">
              <a:rPr lang="es-ES" altLang="pt-BR"/>
              <a:pPr/>
              <a:t>‹nº›</a:t>
            </a:fld>
            <a:endParaRPr lang="es-ES" altLang="pt-BR"/>
          </a:p>
        </p:txBody>
      </p:sp>
    </p:spTree>
    <p:extLst>
      <p:ext uri="{BB962C8B-B14F-4D97-AF65-F5344CB8AC3E}">
        <p14:creationId xmlns:p14="http://schemas.microsoft.com/office/powerpoint/2010/main" val="1597047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A57C48-D3B3-4D5C-890A-633427845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8B2017F-524B-4436-9DC7-46EF73F0A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2CB998F-2DEB-4101-89A4-028945194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B80B0A9-4CE8-4286-8067-387470291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7ADABC2-FD3C-4E63-A261-DD7E17D22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2148E2-4CB3-4994-8D05-DC4F5E83503B}" type="slidenum">
              <a:rPr lang="es-ES" altLang="pt-BR"/>
              <a:pPr/>
              <a:t>‹nº›</a:t>
            </a:fld>
            <a:endParaRPr lang="es-ES" altLang="pt-BR"/>
          </a:p>
        </p:txBody>
      </p:sp>
    </p:spTree>
    <p:extLst>
      <p:ext uri="{BB962C8B-B14F-4D97-AF65-F5344CB8AC3E}">
        <p14:creationId xmlns:p14="http://schemas.microsoft.com/office/powerpoint/2010/main" val="1469628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C6B4D6-34FD-4C83-A6D4-8797A3C5C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C1F7978-9684-4A37-B67B-9B824DD36F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93161D1-1E90-4590-9F6F-3A45E1A49A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C3DDDCB-F414-4692-8664-A1B065F4F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B1195DE-A4DB-45C1-8DAD-E1286C824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2073550-56AE-43F3-9DC9-4CF8DB1FC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7019AD-473C-43B8-A8DC-07558CD9AA35}" type="slidenum">
              <a:rPr lang="es-ES" altLang="pt-BR"/>
              <a:pPr/>
              <a:t>‹nº›</a:t>
            </a:fld>
            <a:endParaRPr lang="es-ES" altLang="pt-BR"/>
          </a:p>
        </p:txBody>
      </p:sp>
    </p:spTree>
    <p:extLst>
      <p:ext uri="{BB962C8B-B14F-4D97-AF65-F5344CB8AC3E}">
        <p14:creationId xmlns:p14="http://schemas.microsoft.com/office/powerpoint/2010/main" val="2805287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B7BC0F-AE90-46F4-8CA0-F0EBECCD8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E449DBC-D185-428B-B78C-2561E5933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5BD6D35-4222-4BBA-97E2-52EAD97FBB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72CE963-B2BA-4CA2-983A-808E93CABE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34C2FDD-5A39-4BFD-889F-84ACC75C36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E7AC566-5C12-4C64-A93A-02250928D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B9FB6F6-D1FB-4387-99A0-76512CDA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5A82DC0-CF95-4C2B-AB6A-E430C6E14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126622-D268-4514-B8C3-2E35293569EA}" type="slidenum">
              <a:rPr lang="es-ES" altLang="pt-BR"/>
              <a:pPr/>
              <a:t>‹nº›</a:t>
            </a:fld>
            <a:endParaRPr lang="es-ES" altLang="pt-BR"/>
          </a:p>
        </p:txBody>
      </p:sp>
    </p:spTree>
    <p:extLst>
      <p:ext uri="{BB962C8B-B14F-4D97-AF65-F5344CB8AC3E}">
        <p14:creationId xmlns:p14="http://schemas.microsoft.com/office/powerpoint/2010/main" val="2650101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4A2AC3-AEBB-493B-8F14-77512D2EA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BA50582-F702-4530-9B4E-5D0F27B0F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D9C921F-244B-418B-AD4B-82646A9F7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9667120-7458-4B3B-B37A-B71AAE360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7DC8AC-450D-4116-8246-2D7CDE72695D}" type="slidenum">
              <a:rPr lang="es-ES" altLang="pt-BR"/>
              <a:pPr/>
              <a:t>‹nº›</a:t>
            </a:fld>
            <a:endParaRPr lang="es-ES" altLang="pt-BR"/>
          </a:p>
        </p:txBody>
      </p:sp>
    </p:spTree>
    <p:extLst>
      <p:ext uri="{BB962C8B-B14F-4D97-AF65-F5344CB8AC3E}">
        <p14:creationId xmlns:p14="http://schemas.microsoft.com/office/powerpoint/2010/main" val="3575182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31E1101-AD69-4565-B088-29B388704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232A16D-841A-4C54-9579-3F2CEC7FF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0A7B31D-2351-4B87-A614-D002E4A9C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BEF3BA-EE5F-4A25-AF3D-1AC480F8CEE3}" type="slidenum">
              <a:rPr lang="es-ES" altLang="pt-BR"/>
              <a:pPr/>
              <a:t>‹nº›</a:t>
            </a:fld>
            <a:endParaRPr lang="es-ES" altLang="pt-BR"/>
          </a:p>
        </p:txBody>
      </p:sp>
    </p:spTree>
    <p:extLst>
      <p:ext uri="{BB962C8B-B14F-4D97-AF65-F5344CB8AC3E}">
        <p14:creationId xmlns:p14="http://schemas.microsoft.com/office/powerpoint/2010/main" val="1677514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D7AAEB-9CB4-4CDF-B238-98A1B5D09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6873ADA-006E-4BDF-BCE3-5CB1F634F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5BDCDD0-7E0C-4A45-ADBB-3F8CEAEAAF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49B6F87-093B-4F91-A704-9EFDBEDD3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4B16681-5DD9-4F32-8E75-1165CF967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EAA3BD3-787B-4838-9386-AF53A1214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9303C8-B61C-44C3-AE98-DB7AB3E4EEC4}" type="slidenum">
              <a:rPr lang="es-ES" altLang="pt-BR"/>
              <a:pPr/>
              <a:t>‹nº›</a:t>
            </a:fld>
            <a:endParaRPr lang="es-ES" altLang="pt-BR"/>
          </a:p>
        </p:txBody>
      </p:sp>
    </p:spTree>
    <p:extLst>
      <p:ext uri="{BB962C8B-B14F-4D97-AF65-F5344CB8AC3E}">
        <p14:creationId xmlns:p14="http://schemas.microsoft.com/office/powerpoint/2010/main" val="1567572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628FDF-D13D-49EA-B2CB-44CE4AB2F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C1DFCFD-24E0-490A-86BF-97B71E3474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5A00BD0-DD6F-4232-B700-42E8603FF1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1C3D23B-7E6F-434E-BDCF-85F11FCE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6698936-46AA-4CD6-BCAE-15334E4A5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8E33F0E-59C5-49A9-9BF4-DCE400B83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C75DE-F46A-4908-A053-8EBDD8603C2D}" type="slidenum">
              <a:rPr lang="es-ES" altLang="pt-BR"/>
              <a:pPr/>
              <a:t>‹nº›</a:t>
            </a:fld>
            <a:endParaRPr lang="es-ES" altLang="pt-BR"/>
          </a:p>
        </p:txBody>
      </p:sp>
    </p:spTree>
    <p:extLst>
      <p:ext uri="{BB962C8B-B14F-4D97-AF65-F5344CB8AC3E}">
        <p14:creationId xmlns:p14="http://schemas.microsoft.com/office/powerpoint/2010/main" val="1857348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image" Target="../media/image1.jpe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E58AD09-ACDD-4A34-8845-B90EEA6751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pt-BR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FC64859-CFC1-4143-8E5F-8945B5FD85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pt-BR"/>
              <a:t>Haga clic para modificar el estilo de texto del patrón</a:t>
            </a:r>
          </a:p>
          <a:p>
            <a:pPr lvl="1"/>
            <a:r>
              <a:rPr lang="es-ES" altLang="pt-BR"/>
              <a:t>Segundo nivel</a:t>
            </a:r>
          </a:p>
          <a:p>
            <a:pPr lvl="2"/>
            <a:r>
              <a:rPr lang="es-ES" altLang="pt-BR"/>
              <a:t>Tercer nivel</a:t>
            </a:r>
          </a:p>
          <a:p>
            <a:pPr lvl="3"/>
            <a:r>
              <a:rPr lang="es-ES" altLang="pt-BR"/>
              <a:t>Cuarto nivel</a:t>
            </a:r>
          </a:p>
          <a:p>
            <a:pPr lvl="4"/>
            <a:r>
              <a:rPr lang="es-ES" altLang="pt-BR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D8ECA17-5CA2-4BFA-9208-B62F251286C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DF33818-38A2-44E3-B999-5D659D30925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22A0978-73CE-4BEA-800F-D59FE8598D0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ECE5877-94B4-4225-AD17-1D00569590DB}" type="slidenum">
              <a:rPr lang="es-ES" altLang="pt-BR"/>
              <a:pPr/>
              <a:t>‹nº›</a:t>
            </a:fld>
            <a:endParaRPr lang="es-ES" altLang="pt-BR"/>
          </a:p>
        </p:txBody>
      </p:sp>
    </p:spTree>
    <p:extLst>
      <p:ext uri="{BB962C8B-B14F-4D97-AF65-F5344CB8AC3E}">
        <p14:creationId xmlns:p14="http://schemas.microsoft.com/office/powerpoint/2010/main" val="1587082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6.jpg" /><Relationship Id="rId5" Type="http://schemas.openxmlformats.org/officeDocument/2006/relationships/image" Target="../media/image5.jpeg" /><Relationship Id="rId4" Type="http://schemas.openxmlformats.org/officeDocument/2006/relationships/image" Target="../media/image4.jp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32.jpg" /><Relationship Id="rId4" Type="http://schemas.openxmlformats.org/officeDocument/2006/relationships/image" Target="../media/image31.jp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35.jpg" /><Relationship Id="rId4" Type="http://schemas.openxmlformats.org/officeDocument/2006/relationships/image" Target="../media/image34.jp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7.jp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41.gif" /><Relationship Id="rId5" Type="http://schemas.openxmlformats.org/officeDocument/2006/relationships/image" Target="../media/image40.jpg" /><Relationship Id="rId4" Type="http://schemas.openxmlformats.org/officeDocument/2006/relationships/image" Target="../media/image39.jp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43.jp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45.pn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49.png" /><Relationship Id="rId5" Type="http://schemas.openxmlformats.org/officeDocument/2006/relationships/image" Target="../media/image48.jpg" /><Relationship Id="rId4" Type="http://schemas.openxmlformats.org/officeDocument/2006/relationships/image" Target="../media/image47.jp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51.gif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55.png" /><Relationship Id="rId5" Type="http://schemas.openxmlformats.org/officeDocument/2006/relationships/image" Target="../media/image54.png" /><Relationship Id="rId4" Type="http://schemas.openxmlformats.org/officeDocument/2006/relationships/image" Target="../media/image53.jp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8.jpg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59.jpg" /><Relationship Id="rId4" Type="http://schemas.openxmlformats.org/officeDocument/2006/relationships/image" Target="../media/image58.png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62.JPG" /><Relationship Id="rId4" Type="http://schemas.openxmlformats.org/officeDocument/2006/relationships/image" Target="../media/image61.jpg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64.gif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69.jpg" /><Relationship Id="rId4" Type="http://schemas.openxmlformats.org/officeDocument/2006/relationships/image" Target="../media/image68.jpg" 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 /><Relationship Id="rId3" Type="http://schemas.openxmlformats.org/officeDocument/2006/relationships/image" Target="../media/image70.jpg" /><Relationship Id="rId7" Type="http://schemas.openxmlformats.org/officeDocument/2006/relationships/image" Target="../media/image74.jp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73.jpeg" /><Relationship Id="rId5" Type="http://schemas.openxmlformats.org/officeDocument/2006/relationships/image" Target="../media/image72.png" /><Relationship Id="rId4" Type="http://schemas.openxmlformats.org/officeDocument/2006/relationships/image" Target="../media/image71.png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76.gif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1.png" /><Relationship Id="rId4" Type="http://schemas.openxmlformats.org/officeDocument/2006/relationships/image" Target="../media/image10.png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77.jp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 /><Relationship Id="rId2" Type="http://schemas.openxmlformats.org/officeDocument/2006/relationships/image" Target="../media/image12.jp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6.jpg" /><Relationship Id="rId5" Type="http://schemas.openxmlformats.org/officeDocument/2006/relationships/image" Target="../media/image15.jpg" /><Relationship Id="rId4" Type="http://schemas.openxmlformats.org/officeDocument/2006/relationships/image" Target="../media/image14.jpg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8.jp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0.gif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 /><Relationship Id="rId3" Type="http://schemas.openxmlformats.org/officeDocument/2006/relationships/image" Target="../media/image21.jpg" /><Relationship Id="rId7" Type="http://schemas.openxmlformats.org/officeDocument/2006/relationships/image" Target="../media/image25.jp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4.gif" /><Relationship Id="rId5" Type="http://schemas.openxmlformats.org/officeDocument/2006/relationships/image" Target="../media/image23.gif" /><Relationship Id="rId4" Type="http://schemas.openxmlformats.org/officeDocument/2006/relationships/image" Target="../media/image22.gif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9.gif" /><Relationship Id="rId4" Type="http://schemas.openxmlformats.org/officeDocument/2006/relationships/image" Target="../media/image28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ferramenta, tesoura, par&#10;&#10;Descrição gerada com muito alta confiança">
            <a:extLst>
              <a:ext uri="{FF2B5EF4-FFF2-40B4-BE49-F238E27FC236}">
                <a16:creationId xmlns:a16="http://schemas.microsoft.com/office/drawing/2014/main" id="{50C35B99-2C17-4E1C-ADAE-C56FA0868F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660" y="2937039"/>
            <a:ext cx="1342680" cy="1342680"/>
          </a:xfrm>
          <a:prstGeom prst="rect">
            <a:avLst/>
          </a:prstGeom>
        </p:spPr>
      </p:pic>
      <p:pic>
        <p:nvPicPr>
          <p:cNvPr id="5" name="Espaço Reservado para Conteúdo 4" descr="Uma imagem contendo céu, edifício&#10;&#10;Descrição gerada com muito alta confiança">
            <a:extLst>
              <a:ext uri="{FF2B5EF4-FFF2-40B4-BE49-F238E27FC236}">
                <a16:creationId xmlns:a16="http://schemas.microsoft.com/office/drawing/2014/main" id="{3420024D-BCF3-4C4B-8D59-DD25CFC321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0925" y="2258950"/>
            <a:ext cx="3510150" cy="234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m 5" descr="Uma imagem contendo arma, ao ar livre, bomba de hidrogênio, fumaça&#10;&#10;Descrição gerada com muito alta confiança">
            <a:extLst>
              <a:ext uri="{FF2B5EF4-FFF2-40B4-BE49-F238E27FC236}">
                <a16:creationId xmlns:a16="http://schemas.microsoft.com/office/drawing/2014/main" id="{B2F5A621-B28E-4E7B-8951-E0DD4CB141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37" y="652300"/>
            <a:ext cx="4648125" cy="5553400"/>
          </a:xfrm>
          <a:prstGeom prst="rect">
            <a:avLst/>
          </a:prstGeom>
        </p:spPr>
      </p:pic>
      <p:pic>
        <p:nvPicPr>
          <p:cNvPr id="7" name="Imagem 6" descr="Uma imagem contendo objeto, relógio, preto&#10;&#10;Descrição gerada com muito alta confiança">
            <a:extLst>
              <a:ext uri="{FF2B5EF4-FFF2-40B4-BE49-F238E27FC236}">
                <a16:creationId xmlns:a16="http://schemas.microsoft.com/office/drawing/2014/main" id="{21B60BCE-1AB7-4CFC-A153-BE1E6C408B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99" y="0"/>
            <a:ext cx="6858000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52CC4DB2-B12A-4538-B3A1-38468A42CB67}"/>
              </a:ext>
            </a:extLst>
          </p:cNvPr>
          <p:cNvSpPr txBox="1"/>
          <p:nvPr/>
        </p:nvSpPr>
        <p:spPr>
          <a:xfrm>
            <a:off x="2941608" y="2432649"/>
            <a:ext cx="5779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Prestige Elite Std" panose="02060509020206020304" pitchFamily="49" charset="0"/>
              </a:rPr>
              <a:t>Quais características possibilitaram isso?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8DF0B8D-3D81-4DE8-8E0E-82AA5827978F}"/>
              </a:ext>
            </a:extLst>
          </p:cNvPr>
          <p:cNvSpPr txBox="1"/>
          <p:nvPr/>
        </p:nvSpPr>
        <p:spPr>
          <a:xfrm>
            <a:off x="4658263" y="241540"/>
            <a:ext cx="4581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omic Sans MS" panose="030F0702030302020204" pitchFamily="66" charset="0"/>
              </a:rPr>
              <a:t>Protetor solar fator 1000000</a:t>
            </a:r>
          </a:p>
        </p:txBody>
      </p:sp>
      <p:pic>
        <p:nvPicPr>
          <p:cNvPr id="4" name="Imagem 3" descr="Uma imagem contendo animal&#10;&#10;Descrição gerada com alta confiança">
            <a:extLst>
              <a:ext uri="{FF2B5EF4-FFF2-40B4-BE49-F238E27FC236}">
                <a16:creationId xmlns:a16="http://schemas.microsoft.com/office/drawing/2014/main" id="{A70B880D-73E3-44AD-B459-E43A403FAC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795" y="1659236"/>
            <a:ext cx="9407188" cy="3809911"/>
          </a:xfrm>
          <a:prstGeom prst="rect">
            <a:avLst/>
          </a:prstGeom>
        </p:spPr>
      </p:pic>
      <p:pic>
        <p:nvPicPr>
          <p:cNvPr id="6" name="Imagem 5" descr="Uma imagem contendo estrela, objeto ao ar livre&#10;&#10;Descrição gerada com muito alta confiança">
            <a:extLst>
              <a:ext uri="{FF2B5EF4-FFF2-40B4-BE49-F238E27FC236}">
                <a16:creationId xmlns:a16="http://schemas.microsoft.com/office/drawing/2014/main" id="{FA8988C3-F2FD-424F-92CF-800C4D975C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AC5C585-D621-497D-9EC1-EF50A5272A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172" y="813112"/>
            <a:ext cx="6443655" cy="523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9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8DF0B8D-3D81-4DE8-8E0E-82AA5827978F}"/>
              </a:ext>
            </a:extLst>
          </p:cNvPr>
          <p:cNvSpPr txBox="1"/>
          <p:nvPr/>
        </p:nvSpPr>
        <p:spPr>
          <a:xfrm>
            <a:off x="4658264" y="241540"/>
            <a:ext cx="4071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>
                <a:latin typeface="Comic Sans MS" panose="030F0702030302020204" pitchFamily="66" charset="0"/>
              </a:rPr>
              <a:t>Um pálido ponto azul</a:t>
            </a:r>
            <a:endParaRPr lang="pt-BR" sz="2400" dirty="0">
              <a:latin typeface="Comic Sans MS" panose="030F0702030302020204" pitchFamily="66" charset="0"/>
            </a:endParaRPr>
          </a:p>
        </p:txBody>
      </p:sp>
      <p:pic>
        <p:nvPicPr>
          <p:cNvPr id="4" name="Imagem 3" descr="Uma imagem contendo céu noturno&#10;&#10;Descrição gerada com alta confiança">
            <a:extLst>
              <a:ext uri="{FF2B5EF4-FFF2-40B4-BE49-F238E27FC236}">
                <a16:creationId xmlns:a16="http://schemas.microsoft.com/office/drawing/2014/main" id="{897A4861-AD16-4ABD-8822-7A82CFBF96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874" y="1082435"/>
            <a:ext cx="7512251" cy="5534025"/>
          </a:xfrm>
          <a:prstGeom prst="rect">
            <a:avLst/>
          </a:prstGeom>
        </p:spPr>
      </p:pic>
      <p:pic>
        <p:nvPicPr>
          <p:cNvPr id="8" name="Imagem 7" descr="Uma imagem contendo satélite, mesa, próximo&#10;&#10;Descrição gerada com alta confiança">
            <a:extLst>
              <a:ext uri="{FF2B5EF4-FFF2-40B4-BE49-F238E27FC236}">
                <a16:creationId xmlns:a16="http://schemas.microsoft.com/office/drawing/2014/main" id="{664FA81B-7E3E-4E3D-B0D5-42307B3264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  <p:pic>
        <p:nvPicPr>
          <p:cNvPr id="6" name="Imagem 5" descr="Uma imagem contendo água, pipa, voando&#10;&#10;Descrição gerada com muito alta confiança">
            <a:extLst>
              <a:ext uri="{FF2B5EF4-FFF2-40B4-BE49-F238E27FC236}">
                <a16:creationId xmlns:a16="http://schemas.microsoft.com/office/drawing/2014/main" id="{D65FE70F-0BC7-4C33-9BEC-E6E4F64DF1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877" y="1082435"/>
            <a:ext cx="6272842" cy="406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11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3A51BFF7-DD0C-40AE-B072-71CE84E83EE2}"/>
              </a:ext>
            </a:extLst>
          </p:cNvPr>
          <p:cNvSpPr txBox="1"/>
          <p:nvPr/>
        </p:nvSpPr>
        <p:spPr>
          <a:xfrm>
            <a:off x="4658264" y="241540"/>
            <a:ext cx="4071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omic Sans MS" panose="030F0702030302020204" pitchFamily="66" charset="0"/>
              </a:rPr>
              <a:t>Correntes de água e vento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B1DCF0C-D2CE-423C-ADAC-7C7595C31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505" y="1341706"/>
            <a:ext cx="6771186" cy="5274754"/>
          </a:xfrm>
          <a:prstGeom prst="rect">
            <a:avLst/>
          </a:prstGeom>
        </p:spPr>
      </p:pic>
      <p:pic>
        <p:nvPicPr>
          <p:cNvPr id="6" name="Imagem 5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9D7C6D58-4B2F-4EDD-8399-2BC301A9EB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77" y="0"/>
            <a:ext cx="112150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90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C7D4F3C-0F37-40DC-85EF-46D0B431E844}"/>
              </a:ext>
            </a:extLst>
          </p:cNvPr>
          <p:cNvSpPr txBox="1"/>
          <p:nvPr/>
        </p:nvSpPr>
        <p:spPr>
          <a:xfrm>
            <a:off x="2274986" y="134562"/>
            <a:ext cx="4861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omic Sans MS" panose="030F0702030302020204" pitchFamily="66" charset="0"/>
              </a:rPr>
              <a:t>Quando o segundo Sol chegar...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322044A-A9D0-4354-A6CD-C4ED773FCC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8500"/>
            <a:ext cx="6953250" cy="3619500"/>
          </a:xfrm>
          <a:prstGeom prst="rect">
            <a:avLst/>
          </a:prstGeom>
        </p:spPr>
      </p:pic>
      <p:pic>
        <p:nvPicPr>
          <p:cNvPr id="10" name="Imagem 9" descr="Uma imagem contendo interior, sentado, mesa, garrafa&#10;&#10;Descrição gerada com alta confiança">
            <a:extLst>
              <a:ext uri="{FF2B5EF4-FFF2-40B4-BE49-F238E27FC236}">
                <a16:creationId xmlns:a16="http://schemas.microsoft.com/office/drawing/2014/main" id="{33EEE871-FC4C-419B-95E7-F6DEF569E6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817" y="968510"/>
            <a:ext cx="9488365" cy="5286375"/>
          </a:xfrm>
          <a:prstGeom prst="rect">
            <a:avLst/>
          </a:prstGeom>
        </p:spPr>
      </p:pic>
      <p:pic>
        <p:nvPicPr>
          <p:cNvPr id="14" name="Imagem 13" descr="Uma imagem contendo interior, mesa, sentado&#10;&#10;Descrição gerada com muito alta confiança">
            <a:extLst>
              <a:ext uri="{FF2B5EF4-FFF2-40B4-BE49-F238E27FC236}">
                <a16:creationId xmlns:a16="http://schemas.microsoft.com/office/drawing/2014/main" id="{1CEFE293-36D6-4AB7-9B7F-66023E23D3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213" y="0"/>
            <a:ext cx="3484786" cy="337400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4EACBF0-7AFD-4CC5-81EB-47F13D45A9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235" y="3374007"/>
            <a:ext cx="6193765" cy="348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7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8B8CD85C-556E-4536-BF73-48A4E97C853B}"/>
              </a:ext>
            </a:extLst>
          </p:cNvPr>
          <p:cNvSpPr txBox="1">
            <a:spLocks/>
          </p:cNvSpPr>
          <p:nvPr/>
        </p:nvSpPr>
        <p:spPr bwMode="auto">
          <a:xfrm>
            <a:off x="1418408" y="5105401"/>
            <a:ext cx="10018713" cy="1752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dirty="0">
                <a:latin typeface="Comic Sans MS" panose="030F0702030302020204" pitchFamily="66" charset="0"/>
              </a:rPr>
              <a:t>Estima-se que a vida tenha se originado há 3,8 bilhões de anos.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7CCAC2DD-CAA7-4E11-A8C1-9FC1EEAEC8FA}"/>
              </a:ext>
            </a:extLst>
          </p:cNvPr>
          <p:cNvSpPr txBox="1">
            <a:spLocks/>
          </p:cNvSpPr>
          <p:nvPr/>
        </p:nvSpPr>
        <p:spPr>
          <a:xfrm>
            <a:off x="1682019" y="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>
                <a:latin typeface="Comic Sans MS" panose="030F0702030302020204" pitchFamily="66" charset="0"/>
              </a:rPr>
              <a:t>O planeta Terra tem aproximadamente 4,5 bilhões de anos.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ABDFEBE-F396-4E99-B303-4E726A9FA741}"/>
              </a:ext>
            </a:extLst>
          </p:cNvPr>
          <p:cNvSpPr txBox="1"/>
          <p:nvPr/>
        </p:nvSpPr>
        <p:spPr>
          <a:xfrm>
            <a:off x="6977449" y="1894703"/>
            <a:ext cx="40942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omic Sans MS" panose="030F0702030302020204" pitchFamily="66" charset="0"/>
              </a:rPr>
              <a:t>O que precisou mudar para possibilitar a vida?</a:t>
            </a:r>
          </a:p>
          <a:p>
            <a:r>
              <a:rPr lang="pt-BR" dirty="0">
                <a:latin typeface="Comic Sans MS" panose="030F0702030302020204" pitchFamily="66" charset="0"/>
              </a:rPr>
              <a:t>Resfriamento da superfície do planeta.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E5E1542-FE24-424A-90CF-3153E2072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362" y="1443080"/>
            <a:ext cx="4890339" cy="366232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431A27C-8A52-4CE8-BA58-B6B99DC36C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593" y="1454494"/>
            <a:ext cx="4867876" cy="3650907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207258D2-BEBE-4B79-9F1D-E76CE18BD7D3}"/>
              </a:ext>
            </a:extLst>
          </p:cNvPr>
          <p:cNvSpPr txBox="1"/>
          <p:nvPr/>
        </p:nvSpPr>
        <p:spPr>
          <a:xfrm>
            <a:off x="7109254" y="3097427"/>
            <a:ext cx="3731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omic Sans MS" panose="030F0702030302020204" pitchFamily="66" charset="0"/>
              </a:rPr>
              <a:t>Presença de certas moléculas.</a:t>
            </a:r>
          </a:p>
          <a:p>
            <a:endParaRPr lang="pt-BR" dirty="0">
              <a:latin typeface="Comic Sans MS" panose="030F0702030302020204" pitchFamily="66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D18DCFC-28AF-49D0-8F6D-079FA32EECB7}"/>
              </a:ext>
            </a:extLst>
          </p:cNvPr>
          <p:cNvSpPr txBox="1"/>
          <p:nvPr/>
        </p:nvSpPr>
        <p:spPr>
          <a:xfrm>
            <a:off x="7109253" y="4349578"/>
            <a:ext cx="3731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latin typeface="Comic Sans MS" panose="030F0702030302020204" pitchFamily="66" charset="0"/>
              </a:rPr>
              <a:t>Hipótese de Oparin e </a:t>
            </a:r>
            <a:r>
              <a:rPr lang="pt-BR" sz="2000" b="1" dirty="0" err="1">
                <a:latin typeface="Comic Sans MS" panose="030F0702030302020204" pitchFamily="66" charset="0"/>
              </a:rPr>
              <a:t>Haldane</a:t>
            </a:r>
            <a:endParaRPr lang="pt-BR" sz="2000" b="1" dirty="0">
              <a:latin typeface="Comic Sans MS" panose="030F0702030302020204" pitchFamily="66" charset="0"/>
            </a:endParaRPr>
          </a:p>
        </p:txBody>
      </p:sp>
      <p:sp>
        <p:nvSpPr>
          <p:cNvPr id="11" name="Seta para baixo 11">
            <a:extLst>
              <a:ext uri="{FF2B5EF4-FFF2-40B4-BE49-F238E27FC236}">
                <a16:creationId xmlns:a16="http://schemas.microsoft.com/office/drawing/2014/main" id="{282EF9AA-8B6D-493C-BEBE-9E930764C9F8}"/>
              </a:ext>
            </a:extLst>
          </p:cNvPr>
          <p:cNvSpPr/>
          <p:nvPr/>
        </p:nvSpPr>
        <p:spPr>
          <a:xfrm>
            <a:off x="8377881" y="3566984"/>
            <a:ext cx="90616" cy="6590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33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build="p"/>
      <p:bldP spid="9" grpId="0"/>
      <p:bldP spid="10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6F7BEF2C-A3F1-4D6C-9469-475CCD23A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0" y="0"/>
            <a:ext cx="10018713" cy="1752599"/>
          </a:xfrm>
        </p:spPr>
        <p:txBody>
          <a:bodyPr/>
          <a:lstStyle/>
          <a:p>
            <a:r>
              <a:rPr lang="pt-BR" sz="3600" b="1" dirty="0">
                <a:latin typeface="Comic Sans MS" panose="030F0702030302020204" pitchFamily="66" charset="0"/>
              </a:rPr>
              <a:t>Hipótese de Oparin e </a:t>
            </a:r>
            <a:r>
              <a:rPr lang="pt-BR" sz="3600" b="1" dirty="0" err="1">
                <a:latin typeface="Comic Sans MS" panose="030F0702030302020204" pitchFamily="66" charset="0"/>
              </a:rPr>
              <a:t>Haldane</a:t>
            </a:r>
            <a:br>
              <a:rPr lang="pt-BR" sz="3600" b="1" dirty="0">
                <a:latin typeface="Comic Sans MS" panose="030F0702030302020204" pitchFamily="66" charset="0"/>
              </a:rPr>
            </a:br>
            <a:endParaRPr lang="pt-BR" sz="3600" dirty="0">
              <a:latin typeface="Comic Sans MS" panose="030F0702030302020204" pitchFamily="66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D9214B4B-E512-47FF-8013-E2A2AF0CE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2273"/>
            <a:ext cx="8368939" cy="4555727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1AF8C03A-E968-4584-BD74-E1E009D2DDC2}"/>
              </a:ext>
            </a:extLst>
          </p:cNvPr>
          <p:cNvSpPr txBox="1"/>
          <p:nvPr/>
        </p:nvSpPr>
        <p:spPr>
          <a:xfrm>
            <a:off x="8368939" y="3748216"/>
            <a:ext cx="35834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omic Sans MS" panose="030F0702030302020204" pitchFamily="66" charset="0"/>
              </a:rPr>
              <a:t>As condições propostas por Oparin e </a:t>
            </a:r>
            <a:r>
              <a:rPr lang="pt-BR" sz="2400" dirty="0" err="1">
                <a:latin typeface="Comic Sans MS" panose="030F0702030302020204" pitchFamily="66" charset="0"/>
              </a:rPr>
              <a:t>Haldane</a:t>
            </a:r>
            <a:r>
              <a:rPr lang="pt-BR" sz="2400" dirty="0">
                <a:latin typeface="Comic Sans MS" panose="030F0702030302020204" pitchFamily="66" charset="0"/>
              </a:rPr>
              <a:t> para a Terra primitiva.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68318FAD-DCE7-43DD-B20B-392F544446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02273"/>
            <a:ext cx="9446659" cy="4555727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C064C7A1-3996-40AF-82FF-1BB9775520F3}"/>
              </a:ext>
            </a:extLst>
          </p:cNvPr>
          <p:cNvSpPr txBox="1"/>
          <p:nvPr/>
        </p:nvSpPr>
        <p:spPr>
          <a:xfrm>
            <a:off x="3171568" y="1337100"/>
            <a:ext cx="4868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omic Sans MS" panose="030F0702030302020204" pitchFamily="66" charset="0"/>
              </a:rPr>
              <a:t>E como testar essa hipótese?</a:t>
            </a:r>
          </a:p>
          <a:p>
            <a:r>
              <a:rPr lang="pt-BR" sz="2400" dirty="0">
                <a:latin typeface="Comic Sans MS" panose="030F0702030302020204" pitchFamily="66" charset="0"/>
              </a:rPr>
              <a:t>Experimento de Miller e </a:t>
            </a:r>
            <a:r>
              <a:rPr lang="pt-BR" sz="2400" dirty="0" err="1">
                <a:latin typeface="Comic Sans MS" panose="030F0702030302020204" pitchFamily="66" charset="0"/>
              </a:rPr>
              <a:t>Urey</a:t>
            </a:r>
            <a:r>
              <a:rPr lang="pt-BR" sz="2400" dirty="0"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027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6F7BEF2C-A3F1-4D6C-9469-475CCD23A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3925" y="-396815"/>
            <a:ext cx="10018713" cy="1752599"/>
          </a:xfrm>
        </p:spPr>
        <p:txBody>
          <a:bodyPr/>
          <a:lstStyle/>
          <a:p>
            <a:r>
              <a:rPr lang="pt-BR" sz="3600" b="1" dirty="0">
                <a:latin typeface="Comic Sans MS" panose="030F0702030302020204" pitchFamily="66" charset="0"/>
              </a:rPr>
              <a:t>Outras hipóteses</a:t>
            </a:r>
            <a:endParaRPr lang="pt-BR" sz="3600" dirty="0">
              <a:latin typeface="Comic Sans MS" panose="030F0702030302020204" pitchFamily="66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40D778C-E26E-4140-ABAA-B0B2013D5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53" y="1199072"/>
            <a:ext cx="9431547" cy="565892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473DD00-2EB9-467F-AE09-E39F991452FC}"/>
              </a:ext>
            </a:extLst>
          </p:cNvPr>
          <p:cNvSpPr txBox="1"/>
          <p:nvPr/>
        </p:nvSpPr>
        <p:spPr>
          <a:xfrm>
            <a:off x="3015207" y="1434004"/>
            <a:ext cx="2143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Panspermia</a:t>
            </a:r>
          </a:p>
        </p:txBody>
      </p:sp>
      <p:pic>
        <p:nvPicPr>
          <p:cNvPr id="6" name="Imagem 5" descr="Uma imagem contendo texto, livro&#10;&#10;Descrição gerada com alta confiança">
            <a:extLst>
              <a:ext uri="{FF2B5EF4-FFF2-40B4-BE49-F238E27FC236}">
                <a16:creationId xmlns:a16="http://schemas.microsoft.com/office/drawing/2014/main" id="{0205B4F0-B057-4507-A0BF-DCCEF899B8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900" y="72844"/>
            <a:ext cx="4437491" cy="6785155"/>
          </a:xfrm>
          <a:prstGeom prst="rect">
            <a:avLst/>
          </a:prstGeom>
        </p:spPr>
      </p:pic>
      <p:pic>
        <p:nvPicPr>
          <p:cNvPr id="8" name="Imagem 7" descr="Uma imagem contendo estrada, caminhão, transporte, ao ar livre&#10;&#10;Descrição gerada com muito alta confiança">
            <a:extLst>
              <a:ext uri="{FF2B5EF4-FFF2-40B4-BE49-F238E27FC236}">
                <a16:creationId xmlns:a16="http://schemas.microsoft.com/office/drawing/2014/main" id="{9A3F5A7A-3187-4D72-A54D-293D8CC225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163" y="1825443"/>
            <a:ext cx="5715000" cy="3705225"/>
          </a:xfrm>
          <a:prstGeom prst="rect">
            <a:avLst/>
          </a:prstGeom>
        </p:spPr>
      </p:pic>
      <p:pic>
        <p:nvPicPr>
          <p:cNvPr id="17" name="Imagem 16" descr="Uma imagem contendo objeto&#10;&#10;Descrição gerada com alta confiança">
            <a:extLst>
              <a:ext uri="{FF2B5EF4-FFF2-40B4-BE49-F238E27FC236}">
                <a16:creationId xmlns:a16="http://schemas.microsoft.com/office/drawing/2014/main" id="{BB6E7422-DE72-4A04-A681-066DE22CDC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879" y="79884"/>
            <a:ext cx="3361517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93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1587CF-6021-416A-9217-A5A851C39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139" y="104781"/>
            <a:ext cx="3648269" cy="1490753"/>
          </a:xfrm>
        </p:spPr>
        <p:txBody>
          <a:bodyPr>
            <a:normAutofit/>
          </a:bodyPr>
          <a:lstStyle/>
          <a:p>
            <a:r>
              <a:rPr lang="pt-BR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Os primórdios </a:t>
            </a:r>
            <a:br>
              <a:rPr lang="pt-BR" sz="36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pt-BR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da vida</a:t>
            </a:r>
          </a:p>
        </p:txBody>
      </p:sp>
      <p:pic>
        <p:nvPicPr>
          <p:cNvPr id="3" name="Espaço Reservado para Conteúdo 3">
            <a:extLst>
              <a:ext uri="{FF2B5EF4-FFF2-40B4-BE49-F238E27FC236}">
                <a16:creationId xmlns:a16="http://schemas.microsoft.com/office/drawing/2014/main" id="{7835913D-A168-4A4D-A6E9-975DBB05D4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7545"/>
            <a:ext cx="5873578" cy="4195459"/>
          </a:xfr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4301D0B-FE01-4B25-9A22-8886D0927325}"/>
              </a:ext>
            </a:extLst>
          </p:cNvPr>
          <p:cNvSpPr txBox="1"/>
          <p:nvPr/>
        </p:nvSpPr>
        <p:spPr>
          <a:xfrm>
            <a:off x="1451359" y="1358214"/>
            <a:ext cx="1647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omic Sans MS" panose="030F0702030302020204" pitchFamily="66" charset="0"/>
              </a:rPr>
              <a:t>Coacervados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F3AE5F9-B3DC-4817-B851-29290E9A5995}"/>
              </a:ext>
            </a:extLst>
          </p:cNvPr>
          <p:cNvSpPr txBox="1"/>
          <p:nvPr/>
        </p:nvSpPr>
        <p:spPr>
          <a:xfrm>
            <a:off x="9096633" y="1358214"/>
            <a:ext cx="2030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omic Sans MS" panose="030F0702030302020204" pitchFamily="66" charset="0"/>
              </a:rPr>
              <a:t>Lipídios e micelas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D2F9F9A-A8AE-4EBA-A6D3-AC31D22FA7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935" y="1727545"/>
            <a:ext cx="6121066" cy="419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81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BFB47A-B79A-4331-B6AD-7F90A2AC9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6346" y="117709"/>
            <a:ext cx="4975654" cy="689919"/>
          </a:xfrm>
        </p:spPr>
        <p:txBody>
          <a:bodyPr>
            <a:noAutofit/>
          </a:bodyPr>
          <a:lstStyle/>
          <a:p>
            <a:r>
              <a:rPr lang="pt-BR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A Membrana Plasmática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4DDA504-2963-4273-B863-4CBB371FA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061" y="708454"/>
            <a:ext cx="8199397" cy="6149546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B338096A-F56C-427A-8A14-DAC399E4CAA7}"/>
              </a:ext>
            </a:extLst>
          </p:cNvPr>
          <p:cNvSpPr txBox="1">
            <a:spLocks/>
          </p:cNvSpPr>
          <p:nvPr/>
        </p:nvSpPr>
        <p:spPr>
          <a:xfrm>
            <a:off x="2022389" y="2268493"/>
            <a:ext cx="6873359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pt-BR" dirty="0">
              <a:latin typeface="Comic Sans MS" panose="030F0702030302020204" pitchFamily="66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81C98CD6-5A2A-49B6-8ADB-13DCB47EB8C1}"/>
              </a:ext>
            </a:extLst>
          </p:cNvPr>
          <p:cNvSpPr txBox="1">
            <a:spLocks/>
          </p:cNvSpPr>
          <p:nvPr/>
        </p:nvSpPr>
        <p:spPr>
          <a:xfrm>
            <a:off x="5251622" y="2082112"/>
            <a:ext cx="6873359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3600" dirty="0">
                <a:latin typeface="Comic Sans MS" panose="030F0702030302020204" pitchFamily="66" charset="0"/>
              </a:rPr>
              <a:t>Como reduzir ao máximo o contato dessa molécula com a água?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4AC64A6-9BC2-446A-B1CE-6868690FD1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20995" cy="345720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F71407C-66F0-406A-9EE5-37183C443E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57201"/>
            <a:ext cx="3220995" cy="3470575"/>
          </a:xfrm>
          <a:prstGeom prst="rect">
            <a:avLst/>
          </a:prstGeom>
        </p:spPr>
      </p:pic>
      <p:pic>
        <p:nvPicPr>
          <p:cNvPr id="8" name="Espaço Reservado para Conteúdo 3">
            <a:extLst>
              <a:ext uri="{FF2B5EF4-FFF2-40B4-BE49-F238E27FC236}">
                <a16:creationId xmlns:a16="http://schemas.microsoft.com/office/drawing/2014/main" id="{8DFB985F-5873-4DE7-ABF0-5129FFBFA3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195" y="1728600"/>
            <a:ext cx="4177036" cy="5129399"/>
          </a:xfrm>
        </p:spPr>
      </p:pic>
    </p:spTree>
    <p:extLst>
      <p:ext uri="{BB962C8B-B14F-4D97-AF65-F5344CB8AC3E}">
        <p14:creationId xmlns:p14="http://schemas.microsoft.com/office/powerpoint/2010/main" val="263498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CF76CC-7D06-4B95-9626-12DD6C6E7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695" y="-16476"/>
            <a:ext cx="10018713" cy="772256"/>
          </a:xfrm>
        </p:spPr>
        <p:txBody>
          <a:bodyPr>
            <a:normAutofit/>
          </a:bodyPr>
          <a:lstStyle/>
          <a:p>
            <a:r>
              <a:rPr lang="pt-BR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Quais as funções da membrana plasmática?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393E97C-A31E-4B24-98F1-5C1C96A7B9EB}"/>
              </a:ext>
            </a:extLst>
          </p:cNvPr>
          <p:cNvSpPr txBox="1"/>
          <p:nvPr/>
        </p:nvSpPr>
        <p:spPr>
          <a:xfrm>
            <a:off x="2285999" y="1110111"/>
            <a:ext cx="2932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omic Sans MS" panose="030F0702030302020204" pitchFamily="66" charset="0"/>
              </a:rPr>
              <a:t>Proteção/revestimento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12C7F52-9EC3-483F-87C5-885EDEBD7804}"/>
              </a:ext>
            </a:extLst>
          </p:cNvPr>
          <p:cNvSpPr txBox="1"/>
          <p:nvPr/>
        </p:nvSpPr>
        <p:spPr>
          <a:xfrm>
            <a:off x="8515253" y="1110111"/>
            <a:ext cx="2621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omic Sans MS" panose="030F0702030302020204" pitchFamily="66" charset="0"/>
              </a:rPr>
              <a:t>Movimentação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0A1E80A-E303-4B3A-8DF7-7DBF55EB29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396" y="2914867"/>
            <a:ext cx="9638522" cy="400604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60C4036-A26A-4228-A19E-830E4C17BE6D}"/>
              </a:ext>
            </a:extLst>
          </p:cNvPr>
          <p:cNvSpPr txBox="1"/>
          <p:nvPr/>
        </p:nvSpPr>
        <p:spPr>
          <a:xfrm>
            <a:off x="8011886" y="2191204"/>
            <a:ext cx="2621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omic Sans MS" panose="030F0702030302020204" pitchFamily="66" charset="0"/>
              </a:rPr>
              <a:t>Sinalização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4FDA32D-B309-4D6B-811F-B8178CA34C5B}"/>
              </a:ext>
            </a:extLst>
          </p:cNvPr>
          <p:cNvSpPr txBox="1"/>
          <p:nvPr/>
        </p:nvSpPr>
        <p:spPr>
          <a:xfrm>
            <a:off x="8422433" y="1710766"/>
            <a:ext cx="2621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omic Sans MS" panose="030F0702030302020204" pitchFamily="66" charset="0"/>
              </a:rPr>
              <a:t>Transporte de moléculas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11668E3-4C76-4688-943A-D4B0CC6273D1}"/>
              </a:ext>
            </a:extLst>
          </p:cNvPr>
          <p:cNvSpPr txBox="1"/>
          <p:nvPr/>
        </p:nvSpPr>
        <p:spPr>
          <a:xfrm>
            <a:off x="1763487" y="2227126"/>
            <a:ext cx="2621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omic Sans MS" panose="030F0702030302020204" pitchFamily="66" charset="0"/>
              </a:rPr>
              <a:t>Permeabilidade seletiva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9743530-789D-4F47-9736-6EBAE95025FD}"/>
              </a:ext>
            </a:extLst>
          </p:cNvPr>
          <p:cNvSpPr txBox="1"/>
          <p:nvPr/>
        </p:nvSpPr>
        <p:spPr>
          <a:xfrm>
            <a:off x="2640564" y="1583579"/>
            <a:ext cx="1441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omic Sans MS" panose="030F0702030302020204" pitchFamily="66" charset="0"/>
              </a:rPr>
              <a:t>Adesão</a:t>
            </a:r>
          </a:p>
        </p:txBody>
      </p:sp>
    </p:spTree>
    <p:extLst>
      <p:ext uri="{BB962C8B-B14F-4D97-AF65-F5344CB8AC3E}">
        <p14:creationId xmlns:p14="http://schemas.microsoft.com/office/powerpoint/2010/main" val="399411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54944BF-E042-42C8-B946-DB0CAA17E2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912" y="1138237"/>
            <a:ext cx="5210175" cy="458152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BE6D588-5227-473B-B2E9-7ED5387614CF}"/>
              </a:ext>
            </a:extLst>
          </p:cNvPr>
          <p:cNvSpPr txBox="1"/>
          <p:nvPr/>
        </p:nvSpPr>
        <p:spPr>
          <a:xfrm>
            <a:off x="5184475" y="2782668"/>
            <a:ext cx="1285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omic Sans MS" panose="030F0702030302020204" pitchFamily="66" charset="0"/>
              </a:rPr>
              <a:t>Polegar opositor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72BAD46-A3FB-4D52-BB99-07CDE3E7DD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900" y="811206"/>
            <a:ext cx="9034348" cy="508182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6DE0C49-C09C-451D-960F-3BBC970E965C}"/>
              </a:ext>
            </a:extLst>
          </p:cNvPr>
          <p:cNvSpPr txBox="1"/>
          <p:nvPr/>
        </p:nvSpPr>
        <p:spPr>
          <a:xfrm>
            <a:off x="2216988" y="4519433"/>
            <a:ext cx="29674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omic Sans MS" panose="030F0702030302020204" pitchFamily="66" charset="0"/>
              </a:rPr>
              <a:t>Um encéfalo grande.</a:t>
            </a:r>
          </a:p>
          <a:p>
            <a:r>
              <a:rPr lang="pt-BR" dirty="0">
                <a:latin typeface="Comic Sans MS" panose="030F0702030302020204" pitchFamily="66" charset="0"/>
              </a:rPr>
              <a:t>Muito grande.</a:t>
            </a:r>
          </a:p>
          <a:p>
            <a:r>
              <a:rPr lang="pt-BR" dirty="0">
                <a:latin typeface="Comic Sans MS" panose="030F0702030302020204" pitchFamily="66" charset="0"/>
              </a:rPr>
              <a:t>Nem tão grande assim em alguns casos =/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C6D113-1FFC-4821-A2A9-0329A68AB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9544" y="2691882"/>
            <a:ext cx="10018713" cy="1752599"/>
          </a:xfrm>
        </p:spPr>
        <p:txBody>
          <a:bodyPr/>
          <a:lstStyle/>
          <a:p>
            <a:r>
              <a:rPr lang="pt-BR" sz="3600" dirty="0">
                <a:latin typeface="Comic Sans MS" panose="030F0702030302020204" pitchFamily="66" charset="0"/>
              </a:rPr>
              <a:t>E o que há dentro da célula?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CB79D1D-249A-4632-BC50-FD122462CA19}"/>
              </a:ext>
            </a:extLst>
          </p:cNvPr>
          <p:cNvSpPr txBox="1"/>
          <p:nvPr/>
        </p:nvSpPr>
        <p:spPr>
          <a:xfrm>
            <a:off x="2286000" y="1819470"/>
            <a:ext cx="2771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omic Sans MS" panose="030F0702030302020204" pitchFamily="66" charset="0"/>
              </a:rPr>
              <a:t>Água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A44F5EA-C9BD-4630-AB36-319275E3C6B2}"/>
              </a:ext>
            </a:extLst>
          </p:cNvPr>
          <p:cNvSpPr txBox="1"/>
          <p:nvPr/>
        </p:nvSpPr>
        <p:spPr>
          <a:xfrm>
            <a:off x="5518180" y="4600189"/>
            <a:ext cx="2771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omic Sans MS" panose="030F0702030302020204" pitchFamily="66" charset="0"/>
              </a:rPr>
              <a:t>Proteínas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208E85-9389-4B99-9138-77B87A4EB953}"/>
              </a:ext>
            </a:extLst>
          </p:cNvPr>
          <p:cNvSpPr txBox="1"/>
          <p:nvPr/>
        </p:nvSpPr>
        <p:spPr>
          <a:xfrm>
            <a:off x="5371323" y="2546381"/>
            <a:ext cx="1085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omic Sans MS" panose="030F0702030302020204" pitchFamily="66" charset="0"/>
              </a:rPr>
              <a:t>DNA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F424720-8CD2-4532-9B67-2228DDF3F324}"/>
              </a:ext>
            </a:extLst>
          </p:cNvPr>
          <p:cNvSpPr txBox="1"/>
          <p:nvPr/>
        </p:nvSpPr>
        <p:spPr>
          <a:xfrm>
            <a:off x="2516156" y="4128317"/>
            <a:ext cx="2771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omic Sans MS" panose="030F0702030302020204" pitchFamily="66" charset="0"/>
              </a:rPr>
              <a:t>RNA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D8EB8DD-D44C-4171-83D7-5C41C1866B44}"/>
              </a:ext>
            </a:extLst>
          </p:cNvPr>
          <p:cNvSpPr txBox="1"/>
          <p:nvPr/>
        </p:nvSpPr>
        <p:spPr>
          <a:xfrm>
            <a:off x="8969830" y="5086060"/>
            <a:ext cx="2771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omic Sans MS" panose="030F0702030302020204" pitchFamily="66" charset="0"/>
              </a:rPr>
              <a:t>Carboidratos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546993F-3CF0-4CE1-A6B5-4F9168867DF5}"/>
              </a:ext>
            </a:extLst>
          </p:cNvPr>
          <p:cNvSpPr txBox="1"/>
          <p:nvPr/>
        </p:nvSpPr>
        <p:spPr>
          <a:xfrm>
            <a:off x="6838900" y="2341307"/>
            <a:ext cx="2771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omic Sans MS" panose="030F0702030302020204" pitchFamily="66" charset="0"/>
              </a:rPr>
              <a:t>Lipídios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0AF80CC-DE64-4C8A-BE2A-6519C67C9ADC}"/>
              </a:ext>
            </a:extLst>
          </p:cNvPr>
          <p:cNvSpPr txBox="1"/>
          <p:nvPr/>
        </p:nvSpPr>
        <p:spPr>
          <a:xfrm>
            <a:off x="5262466" y="376632"/>
            <a:ext cx="24072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Comic Sans MS" panose="030F0702030302020204" pitchFamily="66" charset="0"/>
              </a:rPr>
              <a:t>Citoplasma &amp;</a:t>
            </a:r>
          </a:p>
          <a:p>
            <a:pPr algn="ctr"/>
            <a:r>
              <a:rPr lang="pt-BR" sz="2400" dirty="0">
                <a:latin typeface="Comic Sans MS" panose="030F0702030302020204" pitchFamily="66" charset="0"/>
              </a:rPr>
              <a:t>Material genético</a:t>
            </a:r>
          </a:p>
        </p:txBody>
      </p:sp>
    </p:spTree>
    <p:extLst>
      <p:ext uri="{BB962C8B-B14F-4D97-AF65-F5344CB8AC3E}">
        <p14:creationId xmlns:p14="http://schemas.microsoft.com/office/powerpoint/2010/main" val="132580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024725-FC01-4E44-ADF4-112567B4F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1" y="116827"/>
            <a:ext cx="3327918" cy="1035698"/>
          </a:xfrm>
        </p:spPr>
        <p:txBody>
          <a:bodyPr>
            <a:normAutofit fontScale="90000"/>
          </a:bodyPr>
          <a:lstStyle/>
          <a:p>
            <a:r>
              <a:rPr lang="pt-BR" dirty="0">
                <a:latin typeface="Comic Sans MS" panose="030F0702030302020204" pitchFamily="66" charset="0"/>
              </a:rPr>
              <a:t>Material </a:t>
            </a:r>
            <a:r>
              <a:rPr lang="pt-BR" sz="4000" dirty="0">
                <a:latin typeface="Comic Sans MS" panose="030F0702030302020204" pitchFamily="66" charset="0"/>
              </a:rPr>
              <a:t>genético</a:t>
            </a:r>
            <a:endParaRPr lang="pt-BR" dirty="0">
              <a:latin typeface="Comic Sans MS" panose="030F0702030302020204" pitchFamily="66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77D1318-98A7-409E-90BB-6C88D57A4A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639" y="1"/>
            <a:ext cx="8575362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0E60E82-8391-4855-A53F-03E503B3CD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631" y="1"/>
            <a:ext cx="6261370" cy="600405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5812635-225E-4396-8BE0-07BBCADB30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187361"/>
            <a:ext cx="6130213" cy="4670639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6707EA0F-D426-47B1-ADB2-EE1AC7C28C6B}"/>
              </a:ext>
            </a:extLst>
          </p:cNvPr>
          <p:cNvSpPr/>
          <p:nvPr/>
        </p:nvSpPr>
        <p:spPr>
          <a:xfrm>
            <a:off x="3778897" y="6391470"/>
            <a:ext cx="360255" cy="3825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Comic Sans MS" panose="030F0702030302020204" pitchFamily="66" charset="0"/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3C9DC7A9-E9AF-45A1-934D-DE5709AE0DCF}"/>
              </a:ext>
            </a:extLst>
          </p:cNvPr>
          <p:cNvSpPr/>
          <p:nvPr/>
        </p:nvSpPr>
        <p:spPr>
          <a:xfrm>
            <a:off x="10217019" y="3594120"/>
            <a:ext cx="363895" cy="3247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06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991F2F-03A7-4C4F-8624-2D2A4BB67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5610" y="1184988"/>
            <a:ext cx="10018713" cy="1380932"/>
          </a:xfrm>
        </p:spPr>
        <p:txBody>
          <a:bodyPr>
            <a:normAutofit/>
          </a:bodyPr>
          <a:lstStyle/>
          <a:p>
            <a:r>
              <a:rPr lang="pt-BR" sz="3600" dirty="0">
                <a:latin typeface="Comic Sans MS" panose="030F0702030302020204" pitchFamily="66" charset="0"/>
              </a:rPr>
              <a:t>E como o DNA determina o funcionamento celular?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A14275D-458F-499F-BF74-E31F3621E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9398" y="2565920"/>
            <a:ext cx="4991136" cy="1212979"/>
          </a:xfrm>
        </p:spPr>
        <p:txBody>
          <a:bodyPr>
            <a:normAutofit/>
          </a:bodyPr>
          <a:lstStyle/>
          <a:p>
            <a:r>
              <a:rPr lang="pt-BR" sz="3200" dirty="0">
                <a:latin typeface="Comic Sans MS" panose="030F0702030302020204" pitchFamily="66" charset="0"/>
              </a:rPr>
              <a:t>Síntese proteica </a:t>
            </a:r>
          </a:p>
          <a:p>
            <a:r>
              <a:rPr lang="pt-BR" sz="3200" dirty="0">
                <a:latin typeface="Comic Sans MS" panose="030F0702030302020204" pitchFamily="66" charset="0"/>
              </a:rPr>
              <a:t>e de RNA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F3585CE-EBC3-41A8-A523-80F3A1BE6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4470"/>
            <a:ext cx="12192000" cy="489593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E052A92-FA4A-40C7-A4BD-365680AFAC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323" y="401216"/>
            <a:ext cx="7299759" cy="601824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8EB1ED1-7846-45DC-AE42-A7783D1A5647}"/>
              </a:ext>
            </a:extLst>
          </p:cNvPr>
          <p:cNvSpPr txBox="1"/>
          <p:nvPr/>
        </p:nvSpPr>
        <p:spPr>
          <a:xfrm>
            <a:off x="3265714" y="6419462"/>
            <a:ext cx="4450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>
                <a:latin typeface="Comic Sans MS" panose="030F0702030302020204" pitchFamily="66" charset="0"/>
              </a:rPr>
              <a:t>Splicing</a:t>
            </a:r>
            <a:r>
              <a:rPr lang="pt-BR" dirty="0">
                <a:latin typeface="Comic Sans MS" panose="030F0702030302020204" pitchFamily="66" charset="0"/>
              </a:rPr>
              <a:t> genético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54B8AF1-3A3A-41AB-93C6-45D65DA79B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5896"/>
            <a:ext cx="12192000" cy="390906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F29DD6B-558E-4291-B145-286BADBD081E}"/>
              </a:ext>
            </a:extLst>
          </p:cNvPr>
          <p:cNvSpPr txBox="1"/>
          <p:nvPr/>
        </p:nvSpPr>
        <p:spPr>
          <a:xfrm>
            <a:off x="3862873" y="1782147"/>
            <a:ext cx="3452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Comic Sans MS" panose="030F0702030302020204" pitchFamily="66" charset="0"/>
              </a:rPr>
              <a:t>Sinalização</a:t>
            </a:r>
          </a:p>
        </p:txBody>
      </p:sp>
    </p:spTree>
    <p:extLst>
      <p:ext uri="{BB962C8B-B14F-4D97-AF65-F5344CB8AC3E}">
        <p14:creationId xmlns:p14="http://schemas.microsoft.com/office/powerpoint/2010/main" val="239856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" grpId="1" build="p"/>
      <p:bldP spid="6" grpId="0"/>
      <p:bldP spid="6" grpId="1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F95F30-2F65-4FBE-BAAB-116B74353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657" y="-24883"/>
            <a:ext cx="10018713" cy="873969"/>
          </a:xfrm>
        </p:spPr>
        <p:txBody>
          <a:bodyPr/>
          <a:lstStyle/>
          <a:p>
            <a:r>
              <a:rPr lang="pt-BR" sz="3600" dirty="0">
                <a:latin typeface="Comic Sans MS" panose="030F0702030302020204" pitchFamily="66" charset="0"/>
              </a:rPr>
              <a:t>A Tradução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2D17150-7FA5-48FD-ACD0-AD4FC96A44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90031"/>
            <a:ext cx="9218645" cy="606796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9E18F9F-692B-4D01-9E55-1A1AD31344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637" y="790031"/>
            <a:ext cx="5231363" cy="318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5904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A291D03F-83BF-400D-A88E-7673FDCAF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3287" y="5736770"/>
            <a:ext cx="10018713" cy="1121230"/>
          </a:xfrm>
        </p:spPr>
        <p:txBody>
          <a:bodyPr/>
          <a:lstStyle/>
          <a:p>
            <a:r>
              <a:rPr lang="pt-BR" sz="2400" dirty="0">
                <a:latin typeface="Comic Sans MS" panose="030F0702030302020204" pitchFamily="66" charset="0"/>
              </a:rPr>
              <a:t>Vídeo</a:t>
            </a:r>
          </a:p>
          <a:p>
            <a:r>
              <a:rPr lang="pt-BR" sz="2400" dirty="0">
                <a:latin typeface="Comic Sans MS" panose="030F0702030302020204" pitchFamily="66" charset="0"/>
              </a:rPr>
              <a:t>https://www.youtube.com/watch?v=NJxobgkPEAo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0C10BEB-2634-4666-9B14-3705DEA2A0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959" y="0"/>
            <a:ext cx="7480041" cy="635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21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7714E2-8E05-45AC-9631-F3CC445E9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956" y="443205"/>
            <a:ext cx="10018713" cy="1752599"/>
          </a:xfrm>
        </p:spPr>
        <p:txBody>
          <a:bodyPr/>
          <a:lstStyle/>
          <a:p>
            <a:r>
              <a:rPr lang="pt-BR" sz="3600" dirty="0">
                <a:latin typeface="Comic Sans MS" panose="030F0702030302020204" pitchFamily="66" charset="0"/>
              </a:rPr>
              <a:t>Todas as biomoléculas interagem em conjunto, todo o tempo.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433E387-FA00-4ACD-8D25-A0EB57E46357}"/>
              </a:ext>
            </a:extLst>
          </p:cNvPr>
          <p:cNvSpPr txBox="1"/>
          <p:nvPr/>
        </p:nvSpPr>
        <p:spPr>
          <a:xfrm>
            <a:off x="3797559" y="2444620"/>
            <a:ext cx="5626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omic Sans MS" panose="030F0702030302020204" pitchFamily="66" charset="0"/>
              </a:rPr>
              <a:t>Quais as funções que vimos para o RNA e para as proteínas na síntese proteica?</a:t>
            </a:r>
          </a:p>
        </p:txBody>
      </p:sp>
    </p:spTree>
    <p:extLst>
      <p:ext uri="{BB962C8B-B14F-4D97-AF65-F5344CB8AC3E}">
        <p14:creationId xmlns:p14="http://schemas.microsoft.com/office/powerpoint/2010/main" val="78904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915814-196B-4A56-BE62-6BF5FB405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0" y="0"/>
            <a:ext cx="10018713" cy="774441"/>
          </a:xfrm>
        </p:spPr>
        <p:txBody>
          <a:bodyPr/>
          <a:lstStyle/>
          <a:p>
            <a:r>
              <a:rPr lang="pt-BR" sz="3600" dirty="0">
                <a:latin typeface="Comic Sans MS" panose="030F0702030302020204" pitchFamily="66" charset="0"/>
              </a:rPr>
              <a:t>RNA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911F111-9E0A-467F-B6C6-52171ED157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3" y="1294455"/>
            <a:ext cx="11963852" cy="469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1750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F18438-0EAC-43FE-9253-042C1CA7F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33" y="125964"/>
            <a:ext cx="10018713" cy="853751"/>
          </a:xfrm>
        </p:spPr>
        <p:txBody>
          <a:bodyPr/>
          <a:lstStyle/>
          <a:p>
            <a:r>
              <a:rPr lang="pt-BR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Proteínas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1660A3D-50D5-410B-9647-8D38CBE4E2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043" y="1649960"/>
            <a:ext cx="3359199" cy="424969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A9F1E2E-3D12-4FF9-87C4-55C0230893D6}"/>
              </a:ext>
            </a:extLst>
          </p:cNvPr>
          <p:cNvSpPr txBox="1"/>
          <p:nvPr/>
        </p:nvSpPr>
        <p:spPr>
          <a:xfrm>
            <a:off x="6423617" y="5899655"/>
            <a:ext cx="1231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omic Sans MS" panose="030F0702030302020204" pitchFamily="66" charset="0"/>
              </a:rPr>
              <a:t>Histonas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AB9BD58-1134-4600-A64D-BDB75EE6DC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242" y="1649960"/>
            <a:ext cx="4172758" cy="291198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9955344-14CD-451B-87AF-FFF484980CBC}"/>
              </a:ext>
            </a:extLst>
          </p:cNvPr>
          <p:cNvSpPr txBox="1"/>
          <p:nvPr/>
        </p:nvSpPr>
        <p:spPr>
          <a:xfrm>
            <a:off x="9354506" y="4646236"/>
            <a:ext cx="1502229" cy="36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omic Sans MS" panose="030F0702030302020204" pitchFamily="66" charset="0"/>
              </a:rPr>
              <a:t>Polimerase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23E007E-E9A9-40AE-AB91-CC382DE06F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16" y="1727313"/>
            <a:ext cx="4752816" cy="322995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144C077-59C9-40C2-9F04-B3C0C0C79998}"/>
              </a:ext>
            </a:extLst>
          </p:cNvPr>
          <p:cNvSpPr txBox="1"/>
          <p:nvPr/>
        </p:nvSpPr>
        <p:spPr>
          <a:xfrm>
            <a:off x="1422409" y="5014396"/>
            <a:ext cx="1231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>
                <a:latin typeface="Comic Sans MS" panose="030F0702030302020204" pitchFamily="66" charset="0"/>
              </a:rPr>
              <a:t>Helicase</a:t>
            </a:r>
            <a:endParaRPr lang="pt-BR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2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C646B70-02C5-4D6A-B79A-5ABAFDDB2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01" y="0"/>
            <a:ext cx="7216346" cy="68580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74EE9DB0-9035-4328-9488-783636CCF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835" y="1682579"/>
            <a:ext cx="10018713" cy="764060"/>
          </a:xfrm>
        </p:spPr>
        <p:txBody>
          <a:bodyPr/>
          <a:lstStyle/>
          <a:p>
            <a:r>
              <a:rPr lang="pt-BR" dirty="0">
                <a:solidFill>
                  <a:schemeClr val="tx1"/>
                </a:solidFill>
                <a:latin typeface="Comic Sans MS" panose="030F0702030302020204" pitchFamily="66" charset="0"/>
              </a:rPr>
              <a:t>O que é uma proteína?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2AA019F-4BC9-4C0F-983B-0F015561A20E}"/>
              </a:ext>
            </a:extLst>
          </p:cNvPr>
          <p:cNvSpPr txBox="1"/>
          <p:nvPr/>
        </p:nvSpPr>
        <p:spPr>
          <a:xfrm>
            <a:off x="3462142" y="2446639"/>
            <a:ext cx="6991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omic Sans MS" panose="030F0702030302020204" pitchFamily="66" charset="0"/>
              </a:rPr>
              <a:t>Sequência de aminoácidos, com função na célula.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CACF48BA-280D-4F17-AA71-0970FF90D732}"/>
              </a:ext>
            </a:extLst>
          </p:cNvPr>
          <p:cNvSpPr txBox="1">
            <a:spLocks/>
          </p:cNvSpPr>
          <p:nvPr/>
        </p:nvSpPr>
        <p:spPr>
          <a:xfrm>
            <a:off x="1311316" y="3004410"/>
            <a:ext cx="10018713" cy="76406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3200" dirty="0">
                <a:latin typeface="Comic Sans MS" panose="030F0702030302020204" pitchFamily="66" charset="0"/>
              </a:rPr>
              <a:t>Que tipo de função?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B034070-E780-4DFE-8404-2A4AFA01C8E0}"/>
              </a:ext>
            </a:extLst>
          </p:cNvPr>
          <p:cNvSpPr txBox="1"/>
          <p:nvPr/>
        </p:nvSpPr>
        <p:spPr>
          <a:xfrm>
            <a:off x="2551860" y="3864576"/>
            <a:ext cx="2736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omic Sans MS" panose="030F0702030302020204" pitchFamily="66" charset="0"/>
              </a:rPr>
              <a:t>Enzimática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3D0587D-61BA-4CD4-A201-558922040634}"/>
              </a:ext>
            </a:extLst>
          </p:cNvPr>
          <p:cNvSpPr txBox="1"/>
          <p:nvPr/>
        </p:nvSpPr>
        <p:spPr>
          <a:xfrm>
            <a:off x="7968238" y="3864575"/>
            <a:ext cx="2736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omic Sans MS" panose="030F0702030302020204" pitchFamily="66" charset="0"/>
              </a:rPr>
              <a:t>Estrutural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489AB5A-5EE7-41EF-BC3C-CF7441DCDADE}"/>
              </a:ext>
            </a:extLst>
          </p:cNvPr>
          <p:cNvSpPr txBox="1"/>
          <p:nvPr/>
        </p:nvSpPr>
        <p:spPr>
          <a:xfrm>
            <a:off x="2248930" y="63415"/>
            <a:ext cx="75129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Comic Sans MS" panose="030F0702030302020204" pitchFamily="66" charset="0"/>
              </a:rPr>
              <a:t>Classificação quanto ao tipo de estrutura: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27ED50F-5721-4788-9307-EDA5F981792B}"/>
              </a:ext>
            </a:extLst>
          </p:cNvPr>
          <p:cNvSpPr txBox="1"/>
          <p:nvPr/>
        </p:nvSpPr>
        <p:spPr>
          <a:xfrm>
            <a:off x="2498315" y="1613756"/>
            <a:ext cx="1927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omic Sans MS" panose="030F0702030302020204" pitchFamily="66" charset="0"/>
              </a:rPr>
              <a:t>Primária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28A47A83-C615-4132-8AF6-73FA07475A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395" y="0"/>
            <a:ext cx="5049795" cy="714593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89F20D0C-46C9-4F16-97F2-C276AAAAC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673" y="1678104"/>
            <a:ext cx="7782328" cy="5200751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FE8FAFD4-F4A5-43CE-AE6F-9A10F8962B52}"/>
              </a:ext>
            </a:extLst>
          </p:cNvPr>
          <p:cNvSpPr txBox="1"/>
          <p:nvPr/>
        </p:nvSpPr>
        <p:spPr>
          <a:xfrm>
            <a:off x="7398705" y="2306595"/>
            <a:ext cx="1632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omic Sans MS" panose="030F0702030302020204" pitchFamily="66" charset="0"/>
              </a:rPr>
              <a:t>Secundária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5C1BF16A-E91A-4E46-81A3-1EFDE3EFD0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62" y="968859"/>
            <a:ext cx="9996107" cy="5253175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ED2394CA-F6C0-4E59-9148-0342340FC3F1}"/>
              </a:ext>
            </a:extLst>
          </p:cNvPr>
          <p:cNvSpPr txBox="1"/>
          <p:nvPr/>
        </p:nvSpPr>
        <p:spPr>
          <a:xfrm>
            <a:off x="6320672" y="1433384"/>
            <a:ext cx="1647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omic Sans MS" panose="030F0702030302020204" pitchFamily="66" charset="0"/>
              </a:rPr>
              <a:t>Terciária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3D3DDED5-9B01-4D76-A411-D35851338C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277" y="-42560"/>
            <a:ext cx="7169570" cy="6858000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6C194552-37C6-48CB-A333-0089C0F08076}"/>
              </a:ext>
            </a:extLst>
          </p:cNvPr>
          <p:cNvSpPr txBox="1"/>
          <p:nvPr/>
        </p:nvSpPr>
        <p:spPr>
          <a:xfrm>
            <a:off x="3954759" y="355802"/>
            <a:ext cx="2673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omic Sans MS" panose="030F0702030302020204" pitchFamily="66" charset="0"/>
              </a:rPr>
              <a:t>Quaternária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80C9CDD0-7F68-4D12-8BEF-904AD98982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01" y="1545444"/>
            <a:ext cx="12224202" cy="359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78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/>
      <p:bldP spid="5" grpId="1"/>
      <p:bldP spid="6" grpId="0"/>
      <p:bldP spid="7" grpId="0"/>
      <p:bldP spid="7" grpId="1"/>
      <p:bldP spid="8" grpId="0"/>
      <p:bldP spid="9" grpId="0"/>
      <p:bldP spid="9" grpId="1"/>
      <p:bldP spid="12" grpId="0"/>
      <p:bldP spid="12" grpId="1"/>
      <p:bldP spid="14" grpId="0"/>
      <p:bldP spid="14" grpId="1"/>
      <p:bldP spid="16" grpId="0"/>
      <p:bldP spid="16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7C1854-562F-4C44-A8BB-68EFE2435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9641" y="2042984"/>
            <a:ext cx="10018713" cy="790832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tx1"/>
                </a:solidFill>
                <a:latin typeface="Comic Sans MS" panose="030F0702030302020204" pitchFamily="66" charset="0"/>
              </a:rPr>
              <a:t>Lipídios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0FFB09E-DABC-4607-9E68-40C988A9EE5B}"/>
              </a:ext>
            </a:extLst>
          </p:cNvPr>
          <p:cNvSpPr txBox="1"/>
          <p:nvPr/>
        </p:nvSpPr>
        <p:spPr>
          <a:xfrm>
            <a:off x="5338119" y="2833816"/>
            <a:ext cx="30727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omic Sans MS" panose="030F0702030302020204" pitchFamily="66" charset="0"/>
              </a:rPr>
              <a:t>quais funções eles tem?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D7C49CE-5F04-4577-ABAA-FC1A6643C7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560" y="0"/>
            <a:ext cx="9144003" cy="6858000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B8BE26FF-37C0-43BD-9B24-E406AFA88FE0}"/>
              </a:ext>
            </a:extLst>
          </p:cNvPr>
          <p:cNvSpPr/>
          <p:nvPr/>
        </p:nvSpPr>
        <p:spPr>
          <a:xfrm>
            <a:off x="3962401" y="4514335"/>
            <a:ext cx="914400" cy="2718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8FEAE469-EF15-4B70-A0A4-E90040C0F372}"/>
              </a:ext>
            </a:extLst>
          </p:cNvPr>
          <p:cNvSpPr/>
          <p:nvPr/>
        </p:nvSpPr>
        <p:spPr>
          <a:xfrm>
            <a:off x="5807676" y="1771135"/>
            <a:ext cx="976185" cy="3542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7916C20B-9C84-499D-9750-78286E4D6B5C}"/>
              </a:ext>
            </a:extLst>
          </p:cNvPr>
          <p:cNvSpPr/>
          <p:nvPr/>
        </p:nvSpPr>
        <p:spPr>
          <a:xfrm>
            <a:off x="2986216" y="1688757"/>
            <a:ext cx="1058562" cy="3542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8B0546C9-D142-4CEA-BACD-75A7B47009EC}"/>
              </a:ext>
            </a:extLst>
          </p:cNvPr>
          <p:cNvSpPr/>
          <p:nvPr/>
        </p:nvSpPr>
        <p:spPr>
          <a:xfrm>
            <a:off x="7887730" y="4876800"/>
            <a:ext cx="902044" cy="50250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06034603-7334-4AD0-9461-5ACFFB31BCA6}"/>
              </a:ext>
            </a:extLst>
          </p:cNvPr>
          <p:cNvSpPr/>
          <p:nvPr/>
        </p:nvSpPr>
        <p:spPr>
          <a:xfrm>
            <a:off x="6186616" y="5115697"/>
            <a:ext cx="963466" cy="51486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7FC82F84-80D6-4DB6-802F-11BBF4B5C303}"/>
              </a:ext>
            </a:extLst>
          </p:cNvPr>
          <p:cNvSpPr/>
          <p:nvPr/>
        </p:nvSpPr>
        <p:spPr>
          <a:xfrm>
            <a:off x="3350741" y="5128054"/>
            <a:ext cx="605481" cy="51486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682AB65A-0241-4940-93C6-1D24D38570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509" y="1124689"/>
            <a:ext cx="5067300" cy="4608622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9F67A040-7C42-4A87-BF7B-9E99CAD48E9D}"/>
              </a:ext>
            </a:extLst>
          </p:cNvPr>
          <p:cNvSpPr txBox="1"/>
          <p:nvPr/>
        </p:nvSpPr>
        <p:spPr>
          <a:xfrm>
            <a:off x="8913341" y="1449859"/>
            <a:ext cx="23065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mic Sans MS" panose="030F0702030302020204" pitchFamily="66" charset="0"/>
              </a:rPr>
              <a:t>Em</a:t>
            </a:r>
            <a:r>
              <a:rPr lang="en-US" dirty="0">
                <a:latin typeface="Comic Sans MS" panose="030F0702030302020204" pitchFamily="66" charset="0"/>
              </a:rPr>
              <a:t> que </a:t>
            </a:r>
            <a:r>
              <a:rPr lang="en-US" dirty="0" err="1">
                <a:latin typeface="Comic Sans MS" panose="030F0702030302020204" pitchFamily="66" charset="0"/>
              </a:rPr>
              <a:t>situa</a:t>
            </a:r>
            <a:r>
              <a:rPr lang="pt-BR" dirty="0" err="1">
                <a:latin typeface="Comic Sans MS" panose="030F0702030302020204" pitchFamily="66" charset="0"/>
              </a:rPr>
              <a:t>ção</a:t>
            </a:r>
            <a:r>
              <a:rPr lang="pt-BR" dirty="0">
                <a:latin typeface="Comic Sans MS" panose="030F0702030302020204" pitchFamily="66" charset="0"/>
              </a:rPr>
              <a:t> a membrana será mais fluida? Mais ou menos colesterol?</a:t>
            </a:r>
          </a:p>
          <a:p>
            <a:endParaRPr lang="pt-BR" dirty="0">
              <a:latin typeface="Comic Sans MS" panose="030F0702030302020204" pitchFamily="66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C92CE42-DDA3-4EF3-9611-067584E98ED1}"/>
              </a:ext>
            </a:extLst>
          </p:cNvPr>
          <p:cNvSpPr txBox="1"/>
          <p:nvPr/>
        </p:nvSpPr>
        <p:spPr>
          <a:xfrm>
            <a:off x="8831458" y="3045414"/>
            <a:ext cx="23065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omic Sans MS" panose="030F0702030302020204" pitchFamily="66" charset="0"/>
              </a:rPr>
              <a:t>Mais colesterol é vantajoso em ambientes frios ou quentes?</a:t>
            </a:r>
          </a:p>
          <a:p>
            <a:endParaRPr lang="pt-BR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88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cartão de negócios&#10;&#10;Descrição gerada com alta confiança">
            <a:extLst>
              <a:ext uri="{FF2B5EF4-FFF2-40B4-BE49-F238E27FC236}">
                <a16:creationId xmlns:a16="http://schemas.microsoft.com/office/drawing/2014/main" id="{71766505-39CE-4C0D-8733-C9027ACB30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2" t="20093" r="5977" b="27283"/>
          <a:stretch/>
        </p:blipFill>
        <p:spPr>
          <a:xfrm>
            <a:off x="3252402" y="0"/>
            <a:ext cx="8939598" cy="306912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0F5B21D-1CDE-4D40-A309-358AFF716C2C}"/>
              </a:ext>
            </a:extLst>
          </p:cNvPr>
          <p:cNvSpPr txBox="1"/>
          <p:nvPr/>
        </p:nvSpPr>
        <p:spPr>
          <a:xfrm>
            <a:off x="5904515" y="2967335"/>
            <a:ext cx="36353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diversidade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vida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pt-B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ão</a:t>
            </a: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 derivada de uma escala evolutiva, na qual o ser humano ocupa o nível mais alto.</a:t>
            </a:r>
          </a:p>
        </p:txBody>
      </p:sp>
      <p:sp>
        <p:nvSpPr>
          <p:cNvPr id="7" name="Sinal de Multiplicação 6">
            <a:extLst>
              <a:ext uri="{FF2B5EF4-FFF2-40B4-BE49-F238E27FC236}">
                <a16:creationId xmlns:a16="http://schemas.microsoft.com/office/drawing/2014/main" id="{1CD6AE63-91E1-4CC5-9BEE-74C9DFC3CCF3}"/>
              </a:ext>
            </a:extLst>
          </p:cNvPr>
          <p:cNvSpPr/>
          <p:nvPr/>
        </p:nvSpPr>
        <p:spPr>
          <a:xfrm>
            <a:off x="1638271" y="525101"/>
            <a:ext cx="11986788" cy="3132499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F60B234B-3EA8-49DF-8F97-9A18E7B5E1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0491"/>
            <a:ext cx="12192000" cy="5017008"/>
          </a:xfrm>
          <a:prstGeom prst="rect">
            <a:avLst/>
          </a:prstGeom>
        </p:spPr>
      </p:pic>
      <p:pic>
        <p:nvPicPr>
          <p:cNvPr id="11" name="Imagem 10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F5F0F1EF-869A-429E-8B8D-5788BF5F69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88" y="0"/>
            <a:ext cx="109695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3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 animBg="1"/>
      <p:bldP spid="7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8E5FEB-9002-494B-B267-9FDB5E8AE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0214" y="0"/>
            <a:ext cx="10018713" cy="766119"/>
          </a:xfrm>
        </p:spPr>
        <p:txBody>
          <a:bodyPr/>
          <a:lstStyle/>
          <a:p>
            <a:r>
              <a:rPr lang="pt-BR" sz="3600" dirty="0">
                <a:latin typeface="Comic Sans MS" panose="030F0702030302020204" pitchFamily="66" charset="0"/>
              </a:rPr>
              <a:t>Carboidratos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F796052-72FA-48F5-8BCB-7F61C908AB21}"/>
              </a:ext>
            </a:extLst>
          </p:cNvPr>
          <p:cNvSpPr txBox="1"/>
          <p:nvPr/>
        </p:nvSpPr>
        <p:spPr>
          <a:xfrm>
            <a:off x="3155092" y="1458097"/>
            <a:ext cx="44237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</a:rPr>
              <a:t>Fonte de energia;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</a:rPr>
              <a:t>(respiração celular)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</a:rPr>
              <a:t>Função estrutural;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</a:rPr>
              <a:t>(membrana celular, DNA, RNA...)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</a:rPr>
              <a:t>Sinalização celular.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3B67F45-0479-4CF3-9D91-1E22191009D3}"/>
              </a:ext>
            </a:extLst>
          </p:cNvPr>
          <p:cNvSpPr txBox="1"/>
          <p:nvPr/>
        </p:nvSpPr>
        <p:spPr>
          <a:xfrm>
            <a:off x="2809103" y="3210696"/>
            <a:ext cx="4028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omic Sans MS" panose="030F0702030302020204" pitchFamily="66" charset="0"/>
              </a:rPr>
              <a:t>Lembram dos nucleotídeos?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77AF1FF-FA50-42AC-AE17-8B1509DCBB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298" y="3785284"/>
            <a:ext cx="3854535" cy="2936789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21A8062D-0450-4BBF-B93D-8A92300317A3}"/>
              </a:ext>
            </a:extLst>
          </p:cNvPr>
          <p:cNvSpPr/>
          <p:nvPr/>
        </p:nvSpPr>
        <p:spPr>
          <a:xfrm>
            <a:off x="3204518" y="5253679"/>
            <a:ext cx="2809103" cy="15569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Comic Sans MS" panose="030F0702030302020204" pitchFamily="66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F4B13F5-4A36-4BDF-901D-29723A0087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211" y="1161535"/>
            <a:ext cx="5222789" cy="3917092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4D49B2E4-A578-4945-8096-9C131BD2505C}"/>
              </a:ext>
            </a:extLst>
          </p:cNvPr>
          <p:cNvSpPr/>
          <p:nvPr/>
        </p:nvSpPr>
        <p:spPr>
          <a:xfrm>
            <a:off x="10430604" y="1241853"/>
            <a:ext cx="871710" cy="3150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78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id="{FAFFA97F-D8FB-48CB-962F-13371F5A3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9" name="Imagem 8" descr="Uma imagem contendo objeto ao ar livre, estrela, mesa, interior&#10;&#10;Descrição gerada com muito alta confiança">
            <a:extLst>
              <a:ext uri="{FF2B5EF4-FFF2-40B4-BE49-F238E27FC236}">
                <a16:creationId xmlns:a16="http://schemas.microsoft.com/office/drawing/2014/main" id="{B27ACBD2-F06D-4AD1-AA10-6E9B99AD32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566" y="309217"/>
            <a:ext cx="8274867" cy="6548783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CFC47E4B-1B7E-4969-A55D-B4BE46CBB4CB}"/>
              </a:ext>
            </a:extLst>
          </p:cNvPr>
          <p:cNvSpPr txBox="1"/>
          <p:nvPr/>
        </p:nvSpPr>
        <p:spPr>
          <a:xfrm>
            <a:off x="3882427" y="310493"/>
            <a:ext cx="4427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Comic Sans MS" panose="030F0702030302020204" pitchFamily="66" charset="0"/>
              </a:rPr>
              <a:t>E em algum canto obscuro do universo apareceu uma galáxia ignorada pelo resto das galáxias...</a:t>
            </a:r>
          </a:p>
        </p:txBody>
      </p:sp>
      <p:pic>
        <p:nvPicPr>
          <p:cNvPr id="18" name="Imagem 17" descr="Uma imagem contendo estrela, sentado, interior, preto&#10;&#10;Descrição gerada com muito alta confiança">
            <a:extLst>
              <a:ext uri="{FF2B5EF4-FFF2-40B4-BE49-F238E27FC236}">
                <a16:creationId xmlns:a16="http://schemas.microsoft.com/office/drawing/2014/main" id="{43983051-D46F-4A45-A6DE-5823E2F330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545" y="40864"/>
            <a:ext cx="6857246" cy="6857246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717A361B-BE0E-4D2D-93B0-050427D99603}"/>
              </a:ext>
            </a:extLst>
          </p:cNvPr>
          <p:cNvSpPr txBox="1"/>
          <p:nvPr/>
        </p:nvSpPr>
        <p:spPr>
          <a:xfrm>
            <a:off x="-1" y="-40111"/>
            <a:ext cx="101851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Comic Sans MS" panose="030F0702030302020204" pitchFamily="66" charset="0"/>
              </a:rPr>
              <a:t>E...</a:t>
            </a:r>
          </a:p>
          <a:p>
            <a:r>
              <a:rPr lang="pt-BR" dirty="0">
                <a:solidFill>
                  <a:schemeClr val="bg1"/>
                </a:solidFill>
                <a:latin typeface="Comic Sans MS" panose="030F0702030302020204" pitchFamily="66" charset="0"/>
              </a:rPr>
              <a:t>Muito além, nos confins inexplorados da região mais brega da Borda Ocidental desta</a:t>
            </a:r>
          </a:p>
          <a:p>
            <a:r>
              <a:rPr lang="pt-BR" dirty="0">
                <a:solidFill>
                  <a:schemeClr val="bg1"/>
                </a:solidFill>
                <a:latin typeface="Comic Sans MS" panose="030F0702030302020204" pitchFamily="66" charset="0"/>
              </a:rPr>
              <a:t>Galáxia, há um pequeno sol amarelo e esquecido.</a:t>
            </a:r>
          </a:p>
          <a:p>
            <a:r>
              <a:rPr lang="pt-BR" dirty="0">
                <a:solidFill>
                  <a:schemeClr val="bg1"/>
                </a:solidFill>
                <a:latin typeface="Comic Sans MS" panose="030F0702030302020204" pitchFamily="66" charset="0"/>
              </a:rPr>
              <a:t>Girando em torno deste sol, a uma distância de cerca de 148 milhões de quilômetros,</a:t>
            </a:r>
          </a:p>
          <a:p>
            <a:r>
              <a:rPr lang="pt-BR" dirty="0">
                <a:solidFill>
                  <a:schemeClr val="bg1"/>
                </a:solidFill>
                <a:latin typeface="Comic Sans MS" panose="030F0702030302020204" pitchFamily="66" charset="0"/>
              </a:rPr>
              <a:t>há um planetinha </a:t>
            </a:r>
            <a:r>
              <a:rPr lang="pt-BR" dirty="0" err="1">
                <a:solidFill>
                  <a:schemeClr val="bg1"/>
                </a:solidFill>
                <a:latin typeface="Comic Sans MS" panose="030F0702030302020204" pitchFamily="66" charset="0"/>
              </a:rPr>
              <a:t>verde-azulado</a:t>
            </a:r>
            <a:r>
              <a:rPr lang="pt-BR" dirty="0">
                <a:solidFill>
                  <a:schemeClr val="bg1"/>
                </a:solidFill>
                <a:latin typeface="Comic Sans MS" panose="030F0702030302020204" pitchFamily="66" charset="0"/>
              </a:rPr>
              <a:t> absolutamente insignificante, cujas formas de vida,</a:t>
            </a:r>
          </a:p>
          <a:p>
            <a:r>
              <a:rPr lang="pt-BR" dirty="0">
                <a:solidFill>
                  <a:schemeClr val="bg1"/>
                </a:solidFill>
                <a:latin typeface="Comic Sans MS" panose="030F0702030302020204" pitchFamily="66" charset="0"/>
              </a:rPr>
              <a:t>descendentes de primatas, são tão extraordinariamente primitivas que ainda acham que</a:t>
            </a:r>
          </a:p>
          <a:p>
            <a:r>
              <a:rPr lang="pt-BR" dirty="0">
                <a:solidFill>
                  <a:schemeClr val="bg1"/>
                </a:solidFill>
                <a:latin typeface="Comic Sans MS" panose="030F0702030302020204" pitchFamily="66" charset="0"/>
              </a:rPr>
              <a:t>relógios digitais são uma grande ideia.</a:t>
            </a:r>
          </a:p>
          <a:p>
            <a:r>
              <a:rPr lang="pt-BR" dirty="0">
                <a:solidFill>
                  <a:schemeClr val="bg1"/>
                </a:solidFill>
                <a:latin typeface="Comic Sans MS" panose="030F0702030302020204" pitchFamily="66" charset="0"/>
              </a:rPr>
              <a:t>(Douglas Adams)</a:t>
            </a:r>
          </a:p>
        </p:txBody>
      </p:sp>
      <p:pic>
        <p:nvPicPr>
          <p:cNvPr id="21" name="Imagem 20" descr="Uma imagem contendo ao ar livre, sentado&#10;&#10;Descrição gerada com alta confiança">
            <a:extLst>
              <a:ext uri="{FF2B5EF4-FFF2-40B4-BE49-F238E27FC236}">
                <a16:creationId xmlns:a16="http://schemas.microsoft.com/office/drawing/2014/main" id="{5A1952FC-3CEB-45CF-B39E-97DA421B9E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235" y="2060292"/>
            <a:ext cx="8175764" cy="4833920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E23ADDA9-FE5E-4223-9B33-08A132B36A76}"/>
              </a:ext>
            </a:extLst>
          </p:cNvPr>
          <p:cNvSpPr txBox="1"/>
          <p:nvPr/>
        </p:nvSpPr>
        <p:spPr>
          <a:xfrm>
            <a:off x="2493852" y="2571185"/>
            <a:ext cx="73201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O nosso universo surgiu há cerca de 13,8 bilhões de anos atrás... </a:t>
            </a:r>
          </a:p>
          <a:p>
            <a:pPr algn="ctr"/>
            <a:r>
              <a:rPr lang="pt-B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E na verdade não tinha muito o que fazer...</a:t>
            </a:r>
          </a:p>
          <a:p>
            <a:pPr algn="ctr"/>
            <a:r>
              <a:rPr lang="pt-B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Bem... pelo menos até a Física fazer seu trabalho...</a:t>
            </a:r>
          </a:p>
        </p:txBody>
      </p:sp>
      <p:pic>
        <p:nvPicPr>
          <p:cNvPr id="23" name="Imagem 22" descr="Uma imagem contendo garrafa&#10;&#10;Descrição gerada com alta confiança">
            <a:extLst>
              <a:ext uri="{FF2B5EF4-FFF2-40B4-BE49-F238E27FC236}">
                <a16:creationId xmlns:a16="http://schemas.microsoft.com/office/drawing/2014/main" id="{26957072-DB2F-4F57-94C0-0806FD0B01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234" y="2074500"/>
            <a:ext cx="8186023" cy="480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27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9" grpId="0"/>
      <p:bldP spid="13" grpId="0" build="p"/>
      <p:bldP spid="13" grpId="1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C6232DE5-27E5-4A8A-8253-C40CE2A2C62D}"/>
              </a:ext>
            </a:extLst>
          </p:cNvPr>
          <p:cNvSpPr txBox="1"/>
          <p:nvPr/>
        </p:nvSpPr>
        <p:spPr>
          <a:xfrm>
            <a:off x="3342736" y="2828835"/>
            <a:ext cx="5506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latin typeface="Comic Sans MS" panose="030F0702030302020204" pitchFamily="66" charset="0"/>
              </a:rPr>
              <a:t>O que torna o planeta Terra propício à vida?</a:t>
            </a:r>
          </a:p>
        </p:txBody>
      </p:sp>
    </p:spTree>
    <p:extLst>
      <p:ext uri="{BB962C8B-B14F-4D97-AF65-F5344CB8AC3E}">
        <p14:creationId xmlns:p14="http://schemas.microsoft.com/office/powerpoint/2010/main" val="96692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3A51BFF7-DD0C-40AE-B072-71CE84E83EE2}"/>
              </a:ext>
            </a:extLst>
          </p:cNvPr>
          <p:cNvSpPr txBox="1"/>
          <p:nvPr/>
        </p:nvSpPr>
        <p:spPr>
          <a:xfrm>
            <a:off x="3646098" y="215661"/>
            <a:ext cx="4899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omic Sans MS" panose="030F0702030302020204" pitchFamily="66" charset="0"/>
              </a:rPr>
              <a:t>A Zona de Cachinhos Dourados</a:t>
            </a:r>
          </a:p>
        </p:txBody>
      </p:sp>
      <p:pic>
        <p:nvPicPr>
          <p:cNvPr id="4" name="Imagem 3" descr="Uma imagem contendo interior, parede, mesa&#10;&#10;Descrição gerada com muito alta confiança">
            <a:extLst>
              <a:ext uri="{FF2B5EF4-FFF2-40B4-BE49-F238E27FC236}">
                <a16:creationId xmlns:a16="http://schemas.microsoft.com/office/drawing/2014/main" id="{38C131E4-BC6F-404C-AD14-B18688CCCC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275" y="2381250"/>
            <a:ext cx="7620000" cy="447675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AFC0335-F292-424F-80EF-90F85B1A45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82"/>
          <a:stretch/>
        </p:blipFill>
        <p:spPr>
          <a:xfrm>
            <a:off x="21672" y="1337095"/>
            <a:ext cx="12170328" cy="335567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A5CCD68-DD7A-4714-9891-649EC0A0BB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Balão de Fala: Retângulo 8">
            <a:extLst>
              <a:ext uri="{FF2B5EF4-FFF2-40B4-BE49-F238E27FC236}">
                <a16:creationId xmlns:a16="http://schemas.microsoft.com/office/drawing/2014/main" id="{05E39E7F-58BF-40A5-83F0-BA6A38C86955}"/>
              </a:ext>
            </a:extLst>
          </p:cNvPr>
          <p:cNvSpPr/>
          <p:nvPr/>
        </p:nvSpPr>
        <p:spPr>
          <a:xfrm>
            <a:off x="3735238" y="1574756"/>
            <a:ext cx="1302589" cy="284671"/>
          </a:xfrm>
          <a:prstGeom prst="wedgeRectCallout">
            <a:avLst>
              <a:gd name="adj1" fmla="val -23482"/>
              <a:gd name="adj2" fmla="val 1261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Comic Sans MS" panose="030F0702030302020204" pitchFamily="66" charset="0"/>
              </a:rPr>
              <a:t>~427ºC</a:t>
            </a:r>
          </a:p>
        </p:txBody>
      </p:sp>
      <p:sp>
        <p:nvSpPr>
          <p:cNvPr id="10" name="Balão de Fala: Retângulo 9">
            <a:extLst>
              <a:ext uri="{FF2B5EF4-FFF2-40B4-BE49-F238E27FC236}">
                <a16:creationId xmlns:a16="http://schemas.microsoft.com/office/drawing/2014/main" id="{97FA8BF0-3834-484A-8150-FCCC5ABCF50F}"/>
              </a:ext>
            </a:extLst>
          </p:cNvPr>
          <p:cNvSpPr/>
          <p:nvPr/>
        </p:nvSpPr>
        <p:spPr>
          <a:xfrm>
            <a:off x="5198853" y="1190880"/>
            <a:ext cx="1302589" cy="284671"/>
          </a:xfrm>
          <a:prstGeom prst="wedgeRectCallout">
            <a:avLst>
              <a:gd name="adj1" fmla="val -23482"/>
              <a:gd name="adj2" fmla="val 1261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Comic Sans MS" panose="030F0702030302020204" pitchFamily="66" charset="0"/>
              </a:rPr>
              <a:t>~462ºC</a:t>
            </a:r>
          </a:p>
        </p:txBody>
      </p:sp>
      <p:sp>
        <p:nvSpPr>
          <p:cNvPr id="11" name="Balão de Fala: Retângulo 10">
            <a:extLst>
              <a:ext uri="{FF2B5EF4-FFF2-40B4-BE49-F238E27FC236}">
                <a16:creationId xmlns:a16="http://schemas.microsoft.com/office/drawing/2014/main" id="{1B832DF0-CCC0-4897-B294-EFA7562305E1}"/>
              </a:ext>
            </a:extLst>
          </p:cNvPr>
          <p:cNvSpPr/>
          <p:nvPr/>
        </p:nvSpPr>
        <p:spPr>
          <a:xfrm>
            <a:off x="6696973" y="1190879"/>
            <a:ext cx="1302589" cy="284671"/>
          </a:xfrm>
          <a:prstGeom prst="wedgeRectCallout">
            <a:avLst>
              <a:gd name="adj1" fmla="val -23482"/>
              <a:gd name="adj2" fmla="val 1261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Comic Sans MS" panose="030F0702030302020204" pitchFamily="66" charset="0"/>
              </a:rPr>
              <a:t>~14ºC</a:t>
            </a:r>
          </a:p>
        </p:txBody>
      </p:sp>
      <p:sp>
        <p:nvSpPr>
          <p:cNvPr id="12" name="Balão de Fala: Retângulo 11">
            <a:extLst>
              <a:ext uri="{FF2B5EF4-FFF2-40B4-BE49-F238E27FC236}">
                <a16:creationId xmlns:a16="http://schemas.microsoft.com/office/drawing/2014/main" id="{88781483-4FAA-4DFB-976D-6685A06548DF}"/>
              </a:ext>
            </a:extLst>
          </p:cNvPr>
          <p:cNvSpPr/>
          <p:nvPr/>
        </p:nvSpPr>
        <p:spPr>
          <a:xfrm>
            <a:off x="9047671" y="1410852"/>
            <a:ext cx="1302589" cy="284671"/>
          </a:xfrm>
          <a:prstGeom prst="wedgeRectCallout">
            <a:avLst>
              <a:gd name="adj1" fmla="val -23482"/>
              <a:gd name="adj2" fmla="val 1261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Comic Sans MS" panose="030F0702030302020204" pitchFamily="66" charset="0"/>
              </a:rPr>
              <a:t>~ -60ºC</a:t>
            </a:r>
          </a:p>
        </p:txBody>
      </p:sp>
    </p:spTree>
    <p:extLst>
      <p:ext uri="{BB962C8B-B14F-4D97-AF65-F5344CB8AC3E}">
        <p14:creationId xmlns:p14="http://schemas.microsoft.com/office/powerpoint/2010/main" val="278745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3DD5D9B7-519C-42B5-88EE-F75D8F4C6A2E}"/>
              </a:ext>
            </a:extLst>
          </p:cNvPr>
          <p:cNvSpPr txBox="1"/>
          <p:nvPr/>
        </p:nvSpPr>
        <p:spPr>
          <a:xfrm>
            <a:off x="4658263" y="241540"/>
            <a:ext cx="4718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omic Sans MS" panose="030F0702030302020204" pitchFamily="66" charset="0"/>
              </a:rPr>
              <a:t>Nossa estrela é bem sem graça</a:t>
            </a:r>
          </a:p>
        </p:txBody>
      </p:sp>
      <p:pic>
        <p:nvPicPr>
          <p:cNvPr id="4" name="Imagem 3" descr="Uma imagem contendo objeto ao ar livre, estrela, sentado, escuro&#10;&#10;Descrição gerada com muito alta confiança">
            <a:extLst>
              <a:ext uri="{FF2B5EF4-FFF2-40B4-BE49-F238E27FC236}">
                <a16:creationId xmlns:a16="http://schemas.microsoft.com/office/drawing/2014/main" id="{51156096-F227-4D1C-B3FE-67A43BB4C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17CB43A-68FA-40AD-8179-5DC4DF223F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63" y="241540"/>
            <a:ext cx="8690849" cy="652156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9C36293-63E2-41A1-8273-28B763C14A1C}"/>
              </a:ext>
            </a:extLst>
          </p:cNvPr>
          <p:cNvSpPr txBox="1"/>
          <p:nvPr/>
        </p:nvSpPr>
        <p:spPr>
          <a:xfrm>
            <a:off x="419819" y="4554747"/>
            <a:ext cx="2035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00000"/>
                </a:solidFill>
                <a:latin typeface="Comic Sans MS" panose="030F0702030302020204" pitchFamily="66" charset="0"/>
              </a:rPr>
              <a:t>Estrela amarela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6A9011EF-629B-4B64-8CA5-D29DA80E131B}"/>
              </a:ext>
            </a:extLst>
          </p:cNvPr>
          <p:cNvSpPr/>
          <p:nvPr/>
        </p:nvSpPr>
        <p:spPr>
          <a:xfrm>
            <a:off x="10272540" y="696182"/>
            <a:ext cx="1532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C00000"/>
                </a:solidFill>
                <a:latin typeface="Comic Sans MS" panose="030F0702030302020204" pitchFamily="66" charset="0"/>
              </a:rPr>
              <a:t>Forma Ferro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1DCE1242-2EC9-4BB9-9976-3E89759AF646}"/>
              </a:ext>
            </a:extLst>
          </p:cNvPr>
          <p:cNvSpPr/>
          <p:nvPr/>
        </p:nvSpPr>
        <p:spPr>
          <a:xfrm>
            <a:off x="4645923" y="6256557"/>
            <a:ext cx="2900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C00000"/>
                </a:solidFill>
                <a:latin typeface="Comic Sans MS" panose="030F0702030302020204" pitchFamily="66" charset="0"/>
              </a:rPr>
              <a:t>Tem ~4,6 bilhões de anos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6523B13-42F3-4AB8-A8ED-B0ECB151CD63}"/>
              </a:ext>
            </a:extLst>
          </p:cNvPr>
          <p:cNvSpPr txBox="1"/>
          <p:nvPr/>
        </p:nvSpPr>
        <p:spPr>
          <a:xfrm>
            <a:off x="1314091" y="2652297"/>
            <a:ext cx="2035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00000"/>
                </a:solidFill>
                <a:latin typeface="Comic Sans MS" panose="030F0702030302020204" pitchFamily="66" charset="0"/>
              </a:rPr>
              <a:t>Em uma galáxia tranquila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3F8FE48-A348-4474-82C1-FF78F1041D3F}"/>
              </a:ext>
            </a:extLst>
          </p:cNvPr>
          <p:cNvSpPr txBox="1"/>
          <p:nvPr/>
        </p:nvSpPr>
        <p:spPr>
          <a:xfrm>
            <a:off x="9929004" y="2329132"/>
            <a:ext cx="2035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00000"/>
                </a:solidFill>
                <a:latin typeface="Comic Sans MS" panose="030F0702030302020204" pitchFamily="66" charset="0"/>
              </a:rPr>
              <a:t>Elementos essenciais à vida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53EDC21-19F7-415C-B17A-9F027E47D607}"/>
              </a:ext>
            </a:extLst>
          </p:cNvPr>
          <p:cNvSpPr txBox="1"/>
          <p:nvPr/>
        </p:nvSpPr>
        <p:spPr>
          <a:xfrm>
            <a:off x="572219" y="908649"/>
            <a:ext cx="2035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00000"/>
                </a:solidFill>
                <a:latin typeface="Comic Sans MS" panose="030F0702030302020204" pitchFamily="66" charset="0"/>
              </a:rPr>
              <a:t>Uma estrela estável</a:t>
            </a:r>
          </a:p>
        </p:txBody>
      </p:sp>
    </p:spTree>
    <p:extLst>
      <p:ext uri="{BB962C8B-B14F-4D97-AF65-F5344CB8AC3E}">
        <p14:creationId xmlns:p14="http://schemas.microsoft.com/office/powerpoint/2010/main" val="6585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C7D4F3C-0F37-40DC-85EF-46D0B431E844}"/>
              </a:ext>
            </a:extLst>
          </p:cNvPr>
          <p:cNvSpPr txBox="1"/>
          <p:nvPr/>
        </p:nvSpPr>
        <p:spPr>
          <a:xfrm>
            <a:off x="4399472" y="241540"/>
            <a:ext cx="4330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omic Sans MS" panose="030F0702030302020204" pitchFamily="66" charset="0"/>
              </a:rPr>
              <a:t>Órbita esquisita e estações!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C1E3B46-C372-4CAF-B358-DF1B910E9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752689"/>
            <a:ext cx="10363201" cy="610531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B78FBFD-23C1-42CF-A978-8E46537113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826" y="1470747"/>
            <a:ext cx="4634564" cy="4634564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C4978394-2C94-47AF-AD38-EB29AFE1FF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292" y="1377164"/>
            <a:ext cx="7295415" cy="4103671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747497CB-9DAA-45CC-857B-E76CCEA3E0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99" y="1232033"/>
            <a:ext cx="6858000" cy="457200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8FEB9CDC-3982-4A94-AF0E-C705D09D89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7" y="0"/>
            <a:ext cx="12217487" cy="6858000"/>
          </a:xfrm>
          <a:prstGeom prst="rect">
            <a:avLst/>
          </a:prstGeom>
        </p:spPr>
      </p:pic>
      <p:pic>
        <p:nvPicPr>
          <p:cNvPr id="18" name="Imagem 17" descr="Uma imagem contendo pessoa&#10;&#10;Descrição gerada com muito alta confiança">
            <a:extLst>
              <a:ext uri="{FF2B5EF4-FFF2-40B4-BE49-F238E27FC236}">
                <a16:creationId xmlns:a16="http://schemas.microsoft.com/office/drawing/2014/main" id="{A743C015-E6DD-4513-A670-10F18352D3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89" y="752688"/>
            <a:ext cx="10922000" cy="4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57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3DD5D9B7-519C-42B5-88EE-F75D8F4C6A2E}"/>
              </a:ext>
            </a:extLst>
          </p:cNvPr>
          <p:cNvSpPr txBox="1"/>
          <p:nvPr/>
        </p:nvSpPr>
        <p:spPr>
          <a:xfrm>
            <a:off x="4658263" y="241540"/>
            <a:ext cx="5496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strike="sngStrike" dirty="0">
                <a:latin typeface="Comic Sans MS" panose="030F0702030302020204" pitchFamily="66" charset="0"/>
              </a:rPr>
              <a:t>O peso </a:t>
            </a:r>
            <a:r>
              <a:rPr lang="pt-BR" sz="2400" dirty="0">
                <a:latin typeface="Comic Sans MS" panose="030F0702030302020204" pitchFamily="66" charset="0"/>
              </a:rPr>
              <a:t>A massa do planeta importa?</a:t>
            </a:r>
            <a:endParaRPr lang="pt-BR" sz="2400" strike="sngStrike" dirty="0">
              <a:latin typeface="Comic Sans MS" panose="030F0702030302020204" pitchFamily="66" charset="0"/>
            </a:endParaRPr>
          </a:p>
        </p:txBody>
      </p:sp>
      <p:pic>
        <p:nvPicPr>
          <p:cNvPr id="4" name="Imagem 3" descr="Uma imagem contendo texto&#10;&#10;Descrição gerada com alta confiança">
            <a:extLst>
              <a:ext uri="{FF2B5EF4-FFF2-40B4-BE49-F238E27FC236}">
                <a16:creationId xmlns:a16="http://schemas.microsoft.com/office/drawing/2014/main" id="{D4AF5AB9-A943-4A05-B73B-98367920D1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BA2E952-C5C8-4FA0-A89B-8B3520C2F9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298" y="627330"/>
            <a:ext cx="6184702" cy="560333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9A38F31-6E1C-4744-BEAD-2EA144DE18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49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9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2203</Template>
  <TotalTime>255</TotalTime>
  <Words>552</Words>
  <Application>Microsoft Office PowerPoint</Application>
  <PresentationFormat>Widescreen</PresentationFormat>
  <Paragraphs>107</Paragraphs>
  <Slides>30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1" baseType="lpstr">
      <vt:lpstr>1_Diseño predeterminado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Hipótese de Oparin e Haldane </vt:lpstr>
      <vt:lpstr>Outras hipóteses</vt:lpstr>
      <vt:lpstr>Os primórdios  da vida</vt:lpstr>
      <vt:lpstr>A Membrana Plasmática</vt:lpstr>
      <vt:lpstr>Quais as funções da membrana plasmática?</vt:lpstr>
      <vt:lpstr>E o que há dentro da célula?</vt:lpstr>
      <vt:lpstr>Material genético</vt:lpstr>
      <vt:lpstr>E como o DNA determina o funcionamento celular?</vt:lpstr>
      <vt:lpstr>A Tradução</vt:lpstr>
      <vt:lpstr>Apresentação do PowerPoint</vt:lpstr>
      <vt:lpstr>Todas as biomoléculas interagem em conjunto, todo o tempo.</vt:lpstr>
      <vt:lpstr>RNA</vt:lpstr>
      <vt:lpstr>Proteínas</vt:lpstr>
      <vt:lpstr>O que é uma proteína?</vt:lpstr>
      <vt:lpstr>Lipídios</vt:lpstr>
      <vt:lpstr>Carboidratos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Felipe Rodrigues de Andrade</dc:creator>
  <cp:lastModifiedBy>Felipe Rodrigues de Andrade</cp:lastModifiedBy>
  <cp:revision>131</cp:revision>
  <dcterms:created xsi:type="dcterms:W3CDTF">2019-01-24T19:14:37Z</dcterms:created>
  <dcterms:modified xsi:type="dcterms:W3CDTF">2020-01-25T01:55:04Z</dcterms:modified>
</cp:coreProperties>
</file>