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0" r:id="rId4"/>
    <p:sldId id="258" r:id="rId5"/>
    <p:sldId id="262" r:id="rId6"/>
    <p:sldId id="269" r:id="rId7"/>
    <p:sldId id="270" r:id="rId8"/>
    <p:sldId id="271" r:id="rId9"/>
    <p:sldId id="268" r:id="rId10"/>
    <p:sldId id="263" r:id="rId11"/>
    <p:sldId id="264" r:id="rId12"/>
    <p:sldId id="266" r:id="rId13"/>
    <p:sldId id="265" r:id="rId14"/>
    <p:sldId id="267" r:id="rId15"/>
    <p:sldId id="272" r:id="rId16"/>
    <p:sldId id="273" r:id="rId17"/>
    <p:sldId id="259" r:id="rId18"/>
    <p:sldId id="274" r:id="rId19"/>
    <p:sldId id="261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81633" autoAdjust="0"/>
  </p:normalViewPr>
  <p:slideViewPr>
    <p:cSldViewPr snapToGrid="0">
      <p:cViewPr varScale="1">
        <p:scale>
          <a:sx n="59" d="100"/>
          <a:sy n="59" d="100"/>
        </p:scale>
        <p:origin x="11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7031C-6333-4525-A861-4DF44F2E44A2}" type="datetimeFigureOut">
              <a:rPr lang="pt-BR" smtClean="0"/>
              <a:t>01/02/2020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499A2-213F-4523-A5DB-8E382A484C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711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revisão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851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3349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451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269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3404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d2c1c39f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g7d2c1c39fd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97" name="Google Shape;97;g7d2c1c39fd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d2c1c39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7d2c1c39fd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109" name="Google Shape;109;g7d2c1c39fd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d2c1c39fd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g7d2c1c39fd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121" name="Google Shape;121;g7d2c1c39fd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d2c1c39f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7d2c1c39fd_0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136" name="Google Shape;136;g7d2c1c39fd_0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d2c1c39f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7d2c1c39fd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147" name="Google Shape;147;g7d2c1c39fd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d2c1c39fd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7d2c1c39fd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159" name="Google Shape;159;g7d2c1c39fd_0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Alimentação saudável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37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d2c1c39fd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7d2c1c39fd_0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171" name="Google Shape;171;g7d2c1c39fd_0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d2c1c39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7d2c1c39fd_0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182" name="Google Shape;182;g7d2c1c39fd_0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d2c1c39fd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7d2c1c39fd_0_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193" name="Google Shape;193;g7d2c1c39fd_0_1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d2c1c39fd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7d2c1c39fd_0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205" name="Google Shape;205;g7d2c1c39fd_0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d2c1c39f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7d2c1c39fd_0_1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217" name="Google Shape;217;g7d2c1c39fd_0_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d2c1c39fd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7d2c1c39fd_0_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228" name="Google Shape;228;g7d2c1c39fd_0_1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d2c1c39fd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7d2c1c39fd_0_2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239" name="Google Shape;239;g7d2c1c39fd_0_2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d2c1c39fd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7d2c1c39fd_0_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249" name="Google Shape;249;g7d2c1c39fd_0_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6e6cc31bf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6e6cc31bf0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6e6cc31bf0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d2c1c39fd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7d2c1c39fd_0_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269" name="Google Shape;269;g7d2c1c39fd_0_2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Explicação sobre colágeno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334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d2c1c39fd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7d2c1c39fd_0_2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Febre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Maioria das desnaturações irreversível – clara do ovo  </a:t>
            </a:r>
            <a:endParaRPr/>
          </a:p>
        </p:txBody>
      </p:sp>
      <p:sp>
        <p:nvSpPr>
          <p:cNvPr id="279" name="Google Shape;279;g7d2c1c39fd_0_2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467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Febre </a:t>
            </a:r>
          </a:p>
          <a:p>
            <a:r>
              <a:rPr lang="pt-BR" dirty="0"/>
              <a:t>Maioria das desnaturações irreversível – clara do ovo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344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98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086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3270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6519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 &gt; 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9A2-213F-4523-A5DB-8E382A484C6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446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B9165-0CFE-4193-A381-539EDEEFB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90FA78-8227-4C86-8352-3308AA3E2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AC78E5-E19B-40BA-B9ED-D5338FC74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E7CD-30DE-441C-A5A8-5D45F04F778A}" type="datetimeFigureOut">
              <a:rPr lang="pt-BR" smtClean="0"/>
              <a:t>01/02/2020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C69CF5-D358-4A12-AF7F-9ADB8F49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343D37-C1E5-491A-9551-C48B5A873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8B20-9427-4ECC-8954-559194B465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5635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69AF6-AF19-4909-893A-05EE3F668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2EB115B-45C1-458A-A941-A12B067B6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92CDB9-6FBA-499F-9F9F-049C3A600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E7CD-30DE-441C-A5A8-5D45F04F778A}" type="datetimeFigureOut">
              <a:rPr lang="pt-BR" smtClean="0"/>
              <a:t>01/02/2020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65B0B5-2D63-475E-8CED-ABD73B316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DEEB8C-2762-4DB4-8039-34FC92AC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8B20-9427-4ECC-8954-559194B465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47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891802D-828B-48CA-ACD8-832C5F9C5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9E1BFE-F8C8-44D8-B87B-8256D6E8F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1BD6E2-2CE3-4464-85D1-A9D85A1A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E7CD-30DE-441C-A5A8-5D45F04F778A}" type="datetimeFigureOut">
              <a:rPr lang="pt-BR" smtClean="0"/>
              <a:t>01/02/2020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D89CE2-41A7-4AAE-BB6A-A2871485D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E05403-AF51-4297-B06E-13259BA1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8B20-9427-4ECC-8954-559194B465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60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3DFB1-4BC7-4682-8C8A-D43E004F3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48FE17-9AE5-4BE7-BF23-5AC305249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71FEB8-D921-49D8-B094-474B9224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E7CD-30DE-441C-A5A8-5D45F04F778A}" type="datetimeFigureOut">
              <a:rPr lang="pt-BR" smtClean="0"/>
              <a:t>01/02/2020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E571C7-622D-4196-885D-C10901B54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C23754-451F-4C77-962A-32980C6C3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8B20-9427-4ECC-8954-559194B465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798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778DBA-939D-43B3-A3A1-A5E83407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5EDFC4-0702-412C-8005-3AD24913B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CA33AB-C88C-4E2E-8D41-B44B95ABF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E7CD-30DE-441C-A5A8-5D45F04F778A}" type="datetimeFigureOut">
              <a:rPr lang="pt-BR" smtClean="0"/>
              <a:t>01/02/2020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5E31ED-4736-4684-941D-B6C16187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931AC5-8A49-4936-A3FF-246BD829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8B20-9427-4ECC-8954-559194B465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592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9B927B-F8BA-4810-93C3-45063841C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F41F6B-59C9-4073-A12A-01F96CEDB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F763BA-890A-462B-B476-A3E651A0E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A43D48-3DC7-4301-ACDD-977DA4753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E7CD-30DE-441C-A5A8-5D45F04F778A}" type="datetimeFigureOut">
              <a:rPr lang="pt-BR" smtClean="0"/>
              <a:t>01/02/2020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AACF6C-3705-4218-B7E6-CC74EE1E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729A24B-73DA-48BB-8CDB-594BC8D6E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8B20-9427-4ECC-8954-559194B465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683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A07509-6D0C-4087-8588-6CCD9CE0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07DB32-E3CB-4A5A-8DAA-28954039E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AB5A6F6-D592-48A0-8FFF-7D440D4A9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CC8673E-8670-4AF1-888A-2657B0823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394D7D6-EB11-41A5-896D-B6F4070D00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51C8019-8CB9-4F21-839B-ECF453EAF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E7CD-30DE-441C-A5A8-5D45F04F778A}" type="datetimeFigureOut">
              <a:rPr lang="pt-BR" smtClean="0"/>
              <a:t>01/02/2020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1B82FDF-4C7B-4A52-B4F2-D879B105F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98BF4C7-D16E-4D6A-ABFA-2D7A63A3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8B20-9427-4ECC-8954-559194B465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10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511D10-642A-4E40-8771-F67DEDA7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AA64BF8-EDAB-4087-8D5C-EBB4F793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E7CD-30DE-441C-A5A8-5D45F04F778A}" type="datetimeFigureOut">
              <a:rPr lang="pt-BR" smtClean="0"/>
              <a:t>01/02/2020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3B58860-C043-4734-A28A-FE300E9B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43DFD82-D762-47FE-BD9C-6C8E959A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8B20-9427-4ECC-8954-559194B465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21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89705E7-826B-4AB5-B3B0-FFB4CCCE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E7CD-30DE-441C-A5A8-5D45F04F778A}" type="datetimeFigureOut">
              <a:rPr lang="pt-BR" smtClean="0"/>
              <a:t>01/02/2020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07C81B4-E691-4926-A3EF-F67CD6D00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D0F4487-3A8D-498E-8B89-763B6C98F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8B20-9427-4ECC-8954-559194B465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61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C4727C-5BC6-4EE6-92BE-EF56E24F0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997362-9F2D-4DB5-BD41-B0534AD0F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695D96F-CEBA-4D60-891E-66AF34B73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F8E317-3A10-43EE-A02D-1587E72C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E7CD-30DE-441C-A5A8-5D45F04F778A}" type="datetimeFigureOut">
              <a:rPr lang="pt-BR" smtClean="0"/>
              <a:t>01/02/2020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0493FA2-F801-4361-A99D-7B6D3E0F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E1BF96-80B1-4AC4-83A4-6205E5267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8B20-9427-4ECC-8954-559194B465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461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A9998-9CBB-4AB7-9F04-5DA20622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680B715-2A6A-4F00-BB6A-87A5862F2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BF4626A-5176-4590-89A9-87E8FE0C6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444637E-F958-47AA-95BD-EACB19DD2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E7CD-30DE-441C-A5A8-5D45F04F778A}" type="datetimeFigureOut">
              <a:rPr lang="pt-BR" smtClean="0"/>
              <a:t>01/02/2020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A9CCCD-422F-4A65-BEF0-1A17D85B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DCEB2BE-AAC1-4170-AE3A-0B233C1A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8B20-9427-4ECC-8954-559194B465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8172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4A8127D-4AC4-4998-8AF1-3AF6227EB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62A1FA-1AE2-4F6C-9EC5-DC041D4D5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28D928-DC14-457F-9CFA-28C10A3B6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E7CD-30DE-441C-A5A8-5D45F04F778A}" type="datetimeFigureOut">
              <a:rPr lang="pt-BR" smtClean="0"/>
              <a:t>01/02/2020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4C90CF-0316-4AD6-B5A2-4F94E464D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5C613D-1511-4F1D-AA9F-9D5F222A3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08B20-9427-4ECC-8954-559194B465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4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scomplica.com.br/blog/biologia/entenda-sintese-de-proteinas-em-5-passos-uma-dica-da-princesa-jujub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luz&#10;&#10;Descrição gerada automaticamente">
            <a:extLst>
              <a:ext uri="{FF2B5EF4-FFF2-40B4-BE49-F238E27FC236}">
                <a16:creationId xmlns:a16="http://schemas.microsoft.com/office/drawing/2014/main" id="{E9FCA07E-442A-4FEF-B9CD-7306CF05F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F14F23-C8C9-4C16-AD03-EAE2845D2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7200" b="1" dirty="0">
                <a:latin typeface="Agency FB" panose="020B0503020202020204" pitchFamily="34" charset="0"/>
              </a:rPr>
              <a:t>Moléculas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AAF3BC-9945-4565-AD46-4E802FA89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gency FB" panose="020B0503020202020204" pitchFamily="34" charset="0"/>
              </a:rPr>
              <a:t>Ciências Biológicas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A73B3532-CCA6-495A-AC81-C0E30597DA3A}"/>
              </a:ext>
            </a:extLst>
          </p:cNvPr>
          <p:cNvSpPr/>
          <p:nvPr/>
        </p:nvSpPr>
        <p:spPr>
          <a:xfrm>
            <a:off x="6705601" y="1669775"/>
            <a:ext cx="6440556" cy="6056242"/>
          </a:xfrm>
          <a:prstGeom prst="ellipse">
            <a:avLst/>
          </a:prstGeom>
          <a:noFill/>
          <a:ln w="76200">
            <a:solidFill>
              <a:schemeClr val="bg1">
                <a:alpha val="78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140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B18A45-4D31-4B2E-B99B-2DC3554D7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9E50A-DA9E-4B07-831C-A1D3EB3C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48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Carboidratos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6FBB3D-2A08-4812-A539-7D3A4B56DEE6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EA89893-3BEB-4ECD-8E45-B1E469C5288B}"/>
              </a:ext>
            </a:extLst>
          </p:cNvPr>
          <p:cNvSpPr txBox="1">
            <a:spLocks/>
          </p:cNvSpPr>
          <p:nvPr/>
        </p:nvSpPr>
        <p:spPr>
          <a:xfrm>
            <a:off x="6307065" y="219216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  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0E77DC-9EC9-4E36-947F-AA1D73C186A6}"/>
              </a:ext>
            </a:extLst>
          </p:cNvPr>
          <p:cNvGrpSpPr/>
          <p:nvPr/>
        </p:nvGrpSpPr>
        <p:grpSpPr>
          <a:xfrm>
            <a:off x="1385211" y="2283671"/>
            <a:ext cx="4710789" cy="2290658"/>
            <a:chOff x="4220307" y="2005859"/>
            <a:chExt cx="4710789" cy="2290658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CAAF9854-3758-46D4-A983-2677241E90D3}"/>
                </a:ext>
              </a:extLst>
            </p:cNvPr>
            <p:cNvSpPr/>
            <p:nvPr/>
          </p:nvSpPr>
          <p:spPr>
            <a:xfrm>
              <a:off x="4621582" y="2622603"/>
              <a:ext cx="2560320" cy="857939"/>
            </a:xfrm>
            <a:prstGeom prst="round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399863C3-725A-465D-A481-658C3FE3C15F}"/>
                </a:ext>
              </a:extLst>
            </p:cNvPr>
            <p:cNvGrpSpPr/>
            <p:nvPr/>
          </p:nvGrpSpPr>
          <p:grpSpPr>
            <a:xfrm>
              <a:off x="4220307" y="2005859"/>
              <a:ext cx="4710789" cy="2290658"/>
              <a:chOff x="3277771" y="1825625"/>
              <a:chExt cx="4710789" cy="2290658"/>
            </a:xfrm>
          </p:grpSpPr>
          <p:sp>
            <p:nvSpPr>
              <p:cNvPr id="7" name="Espaço Reservado para Conteúdo 2">
                <a:extLst>
                  <a:ext uri="{FF2B5EF4-FFF2-40B4-BE49-F238E27FC236}">
                    <a16:creationId xmlns:a16="http://schemas.microsoft.com/office/drawing/2014/main" id="{C60392E6-04F9-4032-AA30-0CEDDABA4D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77771" y="1825625"/>
                <a:ext cx="3362871" cy="13255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pt-BR" sz="4400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bg1"/>
                    </a:solidFill>
                    <a:latin typeface="Agency FB" panose="020B0503020202020204" pitchFamily="34" charset="0"/>
                  </a:rPr>
                  <a:t>Formula Geral: </a:t>
                </a:r>
              </a:p>
              <a:p>
                <a:pPr marL="0" indent="0" algn="ctr">
                  <a:buNone/>
                </a:pPr>
                <a:r>
                  <a:rPr lang="pt-BR" sz="4000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bg1"/>
                    </a:solidFill>
                    <a:latin typeface="Agency FB" panose="020B0503020202020204" pitchFamily="34" charset="0"/>
                  </a:rPr>
                  <a:t>C   H     O </a:t>
                </a:r>
              </a:p>
            </p:txBody>
          </p:sp>
          <p:sp>
            <p:nvSpPr>
              <p:cNvPr id="10" name="Espaço Reservado para Conteúdo 2">
                <a:extLst>
                  <a:ext uri="{FF2B5EF4-FFF2-40B4-BE49-F238E27FC236}">
                    <a16:creationId xmlns:a16="http://schemas.microsoft.com/office/drawing/2014/main" id="{B26BD7DF-9CB9-48A1-BA39-8ED5D91085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1297" y="2790720"/>
                <a:ext cx="3587263" cy="13255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pt-BR" sz="3200" dirty="0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bg1"/>
                    </a:solidFill>
                    <a:latin typeface="Agency FB" panose="020B0503020202020204" pitchFamily="34" charset="0"/>
                  </a:rPr>
                  <a:t>n     2n    n</a:t>
                </a:r>
              </a:p>
            </p:txBody>
          </p:sp>
        </p:grpSp>
      </p:grpSp>
      <p:pic>
        <p:nvPicPr>
          <p:cNvPr id="15" name="Imagem 14" descr="Uma imagem contendo comida, frutas&#10;&#10;Descrição gerada automaticamente">
            <a:extLst>
              <a:ext uri="{FF2B5EF4-FFF2-40B4-BE49-F238E27FC236}">
                <a16:creationId xmlns:a16="http://schemas.microsoft.com/office/drawing/2014/main" id="{3BA18000-E70F-42DD-A5E7-E16EFE787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66" y="1721059"/>
            <a:ext cx="4829016" cy="482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4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B18A45-4D31-4B2E-B99B-2DC3554D7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9E50A-DA9E-4B07-831C-A1D3EB3C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48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Carboidratos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6FBB3D-2A08-4812-A539-7D3A4B56DEE6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EA89893-3BEB-4ECD-8E45-B1E469C5288B}"/>
              </a:ext>
            </a:extLst>
          </p:cNvPr>
          <p:cNvSpPr txBox="1">
            <a:spLocks/>
          </p:cNvSpPr>
          <p:nvPr/>
        </p:nvSpPr>
        <p:spPr>
          <a:xfrm>
            <a:off x="6307065" y="219216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  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10CD6DDB-66C9-4B6D-9B85-F46336CC5A17}"/>
              </a:ext>
            </a:extLst>
          </p:cNvPr>
          <p:cNvSpPr txBox="1">
            <a:spLocks/>
          </p:cNvSpPr>
          <p:nvPr/>
        </p:nvSpPr>
        <p:spPr>
          <a:xfrm>
            <a:off x="551376" y="1825624"/>
            <a:ext cx="8705166" cy="3654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Agency FB" panose="020B0503020202020204" pitchFamily="34" charset="0"/>
              </a:rPr>
              <a:t>Monossacarídeos</a:t>
            </a:r>
          </a:p>
          <a:p>
            <a:r>
              <a:rPr lang="pt-BR" sz="36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Compostos mais simples (poucos átomos de carbono)</a:t>
            </a:r>
          </a:p>
          <a:p>
            <a:r>
              <a:rPr lang="pt-BR" sz="36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Solúveis 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DE82CD0-4273-4F36-887F-726B925B3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9" t="29733" r="7212" b="21288"/>
          <a:stretch/>
        </p:blipFill>
        <p:spPr>
          <a:xfrm>
            <a:off x="141702" y="2621945"/>
            <a:ext cx="11908595" cy="41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2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B18A45-4D31-4B2E-B99B-2DC3554D7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9E50A-DA9E-4B07-831C-A1D3EB3C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48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Carboidratos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6FBB3D-2A08-4812-A539-7D3A4B56DEE6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EA89893-3BEB-4ECD-8E45-B1E469C5288B}"/>
              </a:ext>
            </a:extLst>
          </p:cNvPr>
          <p:cNvSpPr txBox="1">
            <a:spLocks/>
          </p:cNvSpPr>
          <p:nvPr/>
        </p:nvSpPr>
        <p:spPr>
          <a:xfrm>
            <a:off x="6307065" y="219216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  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10CD6DDB-66C9-4B6D-9B85-F46336CC5A17}"/>
              </a:ext>
            </a:extLst>
          </p:cNvPr>
          <p:cNvSpPr txBox="1">
            <a:spLocks/>
          </p:cNvSpPr>
          <p:nvPr/>
        </p:nvSpPr>
        <p:spPr>
          <a:xfrm>
            <a:off x="702863" y="1663088"/>
            <a:ext cx="9932312" cy="417500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Agency FB" panose="020B0503020202020204" pitchFamily="34" charset="0"/>
              </a:rPr>
              <a:t>Oligossacarídeos</a:t>
            </a:r>
            <a:r>
              <a:rPr lang="pt-BR" sz="39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Agency FB" panose="020B0503020202020204" pitchFamily="34" charset="0"/>
              </a:rPr>
              <a:t> </a:t>
            </a:r>
            <a:br>
              <a:rPr lang="pt-BR" sz="39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Agency FB" panose="020B0503020202020204" pitchFamily="34" charset="0"/>
              </a:rPr>
            </a:br>
            <a:endParaRPr lang="pt-BR" sz="3900" dirty="0">
              <a:ln>
                <a:solidFill>
                  <a:schemeClr val="accent1"/>
                </a:solidFill>
              </a:ln>
              <a:solidFill>
                <a:schemeClr val="accent1"/>
              </a:solidFill>
              <a:latin typeface="Agency FB" panose="020B0503020202020204" pitchFamily="34" charset="0"/>
            </a:endParaRPr>
          </a:p>
          <a:p>
            <a:r>
              <a:rPr lang="pt-BR" sz="42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Formado pela união de 2 a 10 </a:t>
            </a:r>
            <a:r>
              <a:rPr lang="pt-BR" sz="4200" u="sng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monossacarídeos</a:t>
            </a:r>
            <a:r>
              <a:rPr lang="pt-BR" sz="42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</a:p>
          <a:p>
            <a:r>
              <a:rPr lang="pt-BR" sz="42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Solúveis  e digeríveis</a:t>
            </a:r>
          </a:p>
          <a:p>
            <a:r>
              <a:rPr lang="pt-BR" sz="42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Dissacarídeos = união de apenas 2 monossacarídeos</a:t>
            </a:r>
          </a:p>
          <a:p>
            <a:pPr marL="0" indent="0">
              <a:buNone/>
            </a:pPr>
            <a:r>
              <a:rPr lang="pt-BR" sz="42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	Maltose = glicose + glicose </a:t>
            </a:r>
          </a:p>
          <a:p>
            <a:pPr marL="0" indent="0">
              <a:buNone/>
            </a:pPr>
            <a:r>
              <a:rPr lang="pt-BR" sz="42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	Lactose = galactose + glicose </a:t>
            </a:r>
          </a:p>
          <a:p>
            <a:pPr marL="0" indent="0">
              <a:buNone/>
            </a:pPr>
            <a:r>
              <a:rPr lang="pt-BR" sz="42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	Sacarose = glicose + frutose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05FD684-A375-4D39-BCEA-4F2EB1A9A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3" t="37196" r="5772" b="23851"/>
          <a:stretch/>
        </p:blipFill>
        <p:spPr>
          <a:xfrm>
            <a:off x="128367" y="2466898"/>
            <a:ext cx="11935265" cy="31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7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B18A45-4D31-4B2E-B99B-2DC3554D7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9E50A-DA9E-4B07-831C-A1D3EB3C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48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Carboidratos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6FBB3D-2A08-4812-A539-7D3A4B56DEE6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EA89893-3BEB-4ECD-8E45-B1E469C5288B}"/>
              </a:ext>
            </a:extLst>
          </p:cNvPr>
          <p:cNvSpPr txBox="1">
            <a:spLocks/>
          </p:cNvSpPr>
          <p:nvPr/>
        </p:nvSpPr>
        <p:spPr>
          <a:xfrm>
            <a:off x="6307065" y="219216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  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10CD6DDB-66C9-4B6D-9B85-F46336CC5A17}"/>
              </a:ext>
            </a:extLst>
          </p:cNvPr>
          <p:cNvSpPr txBox="1">
            <a:spLocks/>
          </p:cNvSpPr>
          <p:nvPr/>
        </p:nvSpPr>
        <p:spPr>
          <a:xfrm>
            <a:off x="551376" y="1825624"/>
            <a:ext cx="7453141" cy="3654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Agency FB" panose="020B0503020202020204" pitchFamily="34" charset="0"/>
              </a:rPr>
              <a:t>Polissacarídeos </a:t>
            </a:r>
          </a:p>
          <a:p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36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Função estrutural e genética</a:t>
            </a:r>
            <a:endParaRPr lang="pt-BR" sz="40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2DB99E6-B921-408C-95EB-916550CFA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0" t="37196" r="4558" b="22306"/>
          <a:stretch/>
        </p:blipFill>
        <p:spPr>
          <a:xfrm>
            <a:off x="82292" y="2654049"/>
            <a:ext cx="12027416" cy="365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B18A45-4D31-4B2E-B99B-2DC3554D7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9E50A-DA9E-4B07-831C-A1D3EB3C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48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Carboidratos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6FBB3D-2A08-4812-A539-7D3A4B56DEE6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EA89893-3BEB-4ECD-8E45-B1E469C5288B}"/>
              </a:ext>
            </a:extLst>
          </p:cNvPr>
          <p:cNvSpPr txBox="1">
            <a:spLocks/>
          </p:cNvSpPr>
          <p:nvPr/>
        </p:nvSpPr>
        <p:spPr>
          <a:xfrm>
            <a:off x="6307065" y="219216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  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10CD6DDB-66C9-4B6D-9B85-F46336CC5A17}"/>
              </a:ext>
            </a:extLst>
          </p:cNvPr>
          <p:cNvSpPr txBox="1">
            <a:spLocks/>
          </p:cNvSpPr>
          <p:nvPr/>
        </p:nvSpPr>
        <p:spPr>
          <a:xfrm>
            <a:off x="551376" y="1825624"/>
            <a:ext cx="7453141" cy="3654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Agency FB" panose="020B0503020202020204" pitchFamily="34" charset="0"/>
              </a:rPr>
              <a:t>Glicoconjugados</a:t>
            </a:r>
          </a:p>
          <a:p>
            <a:r>
              <a:rPr lang="pt-BR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Glicoproteínas = Carboidratos + proteínas </a:t>
            </a:r>
          </a:p>
          <a:p>
            <a:r>
              <a:rPr lang="pt-BR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Glicolipídios = Carboidratos + Lipídios</a:t>
            </a:r>
          </a:p>
          <a:p>
            <a:pPr marL="0" indent="0">
              <a:buNone/>
            </a:pP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103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d2c1c39fd_0_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7d2c1c39fd_0_31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Lipídeos</a:t>
            </a:r>
            <a:endParaRPr/>
          </a:p>
        </p:txBody>
      </p:sp>
      <p:cxnSp>
        <p:nvCxnSpPr>
          <p:cNvPr id="101" name="Google Shape;101;g7d2c1c39fd_0_31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" name="Google Shape;102;g7d2c1c39fd_0_31"/>
          <p:cNvSpPr txBox="1"/>
          <p:nvPr/>
        </p:nvSpPr>
        <p:spPr>
          <a:xfrm>
            <a:off x="6307065" y="2192165"/>
            <a:ext cx="46614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/>
          </a:p>
        </p:txBody>
      </p:sp>
      <p:sp>
        <p:nvSpPr>
          <p:cNvPr id="103" name="Google Shape;103;g7d2c1c39fd_0_31"/>
          <p:cNvSpPr txBox="1"/>
          <p:nvPr/>
        </p:nvSpPr>
        <p:spPr>
          <a:xfrm>
            <a:off x="1376750" y="2792100"/>
            <a:ext cx="3551400" cy="17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Comportamento hidrofóbico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Não é polímero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04" name="Google Shape;104;g7d2c1c39fd_0_31" descr="Resultado de imagem para lipideos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0250" y="2676300"/>
            <a:ext cx="5172450" cy="271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7d2c1c39fd_0_31" descr="Resultado de imagem para estrutura da gordura gif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5875" y="2560199"/>
            <a:ext cx="5263813" cy="29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d2c1c39fd_0_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7d2c1c39fd_0_51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Lipídeos</a:t>
            </a:r>
            <a:endParaRPr/>
          </a:p>
        </p:txBody>
      </p:sp>
      <p:cxnSp>
        <p:nvCxnSpPr>
          <p:cNvPr id="113" name="Google Shape;113;g7d2c1c39fd_0_51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g7d2c1c39fd_0_51"/>
          <p:cNvSpPr txBox="1"/>
          <p:nvPr/>
        </p:nvSpPr>
        <p:spPr>
          <a:xfrm>
            <a:off x="6307065" y="2192165"/>
            <a:ext cx="46614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/>
          </a:p>
        </p:txBody>
      </p:sp>
      <p:sp>
        <p:nvSpPr>
          <p:cNvPr id="115" name="Google Shape;115;g7d2c1c39fd_0_51"/>
          <p:cNvSpPr txBox="1"/>
          <p:nvPr/>
        </p:nvSpPr>
        <p:spPr>
          <a:xfrm>
            <a:off x="759125" y="2560500"/>
            <a:ext cx="27405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Gordura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16" name="Google Shape;116;g7d2c1c39fd_0_51"/>
          <p:cNvSpPr txBox="1"/>
          <p:nvPr/>
        </p:nvSpPr>
        <p:spPr>
          <a:xfrm>
            <a:off x="4326875" y="3536375"/>
            <a:ext cx="27405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Fosfolipídeos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17" name="Google Shape;117;g7d2c1c39fd_0_51"/>
          <p:cNvSpPr txBox="1"/>
          <p:nvPr/>
        </p:nvSpPr>
        <p:spPr>
          <a:xfrm>
            <a:off x="8558050" y="5054700"/>
            <a:ext cx="27405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Esteróides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d2c1c39fd_0_1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7d2c1c39fd_0_128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Lipídeos - Gordura</a:t>
            </a:r>
            <a:endParaRPr/>
          </a:p>
        </p:txBody>
      </p:sp>
      <p:cxnSp>
        <p:nvCxnSpPr>
          <p:cNvPr id="125" name="Google Shape;125;g7d2c1c39fd_0_128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6" name="Google Shape;126;g7d2c1c39fd_0_128"/>
          <p:cNvSpPr txBox="1"/>
          <p:nvPr/>
        </p:nvSpPr>
        <p:spPr>
          <a:xfrm>
            <a:off x="6307065" y="2192165"/>
            <a:ext cx="46614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/>
          </a:p>
        </p:txBody>
      </p:sp>
      <p:sp>
        <p:nvSpPr>
          <p:cNvPr id="127" name="Google Shape;127;g7d2c1c39fd_0_128"/>
          <p:cNvSpPr txBox="1"/>
          <p:nvPr/>
        </p:nvSpPr>
        <p:spPr>
          <a:xfrm>
            <a:off x="151125" y="1956513"/>
            <a:ext cx="38022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Reserva de energia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28" name="Google Shape;128;g7d2c1c39fd_0_128" descr="Resultado de imagem para celulas adiposas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75" y="3060725"/>
            <a:ext cx="333375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7d2c1c39fd_0_128"/>
          <p:cNvSpPr txBox="1"/>
          <p:nvPr/>
        </p:nvSpPr>
        <p:spPr>
          <a:xfrm>
            <a:off x="4477525" y="1956525"/>
            <a:ext cx="38022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Órgãos vitais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30" name="Google Shape;130;g7d2c1c39fd_0_128" descr="Resultado de imagem para orgao vitais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6575" y="3060725"/>
            <a:ext cx="3327552" cy="266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7d2c1c39fd_0_128"/>
          <p:cNvSpPr txBox="1"/>
          <p:nvPr/>
        </p:nvSpPr>
        <p:spPr>
          <a:xfrm>
            <a:off x="8279725" y="1956525"/>
            <a:ext cx="38022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Isolamentos térmico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32" name="Google Shape;132;g7d2c1c39fd_0_128" descr="Resultado de imagem para urso polar&quo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2600" y="3060725"/>
            <a:ext cx="2656374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d2c1c39fd_0_6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7d2c1c39fd_0_64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Lipídeos - Gordura</a:t>
            </a:r>
            <a:endParaRPr/>
          </a:p>
        </p:txBody>
      </p:sp>
      <p:cxnSp>
        <p:nvCxnSpPr>
          <p:cNvPr id="140" name="Google Shape;140;g7d2c1c39fd_0_64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" name="Google Shape;141;g7d2c1c39fd_0_64"/>
          <p:cNvSpPr txBox="1"/>
          <p:nvPr/>
        </p:nvSpPr>
        <p:spPr>
          <a:xfrm>
            <a:off x="6307065" y="2192165"/>
            <a:ext cx="46614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/>
          </a:p>
        </p:txBody>
      </p:sp>
      <p:sp>
        <p:nvSpPr>
          <p:cNvPr id="142" name="Google Shape;142;g7d2c1c39fd_0_64"/>
          <p:cNvSpPr txBox="1"/>
          <p:nvPr/>
        </p:nvSpPr>
        <p:spPr>
          <a:xfrm>
            <a:off x="746250" y="2534800"/>
            <a:ext cx="48894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Associação de moléculas menores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Hidrocarbonetos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Triglicerídeos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43" name="Google Shape;143;g7d2c1c39fd_0_64"/>
          <p:cNvPicPr preferRelativeResize="0"/>
          <p:nvPr/>
        </p:nvPicPr>
        <p:blipFill rotWithShape="1">
          <a:blip r:embed="rId3">
            <a:alphaModFix/>
          </a:blip>
          <a:srcRect l="12001" t="9451" r="43988" b="3599"/>
          <a:stretch/>
        </p:blipFill>
        <p:spPr>
          <a:xfrm>
            <a:off x="6458075" y="1523450"/>
            <a:ext cx="4594500" cy="510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d2c1c39fd_0_7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g7d2c1c39fd_0_76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Lipídeos - Gordura</a:t>
            </a:r>
            <a:endParaRPr/>
          </a:p>
        </p:txBody>
      </p:sp>
      <p:cxnSp>
        <p:nvCxnSpPr>
          <p:cNvPr id="151" name="Google Shape;151;g7d2c1c39fd_0_76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" name="Google Shape;152;g7d2c1c39fd_0_76"/>
          <p:cNvSpPr txBox="1"/>
          <p:nvPr/>
        </p:nvSpPr>
        <p:spPr>
          <a:xfrm>
            <a:off x="6307065" y="2192165"/>
            <a:ext cx="46614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/>
          </a:p>
        </p:txBody>
      </p:sp>
      <p:pic>
        <p:nvPicPr>
          <p:cNvPr id="153" name="Google Shape;153;g7d2c1c39fd_0_76"/>
          <p:cNvPicPr preferRelativeResize="0"/>
          <p:nvPr/>
        </p:nvPicPr>
        <p:blipFill rotWithShape="1">
          <a:blip r:embed="rId3">
            <a:alphaModFix/>
          </a:blip>
          <a:srcRect l="32719" t="10563" r="14249" b="4112"/>
          <a:stretch/>
        </p:blipFill>
        <p:spPr>
          <a:xfrm>
            <a:off x="1095525" y="1523450"/>
            <a:ext cx="4152104" cy="519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7d2c1c39fd_0_76"/>
          <p:cNvPicPr preferRelativeResize="0"/>
          <p:nvPr/>
        </p:nvPicPr>
        <p:blipFill rotWithShape="1">
          <a:blip r:embed="rId4">
            <a:alphaModFix/>
          </a:blip>
          <a:srcRect l="48604" t="13956" r="14369" b="9444"/>
          <a:stretch/>
        </p:blipFill>
        <p:spPr>
          <a:xfrm>
            <a:off x="6960925" y="1523450"/>
            <a:ext cx="4208854" cy="519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7d2c1c39fd_0_76"/>
          <p:cNvSpPr txBox="1"/>
          <p:nvPr/>
        </p:nvSpPr>
        <p:spPr>
          <a:xfrm>
            <a:off x="11169775" y="2805000"/>
            <a:ext cx="9207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CIS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B18A45-4D31-4B2E-B99B-2DC3554D7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9E50A-DA9E-4B07-831C-A1D3EB3C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48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Proteínas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297B1C-24C0-424D-B721-9B783DE3F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61452" cy="733080"/>
          </a:xfrm>
        </p:spPr>
        <p:txBody>
          <a:bodyPr>
            <a:normAutofit/>
          </a:bodyPr>
          <a:lstStyle/>
          <a:p>
            <a:r>
              <a:rPr lang="pt-BR" sz="32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São formadas por conjuntos de 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6FBB3D-2A08-4812-A539-7D3A4B56DEE6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B069576-A112-4089-AF1B-AD97077CAFB6}"/>
              </a:ext>
            </a:extLst>
          </p:cNvPr>
          <p:cNvSpPr txBox="1"/>
          <p:nvPr/>
        </p:nvSpPr>
        <p:spPr>
          <a:xfrm>
            <a:off x="5367131" y="1523311"/>
            <a:ext cx="3869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  aminoácidos  </a:t>
            </a:r>
            <a:endParaRPr lang="pt-BR" sz="5400" u="sng" dirty="0">
              <a:latin typeface="Freestyle Script" panose="030804020302050B0404" pitchFamily="66" charset="0"/>
            </a:endParaRPr>
          </a:p>
        </p:txBody>
      </p:sp>
      <p:pic>
        <p:nvPicPr>
          <p:cNvPr id="9" name="Imagem 8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E67695E9-EC5A-44C4-8CD6-C862E0C4C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29" y="1721059"/>
            <a:ext cx="2940192" cy="2478985"/>
          </a:xfrm>
          <a:prstGeom prst="rect">
            <a:avLst/>
          </a:prstGeom>
        </p:spPr>
      </p:pic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A3586999-C5EB-428A-AFCD-1F47961A7670}"/>
              </a:ext>
            </a:extLst>
          </p:cNvPr>
          <p:cNvSpPr txBox="1">
            <a:spLocks/>
          </p:cNvSpPr>
          <p:nvPr/>
        </p:nvSpPr>
        <p:spPr>
          <a:xfrm>
            <a:off x="705679" y="3018493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Estruturas</a:t>
            </a:r>
          </a:p>
        </p:txBody>
      </p:sp>
      <p:pic>
        <p:nvPicPr>
          <p:cNvPr id="15" name="Imagem 14" descr="Uma imagem contendo abridor, traçado&#10;&#10;Descrição gerada automaticamente">
            <a:extLst>
              <a:ext uri="{FF2B5EF4-FFF2-40B4-BE49-F238E27FC236}">
                <a16:creationId xmlns:a16="http://schemas.microsoft.com/office/drawing/2014/main" id="{F96201FA-7CE3-4643-8FA2-A19B43520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926" y="2901537"/>
            <a:ext cx="5367253" cy="308254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D1AE1AC-2893-4109-A742-B48F64EC3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927" y="2856051"/>
            <a:ext cx="7707938" cy="3128030"/>
          </a:xfrm>
          <a:prstGeom prst="rect">
            <a:avLst/>
          </a:prstGeom>
        </p:spPr>
      </p:pic>
      <p:pic>
        <p:nvPicPr>
          <p:cNvPr id="19" name="Imagem 18" descr="Uma imagem contendo colar, desenho&#10;&#10;Descrição gerada automaticamente">
            <a:extLst>
              <a:ext uri="{FF2B5EF4-FFF2-40B4-BE49-F238E27FC236}">
                <a16:creationId xmlns:a16="http://schemas.microsoft.com/office/drawing/2014/main" id="{68D58F39-6CDD-4D70-B837-8E60838D2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909" y="3471090"/>
            <a:ext cx="3297803" cy="214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d2c1c39fd_0_8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7d2c1c39fd_0_88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Lipídeos - Gordura</a:t>
            </a:r>
            <a:endParaRPr/>
          </a:p>
        </p:txBody>
      </p:sp>
      <p:cxnSp>
        <p:nvCxnSpPr>
          <p:cNvPr id="163" name="Google Shape;163;g7d2c1c39fd_0_88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" name="Google Shape;164;g7d2c1c39fd_0_88"/>
          <p:cNvSpPr txBox="1"/>
          <p:nvPr/>
        </p:nvSpPr>
        <p:spPr>
          <a:xfrm>
            <a:off x="6307065" y="2192165"/>
            <a:ext cx="46614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/>
          </a:p>
        </p:txBody>
      </p:sp>
      <p:sp>
        <p:nvSpPr>
          <p:cNvPr id="165" name="Google Shape;165;g7d2c1c39fd_0_88"/>
          <p:cNvSpPr txBox="1"/>
          <p:nvPr/>
        </p:nvSpPr>
        <p:spPr>
          <a:xfrm>
            <a:off x="746250" y="2534800"/>
            <a:ext cx="48894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gordura saturada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Aterosclerose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66" name="Google Shape;166;g7d2c1c39fd_0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650" y="2192175"/>
            <a:ext cx="4310250" cy="330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7d2c1c39fd_0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9388" y="2104163"/>
            <a:ext cx="6136775" cy="347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d2c1c39fd_0_10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7d2c1c39fd_0_101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Lipídeos - Gordura</a:t>
            </a:r>
            <a:endParaRPr/>
          </a:p>
        </p:txBody>
      </p:sp>
      <p:cxnSp>
        <p:nvCxnSpPr>
          <p:cNvPr id="175" name="Google Shape;175;g7d2c1c39fd_0_101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6" name="Google Shape;176;g7d2c1c39fd_0_101"/>
          <p:cNvSpPr txBox="1"/>
          <p:nvPr/>
        </p:nvSpPr>
        <p:spPr>
          <a:xfrm>
            <a:off x="6307065" y="2192165"/>
            <a:ext cx="46614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/>
          </a:p>
        </p:txBody>
      </p:sp>
      <p:sp>
        <p:nvSpPr>
          <p:cNvPr id="177" name="Google Shape;177;g7d2c1c39fd_0_101"/>
          <p:cNvSpPr txBox="1"/>
          <p:nvPr/>
        </p:nvSpPr>
        <p:spPr>
          <a:xfrm>
            <a:off x="732075" y="3660550"/>
            <a:ext cx="48894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Óleos vegetal hidrogenado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78" name="Google Shape;178;g7d2c1c39fd_0_101" descr="Resultado de imagem para o que são alimentos processados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5000" y="1672000"/>
            <a:ext cx="4718809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d2c1c39fd_0_1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7d2c1c39fd_0_115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Lipídeos - Gordura</a:t>
            </a:r>
            <a:endParaRPr/>
          </a:p>
        </p:txBody>
      </p:sp>
      <p:cxnSp>
        <p:nvCxnSpPr>
          <p:cNvPr id="186" name="Google Shape;186;g7d2c1c39fd_0_115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g7d2c1c39fd_0_115"/>
          <p:cNvSpPr txBox="1"/>
          <p:nvPr/>
        </p:nvSpPr>
        <p:spPr>
          <a:xfrm>
            <a:off x="6307065" y="2192165"/>
            <a:ext cx="46614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/>
          </a:p>
        </p:txBody>
      </p:sp>
      <p:sp>
        <p:nvSpPr>
          <p:cNvPr id="188" name="Google Shape;188;g7d2c1c39fd_0_115"/>
          <p:cNvSpPr txBox="1"/>
          <p:nvPr/>
        </p:nvSpPr>
        <p:spPr>
          <a:xfrm>
            <a:off x="547875" y="3017250"/>
            <a:ext cx="48894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Maior contribuição com Aterosclerose 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89" name="Google Shape;189;g7d2c1c39fd_0_115" descr="Resultado de imagem para gordura saturada gif&quot;"/>
          <p:cNvPicPr preferRelativeResize="0"/>
          <p:nvPr/>
        </p:nvPicPr>
        <p:blipFill rotWithShape="1">
          <a:blip r:embed="rId3">
            <a:alphaModFix/>
          </a:blip>
          <a:srcRect b="8508"/>
          <a:stretch/>
        </p:blipFill>
        <p:spPr>
          <a:xfrm>
            <a:off x="5781675" y="1892475"/>
            <a:ext cx="6077801" cy="391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d2c1c39fd_0_1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7d2c1c39fd_0_148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Lipídeos - Fosfolipídeos</a:t>
            </a:r>
            <a:endParaRPr/>
          </a:p>
        </p:txBody>
      </p:sp>
      <p:cxnSp>
        <p:nvCxnSpPr>
          <p:cNvPr id="197" name="Google Shape;197;g7d2c1c39fd_0_148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g7d2c1c39fd_0_148"/>
          <p:cNvSpPr txBox="1"/>
          <p:nvPr/>
        </p:nvSpPr>
        <p:spPr>
          <a:xfrm>
            <a:off x="6307065" y="2192165"/>
            <a:ext cx="46614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/>
          </a:p>
        </p:txBody>
      </p:sp>
      <p:sp>
        <p:nvSpPr>
          <p:cNvPr id="199" name="Google Shape;199;g7d2c1c39fd_0_148"/>
          <p:cNvSpPr txBox="1"/>
          <p:nvPr/>
        </p:nvSpPr>
        <p:spPr>
          <a:xfrm>
            <a:off x="276875" y="1770350"/>
            <a:ext cx="48894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Essenciais para as células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200" name="Google Shape;200;g7d2c1c39fd_0_148"/>
          <p:cNvPicPr preferRelativeResize="0"/>
          <p:nvPr/>
        </p:nvPicPr>
        <p:blipFill rotWithShape="1">
          <a:blip r:embed="rId3">
            <a:alphaModFix/>
          </a:blip>
          <a:srcRect l="9652" t="11026" r="6193" b="15611"/>
          <a:stretch/>
        </p:blipFill>
        <p:spPr>
          <a:xfrm>
            <a:off x="1615325" y="2459275"/>
            <a:ext cx="9024001" cy="432787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7d2c1c39fd_0_148"/>
          <p:cNvSpPr txBox="1"/>
          <p:nvPr/>
        </p:nvSpPr>
        <p:spPr>
          <a:xfrm>
            <a:off x="4911225" y="1770350"/>
            <a:ext cx="74163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2 moléculas de ácido graxo ligado ao glicerol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d2c1c39fd_0_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7d2c1c39fd_0_160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Lipídeos - Esteroide </a:t>
            </a:r>
            <a:endParaRPr/>
          </a:p>
        </p:txBody>
      </p:sp>
      <p:cxnSp>
        <p:nvCxnSpPr>
          <p:cNvPr id="209" name="Google Shape;209;g7d2c1c39fd_0_160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0" name="Google Shape;210;g7d2c1c39fd_0_160"/>
          <p:cNvSpPr txBox="1"/>
          <p:nvPr/>
        </p:nvSpPr>
        <p:spPr>
          <a:xfrm>
            <a:off x="6307065" y="2192165"/>
            <a:ext cx="46614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/>
          </a:p>
        </p:txBody>
      </p:sp>
      <p:sp>
        <p:nvSpPr>
          <p:cNvPr id="211" name="Google Shape;211;g7d2c1c39fd_0_160"/>
          <p:cNvSpPr txBox="1"/>
          <p:nvPr/>
        </p:nvSpPr>
        <p:spPr>
          <a:xfrm>
            <a:off x="6464400" y="4094150"/>
            <a:ext cx="48894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Esqueleto carbônico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12" name="Google Shape;212;g7d2c1c39fd_0_160"/>
          <p:cNvSpPr txBox="1"/>
          <p:nvPr/>
        </p:nvSpPr>
        <p:spPr>
          <a:xfrm>
            <a:off x="6464400" y="2733875"/>
            <a:ext cx="41856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4 anéis fusionados 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213" name="Google Shape;213;g7d2c1c39fd_0_160"/>
          <p:cNvPicPr preferRelativeResize="0"/>
          <p:nvPr/>
        </p:nvPicPr>
        <p:blipFill rotWithShape="1">
          <a:blip r:embed="rId3">
            <a:alphaModFix/>
          </a:blip>
          <a:srcRect l="12817" t="13372" r="28143" b="10040"/>
          <a:stretch/>
        </p:blipFill>
        <p:spPr>
          <a:xfrm>
            <a:off x="682175" y="2022150"/>
            <a:ext cx="5341524" cy="389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d2c1c39fd_0_1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7d2c1c39fd_0_172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Ácidos nucleicos  </a:t>
            </a:r>
            <a:endParaRPr/>
          </a:p>
        </p:txBody>
      </p:sp>
      <p:cxnSp>
        <p:nvCxnSpPr>
          <p:cNvPr id="221" name="Google Shape;221;g7d2c1c39fd_0_172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2" name="Google Shape;222;g7d2c1c39fd_0_172"/>
          <p:cNvSpPr txBox="1"/>
          <p:nvPr/>
        </p:nvSpPr>
        <p:spPr>
          <a:xfrm>
            <a:off x="6307065" y="2192165"/>
            <a:ext cx="46614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/>
          </a:p>
        </p:txBody>
      </p:sp>
      <p:sp>
        <p:nvSpPr>
          <p:cNvPr id="223" name="Google Shape;223;g7d2c1c39fd_0_172"/>
          <p:cNvSpPr txBox="1"/>
          <p:nvPr/>
        </p:nvSpPr>
        <p:spPr>
          <a:xfrm>
            <a:off x="7339750" y="2329075"/>
            <a:ext cx="48522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Polímero = Polinucleotídeos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Monômeros=Nucleotídeos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224" name="Google Shape;224;g7d2c1c39fd_0_172"/>
          <p:cNvPicPr preferRelativeResize="0"/>
          <p:nvPr/>
        </p:nvPicPr>
        <p:blipFill rotWithShape="1">
          <a:blip r:embed="rId3">
            <a:alphaModFix/>
          </a:blip>
          <a:srcRect l="12714" t="9464" r="14716" b="6628"/>
          <a:stretch/>
        </p:blipFill>
        <p:spPr>
          <a:xfrm>
            <a:off x="144850" y="1648950"/>
            <a:ext cx="7194900" cy="498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d2c1c39fd_0_18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g7d2c1c39fd_0_184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Ácidos nucleicos  </a:t>
            </a:r>
            <a:endParaRPr/>
          </a:p>
        </p:txBody>
      </p:sp>
      <p:cxnSp>
        <p:nvCxnSpPr>
          <p:cNvPr id="232" name="Google Shape;232;g7d2c1c39fd_0_184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3" name="Google Shape;233;g7d2c1c39fd_0_184"/>
          <p:cNvSpPr txBox="1"/>
          <p:nvPr/>
        </p:nvSpPr>
        <p:spPr>
          <a:xfrm>
            <a:off x="6307065" y="2192165"/>
            <a:ext cx="46614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/>
          </a:p>
        </p:txBody>
      </p:sp>
      <p:pic>
        <p:nvPicPr>
          <p:cNvPr id="234" name="Google Shape;234;g7d2c1c39fd_0_184" descr="Resultado de imagem para dna gif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800" y="2433050"/>
            <a:ext cx="5844125" cy="328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7d2c1c39fd_0_184"/>
          <p:cNvSpPr txBox="1"/>
          <p:nvPr/>
        </p:nvSpPr>
        <p:spPr>
          <a:xfrm>
            <a:off x="7070525" y="2825000"/>
            <a:ext cx="48522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Dupla-hélice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Capacidade de replicação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Produz o Rna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Controla a síntese de proteína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d2c1c39fd_0_2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7d2c1c39fd_0_258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Ácidos nucleicos  </a:t>
            </a:r>
            <a:endParaRPr/>
          </a:p>
        </p:txBody>
      </p:sp>
      <p:cxnSp>
        <p:nvCxnSpPr>
          <p:cNvPr id="243" name="Google Shape;243;g7d2c1c39fd_0_258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4" name="Google Shape;244;g7d2c1c39fd_0_258" descr="Resultado de imagem para divisão do dna na celulas filhas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051" y="1924400"/>
            <a:ext cx="6080626" cy="45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7d2c1c39fd_0_258"/>
          <p:cNvSpPr txBox="1"/>
          <p:nvPr/>
        </p:nvSpPr>
        <p:spPr>
          <a:xfrm>
            <a:off x="6674775" y="3210800"/>
            <a:ext cx="5046900" cy="14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Transmissão de informação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7d2c1c39fd_0_19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7d2c1c39fd_0_198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Ácidos nucleicos  </a:t>
            </a:r>
            <a:endParaRPr/>
          </a:p>
        </p:txBody>
      </p:sp>
      <p:cxnSp>
        <p:nvCxnSpPr>
          <p:cNvPr id="253" name="Google Shape;253;g7d2c1c39fd_0_198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4" name="Google Shape;254;g7d2c1c39fd_0_198"/>
          <p:cNvSpPr txBox="1"/>
          <p:nvPr/>
        </p:nvSpPr>
        <p:spPr>
          <a:xfrm>
            <a:off x="9768218" y="3121125"/>
            <a:ext cx="12456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  DNA</a:t>
            </a:r>
            <a:endParaRPr/>
          </a:p>
        </p:txBody>
      </p:sp>
      <p:sp>
        <p:nvSpPr>
          <p:cNvPr id="255" name="Google Shape;255;g7d2c1c39fd_0_198"/>
          <p:cNvSpPr txBox="1"/>
          <p:nvPr/>
        </p:nvSpPr>
        <p:spPr>
          <a:xfrm>
            <a:off x="7070525" y="2766150"/>
            <a:ext cx="4852200" cy="1325700"/>
          </a:xfrm>
          <a:prstGeom prst="rect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A - T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G - C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256" name="Google Shape;256;g7d2c1c39fd_0_198"/>
          <p:cNvPicPr preferRelativeResize="0"/>
          <p:nvPr/>
        </p:nvPicPr>
        <p:blipFill rotWithShape="1">
          <a:blip r:embed="rId3">
            <a:alphaModFix/>
          </a:blip>
          <a:srcRect l="26587" t="20010" r="13974" b="21255"/>
          <a:stretch/>
        </p:blipFill>
        <p:spPr>
          <a:xfrm>
            <a:off x="205875" y="2355381"/>
            <a:ext cx="6704950" cy="372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7d2c1c39fd_0_198"/>
          <p:cNvSpPr txBox="1"/>
          <p:nvPr/>
        </p:nvSpPr>
        <p:spPr>
          <a:xfrm>
            <a:off x="7070525" y="4547025"/>
            <a:ext cx="4852200" cy="1325700"/>
          </a:xfrm>
          <a:prstGeom prst="rect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A - U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G - C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58" name="Google Shape;258;g7d2c1c39fd_0_198"/>
          <p:cNvSpPr txBox="1"/>
          <p:nvPr/>
        </p:nvSpPr>
        <p:spPr>
          <a:xfrm>
            <a:off x="9921375" y="4716200"/>
            <a:ext cx="9393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RNA</a:t>
            </a:r>
            <a:endParaRPr sz="4000">
              <a:solidFill>
                <a:srgbClr val="FFFFFF"/>
              </a:solidFill>
              <a:highlight>
                <a:srgbClr val="FFFFFF"/>
              </a:highlight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e6cc31bf0_0_58"/>
          <p:cNvSpPr txBox="1"/>
          <p:nvPr/>
        </p:nvSpPr>
        <p:spPr>
          <a:xfrm>
            <a:off x="0" y="12875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6e6cc31bf0_0_58"/>
          <p:cNvSpPr txBox="1"/>
          <p:nvPr/>
        </p:nvSpPr>
        <p:spPr>
          <a:xfrm>
            <a:off x="4696400" y="2419000"/>
            <a:ext cx="32811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AGGCTCAGTGGAAGT</a:t>
            </a:r>
            <a:endParaRPr sz="4000">
              <a:solidFill>
                <a:srgbClr val="FFFFFF"/>
              </a:solidFill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B18A45-4D31-4B2E-B99B-2DC3554D7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9E50A-DA9E-4B07-831C-A1D3EB3C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48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Proteínas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6FBB3D-2A08-4812-A539-7D3A4B56DEE6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Uma imagem contendo comida, desenho&#10;&#10;Descrição gerada automaticamente">
            <a:extLst>
              <a:ext uri="{FF2B5EF4-FFF2-40B4-BE49-F238E27FC236}">
                <a16:creationId xmlns:a16="http://schemas.microsoft.com/office/drawing/2014/main" id="{C33082CB-8C12-40F3-AD6B-43BD7E947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48" y="169090"/>
            <a:ext cx="5298273" cy="6519819"/>
          </a:xfrm>
          <a:prstGeom prst="rect">
            <a:avLst/>
          </a:prstGeom>
        </p:spPr>
      </p:pic>
      <p:pic>
        <p:nvPicPr>
          <p:cNvPr id="8" name="Imagem 7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014DB6B0-28BD-43A4-A10B-7B0F488A0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2" y="1634372"/>
            <a:ext cx="571500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5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d2c1c39fd_0_2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7d2c1c39fd_0_213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Ácidos nucleicos  </a:t>
            </a:r>
            <a:endParaRPr/>
          </a:p>
        </p:txBody>
      </p:sp>
      <p:cxnSp>
        <p:nvCxnSpPr>
          <p:cNvPr id="273" name="Google Shape;273;g7d2c1c39fd_0_213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4" name="Google Shape;274;g7d2c1c39fd_0_213" descr="Resultado de imagem para GENE IMAGEM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850" y="1878575"/>
            <a:ext cx="6814500" cy="43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7d2c1c39fd_0_213"/>
          <p:cNvSpPr txBox="1"/>
          <p:nvPr/>
        </p:nvSpPr>
        <p:spPr>
          <a:xfrm>
            <a:off x="7514200" y="1936975"/>
            <a:ext cx="4503300" cy="1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Sequência de bases única para cada gene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highlight>
                  <a:srgbClr val="000000"/>
                </a:highlight>
                <a:latin typeface="Teko"/>
                <a:ea typeface="Teko"/>
                <a:cs typeface="Teko"/>
                <a:sym typeface="Teko"/>
              </a:rPr>
              <a:t>Informações específicas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7d2c1c39fd_0_2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7d2c1c39fd_0_246"/>
          <p:cNvSpPr txBox="1">
            <a:spLocks noGrp="1"/>
          </p:cNvSpPr>
          <p:nvPr>
            <p:ph type="title"/>
          </p:nvPr>
        </p:nvSpPr>
        <p:spPr>
          <a:xfrm>
            <a:off x="838200" y="1977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eko"/>
              <a:buNone/>
            </a:pPr>
            <a:r>
              <a:rPr lang="pt-BR" sz="60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Ácidos nucleicos  </a:t>
            </a:r>
            <a:endParaRPr/>
          </a:p>
        </p:txBody>
      </p:sp>
      <p:cxnSp>
        <p:nvCxnSpPr>
          <p:cNvPr id="283" name="Google Shape;283;g7d2c1c39fd_0_246"/>
          <p:cNvCxnSpPr/>
          <p:nvPr/>
        </p:nvCxnSpPr>
        <p:spPr>
          <a:xfrm>
            <a:off x="0" y="1378226"/>
            <a:ext cx="12192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4" name="Google Shape;284;g7d2c1c39fd_0_246"/>
          <p:cNvSpPr txBox="1"/>
          <p:nvPr/>
        </p:nvSpPr>
        <p:spPr>
          <a:xfrm>
            <a:off x="6404575" y="1936975"/>
            <a:ext cx="5613000" cy="1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eko"/>
              <a:buChar char="●"/>
            </a:pPr>
            <a:r>
              <a:rPr lang="pt-BR" sz="4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Cada gene ao longo do dna comanda a síntese de um RNAm</a:t>
            </a: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highlight>
                <a:srgbClr val="000000"/>
              </a:highlight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285" name="Google Shape;285;g7d2c1c39fd_0_246"/>
          <p:cNvPicPr preferRelativeResize="0"/>
          <p:nvPr/>
        </p:nvPicPr>
        <p:blipFill rotWithShape="1">
          <a:blip r:embed="rId3">
            <a:alphaModFix/>
          </a:blip>
          <a:srcRect l="53340" t="10192" r="6912" b="2087"/>
          <a:stretch/>
        </p:blipFill>
        <p:spPr>
          <a:xfrm>
            <a:off x="1421250" y="1523450"/>
            <a:ext cx="4760725" cy="531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luz&#10;&#10;Descrição gerada automaticamente">
            <a:extLst>
              <a:ext uri="{FF2B5EF4-FFF2-40B4-BE49-F238E27FC236}">
                <a16:creationId xmlns:a16="http://schemas.microsoft.com/office/drawing/2014/main" id="{E9FCA07E-442A-4FEF-B9CD-7306CF05F8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F14F23-C8C9-4C16-AD03-EAE2845D2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4279" y="2988128"/>
            <a:ext cx="3324835" cy="1351336"/>
          </a:xfrm>
        </p:spPr>
        <p:txBody>
          <a:bodyPr>
            <a:normAutofit/>
          </a:bodyPr>
          <a:lstStyle/>
          <a:p>
            <a:r>
              <a:rPr lang="pt-BR" sz="7200" b="1" dirty="0" err="1">
                <a:latin typeface="Agency FB" panose="020B0503020202020204" pitchFamily="34" charset="0"/>
              </a:rPr>
              <a:t>Obrigad</a:t>
            </a:r>
            <a:r>
              <a:rPr lang="pt-BR" sz="7200" b="1" dirty="0">
                <a:latin typeface="Agency FB" panose="020B0503020202020204" pitchFamily="34" charset="0"/>
              </a:rPr>
              <a:t>@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AAF3BC-9945-4565-AD46-4E802FA89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gency FB" panose="020B0503020202020204" pitchFamily="34" charset="0"/>
              </a:rPr>
              <a:t>Ciências Biológicas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73B3532-CCA6-495A-AC81-C0E30597DA3A}"/>
              </a:ext>
            </a:extLst>
          </p:cNvPr>
          <p:cNvSpPr/>
          <p:nvPr/>
        </p:nvSpPr>
        <p:spPr>
          <a:xfrm>
            <a:off x="2875722" y="801758"/>
            <a:ext cx="6440556" cy="6056242"/>
          </a:xfrm>
          <a:prstGeom prst="ellipse">
            <a:avLst/>
          </a:prstGeom>
          <a:noFill/>
          <a:ln w="76200">
            <a:solidFill>
              <a:schemeClr val="bg1">
                <a:alpha val="78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559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B18A45-4D31-4B2E-B99B-2DC3554D7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9E50A-DA9E-4B07-831C-A1D3EB3C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48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Proteínas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6FBB3D-2A08-4812-A539-7D3A4B56DEE6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AE7914A7-0350-493F-9754-F4DD7F074DB1}"/>
              </a:ext>
            </a:extLst>
          </p:cNvPr>
          <p:cNvSpPr txBox="1">
            <a:spLocks/>
          </p:cNvSpPr>
          <p:nvPr/>
        </p:nvSpPr>
        <p:spPr>
          <a:xfrm>
            <a:off x="5257800" y="169455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400" b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Agency FB" panose="020B0503020202020204" pitchFamily="34" charset="0"/>
              </a:rPr>
              <a:t>Funções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980EC40E-2BEF-45C8-8EA7-907789345D8D}"/>
              </a:ext>
            </a:extLst>
          </p:cNvPr>
          <p:cNvSpPr txBox="1">
            <a:spLocks/>
          </p:cNvSpPr>
          <p:nvPr/>
        </p:nvSpPr>
        <p:spPr>
          <a:xfrm>
            <a:off x="596348" y="2389913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Agency FB" panose="020B0503020202020204" pitchFamily="34" charset="0"/>
              </a:rPr>
              <a:t>Estruturais</a:t>
            </a: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97DB63BF-4A91-4AC7-8B01-A5417B65EF49}"/>
              </a:ext>
            </a:extLst>
          </p:cNvPr>
          <p:cNvSpPr txBox="1">
            <a:spLocks/>
          </p:cNvSpPr>
          <p:nvPr/>
        </p:nvSpPr>
        <p:spPr>
          <a:xfrm>
            <a:off x="6934200" y="2380493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Agency FB" panose="020B0503020202020204" pitchFamily="34" charset="0"/>
              </a:rPr>
              <a:t>Dinâmicas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818CF06-E94B-484B-949A-6B28641375C3}"/>
              </a:ext>
            </a:extLst>
          </p:cNvPr>
          <p:cNvCxnSpPr/>
          <p:nvPr/>
        </p:nvCxnSpPr>
        <p:spPr>
          <a:xfrm>
            <a:off x="6096000" y="2651887"/>
            <a:ext cx="0" cy="400836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889FD4FC-176E-49EF-AACB-FED0471F5B1D}"/>
              </a:ext>
            </a:extLst>
          </p:cNvPr>
          <p:cNvSpPr txBox="1">
            <a:spLocks/>
          </p:cNvSpPr>
          <p:nvPr/>
        </p:nvSpPr>
        <p:spPr>
          <a:xfrm>
            <a:off x="596347" y="3163576"/>
            <a:ext cx="5062327" cy="1116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São componentes de unidades fundamentais  </a:t>
            </a:r>
          </a:p>
          <a:p>
            <a:r>
              <a:rPr lang="pt-BR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Formam estruturas de sustentação como colágeno e elastina </a:t>
            </a: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805F1548-2DBB-45F9-B1DB-D9F7CA1EA4FC}"/>
              </a:ext>
            </a:extLst>
          </p:cNvPr>
          <p:cNvSpPr txBox="1">
            <a:spLocks/>
          </p:cNvSpPr>
          <p:nvPr/>
        </p:nvSpPr>
        <p:spPr>
          <a:xfrm>
            <a:off x="6612837" y="3220937"/>
            <a:ext cx="5062327" cy="1116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Formam as enzimas </a:t>
            </a:r>
          </a:p>
          <a:p>
            <a:r>
              <a:rPr lang="pt-BR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Condutora de gases</a:t>
            </a:r>
          </a:p>
          <a:p>
            <a:r>
              <a:rPr lang="pt-BR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Transporte de molécula </a:t>
            </a:r>
          </a:p>
          <a:p>
            <a:r>
              <a:rPr lang="pt-BR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Defesa do organismo </a:t>
            </a:r>
          </a:p>
          <a:p>
            <a:r>
              <a:rPr lang="pt-BR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Ação hormonal</a:t>
            </a:r>
          </a:p>
          <a:p>
            <a:r>
              <a:rPr lang="pt-BR" sz="2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Atividade dos Genes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E0455CF-90D7-4038-9BB1-4BC1665A1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22" y="2943965"/>
            <a:ext cx="3656483" cy="3656483"/>
          </a:xfrm>
          <a:prstGeom prst="rect">
            <a:avLst/>
          </a:prstGeom>
        </p:spPr>
      </p:pic>
      <p:pic>
        <p:nvPicPr>
          <p:cNvPr id="23" name="Imagem 22" descr="Uma imagem contendo texto, mesa&#10;&#10;Descrição gerada automaticamente">
            <a:extLst>
              <a:ext uri="{FF2B5EF4-FFF2-40B4-BE49-F238E27FC236}">
                <a16:creationId xmlns:a16="http://schemas.microsoft.com/office/drawing/2014/main" id="{D8FFAA82-4EC2-439C-AFDF-AC851011B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39" b="8245"/>
          <a:stretch/>
        </p:blipFill>
        <p:spPr>
          <a:xfrm>
            <a:off x="659175" y="2961765"/>
            <a:ext cx="4598626" cy="36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7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B18A45-4D31-4B2E-B99B-2DC3554D7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9E50A-DA9E-4B07-831C-A1D3EB3C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48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Proteínas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6FBB3D-2A08-4812-A539-7D3A4B56DEE6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C60392E6-04F9-4032-AA30-0CEDDABA4D0D}"/>
              </a:ext>
            </a:extLst>
          </p:cNvPr>
          <p:cNvSpPr txBox="1">
            <a:spLocks/>
          </p:cNvSpPr>
          <p:nvPr/>
        </p:nvSpPr>
        <p:spPr>
          <a:xfrm>
            <a:off x="551377" y="182562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Desnaturação</a:t>
            </a: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 </a:t>
            </a:r>
          </a:p>
        </p:txBody>
      </p:sp>
      <p:pic>
        <p:nvPicPr>
          <p:cNvPr id="9" name="Imagem 8" descr="Uma imagem contendo colar&#10;&#10;Descrição gerada automaticamente">
            <a:extLst>
              <a:ext uri="{FF2B5EF4-FFF2-40B4-BE49-F238E27FC236}">
                <a16:creationId xmlns:a16="http://schemas.microsoft.com/office/drawing/2014/main" id="{637761DB-0D31-4A32-8E4F-423F45466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7" y="3215940"/>
            <a:ext cx="5755688" cy="257717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080514F-1C9D-4481-A241-045A4655F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65" y="1721059"/>
            <a:ext cx="3067050" cy="4286250"/>
          </a:xfrm>
          <a:prstGeom prst="rect">
            <a:avLst/>
          </a:prstGeom>
        </p:spPr>
      </p:pic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EA89893-3BEB-4ECD-8E45-B1E469C5288B}"/>
              </a:ext>
            </a:extLst>
          </p:cNvPr>
          <p:cNvSpPr txBox="1">
            <a:spLocks/>
          </p:cNvSpPr>
          <p:nvPr/>
        </p:nvSpPr>
        <p:spPr>
          <a:xfrm>
            <a:off x="6307065" y="219216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 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333BACC-1EF3-4683-AC05-F4DB7595BC8C}"/>
              </a:ext>
            </a:extLst>
          </p:cNvPr>
          <p:cNvSpPr/>
          <p:nvPr/>
        </p:nvSpPr>
        <p:spPr>
          <a:xfrm>
            <a:off x="8094688" y="5740062"/>
            <a:ext cx="1094281" cy="2672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41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B18A45-4D31-4B2E-B99B-2DC3554D7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9E50A-DA9E-4B07-831C-A1D3EB3C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48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Proteínas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6FBB3D-2A08-4812-A539-7D3A4B56DEE6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EA89893-3BEB-4ECD-8E45-B1E469C5288B}"/>
              </a:ext>
            </a:extLst>
          </p:cNvPr>
          <p:cNvSpPr txBox="1">
            <a:spLocks/>
          </p:cNvSpPr>
          <p:nvPr/>
        </p:nvSpPr>
        <p:spPr>
          <a:xfrm>
            <a:off x="6307065" y="219216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  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840D38FC-163A-477A-A617-127E4FC03B42}"/>
              </a:ext>
            </a:extLst>
          </p:cNvPr>
          <p:cNvSpPr txBox="1">
            <a:spLocks/>
          </p:cNvSpPr>
          <p:nvPr/>
        </p:nvSpPr>
        <p:spPr>
          <a:xfrm>
            <a:off x="551377" y="182562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Agency FB" panose="020B0503020202020204" pitchFamily="34" charset="0"/>
              </a:rPr>
              <a:t>Enzimas</a:t>
            </a: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02AADE39-01B3-4FA9-B8B7-F313B667CD06}"/>
              </a:ext>
            </a:extLst>
          </p:cNvPr>
          <p:cNvSpPr txBox="1">
            <a:spLocks/>
          </p:cNvSpPr>
          <p:nvPr/>
        </p:nvSpPr>
        <p:spPr>
          <a:xfrm>
            <a:off x="551377" y="2639562"/>
            <a:ext cx="9196780" cy="3026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Catalizadores biológicos</a:t>
            </a:r>
          </a:p>
          <a:p>
            <a:r>
              <a:rPr lang="pt-BR" sz="36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Diminui a energia de ativação</a:t>
            </a:r>
          </a:p>
          <a:p>
            <a:r>
              <a:rPr lang="pt-BR" sz="36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São altamente específicos (Chave – Fechadura )   </a:t>
            </a:r>
          </a:p>
        </p:txBody>
      </p:sp>
    </p:spTree>
    <p:extLst>
      <p:ext uri="{BB962C8B-B14F-4D97-AF65-F5344CB8AC3E}">
        <p14:creationId xmlns:p14="http://schemas.microsoft.com/office/powerpoint/2010/main" val="271187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B18A45-4D31-4B2E-B99B-2DC3554D7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9E50A-DA9E-4B07-831C-A1D3EB3C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48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Proteínas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6FBB3D-2A08-4812-A539-7D3A4B56DEE6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EA89893-3BEB-4ECD-8E45-B1E469C5288B}"/>
              </a:ext>
            </a:extLst>
          </p:cNvPr>
          <p:cNvSpPr txBox="1">
            <a:spLocks/>
          </p:cNvSpPr>
          <p:nvPr/>
        </p:nvSpPr>
        <p:spPr>
          <a:xfrm>
            <a:off x="6307065" y="219216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4CD871B-2AA6-4903-88EB-A1D783BA5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8478"/>
            <a:ext cx="5886450" cy="3162300"/>
          </a:xfrm>
          <a:prstGeom prst="rect">
            <a:avLst/>
          </a:prstGeom>
        </p:spPr>
      </p:pic>
      <p:pic>
        <p:nvPicPr>
          <p:cNvPr id="8" name="Imagem 7" descr="Uma imagem contendo desenho&#10;&#10;Descrição gerada automaticamente">
            <a:extLst>
              <a:ext uri="{FF2B5EF4-FFF2-40B4-BE49-F238E27FC236}">
                <a16:creationId xmlns:a16="http://schemas.microsoft.com/office/drawing/2014/main" id="{2B47DC52-1D58-4196-BD4A-DCE654048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35" y="3346446"/>
            <a:ext cx="7788728" cy="317318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DD1FF67-2C8C-42D6-BFAD-BF68B2B37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22" y="2192165"/>
            <a:ext cx="4523095" cy="30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B18A45-4D31-4B2E-B99B-2DC3554D7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9E50A-DA9E-4B07-831C-A1D3EB3C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48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Proteínas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6FBB3D-2A08-4812-A539-7D3A4B56DEE6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EA89893-3BEB-4ECD-8E45-B1E469C5288B}"/>
              </a:ext>
            </a:extLst>
          </p:cNvPr>
          <p:cNvSpPr txBox="1">
            <a:spLocks/>
          </p:cNvSpPr>
          <p:nvPr/>
        </p:nvSpPr>
        <p:spPr>
          <a:xfrm>
            <a:off x="6307065" y="219216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  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840D38FC-163A-477A-A617-127E4FC03B42}"/>
              </a:ext>
            </a:extLst>
          </p:cNvPr>
          <p:cNvSpPr txBox="1">
            <a:spLocks/>
          </p:cNvSpPr>
          <p:nvPr/>
        </p:nvSpPr>
        <p:spPr>
          <a:xfrm>
            <a:off x="551377" y="182562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Agency FB" panose="020B0503020202020204" pitchFamily="34" charset="0"/>
              </a:rPr>
              <a:t>Enzimas</a:t>
            </a: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 </a:t>
            </a:r>
          </a:p>
        </p:txBody>
      </p:sp>
      <p:pic>
        <p:nvPicPr>
          <p:cNvPr id="5" name="Imagem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60601417-E837-4B78-9206-765D8A96B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8" y="2639604"/>
            <a:ext cx="10802422" cy="394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B18A45-4D31-4B2E-B99B-2DC3554D7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9E50A-DA9E-4B07-831C-A1D3EB3C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48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Proteínas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6FBB3D-2A08-4812-A539-7D3A4B56DEE6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C60392E6-04F9-4032-AA30-0CEDDABA4D0D}"/>
              </a:ext>
            </a:extLst>
          </p:cNvPr>
          <p:cNvSpPr txBox="1">
            <a:spLocks/>
          </p:cNvSpPr>
          <p:nvPr/>
        </p:nvSpPr>
        <p:spPr>
          <a:xfrm>
            <a:off x="1471296" y="5479774"/>
            <a:ext cx="10515600" cy="733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4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https://descomplica.com.br/blog/biologia/entenda-sintese-de-proteinas-em-5-passos-uma-dica-da-princesa-jujuba/</a:t>
            </a: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EA89893-3BEB-4ECD-8E45-B1E469C5288B}"/>
              </a:ext>
            </a:extLst>
          </p:cNvPr>
          <p:cNvSpPr txBox="1">
            <a:spLocks/>
          </p:cNvSpPr>
          <p:nvPr/>
        </p:nvSpPr>
        <p:spPr>
          <a:xfrm>
            <a:off x="6307065" y="2192165"/>
            <a:ext cx="4661452" cy="73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  </a:t>
            </a:r>
          </a:p>
        </p:txBody>
      </p:sp>
      <p:pic>
        <p:nvPicPr>
          <p:cNvPr id="5" name="Imagem 4" descr="Uma imagem contendo quarto&#10;&#10;Descrição gerada automaticamente">
            <a:extLst>
              <a:ext uri="{FF2B5EF4-FFF2-40B4-BE49-F238E27FC236}">
                <a16:creationId xmlns:a16="http://schemas.microsoft.com/office/drawing/2014/main" id="{833E96C1-55C2-4691-9E13-3921AAB58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82" y="1945617"/>
            <a:ext cx="5537101" cy="311185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EFCE3FF-5773-4B3D-BEF0-A346872A3F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65" t="41112" r="38454" b="10287"/>
          <a:stretch/>
        </p:blipFill>
        <p:spPr>
          <a:xfrm>
            <a:off x="328395" y="1927127"/>
            <a:ext cx="5978670" cy="314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536</Words>
  <Application>Microsoft Office PowerPoint</Application>
  <PresentationFormat>Widescreen</PresentationFormat>
  <Paragraphs>214</Paragraphs>
  <Slides>32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Agency FB</vt:lpstr>
      <vt:lpstr>Arial</vt:lpstr>
      <vt:lpstr>Calibri</vt:lpstr>
      <vt:lpstr>Calibri Light</vt:lpstr>
      <vt:lpstr>Freestyle Script</vt:lpstr>
      <vt:lpstr>Teko</vt:lpstr>
      <vt:lpstr>Tema do Office</vt:lpstr>
      <vt:lpstr>Moléculas </vt:lpstr>
      <vt:lpstr>Proteínas</vt:lpstr>
      <vt:lpstr>Proteínas</vt:lpstr>
      <vt:lpstr>Proteínas</vt:lpstr>
      <vt:lpstr>Proteínas</vt:lpstr>
      <vt:lpstr>Proteínas</vt:lpstr>
      <vt:lpstr>Proteínas</vt:lpstr>
      <vt:lpstr>Proteínas</vt:lpstr>
      <vt:lpstr>Proteínas</vt:lpstr>
      <vt:lpstr>Carboidratos</vt:lpstr>
      <vt:lpstr>Carboidratos</vt:lpstr>
      <vt:lpstr>Carboidratos</vt:lpstr>
      <vt:lpstr>Carboidratos</vt:lpstr>
      <vt:lpstr>Carboidratos</vt:lpstr>
      <vt:lpstr>Lipídeos</vt:lpstr>
      <vt:lpstr>Lipídeos</vt:lpstr>
      <vt:lpstr>Lipídeos - Gordura</vt:lpstr>
      <vt:lpstr>Lipídeos - Gordura</vt:lpstr>
      <vt:lpstr>Lipídeos - Gordura</vt:lpstr>
      <vt:lpstr>Lipídeos - Gordura</vt:lpstr>
      <vt:lpstr>Lipídeos - Gordura</vt:lpstr>
      <vt:lpstr>Lipídeos - Gordura</vt:lpstr>
      <vt:lpstr>Lipídeos - Fosfolipídeos</vt:lpstr>
      <vt:lpstr>Lipídeos - Esteroide </vt:lpstr>
      <vt:lpstr> Ácidos nucleicos  </vt:lpstr>
      <vt:lpstr> Ácidos nucleicos  </vt:lpstr>
      <vt:lpstr> Ácidos nucleicos  </vt:lpstr>
      <vt:lpstr>Ácidos nucleicos  </vt:lpstr>
      <vt:lpstr>Apresentação do PowerPoint</vt:lpstr>
      <vt:lpstr>Ácidos nucleicos  </vt:lpstr>
      <vt:lpstr> Ácidos nucleicos  </vt:lpstr>
      <vt:lpstr>Obrigad@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Moléculas </dc:title>
  <dc:creator>Ohana</dc:creator>
  <cp:lastModifiedBy>Ohana</cp:lastModifiedBy>
  <cp:revision>28</cp:revision>
  <dcterms:created xsi:type="dcterms:W3CDTF">2020-01-31T12:28:52Z</dcterms:created>
  <dcterms:modified xsi:type="dcterms:W3CDTF">2020-02-01T15:05:24Z</dcterms:modified>
</cp:coreProperties>
</file>