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77" r:id="rId6"/>
    <p:sldId id="276" r:id="rId7"/>
    <p:sldId id="278" r:id="rId8"/>
    <p:sldId id="279" r:id="rId9"/>
    <p:sldId id="280" r:id="rId10"/>
    <p:sldId id="281" r:id="rId11"/>
    <p:sldId id="260" r:id="rId12"/>
    <p:sldId id="261" r:id="rId13"/>
    <p:sldId id="263" r:id="rId14"/>
    <p:sldId id="262" r:id="rId15"/>
    <p:sldId id="282" r:id="rId16"/>
    <p:sldId id="283" r:id="rId17"/>
    <p:sldId id="286" r:id="rId18"/>
    <p:sldId id="284" r:id="rId19"/>
    <p:sldId id="265" r:id="rId20"/>
    <p:sldId id="264" r:id="rId21"/>
    <p:sldId id="285" r:id="rId22"/>
    <p:sldId id="266" r:id="rId23"/>
    <p:sldId id="287" r:id="rId24"/>
    <p:sldId id="267" r:id="rId25"/>
    <p:sldId id="289" r:id="rId26"/>
    <p:sldId id="271" r:id="rId27"/>
    <p:sldId id="288" r:id="rId28"/>
    <p:sldId id="268" r:id="rId29"/>
    <p:sldId id="269" r:id="rId3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A209"/>
    <a:srgbClr val="172559"/>
    <a:srgbClr val="243A8D"/>
    <a:srgbClr val="2533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15" autoAdjust="0"/>
    <p:restoredTop sz="94660"/>
  </p:normalViewPr>
  <p:slideViewPr>
    <p:cSldViewPr snapToGrid="0">
      <p:cViewPr>
        <p:scale>
          <a:sx n="78" d="100"/>
          <a:sy n="78" d="100"/>
        </p:scale>
        <p:origin x="-8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9E016B-C9B9-4586-B1FA-98917A0DC630}" type="doc">
      <dgm:prSet loTypeId="urn:microsoft.com/office/officeart/2005/8/layout/hProcess4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pt-BR"/>
        </a:p>
      </dgm:t>
    </dgm:pt>
    <dgm:pt modelId="{E9016A03-9B83-4CBB-BD30-9BCCB794C902}">
      <dgm:prSet phldrT="[Texto]"/>
      <dgm:spPr/>
      <dgm:t>
        <a:bodyPr/>
        <a:lstStyle/>
        <a:p>
          <a:r>
            <a:rPr lang="pt-BR" dirty="0"/>
            <a:t>ENZIMAS</a:t>
          </a:r>
        </a:p>
      </dgm:t>
    </dgm:pt>
    <dgm:pt modelId="{2E75981B-0F5F-49E0-87DF-049D1B9E9134}" type="parTrans" cxnId="{785E9308-6E01-4010-B9C0-09A4020F5AF2}">
      <dgm:prSet/>
      <dgm:spPr/>
      <dgm:t>
        <a:bodyPr/>
        <a:lstStyle/>
        <a:p>
          <a:endParaRPr lang="pt-BR"/>
        </a:p>
      </dgm:t>
    </dgm:pt>
    <dgm:pt modelId="{C326CE81-D6E9-43E3-9CE0-54FBE759D12D}" type="sibTrans" cxnId="{785E9308-6E01-4010-B9C0-09A4020F5AF2}">
      <dgm:prSet/>
      <dgm:spPr/>
      <dgm:t>
        <a:bodyPr/>
        <a:lstStyle/>
        <a:p>
          <a:endParaRPr lang="pt-BR"/>
        </a:p>
      </dgm:t>
    </dgm:pt>
    <dgm:pt modelId="{962183A8-0E6A-4144-ADC2-FA36DCA42103}">
      <dgm:prSet phldrT="[Texto]"/>
      <dgm:spPr/>
      <dgm:t>
        <a:bodyPr/>
        <a:lstStyle/>
        <a:p>
          <a:r>
            <a:rPr lang="pt-BR" dirty="0"/>
            <a:t>HIDROLÍTICAS</a:t>
          </a:r>
        </a:p>
      </dgm:t>
    </dgm:pt>
    <dgm:pt modelId="{C4F54B83-5319-4DDD-93FD-BE0CAFA830BC}" type="parTrans" cxnId="{E43E1F14-1CAE-4F3A-B408-7CD432E169F6}">
      <dgm:prSet/>
      <dgm:spPr/>
      <dgm:t>
        <a:bodyPr/>
        <a:lstStyle/>
        <a:p>
          <a:endParaRPr lang="pt-BR"/>
        </a:p>
      </dgm:t>
    </dgm:pt>
    <dgm:pt modelId="{CACF903F-D0C8-41DF-9A36-ABE662579905}" type="sibTrans" cxnId="{E43E1F14-1CAE-4F3A-B408-7CD432E169F6}">
      <dgm:prSet/>
      <dgm:spPr/>
      <dgm:t>
        <a:bodyPr/>
        <a:lstStyle/>
        <a:p>
          <a:endParaRPr lang="pt-BR"/>
        </a:p>
      </dgm:t>
    </dgm:pt>
    <dgm:pt modelId="{C5B7A53E-27B9-4ED6-AE7A-FA6BFF9F779B}">
      <dgm:prSet phldrT="[Texto]"/>
      <dgm:spPr/>
      <dgm:t>
        <a:bodyPr/>
        <a:lstStyle/>
        <a:p>
          <a:r>
            <a:rPr lang="pt-BR" dirty="0"/>
            <a:t>DIGESTIVAS</a:t>
          </a:r>
        </a:p>
      </dgm:t>
    </dgm:pt>
    <dgm:pt modelId="{E2D3D6FC-EEBE-49FC-A1A9-D4F68D77F04E}" type="parTrans" cxnId="{A8B59339-B30D-4A6B-8E6D-DEEE0BBF7398}">
      <dgm:prSet/>
      <dgm:spPr/>
      <dgm:t>
        <a:bodyPr/>
        <a:lstStyle/>
        <a:p>
          <a:endParaRPr lang="pt-BR"/>
        </a:p>
      </dgm:t>
    </dgm:pt>
    <dgm:pt modelId="{B0AF5B88-6BCF-4FDC-AD33-0C2D82C294DE}" type="sibTrans" cxnId="{A8B59339-B30D-4A6B-8E6D-DEEE0BBF7398}">
      <dgm:prSet/>
      <dgm:spPr/>
      <dgm:t>
        <a:bodyPr/>
        <a:lstStyle/>
        <a:p>
          <a:endParaRPr lang="pt-BR"/>
        </a:p>
      </dgm:t>
    </dgm:pt>
    <dgm:pt modelId="{E8982AC2-2111-4D0A-9A3E-453F77B89915}">
      <dgm:prSet phldrT="[Texto]"/>
      <dgm:spPr/>
      <dgm:t>
        <a:bodyPr/>
        <a:lstStyle/>
        <a:p>
          <a:r>
            <a:rPr lang="pt-BR" dirty="0"/>
            <a:t>DIGESTÃO INTRACELULAR</a:t>
          </a:r>
        </a:p>
      </dgm:t>
    </dgm:pt>
    <dgm:pt modelId="{E5DD9957-D9E3-48C7-BD70-A5C3A03239E5}" type="parTrans" cxnId="{88702F13-FCBC-4211-AD80-9D084F6FAFDC}">
      <dgm:prSet/>
      <dgm:spPr/>
      <dgm:t>
        <a:bodyPr/>
        <a:lstStyle/>
        <a:p>
          <a:endParaRPr lang="pt-BR"/>
        </a:p>
      </dgm:t>
    </dgm:pt>
    <dgm:pt modelId="{B46EDD5D-862A-484B-84E1-89441C0BE31C}" type="sibTrans" cxnId="{88702F13-FCBC-4211-AD80-9D084F6FAFDC}">
      <dgm:prSet/>
      <dgm:spPr/>
      <dgm:t>
        <a:bodyPr/>
        <a:lstStyle/>
        <a:p>
          <a:endParaRPr lang="pt-BR"/>
        </a:p>
      </dgm:t>
    </dgm:pt>
    <dgm:pt modelId="{F64E1B42-D391-454F-9641-1B7A1D2B8371}">
      <dgm:prSet phldrT="[Texto]"/>
      <dgm:spPr/>
      <dgm:t>
        <a:bodyPr/>
        <a:lstStyle/>
        <a:p>
          <a:r>
            <a:rPr lang="pt-BR" dirty="0"/>
            <a:t>COMPONENTES DANIFICADOS</a:t>
          </a:r>
        </a:p>
      </dgm:t>
    </dgm:pt>
    <dgm:pt modelId="{4BBED262-BCB4-4DE3-A82E-FEC0BD360658}" type="parTrans" cxnId="{E8C53CC1-AF1D-4AA4-AB17-E5CDFE365EEB}">
      <dgm:prSet/>
      <dgm:spPr/>
      <dgm:t>
        <a:bodyPr/>
        <a:lstStyle/>
        <a:p>
          <a:endParaRPr lang="pt-BR"/>
        </a:p>
      </dgm:t>
    </dgm:pt>
    <dgm:pt modelId="{59E51B35-0A95-462E-8EB6-827FE7D30640}" type="sibTrans" cxnId="{E8C53CC1-AF1D-4AA4-AB17-E5CDFE365EEB}">
      <dgm:prSet/>
      <dgm:spPr/>
      <dgm:t>
        <a:bodyPr/>
        <a:lstStyle/>
        <a:p>
          <a:endParaRPr lang="pt-BR"/>
        </a:p>
      </dgm:t>
    </dgm:pt>
    <dgm:pt modelId="{08E7F979-49B3-46C3-8F3E-7F67567994EC}">
      <dgm:prSet phldrT="[Texto]"/>
      <dgm:spPr/>
      <dgm:t>
        <a:bodyPr/>
        <a:lstStyle/>
        <a:p>
          <a:r>
            <a:rPr lang="pt-BR" dirty="0"/>
            <a:t>AUTOFAGIA</a:t>
          </a:r>
        </a:p>
      </dgm:t>
    </dgm:pt>
    <dgm:pt modelId="{41DEB736-663A-4551-B96F-550738968299}" type="parTrans" cxnId="{8B30BBC2-F1ED-406C-A490-B55EC695F95E}">
      <dgm:prSet/>
      <dgm:spPr/>
      <dgm:t>
        <a:bodyPr/>
        <a:lstStyle/>
        <a:p>
          <a:endParaRPr lang="pt-BR"/>
        </a:p>
      </dgm:t>
    </dgm:pt>
    <dgm:pt modelId="{A00C1C18-B549-4648-BFFA-33F8428588FE}" type="sibTrans" cxnId="{8B30BBC2-F1ED-406C-A490-B55EC695F95E}">
      <dgm:prSet/>
      <dgm:spPr/>
      <dgm:t>
        <a:bodyPr/>
        <a:lstStyle/>
        <a:p>
          <a:endParaRPr lang="pt-BR"/>
        </a:p>
      </dgm:t>
    </dgm:pt>
    <dgm:pt modelId="{2E7E8DB3-1A38-4C64-82B5-85F9DBA65EE9}">
      <dgm:prSet phldrT="[Texto]"/>
      <dgm:spPr/>
      <dgm:t>
        <a:bodyPr/>
        <a:lstStyle/>
        <a:p>
          <a:r>
            <a:rPr lang="pt-BR" dirty="0"/>
            <a:t>DIGESTÃO INTRACELULAR</a:t>
          </a:r>
        </a:p>
      </dgm:t>
    </dgm:pt>
    <dgm:pt modelId="{CAD65B63-36D7-4A4E-8137-BD097BCCB355}" type="parTrans" cxnId="{6950E88A-8424-4E60-A588-884021C737F4}">
      <dgm:prSet/>
      <dgm:spPr/>
      <dgm:t>
        <a:bodyPr/>
        <a:lstStyle/>
        <a:p>
          <a:endParaRPr lang="pt-BR"/>
        </a:p>
      </dgm:t>
    </dgm:pt>
    <dgm:pt modelId="{7E97BB88-D3E7-447B-A901-A3EC38049A42}" type="sibTrans" cxnId="{6950E88A-8424-4E60-A588-884021C737F4}">
      <dgm:prSet/>
      <dgm:spPr/>
      <dgm:t>
        <a:bodyPr/>
        <a:lstStyle/>
        <a:p>
          <a:endParaRPr lang="pt-BR"/>
        </a:p>
      </dgm:t>
    </dgm:pt>
    <dgm:pt modelId="{D216B20E-EC77-4C79-A766-2681E24AD54D}">
      <dgm:prSet phldrT="[Texto]"/>
      <dgm:spPr/>
      <dgm:t>
        <a:bodyPr/>
        <a:lstStyle/>
        <a:p>
          <a:r>
            <a:rPr lang="pt-BR" dirty="0"/>
            <a:t>HETEROFAGIA</a:t>
          </a:r>
        </a:p>
      </dgm:t>
    </dgm:pt>
    <dgm:pt modelId="{31830292-601C-4FB2-95B8-41213CAA0C96}" type="parTrans" cxnId="{7C0143B0-8CC7-441A-91B2-A0C45C9872E3}">
      <dgm:prSet/>
      <dgm:spPr/>
      <dgm:t>
        <a:bodyPr/>
        <a:lstStyle/>
        <a:p>
          <a:endParaRPr lang="pt-BR"/>
        </a:p>
      </dgm:t>
    </dgm:pt>
    <dgm:pt modelId="{D4083C15-733C-4F8D-8C0B-ABEED9569EEF}" type="sibTrans" cxnId="{7C0143B0-8CC7-441A-91B2-A0C45C9872E3}">
      <dgm:prSet/>
      <dgm:spPr/>
      <dgm:t>
        <a:bodyPr/>
        <a:lstStyle/>
        <a:p>
          <a:endParaRPr lang="pt-BR"/>
        </a:p>
      </dgm:t>
    </dgm:pt>
    <dgm:pt modelId="{DA842DD5-4897-4A87-83FC-19B9242A4E17}">
      <dgm:prSet phldrT="[Texto]"/>
      <dgm:spPr/>
      <dgm:t>
        <a:bodyPr/>
        <a:lstStyle/>
        <a:p>
          <a:r>
            <a:rPr lang="pt-BR" dirty="0"/>
            <a:t>FRAGMENTOS ESTRANHOS</a:t>
          </a:r>
        </a:p>
      </dgm:t>
    </dgm:pt>
    <dgm:pt modelId="{E3C19247-6850-4BCB-8352-2CCEB126FFC6}" type="sibTrans" cxnId="{38A6DB18-B21F-4D5A-A9DC-097B957E3071}">
      <dgm:prSet/>
      <dgm:spPr/>
      <dgm:t>
        <a:bodyPr/>
        <a:lstStyle/>
        <a:p>
          <a:endParaRPr lang="pt-BR"/>
        </a:p>
      </dgm:t>
    </dgm:pt>
    <dgm:pt modelId="{6137A2F4-279D-42FF-AB7C-FF69CD2793C1}" type="parTrans" cxnId="{38A6DB18-B21F-4D5A-A9DC-097B957E3071}">
      <dgm:prSet/>
      <dgm:spPr/>
      <dgm:t>
        <a:bodyPr/>
        <a:lstStyle/>
        <a:p>
          <a:endParaRPr lang="pt-BR"/>
        </a:p>
      </dgm:t>
    </dgm:pt>
    <dgm:pt modelId="{AE9457E2-1719-479E-AED3-329449FCD073}">
      <dgm:prSet phldrT="[Texto]" phldr="1"/>
      <dgm:spPr/>
      <dgm:t>
        <a:bodyPr/>
        <a:lstStyle/>
        <a:p>
          <a:endParaRPr lang="pt-BR" dirty="0"/>
        </a:p>
      </dgm:t>
    </dgm:pt>
    <dgm:pt modelId="{CD37F5C2-DC96-4BA3-A50A-3F431853B90E}" type="parTrans" cxnId="{E95E459F-56CE-405C-B138-5C7900030E7C}">
      <dgm:prSet/>
      <dgm:spPr/>
      <dgm:t>
        <a:bodyPr/>
        <a:lstStyle/>
        <a:p>
          <a:endParaRPr lang="pt-BR"/>
        </a:p>
      </dgm:t>
    </dgm:pt>
    <dgm:pt modelId="{5C696217-7863-4B1A-8C9C-D623E5E7BDCE}" type="sibTrans" cxnId="{E95E459F-56CE-405C-B138-5C7900030E7C}">
      <dgm:prSet/>
      <dgm:spPr/>
      <dgm:t>
        <a:bodyPr/>
        <a:lstStyle/>
        <a:p>
          <a:endParaRPr lang="pt-BR"/>
        </a:p>
      </dgm:t>
    </dgm:pt>
    <dgm:pt modelId="{98B586BA-B9D2-411B-91E3-7CBA3496112C}">
      <dgm:prSet phldrT="[Texto]" phldr="1"/>
      <dgm:spPr/>
      <dgm:t>
        <a:bodyPr/>
        <a:lstStyle/>
        <a:p>
          <a:endParaRPr lang="pt-BR" dirty="0"/>
        </a:p>
      </dgm:t>
    </dgm:pt>
    <dgm:pt modelId="{91B0509E-09B4-4384-AD7C-628962348E7C}" type="parTrans" cxnId="{DB486AA4-6A15-4D3F-8363-6553C0A62ACE}">
      <dgm:prSet/>
      <dgm:spPr/>
      <dgm:t>
        <a:bodyPr/>
        <a:lstStyle/>
        <a:p>
          <a:endParaRPr lang="pt-BR"/>
        </a:p>
      </dgm:t>
    </dgm:pt>
    <dgm:pt modelId="{CA0C1ECB-5A09-48BD-9FBA-BDDB977F0DF6}" type="sibTrans" cxnId="{DB486AA4-6A15-4D3F-8363-6553C0A62ACE}">
      <dgm:prSet/>
      <dgm:spPr/>
      <dgm:t>
        <a:bodyPr/>
        <a:lstStyle/>
        <a:p>
          <a:endParaRPr lang="pt-BR"/>
        </a:p>
      </dgm:t>
    </dgm:pt>
    <dgm:pt modelId="{032BAC65-5B93-45BD-B81C-4A1229349762}" type="pres">
      <dgm:prSet presAssocID="{419E016B-C9B9-4586-B1FA-98917A0DC63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4910D18F-47BD-48B7-9B63-A9C2D48D6226}" type="pres">
      <dgm:prSet presAssocID="{419E016B-C9B9-4586-B1FA-98917A0DC630}" presName="tSp" presStyleCnt="0"/>
      <dgm:spPr/>
    </dgm:pt>
    <dgm:pt modelId="{3C5D0900-3768-47A3-A2F7-8EE72FAE1346}" type="pres">
      <dgm:prSet presAssocID="{419E016B-C9B9-4586-B1FA-98917A0DC630}" presName="bSp" presStyleCnt="0"/>
      <dgm:spPr/>
    </dgm:pt>
    <dgm:pt modelId="{E668FBCC-E241-4837-9EFD-434CB21718BD}" type="pres">
      <dgm:prSet presAssocID="{419E016B-C9B9-4586-B1FA-98917A0DC630}" presName="process" presStyleCnt="0"/>
      <dgm:spPr/>
    </dgm:pt>
    <dgm:pt modelId="{EA3A3349-4C38-4236-BE42-AF394C596663}" type="pres">
      <dgm:prSet presAssocID="{E9016A03-9B83-4CBB-BD30-9BCCB794C902}" presName="composite1" presStyleCnt="0"/>
      <dgm:spPr/>
    </dgm:pt>
    <dgm:pt modelId="{6DD0BBDF-21EB-404F-908F-40CE954D33B2}" type="pres">
      <dgm:prSet presAssocID="{E9016A03-9B83-4CBB-BD30-9BCCB794C902}" presName="dummyNode1" presStyleLbl="node1" presStyleIdx="0" presStyleCnt="3"/>
      <dgm:spPr/>
    </dgm:pt>
    <dgm:pt modelId="{F9122A8D-C95C-48B6-9AE7-0A6F4CD6F8D5}" type="pres">
      <dgm:prSet presAssocID="{E9016A03-9B83-4CBB-BD30-9BCCB794C902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620CDB5-B600-4C8D-A45C-82984FB2527A}" type="pres">
      <dgm:prSet presAssocID="{E9016A03-9B83-4CBB-BD30-9BCCB794C902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EF8255D-B18D-495D-B3C6-0DB520B0112D}" type="pres">
      <dgm:prSet presAssocID="{E9016A03-9B83-4CBB-BD30-9BCCB794C902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8769C01-CD75-46F8-86B7-6CEBE2DC163C}" type="pres">
      <dgm:prSet presAssocID="{E9016A03-9B83-4CBB-BD30-9BCCB794C902}" presName="connSite1" presStyleCnt="0"/>
      <dgm:spPr/>
    </dgm:pt>
    <dgm:pt modelId="{896A404B-6D60-4E35-8D87-176F1EA5BAF0}" type="pres">
      <dgm:prSet presAssocID="{C326CE81-D6E9-43E3-9CE0-54FBE759D12D}" presName="Name9" presStyleLbl="sibTrans2D1" presStyleIdx="0" presStyleCnt="2"/>
      <dgm:spPr/>
      <dgm:t>
        <a:bodyPr/>
        <a:lstStyle/>
        <a:p>
          <a:endParaRPr lang="pt-BR"/>
        </a:p>
      </dgm:t>
    </dgm:pt>
    <dgm:pt modelId="{0CD1F1AE-E5AC-4F13-BA5C-A1DB8002BCB7}" type="pres">
      <dgm:prSet presAssocID="{E8982AC2-2111-4D0A-9A3E-453F77B89915}" presName="composite2" presStyleCnt="0"/>
      <dgm:spPr/>
    </dgm:pt>
    <dgm:pt modelId="{F74BB0CF-B0BE-4301-BF5F-D66146634118}" type="pres">
      <dgm:prSet presAssocID="{E8982AC2-2111-4D0A-9A3E-453F77B89915}" presName="dummyNode2" presStyleLbl="node1" presStyleIdx="0" presStyleCnt="3"/>
      <dgm:spPr/>
    </dgm:pt>
    <dgm:pt modelId="{A0976C94-704D-4EE2-95F7-018EF6C0E834}" type="pres">
      <dgm:prSet presAssocID="{E8982AC2-2111-4D0A-9A3E-453F77B89915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6F3007A-C4B0-4FCB-A4DC-985496DB68DA}" type="pres">
      <dgm:prSet presAssocID="{E8982AC2-2111-4D0A-9A3E-453F77B89915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AB7765E-C11B-444D-A97C-037C4A5BB72E}" type="pres">
      <dgm:prSet presAssocID="{E8982AC2-2111-4D0A-9A3E-453F77B89915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FAF0378-3EA4-4378-8207-AD60175915F0}" type="pres">
      <dgm:prSet presAssocID="{E8982AC2-2111-4D0A-9A3E-453F77B89915}" presName="connSite2" presStyleCnt="0"/>
      <dgm:spPr/>
    </dgm:pt>
    <dgm:pt modelId="{B6361433-33C3-4E49-9ECA-9D8CA7CA02B8}" type="pres">
      <dgm:prSet presAssocID="{B46EDD5D-862A-484B-84E1-89441C0BE31C}" presName="Name18" presStyleLbl="sibTrans2D1" presStyleIdx="1" presStyleCnt="2"/>
      <dgm:spPr/>
      <dgm:t>
        <a:bodyPr/>
        <a:lstStyle/>
        <a:p>
          <a:endParaRPr lang="pt-BR"/>
        </a:p>
      </dgm:t>
    </dgm:pt>
    <dgm:pt modelId="{F10AABA1-7C8D-463E-A5E5-3F2BBD661ACB}" type="pres">
      <dgm:prSet presAssocID="{2E7E8DB3-1A38-4C64-82B5-85F9DBA65EE9}" presName="composite1" presStyleCnt="0"/>
      <dgm:spPr/>
    </dgm:pt>
    <dgm:pt modelId="{6482E259-834B-432C-877D-E5BCE9208367}" type="pres">
      <dgm:prSet presAssocID="{2E7E8DB3-1A38-4C64-82B5-85F9DBA65EE9}" presName="dummyNode1" presStyleLbl="node1" presStyleIdx="1" presStyleCnt="3"/>
      <dgm:spPr/>
    </dgm:pt>
    <dgm:pt modelId="{CB5116BC-5AC3-4B00-A13F-E4469B39F8C6}" type="pres">
      <dgm:prSet presAssocID="{2E7E8DB3-1A38-4C64-82B5-85F9DBA65EE9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D2B6DE8-F971-483C-A520-FF665F91BAA2}" type="pres">
      <dgm:prSet presAssocID="{2E7E8DB3-1A38-4C64-82B5-85F9DBA65EE9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BC7D31E-0CF7-4F99-B057-F0D604CC814F}" type="pres">
      <dgm:prSet presAssocID="{2E7E8DB3-1A38-4C64-82B5-85F9DBA65EE9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70DF535-D9DB-4497-9252-E7D0440FC9BA}" type="pres">
      <dgm:prSet presAssocID="{2E7E8DB3-1A38-4C64-82B5-85F9DBA65EE9}" presName="connSite1" presStyleCnt="0"/>
      <dgm:spPr/>
    </dgm:pt>
  </dgm:ptLst>
  <dgm:cxnLst>
    <dgm:cxn modelId="{5D887020-9DBF-407F-BB48-DFFB71FA91BF}" type="presOf" srcId="{D216B20E-EC77-4C79-A766-2681E24AD54D}" destId="{3D2B6DE8-F971-483C-A520-FF665F91BAA2}" srcOrd="1" destOrd="1" presId="urn:microsoft.com/office/officeart/2005/8/layout/hProcess4"/>
    <dgm:cxn modelId="{8A06BCE8-2403-48A4-B1F8-387E72A1F2B0}" type="presOf" srcId="{98B586BA-B9D2-411B-91E3-7CBA3496112C}" destId="{3D2B6DE8-F971-483C-A520-FF665F91BAA2}" srcOrd="1" destOrd="0" presId="urn:microsoft.com/office/officeart/2005/8/layout/hProcess4"/>
    <dgm:cxn modelId="{785E9308-6E01-4010-B9C0-09A4020F5AF2}" srcId="{419E016B-C9B9-4586-B1FA-98917A0DC630}" destId="{E9016A03-9B83-4CBB-BD30-9BCCB794C902}" srcOrd="0" destOrd="0" parTransId="{2E75981B-0F5F-49E0-87DF-049D1B9E9134}" sibTransId="{C326CE81-D6E9-43E3-9CE0-54FBE759D12D}"/>
    <dgm:cxn modelId="{EE8D17CB-B8B3-4496-BD84-2D6C49E1EA93}" type="presOf" srcId="{F64E1B42-D391-454F-9641-1B7A1D2B8371}" destId="{A0976C94-704D-4EE2-95F7-018EF6C0E834}" srcOrd="0" destOrd="0" presId="urn:microsoft.com/office/officeart/2005/8/layout/hProcess4"/>
    <dgm:cxn modelId="{22989305-1835-4A25-B965-3EAE8B585E95}" type="presOf" srcId="{419E016B-C9B9-4586-B1FA-98917A0DC630}" destId="{032BAC65-5B93-45BD-B81C-4A1229349762}" srcOrd="0" destOrd="0" presId="urn:microsoft.com/office/officeart/2005/8/layout/hProcess4"/>
    <dgm:cxn modelId="{E95E459F-56CE-405C-B138-5C7900030E7C}" srcId="{E9016A03-9B83-4CBB-BD30-9BCCB794C902}" destId="{AE9457E2-1719-479E-AED3-329449FCD073}" srcOrd="0" destOrd="0" parTransId="{CD37F5C2-DC96-4BA3-A50A-3F431853B90E}" sibTransId="{5C696217-7863-4B1A-8C9C-D623E5E7BDCE}"/>
    <dgm:cxn modelId="{F20B4C55-9AD2-462F-854C-FE81D5F72564}" type="presOf" srcId="{08E7F979-49B3-46C3-8F3E-7F67567994EC}" destId="{A0976C94-704D-4EE2-95F7-018EF6C0E834}" srcOrd="0" destOrd="1" presId="urn:microsoft.com/office/officeart/2005/8/layout/hProcess4"/>
    <dgm:cxn modelId="{7C0143B0-8CC7-441A-91B2-A0C45C9872E3}" srcId="{2E7E8DB3-1A38-4C64-82B5-85F9DBA65EE9}" destId="{D216B20E-EC77-4C79-A766-2681E24AD54D}" srcOrd="1" destOrd="0" parTransId="{31830292-601C-4FB2-95B8-41213CAA0C96}" sibTransId="{D4083C15-733C-4F8D-8C0B-ABEED9569EEF}"/>
    <dgm:cxn modelId="{D2A6A589-D823-4CE6-8B84-FAA2AC808C53}" type="presOf" srcId="{962183A8-0E6A-4144-ADC2-FA36DCA42103}" destId="{F9122A8D-C95C-48B6-9AE7-0A6F4CD6F8D5}" srcOrd="0" destOrd="1" presId="urn:microsoft.com/office/officeart/2005/8/layout/hProcess4"/>
    <dgm:cxn modelId="{0B833349-3775-4641-A9E4-2328BC1B1CA7}" type="presOf" srcId="{E8982AC2-2111-4D0A-9A3E-453F77B89915}" destId="{AAB7765E-C11B-444D-A97C-037C4A5BB72E}" srcOrd="0" destOrd="0" presId="urn:microsoft.com/office/officeart/2005/8/layout/hProcess4"/>
    <dgm:cxn modelId="{DB486AA4-6A15-4D3F-8363-6553C0A62ACE}" srcId="{2E7E8DB3-1A38-4C64-82B5-85F9DBA65EE9}" destId="{98B586BA-B9D2-411B-91E3-7CBA3496112C}" srcOrd="0" destOrd="0" parTransId="{91B0509E-09B4-4384-AD7C-628962348E7C}" sibTransId="{CA0C1ECB-5A09-48BD-9FBA-BDDB977F0DF6}"/>
    <dgm:cxn modelId="{3DBFE541-E258-41A1-B485-DE4EDD740C0B}" type="presOf" srcId="{DA842DD5-4897-4A87-83FC-19B9242A4E17}" destId="{3D2B6DE8-F971-483C-A520-FF665F91BAA2}" srcOrd="1" destOrd="2" presId="urn:microsoft.com/office/officeart/2005/8/layout/hProcess4"/>
    <dgm:cxn modelId="{0D21EA39-D9E2-48B3-961B-47F20751D5F1}" type="presOf" srcId="{AE9457E2-1719-479E-AED3-329449FCD073}" destId="{D620CDB5-B600-4C8D-A45C-82984FB2527A}" srcOrd="1" destOrd="0" presId="urn:microsoft.com/office/officeart/2005/8/layout/hProcess4"/>
    <dgm:cxn modelId="{88702F13-FCBC-4211-AD80-9D084F6FAFDC}" srcId="{419E016B-C9B9-4586-B1FA-98917A0DC630}" destId="{E8982AC2-2111-4D0A-9A3E-453F77B89915}" srcOrd="1" destOrd="0" parTransId="{E5DD9957-D9E3-48C7-BD70-A5C3A03239E5}" sibTransId="{B46EDD5D-862A-484B-84E1-89441C0BE31C}"/>
    <dgm:cxn modelId="{74103E70-B36D-4519-A4D2-9286670364B2}" type="presOf" srcId="{DA842DD5-4897-4A87-83FC-19B9242A4E17}" destId="{CB5116BC-5AC3-4B00-A13F-E4469B39F8C6}" srcOrd="0" destOrd="2" presId="urn:microsoft.com/office/officeart/2005/8/layout/hProcess4"/>
    <dgm:cxn modelId="{8B30BBC2-F1ED-406C-A490-B55EC695F95E}" srcId="{E8982AC2-2111-4D0A-9A3E-453F77B89915}" destId="{08E7F979-49B3-46C3-8F3E-7F67567994EC}" srcOrd="1" destOrd="0" parTransId="{41DEB736-663A-4551-B96F-550738968299}" sibTransId="{A00C1C18-B549-4648-BFFA-33F8428588FE}"/>
    <dgm:cxn modelId="{6950E88A-8424-4E60-A588-884021C737F4}" srcId="{419E016B-C9B9-4586-B1FA-98917A0DC630}" destId="{2E7E8DB3-1A38-4C64-82B5-85F9DBA65EE9}" srcOrd="2" destOrd="0" parTransId="{CAD65B63-36D7-4A4E-8137-BD097BCCB355}" sibTransId="{7E97BB88-D3E7-447B-A901-A3EC38049A42}"/>
    <dgm:cxn modelId="{7246D37F-D5D7-4183-ACEF-361D7543393A}" type="presOf" srcId="{AE9457E2-1719-479E-AED3-329449FCD073}" destId="{F9122A8D-C95C-48B6-9AE7-0A6F4CD6F8D5}" srcOrd="0" destOrd="0" presId="urn:microsoft.com/office/officeart/2005/8/layout/hProcess4"/>
    <dgm:cxn modelId="{F83740D4-4F04-40B7-8CAB-FA48BAE56F33}" type="presOf" srcId="{C5B7A53E-27B9-4ED6-AE7A-FA6BFF9F779B}" destId="{F9122A8D-C95C-48B6-9AE7-0A6F4CD6F8D5}" srcOrd="0" destOrd="2" presId="urn:microsoft.com/office/officeart/2005/8/layout/hProcess4"/>
    <dgm:cxn modelId="{D16167F7-4CC1-483E-A5B8-B79D3EC9F439}" type="presOf" srcId="{962183A8-0E6A-4144-ADC2-FA36DCA42103}" destId="{D620CDB5-B600-4C8D-A45C-82984FB2527A}" srcOrd="1" destOrd="1" presId="urn:microsoft.com/office/officeart/2005/8/layout/hProcess4"/>
    <dgm:cxn modelId="{26253BA7-DBCA-49A1-9930-EFF9376D8358}" type="presOf" srcId="{98B586BA-B9D2-411B-91E3-7CBA3496112C}" destId="{CB5116BC-5AC3-4B00-A13F-E4469B39F8C6}" srcOrd="0" destOrd="0" presId="urn:microsoft.com/office/officeart/2005/8/layout/hProcess4"/>
    <dgm:cxn modelId="{C432865D-B9CC-4C62-8A99-627B19847AD2}" type="presOf" srcId="{C5B7A53E-27B9-4ED6-AE7A-FA6BFF9F779B}" destId="{D620CDB5-B600-4C8D-A45C-82984FB2527A}" srcOrd="1" destOrd="2" presId="urn:microsoft.com/office/officeart/2005/8/layout/hProcess4"/>
    <dgm:cxn modelId="{613F8E39-0568-4D72-9F55-5B2552EC65DB}" type="presOf" srcId="{C326CE81-D6E9-43E3-9CE0-54FBE759D12D}" destId="{896A404B-6D60-4E35-8D87-176F1EA5BAF0}" srcOrd="0" destOrd="0" presId="urn:microsoft.com/office/officeart/2005/8/layout/hProcess4"/>
    <dgm:cxn modelId="{A8B59339-B30D-4A6B-8E6D-DEEE0BBF7398}" srcId="{E9016A03-9B83-4CBB-BD30-9BCCB794C902}" destId="{C5B7A53E-27B9-4ED6-AE7A-FA6BFF9F779B}" srcOrd="2" destOrd="0" parTransId="{E2D3D6FC-EEBE-49FC-A1A9-D4F68D77F04E}" sibTransId="{B0AF5B88-6BCF-4FDC-AD33-0C2D82C294DE}"/>
    <dgm:cxn modelId="{38A6DB18-B21F-4D5A-A9DC-097B957E3071}" srcId="{2E7E8DB3-1A38-4C64-82B5-85F9DBA65EE9}" destId="{DA842DD5-4897-4A87-83FC-19B9242A4E17}" srcOrd="2" destOrd="0" parTransId="{6137A2F4-279D-42FF-AB7C-FF69CD2793C1}" sibTransId="{E3C19247-6850-4BCB-8352-2CCEB126FFC6}"/>
    <dgm:cxn modelId="{CA17B00E-943F-4500-BDB7-0F9B4D880A9B}" type="presOf" srcId="{D216B20E-EC77-4C79-A766-2681E24AD54D}" destId="{CB5116BC-5AC3-4B00-A13F-E4469B39F8C6}" srcOrd="0" destOrd="1" presId="urn:microsoft.com/office/officeart/2005/8/layout/hProcess4"/>
    <dgm:cxn modelId="{3725B6DA-15AD-48A0-9107-BF7E83DC0538}" type="presOf" srcId="{2E7E8DB3-1A38-4C64-82B5-85F9DBA65EE9}" destId="{EBC7D31E-0CF7-4F99-B057-F0D604CC814F}" srcOrd="0" destOrd="0" presId="urn:microsoft.com/office/officeart/2005/8/layout/hProcess4"/>
    <dgm:cxn modelId="{3AADD2D1-D15B-4D20-B0D8-E7E5DAC9F845}" type="presOf" srcId="{B46EDD5D-862A-484B-84E1-89441C0BE31C}" destId="{B6361433-33C3-4E49-9ECA-9D8CA7CA02B8}" srcOrd="0" destOrd="0" presId="urn:microsoft.com/office/officeart/2005/8/layout/hProcess4"/>
    <dgm:cxn modelId="{E8C53CC1-AF1D-4AA4-AB17-E5CDFE365EEB}" srcId="{E8982AC2-2111-4D0A-9A3E-453F77B89915}" destId="{F64E1B42-D391-454F-9641-1B7A1D2B8371}" srcOrd="0" destOrd="0" parTransId="{4BBED262-BCB4-4DE3-A82E-FEC0BD360658}" sibTransId="{59E51B35-0A95-462E-8EB6-827FE7D30640}"/>
    <dgm:cxn modelId="{E43E1F14-1CAE-4F3A-B408-7CD432E169F6}" srcId="{E9016A03-9B83-4CBB-BD30-9BCCB794C902}" destId="{962183A8-0E6A-4144-ADC2-FA36DCA42103}" srcOrd="1" destOrd="0" parTransId="{C4F54B83-5319-4DDD-93FD-BE0CAFA830BC}" sibTransId="{CACF903F-D0C8-41DF-9A36-ABE662579905}"/>
    <dgm:cxn modelId="{CA277212-60EA-4B11-86F9-10033C2A42A0}" type="presOf" srcId="{08E7F979-49B3-46C3-8F3E-7F67567994EC}" destId="{26F3007A-C4B0-4FCB-A4DC-985496DB68DA}" srcOrd="1" destOrd="1" presId="urn:microsoft.com/office/officeart/2005/8/layout/hProcess4"/>
    <dgm:cxn modelId="{F79C9FEA-BB4A-42A2-B083-2A68FA510D38}" type="presOf" srcId="{E9016A03-9B83-4CBB-BD30-9BCCB794C902}" destId="{CEF8255D-B18D-495D-B3C6-0DB520B0112D}" srcOrd="0" destOrd="0" presId="urn:microsoft.com/office/officeart/2005/8/layout/hProcess4"/>
    <dgm:cxn modelId="{6256482F-6511-40DB-A9CC-D4CEA15292E2}" type="presOf" srcId="{F64E1B42-D391-454F-9641-1B7A1D2B8371}" destId="{26F3007A-C4B0-4FCB-A4DC-985496DB68DA}" srcOrd="1" destOrd="0" presId="urn:microsoft.com/office/officeart/2005/8/layout/hProcess4"/>
    <dgm:cxn modelId="{5F79C936-5A9C-452F-8E3A-C99329514DFA}" type="presParOf" srcId="{032BAC65-5B93-45BD-B81C-4A1229349762}" destId="{4910D18F-47BD-48B7-9B63-A9C2D48D6226}" srcOrd="0" destOrd="0" presId="urn:microsoft.com/office/officeart/2005/8/layout/hProcess4"/>
    <dgm:cxn modelId="{0181C8F7-6686-4A8E-9674-D8F2E626CC6E}" type="presParOf" srcId="{032BAC65-5B93-45BD-B81C-4A1229349762}" destId="{3C5D0900-3768-47A3-A2F7-8EE72FAE1346}" srcOrd="1" destOrd="0" presId="urn:microsoft.com/office/officeart/2005/8/layout/hProcess4"/>
    <dgm:cxn modelId="{0A5B2F13-2304-441C-B12A-2F8A612FA350}" type="presParOf" srcId="{032BAC65-5B93-45BD-B81C-4A1229349762}" destId="{E668FBCC-E241-4837-9EFD-434CB21718BD}" srcOrd="2" destOrd="0" presId="urn:microsoft.com/office/officeart/2005/8/layout/hProcess4"/>
    <dgm:cxn modelId="{609699B2-102E-4772-8178-AEB6D779D447}" type="presParOf" srcId="{E668FBCC-E241-4837-9EFD-434CB21718BD}" destId="{EA3A3349-4C38-4236-BE42-AF394C596663}" srcOrd="0" destOrd="0" presId="urn:microsoft.com/office/officeart/2005/8/layout/hProcess4"/>
    <dgm:cxn modelId="{B3257FF0-4BDC-4BB5-AA65-650DFFD4F0FD}" type="presParOf" srcId="{EA3A3349-4C38-4236-BE42-AF394C596663}" destId="{6DD0BBDF-21EB-404F-908F-40CE954D33B2}" srcOrd="0" destOrd="0" presId="urn:microsoft.com/office/officeart/2005/8/layout/hProcess4"/>
    <dgm:cxn modelId="{CBF10F4F-0DBE-4C9C-8263-38B93990AFCF}" type="presParOf" srcId="{EA3A3349-4C38-4236-BE42-AF394C596663}" destId="{F9122A8D-C95C-48B6-9AE7-0A6F4CD6F8D5}" srcOrd="1" destOrd="0" presId="urn:microsoft.com/office/officeart/2005/8/layout/hProcess4"/>
    <dgm:cxn modelId="{9C64F949-D80B-4046-9C28-062E534E6A0F}" type="presParOf" srcId="{EA3A3349-4C38-4236-BE42-AF394C596663}" destId="{D620CDB5-B600-4C8D-A45C-82984FB2527A}" srcOrd="2" destOrd="0" presId="urn:microsoft.com/office/officeart/2005/8/layout/hProcess4"/>
    <dgm:cxn modelId="{4423CD57-13D3-4D61-BD46-B8C6B3695DAE}" type="presParOf" srcId="{EA3A3349-4C38-4236-BE42-AF394C596663}" destId="{CEF8255D-B18D-495D-B3C6-0DB520B0112D}" srcOrd="3" destOrd="0" presId="urn:microsoft.com/office/officeart/2005/8/layout/hProcess4"/>
    <dgm:cxn modelId="{3A6D5DCF-75D5-4749-963A-1089DB192F3D}" type="presParOf" srcId="{EA3A3349-4C38-4236-BE42-AF394C596663}" destId="{D8769C01-CD75-46F8-86B7-6CEBE2DC163C}" srcOrd="4" destOrd="0" presId="urn:microsoft.com/office/officeart/2005/8/layout/hProcess4"/>
    <dgm:cxn modelId="{32DAB71A-29A8-4D2A-8E74-664E2AD1D3DD}" type="presParOf" srcId="{E668FBCC-E241-4837-9EFD-434CB21718BD}" destId="{896A404B-6D60-4E35-8D87-176F1EA5BAF0}" srcOrd="1" destOrd="0" presId="urn:microsoft.com/office/officeart/2005/8/layout/hProcess4"/>
    <dgm:cxn modelId="{0E48775F-2714-40B9-B0C8-013D6216A3A6}" type="presParOf" srcId="{E668FBCC-E241-4837-9EFD-434CB21718BD}" destId="{0CD1F1AE-E5AC-4F13-BA5C-A1DB8002BCB7}" srcOrd="2" destOrd="0" presId="urn:microsoft.com/office/officeart/2005/8/layout/hProcess4"/>
    <dgm:cxn modelId="{481BB0C0-2504-44F2-BC83-A6AF831A36D0}" type="presParOf" srcId="{0CD1F1AE-E5AC-4F13-BA5C-A1DB8002BCB7}" destId="{F74BB0CF-B0BE-4301-BF5F-D66146634118}" srcOrd="0" destOrd="0" presId="urn:microsoft.com/office/officeart/2005/8/layout/hProcess4"/>
    <dgm:cxn modelId="{FDC81C23-C83C-47E3-9027-783C2AB28493}" type="presParOf" srcId="{0CD1F1AE-E5AC-4F13-BA5C-A1DB8002BCB7}" destId="{A0976C94-704D-4EE2-95F7-018EF6C0E834}" srcOrd="1" destOrd="0" presId="urn:microsoft.com/office/officeart/2005/8/layout/hProcess4"/>
    <dgm:cxn modelId="{8B17C915-FADB-427D-AE2D-8CD123B2BD70}" type="presParOf" srcId="{0CD1F1AE-E5AC-4F13-BA5C-A1DB8002BCB7}" destId="{26F3007A-C4B0-4FCB-A4DC-985496DB68DA}" srcOrd="2" destOrd="0" presId="urn:microsoft.com/office/officeart/2005/8/layout/hProcess4"/>
    <dgm:cxn modelId="{4EB1346E-3C49-44FF-807C-4A1139980710}" type="presParOf" srcId="{0CD1F1AE-E5AC-4F13-BA5C-A1DB8002BCB7}" destId="{AAB7765E-C11B-444D-A97C-037C4A5BB72E}" srcOrd="3" destOrd="0" presId="urn:microsoft.com/office/officeart/2005/8/layout/hProcess4"/>
    <dgm:cxn modelId="{94BBEDBF-F898-4732-A5BE-B8DC8D3FA3A0}" type="presParOf" srcId="{0CD1F1AE-E5AC-4F13-BA5C-A1DB8002BCB7}" destId="{9FAF0378-3EA4-4378-8207-AD60175915F0}" srcOrd="4" destOrd="0" presId="urn:microsoft.com/office/officeart/2005/8/layout/hProcess4"/>
    <dgm:cxn modelId="{4C07C14C-848F-467B-89FA-BD7CB4AFA47C}" type="presParOf" srcId="{E668FBCC-E241-4837-9EFD-434CB21718BD}" destId="{B6361433-33C3-4E49-9ECA-9D8CA7CA02B8}" srcOrd="3" destOrd="0" presId="urn:microsoft.com/office/officeart/2005/8/layout/hProcess4"/>
    <dgm:cxn modelId="{DF7CB75A-F8CE-4871-8E57-77C7E76A6E9F}" type="presParOf" srcId="{E668FBCC-E241-4837-9EFD-434CB21718BD}" destId="{F10AABA1-7C8D-463E-A5E5-3F2BBD661ACB}" srcOrd="4" destOrd="0" presId="urn:microsoft.com/office/officeart/2005/8/layout/hProcess4"/>
    <dgm:cxn modelId="{3673722A-70E8-4531-97ED-942DBE632CEA}" type="presParOf" srcId="{F10AABA1-7C8D-463E-A5E5-3F2BBD661ACB}" destId="{6482E259-834B-432C-877D-E5BCE9208367}" srcOrd="0" destOrd="0" presId="urn:microsoft.com/office/officeart/2005/8/layout/hProcess4"/>
    <dgm:cxn modelId="{00BC885E-624E-404D-A649-3F450ED40A4B}" type="presParOf" srcId="{F10AABA1-7C8D-463E-A5E5-3F2BBD661ACB}" destId="{CB5116BC-5AC3-4B00-A13F-E4469B39F8C6}" srcOrd="1" destOrd="0" presId="urn:microsoft.com/office/officeart/2005/8/layout/hProcess4"/>
    <dgm:cxn modelId="{B88E7822-F8C6-4D2B-A9DE-C4D09BA55867}" type="presParOf" srcId="{F10AABA1-7C8D-463E-A5E5-3F2BBD661ACB}" destId="{3D2B6DE8-F971-483C-A520-FF665F91BAA2}" srcOrd="2" destOrd="0" presId="urn:microsoft.com/office/officeart/2005/8/layout/hProcess4"/>
    <dgm:cxn modelId="{8353565A-5779-45F4-A80A-E0E292E78830}" type="presParOf" srcId="{F10AABA1-7C8D-463E-A5E5-3F2BBD661ACB}" destId="{EBC7D31E-0CF7-4F99-B057-F0D604CC814F}" srcOrd="3" destOrd="0" presId="urn:microsoft.com/office/officeart/2005/8/layout/hProcess4"/>
    <dgm:cxn modelId="{DB427B66-8533-49E3-8CE3-6AD40185129B}" type="presParOf" srcId="{F10AABA1-7C8D-463E-A5E5-3F2BBD661ACB}" destId="{E70DF535-D9DB-4497-9252-E7D0440FC9BA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8D557-AB22-4E04-AA61-59162647B73B}" type="datetimeFigureOut">
              <a:rPr lang="pt-BR" smtClean="0"/>
              <a:t>15/02/2020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409F0-6E43-4849-84E3-77DC28CA27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4154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AF126C4-AA91-4710-8E5F-1DCA829A2E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6A1FD89E-398A-4EC5-A142-886D744DB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95282B3F-CFFB-4AB4-9FC4-E5F4343F4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5F101-16E9-4F28-90BC-B9AB60FFDDDB}" type="datetimeFigureOut">
              <a:rPr lang="pt-BR" smtClean="0"/>
              <a:t>15/02/2020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BAEDBFD9-AEB5-41ED-AB7F-F695D6342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7586DE89-C79E-41AB-B713-E6BBBE1A3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FF93D-2025-43D7-8E39-1EA2D9BB530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1472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6AF1BD1-35A3-47F9-B9D0-86E5C4080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7324D699-ADB2-4A1A-B9EE-5D5077E54A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74CEF7B9-F5D3-4189-AE9F-2584A04C5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5F101-16E9-4F28-90BC-B9AB60FFDDDB}" type="datetimeFigureOut">
              <a:rPr lang="pt-BR" smtClean="0"/>
              <a:t>15/02/2020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0029F9BD-3C8F-41C8-ACCE-281DA5368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E911AFD5-8B48-4FED-BE3C-1A3EEAF9F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FF93D-2025-43D7-8E39-1EA2D9BB530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2624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CB8F4148-F79E-4872-B7C9-FC00315A78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B47DEB42-D3E3-4260-B24F-82E4BE7357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71496E89-586D-4D86-825E-64BBC62E6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5F101-16E9-4F28-90BC-B9AB60FFDDDB}" type="datetimeFigureOut">
              <a:rPr lang="pt-BR" smtClean="0"/>
              <a:t>15/02/2020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21C44C61-E3DF-41D7-98DC-C7502A940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4C901A1D-E719-4212-A51C-914EEBEF8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FF93D-2025-43D7-8E39-1EA2D9BB530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3036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9D35719-BF86-4019-9803-25F1DCB10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96C584B9-970C-4FD0-9891-0C9E621C5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7437EB8C-A08B-4E60-94B9-ACFC591C3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5F101-16E9-4F28-90BC-B9AB60FFDDDB}" type="datetimeFigureOut">
              <a:rPr lang="pt-BR" smtClean="0"/>
              <a:t>15/02/2020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FDAC9E21-90B3-4DE1-A02D-C38C04803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E1994E96-1795-42EF-90F4-AF78AA48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FF93D-2025-43D7-8E39-1EA2D9BB530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6589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56E95FF-2960-48F0-BA83-E12ED9B47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04FF4F22-8B82-4374-AD74-09C7CEAA0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B27E058D-0C68-4CAB-9693-BE4C7262D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5F101-16E9-4F28-90BC-B9AB60FFDDDB}" type="datetimeFigureOut">
              <a:rPr lang="pt-BR" smtClean="0"/>
              <a:t>15/02/2020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34B8F87A-0E5F-4D58-B0B9-07B3327E4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ECEB714C-478F-4AB6-A0A9-6F422FF53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FF93D-2025-43D7-8E39-1EA2D9BB530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586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D63C9E3-1790-4B52-AE35-B120CE1F9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CB60BA19-4FFD-4B73-9EBB-A6EF5268AA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A22B61D5-69CD-43A9-86FE-18F53420C5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91388CA3-5202-4572-8828-E99B3B0BB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5F101-16E9-4F28-90BC-B9AB60FFDDDB}" type="datetimeFigureOut">
              <a:rPr lang="pt-BR" smtClean="0"/>
              <a:t>15/02/2020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AA57E991-2E95-4CC8-8E65-BB9860D22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093CDAF7-13A6-48BF-B47F-2466E8354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FF93D-2025-43D7-8E39-1EA2D9BB530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2365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68644A2-3F43-408B-AF62-B2C7212D1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57D46C8F-42B6-4F53-9DA5-D81897DC6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422DB2F1-8708-452F-B410-EF36A7E17F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B1E978F9-21F7-4923-A820-E97657F50F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69ED3CB9-449F-4B9C-9A48-FC4D8B8395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B5D06196-D11F-4A21-9BE4-50526DF4B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5F101-16E9-4F28-90BC-B9AB60FFDDDB}" type="datetimeFigureOut">
              <a:rPr lang="pt-BR" smtClean="0"/>
              <a:t>15/02/2020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7374FE68-A40A-4B9F-A3AC-500218F2B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D00925C6-CD0D-418E-A3BD-D48068482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FF93D-2025-43D7-8E39-1EA2D9BB530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644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0572408-6194-466B-97EE-D0E2081F9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77484B7C-6DA8-4943-97D1-D0ED1117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5F101-16E9-4F28-90BC-B9AB60FFDDDB}" type="datetimeFigureOut">
              <a:rPr lang="pt-BR" smtClean="0"/>
              <a:t>15/02/2020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7AF2F70F-26AE-496D-94ED-928A9CC01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3D324AC0-53CD-4F60-841C-9B059D5D2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FF93D-2025-43D7-8E39-1EA2D9BB530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1553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1143CEA3-172B-40E7-A20C-28EBAF00C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5F101-16E9-4F28-90BC-B9AB60FFDDDB}" type="datetimeFigureOut">
              <a:rPr lang="pt-BR" smtClean="0"/>
              <a:t>15/02/2020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6A09C334-F887-4482-8285-8DCB68EE5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E2677B05-17C4-4104-8BD7-E38C6EB70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FF93D-2025-43D7-8E39-1EA2D9BB530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7838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FB9323E-552E-4816-A463-7B9411A25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886E426F-5078-4633-98BC-3271F0382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2EA19EC4-5CEF-4981-81EE-8EC1803544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2E88E1E1-5736-4611-9A16-C87FDCA3B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5F101-16E9-4F28-90BC-B9AB60FFDDDB}" type="datetimeFigureOut">
              <a:rPr lang="pt-BR" smtClean="0"/>
              <a:t>15/02/2020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A66791AE-6931-41E7-B831-3E4B9AB56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361EF6E1-33F4-4AF5-9B2A-41790544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FF93D-2025-43D7-8E39-1EA2D9BB530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1131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849E7DC-FF56-4C5C-80E1-B61A354F3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45B466C7-9F0B-42A2-90A1-8944CB534A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8B95C5BB-560E-4F13-B9D7-AC640872C2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BB29D527-1E29-4467-8905-C76BE5E12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5F101-16E9-4F28-90BC-B9AB60FFDDDB}" type="datetimeFigureOut">
              <a:rPr lang="pt-BR" smtClean="0"/>
              <a:t>15/02/2020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5E445CF1-4A9E-4FEC-859A-11349D75B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E251FEB3-6DFC-4F60-AB13-8D6B06455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FF93D-2025-43D7-8E39-1EA2D9BB530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3227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DDF8CF59-0122-4ED4-8263-034A7A01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6013290D-03E9-4260-B944-1B1131F22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BBFFF0F9-F150-4173-987C-419E1086BA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5F101-16E9-4F28-90BC-B9AB60FFDDDB}" type="datetimeFigureOut">
              <a:rPr lang="pt-BR" smtClean="0"/>
              <a:t>15/02/2020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BF21BBBA-9980-43AC-BDC8-5B9E04E4AB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91074C2B-7327-4FFE-804A-0595027295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FF93D-2025-43D7-8E39-1EA2D9BB530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4796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sv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A2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7EBFDB7D-DD97-44CE-AFFB-458781A3DB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Resultado de imagem para CELULA ART">
            <a:extLst>
              <a:ext uri="{FF2B5EF4-FFF2-40B4-BE49-F238E27FC236}">
                <a16:creationId xmlns:a16="http://schemas.microsoft.com/office/drawing/2014/main" xmlns="" id="{B841218F-B245-4949-9C15-D1BF66E7DA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6" r="21968"/>
          <a:stretch/>
        </p:blipFill>
        <p:spPr bwMode="auto">
          <a:xfrm>
            <a:off x="20" y="10"/>
            <a:ext cx="9272902" cy="6857990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Freeform 5">
            <a:extLst>
              <a:ext uri="{FF2B5EF4-FFF2-40B4-BE49-F238E27FC236}">
                <a16:creationId xmlns:a16="http://schemas.microsoft.com/office/drawing/2014/main" xmlns="" id="{50F864A1-23CF-4954-887F-3C4458622A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9160561" y="1348782"/>
            <a:ext cx="935037" cy="8243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Freeform 5">
            <a:extLst>
              <a:ext uri="{FF2B5EF4-FFF2-40B4-BE49-F238E27FC236}">
                <a16:creationId xmlns:a16="http://schemas.microsoft.com/office/drawing/2014/main" xmlns="" id="{8D313E8C-7457-407E-BDA5-EACA44D382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9960661" y="1000124"/>
            <a:ext cx="762167" cy="6719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1843572E-040A-4919-97C0-034FB67A054A}"/>
              </a:ext>
            </a:extLst>
          </p:cNvPr>
          <p:cNvSpPr txBox="1"/>
          <p:nvPr/>
        </p:nvSpPr>
        <p:spPr>
          <a:xfrm>
            <a:off x="8614718" y="533007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atin typeface="Comic Sans MS" panose="030F0702030302020204" pitchFamily="66" charset="0"/>
              </a:rPr>
              <a:t>CITOLOGIA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2BBCC667-8FFD-4A25-9D3D-93319C5F29A1}"/>
              </a:ext>
            </a:extLst>
          </p:cNvPr>
          <p:cNvSpPr txBox="1"/>
          <p:nvPr/>
        </p:nvSpPr>
        <p:spPr>
          <a:xfrm>
            <a:off x="8483119" y="6186367"/>
            <a:ext cx="3539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latin typeface="Ink Free" panose="03080402000500000000" pitchFamily="66" charset="0"/>
              </a:rPr>
              <a:t>Bibiane Santos &amp; Lílian Rebeca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xmlns="" id="{D0720C06-CE52-4655-9105-2855614F341E}"/>
              </a:ext>
            </a:extLst>
          </p:cNvPr>
          <p:cNvSpPr/>
          <p:nvPr/>
        </p:nvSpPr>
        <p:spPr>
          <a:xfrm>
            <a:off x="9011340" y="728601"/>
            <a:ext cx="1780570" cy="1862199"/>
          </a:xfrm>
          <a:prstGeom prst="ellipse">
            <a:avLst/>
          </a:prstGeom>
          <a:solidFill>
            <a:srgbClr val="F7A209"/>
          </a:solidFill>
          <a:ln>
            <a:solidFill>
              <a:srgbClr val="F7A2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4" descr="Resultado de imagem para paespe">
            <a:extLst>
              <a:ext uri="{FF2B5EF4-FFF2-40B4-BE49-F238E27FC236}">
                <a16:creationId xmlns:a16="http://schemas.microsoft.com/office/drawing/2014/main" xmlns="" id="{5F50A096-212A-4F27-BBCE-E0B096535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31" b="89934" l="10000" r="90000">
                        <a14:foregroundMark x1="27375" y1="8581" x2="32000" y2="16007"/>
                        <a14:foregroundMark x1="69750" y1="42574" x2="61875" y2="40759"/>
                        <a14:foregroundMark x1="61875" y1="40759" x2="32750" y2="43564"/>
                        <a14:foregroundMark x1="32750" y1="43564" x2="32625" y2="39109"/>
                        <a14:foregroundMark x1="75375" y1="8086" x2="75375" y2="8086"/>
                        <a14:foregroundMark x1="80000" y1="22772" x2="86500" y2="55116"/>
                        <a14:foregroundMark x1="86500" y1="55116" x2="84500" y2="76238"/>
                        <a14:foregroundMark x1="84500" y1="76238" x2="78500" y2="72607"/>
                        <a14:foregroundMark x1="78500" y1="72607" x2="73375" y2="62706"/>
                        <a14:foregroundMark x1="80250" y1="75413" x2="54000" y2="66172"/>
                        <a14:foregroundMark x1="72750" y1="74257" x2="52625" y2="74257"/>
                        <a14:foregroundMark x1="80750" y1="42409" x2="80750" y2="42409"/>
                        <a14:foregroundMark x1="80000" y1="50990" x2="79000" y2="26238"/>
                        <a14:foregroundMark x1="89375" y1="67492" x2="87000" y2="39934"/>
                        <a14:foregroundMark x1="87000" y1="39934" x2="87625" y2="36304"/>
                        <a14:foregroundMark x1="22750" y1="30528" x2="17375" y2="34983"/>
                        <a14:foregroundMark x1="17375" y1="34983" x2="15250" y2="64191"/>
                        <a14:foregroundMark x1="15250" y1="64191" x2="15750" y2="74422"/>
                        <a14:foregroundMark x1="15750" y1="74422" x2="36000" y2="66172"/>
                        <a14:foregroundMark x1="36000" y1="66172" x2="36000" y2="66172"/>
                        <a14:foregroundMark x1="45625" y1="80363" x2="32750" y2="76403"/>
                        <a14:foregroundMark x1="32750" y1="76403" x2="44625" y2="67162"/>
                        <a14:foregroundMark x1="44625" y1="67162" x2="47000" y2="66172"/>
                        <a14:foregroundMark x1="26625" y1="66337" x2="20375" y2="29043"/>
                        <a14:foregroundMark x1="20375" y1="29043" x2="14375" y2="31518"/>
                        <a14:foregroundMark x1="14375" y1="31518" x2="12375" y2="46370"/>
                        <a14:foregroundMark x1="18250" y1="47030" x2="18250" y2="47030"/>
                        <a14:foregroundMark x1="19375" y1="45050" x2="19375" y2="45050"/>
                        <a14:foregroundMark x1="19250" y1="22277" x2="19250" y2="22277"/>
                        <a14:foregroundMark x1="20000" y1="22277" x2="20000" y2="22277"/>
                        <a14:foregroundMark x1="20000" y1="22277" x2="20000" y2="22277"/>
                        <a14:foregroundMark x1="23375" y1="29373" x2="20500" y2="12541"/>
                        <a14:foregroundMark x1="20500" y1="12541" x2="16000" y2="19472"/>
                        <a14:foregroundMark x1="16000" y1="19472" x2="13250" y2="28713"/>
                        <a14:foregroundMark x1="13250" y1="28713" x2="13375" y2="31848"/>
                        <a14:foregroundMark x1="12625" y1="42904" x2="12250" y2="73267"/>
                        <a14:foregroundMark x1="24000" y1="64521" x2="17375" y2="46370"/>
                        <a14:foregroundMark x1="86250" y1="59736" x2="77000" y2="67657"/>
                        <a14:foregroundMark x1="87250" y1="38119" x2="86000" y2="33663"/>
                        <a14:foregroundMark x1="87250" y1="36469" x2="85375" y2="27558"/>
                        <a14:foregroundMark x1="85375" y1="27558" x2="85625" y2="26238"/>
                        <a14:foregroundMark x1="78250" y1="23597" x2="79000" y2="12541"/>
                        <a14:foregroundMark x1="26375" y1="7261" x2="26375" y2="7261"/>
                        <a14:foregroundMark x1="75625" y1="6931" x2="75625" y2="6931"/>
                        <a14:foregroundMark x1="24625" y1="6931" x2="24625" y2="69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143" y="134749"/>
            <a:ext cx="2135747" cy="161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275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1"/>
          <p:cNvSpPr/>
          <p:nvPr/>
        </p:nvSpPr>
        <p:spPr>
          <a:xfrm>
            <a:off x="11155680" y="0"/>
            <a:ext cx="1584960" cy="6858000"/>
          </a:xfrm>
          <a:prstGeom prst="chevron">
            <a:avLst>
              <a:gd name="adj" fmla="val 50000"/>
            </a:avLst>
          </a:prstGeom>
          <a:solidFill>
            <a:srgbClr val="F7A209"/>
          </a:solidFill>
          <a:ln w="12700" cap="flat" cmpd="sng">
            <a:solidFill>
              <a:srgbClr val="F7A2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21"/>
          <p:cNvSpPr txBox="1"/>
          <p:nvPr/>
        </p:nvSpPr>
        <p:spPr>
          <a:xfrm>
            <a:off x="457200" y="472440"/>
            <a:ext cx="501015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MEMBRANA PLASMÁTICA</a:t>
            </a:r>
            <a:endParaRPr dirty="0"/>
          </a:p>
        </p:txBody>
      </p:sp>
      <p:pic>
        <p:nvPicPr>
          <p:cNvPr id="182" name="Google Shape;182;p21"/>
          <p:cNvPicPr preferRelativeResize="0"/>
          <p:nvPr/>
        </p:nvPicPr>
        <p:blipFill rotWithShape="1">
          <a:blip r:embed="rId3">
            <a:alphaModFix/>
          </a:blip>
          <a:srcRect t="9340" b="-9340"/>
          <a:stretch/>
        </p:blipFill>
        <p:spPr>
          <a:xfrm>
            <a:off x="2960375" y="1083813"/>
            <a:ext cx="8374375" cy="469037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1"/>
          <p:cNvSpPr txBox="1"/>
          <p:nvPr/>
        </p:nvSpPr>
        <p:spPr>
          <a:xfrm>
            <a:off x="209550" y="5543400"/>
            <a:ext cx="5257800" cy="17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omic Sans MS"/>
                <a:ea typeface="Comic Sans MS"/>
                <a:cs typeface="Comic Sans MS"/>
                <a:sym typeface="Comic Sans MS"/>
              </a:rPr>
              <a:t>Difusão simples: Passa pela membrana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omic Sans MS"/>
                <a:ea typeface="Comic Sans MS"/>
                <a:cs typeface="Comic Sans MS"/>
                <a:sym typeface="Comic Sans MS"/>
              </a:rPr>
              <a:t>Difusão facilitada: Precisa de um canal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1"/>
          <p:cNvSpPr txBox="1"/>
          <p:nvPr/>
        </p:nvSpPr>
        <p:spPr>
          <a:xfrm>
            <a:off x="6781800" y="4337975"/>
            <a:ext cx="5715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Calibri"/>
                <a:ea typeface="Calibri"/>
                <a:cs typeface="Calibri"/>
                <a:sym typeface="Calibri"/>
              </a:rPr>
              <a:t>Uniporte                   Antiporte                  Simporte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21"/>
          <p:cNvSpPr txBox="1"/>
          <p:nvPr/>
        </p:nvSpPr>
        <p:spPr>
          <a:xfrm rot="-2323125">
            <a:off x="367284" y="2861174"/>
            <a:ext cx="3142936" cy="81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Comic Sans MS"/>
                <a:ea typeface="Comic Sans MS"/>
                <a:cs typeface="Comic Sans MS"/>
                <a:sym typeface="Comic Sans MS"/>
              </a:rPr>
              <a:t>Exemplo: Bomba de sódio e potássio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6" name="Google Shape;186;p21"/>
          <p:cNvSpPr txBox="1"/>
          <p:nvPr/>
        </p:nvSpPr>
        <p:spPr>
          <a:xfrm>
            <a:off x="5467350" y="5353050"/>
            <a:ext cx="5715000" cy="7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omic Sans MS"/>
                <a:ea typeface="Comic Sans MS"/>
                <a:cs typeface="Comic Sans MS"/>
                <a:sym typeface="Comic Sans MS"/>
              </a:rPr>
              <a:t>Transporte passivo: A favor do gradiente </a:t>
            </a:r>
            <a:r>
              <a:rPr lang="pt-B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de concentração 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omic Sans MS"/>
                <a:ea typeface="Comic Sans MS"/>
                <a:cs typeface="Comic Sans MS"/>
                <a:sym typeface="Comic Sans MS"/>
              </a:rPr>
              <a:t>Transporte ativo: Contra o gradiente de concentração 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ta: Divisa 1">
            <a:extLst>
              <a:ext uri="{FF2B5EF4-FFF2-40B4-BE49-F238E27FC236}">
                <a16:creationId xmlns:a16="http://schemas.microsoft.com/office/drawing/2014/main" xmlns="" id="{7836B0DF-7937-4731-A178-5E7A056EC2DB}"/>
              </a:ext>
            </a:extLst>
          </p:cNvPr>
          <p:cNvSpPr/>
          <p:nvPr/>
        </p:nvSpPr>
        <p:spPr>
          <a:xfrm>
            <a:off x="11155680" y="0"/>
            <a:ext cx="1584960" cy="6858000"/>
          </a:xfrm>
          <a:prstGeom prst="chevron">
            <a:avLst/>
          </a:prstGeom>
          <a:solidFill>
            <a:srgbClr val="F7A209"/>
          </a:solidFill>
          <a:ln>
            <a:solidFill>
              <a:srgbClr val="F7A2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D24083A1-570A-4456-AC4E-CB47986734C4}"/>
              </a:ext>
            </a:extLst>
          </p:cNvPr>
          <p:cNvSpPr txBox="1"/>
          <p:nvPr/>
        </p:nvSpPr>
        <p:spPr>
          <a:xfrm>
            <a:off x="457200" y="289560"/>
            <a:ext cx="3398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omic Sans MS" panose="030F0702030302020204" pitchFamily="66" charset="0"/>
              </a:rPr>
              <a:t>CITOESQUELETO</a:t>
            </a:r>
          </a:p>
        </p:txBody>
      </p:sp>
      <p:pic>
        <p:nvPicPr>
          <p:cNvPr id="2050" name="Picture 2" descr="Resultado de imagem para citoesqueleto CELULA 3D">
            <a:extLst>
              <a:ext uri="{FF2B5EF4-FFF2-40B4-BE49-F238E27FC236}">
                <a16:creationId xmlns:a16="http://schemas.microsoft.com/office/drawing/2014/main" xmlns="" id="{6B0BAB1E-955D-415D-97C5-DC2723F77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"/>
          <a:stretch/>
        </p:blipFill>
        <p:spPr bwMode="auto">
          <a:xfrm>
            <a:off x="868680" y="1737359"/>
            <a:ext cx="4849706" cy="338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m para citoesqueleto CELULA 3D">
            <a:extLst>
              <a:ext uri="{FF2B5EF4-FFF2-40B4-BE49-F238E27FC236}">
                <a16:creationId xmlns:a16="http://schemas.microsoft.com/office/drawing/2014/main" xmlns="" id="{FB14A290-8DD4-45AA-8629-22B816390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0" t="3990" r="19875" b="2347"/>
          <a:stretch/>
        </p:blipFill>
        <p:spPr bwMode="auto">
          <a:xfrm>
            <a:off x="6285805" y="1737359"/>
            <a:ext cx="4502688" cy="338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0F7EC090-703D-49F2-BE82-276F75BF0357}"/>
              </a:ext>
            </a:extLst>
          </p:cNvPr>
          <p:cNvSpPr txBox="1"/>
          <p:nvPr/>
        </p:nvSpPr>
        <p:spPr>
          <a:xfrm>
            <a:off x="4107180" y="928821"/>
            <a:ext cx="3398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Fibras de Proteína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58D506A3-2C58-49CE-9AFA-2278415D6CCB}"/>
              </a:ext>
            </a:extLst>
          </p:cNvPr>
          <p:cNvSpPr txBox="1"/>
          <p:nvPr/>
        </p:nvSpPr>
        <p:spPr>
          <a:xfrm>
            <a:off x="1409719" y="5698345"/>
            <a:ext cx="3688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Consistência e Firmeza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63FB6659-0EE6-436F-8207-54B9F9440E80}"/>
              </a:ext>
            </a:extLst>
          </p:cNvPr>
          <p:cNvSpPr txBox="1"/>
          <p:nvPr/>
        </p:nvSpPr>
        <p:spPr>
          <a:xfrm>
            <a:off x="6032405" y="5716635"/>
            <a:ext cx="450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Deslocamento no Citoplasma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62C6D103-4377-45E5-8459-8FBEE8A01145}"/>
              </a:ext>
            </a:extLst>
          </p:cNvPr>
          <p:cNvSpPr txBox="1"/>
          <p:nvPr/>
        </p:nvSpPr>
        <p:spPr>
          <a:xfrm>
            <a:off x="6949421" y="6231419"/>
            <a:ext cx="3688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Formato Celular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7E21F8E6-EE0A-4F6C-AFED-E52BEC67F60A}"/>
              </a:ext>
            </a:extLst>
          </p:cNvPr>
          <p:cNvSpPr txBox="1"/>
          <p:nvPr/>
        </p:nvSpPr>
        <p:spPr>
          <a:xfrm>
            <a:off x="228600" y="6208444"/>
            <a:ext cx="4328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Adesão com outras células</a:t>
            </a:r>
          </a:p>
        </p:txBody>
      </p:sp>
    </p:spTree>
    <p:extLst>
      <p:ext uri="{BB962C8B-B14F-4D97-AF65-F5344CB8AC3E}">
        <p14:creationId xmlns:p14="http://schemas.microsoft.com/office/powerpoint/2010/main" val="519972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ta: Divisa 1">
            <a:extLst>
              <a:ext uri="{FF2B5EF4-FFF2-40B4-BE49-F238E27FC236}">
                <a16:creationId xmlns:a16="http://schemas.microsoft.com/office/drawing/2014/main" xmlns="" id="{7836B0DF-7937-4731-A178-5E7A056EC2DB}"/>
              </a:ext>
            </a:extLst>
          </p:cNvPr>
          <p:cNvSpPr/>
          <p:nvPr/>
        </p:nvSpPr>
        <p:spPr>
          <a:xfrm>
            <a:off x="11155680" y="0"/>
            <a:ext cx="1584960" cy="6858000"/>
          </a:xfrm>
          <a:prstGeom prst="chevron">
            <a:avLst/>
          </a:prstGeom>
          <a:solidFill>
            <a:srgbClr val="F7A209"/>
          </a:solidFill>
          <a:ln>
            <a:solidFill>
              <a:srgbClr val="F7A2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4" name="Picture 8" descr="Resultado de imagem para foto de epitélio">
            <a:extLst>
              <a:ext uri="{FF2B5EF4-FFF2-40B4-BE49-F238E27FC236}">
                <a16:creationId xmlns:a16="http://schemas.microsoft.com/office/drawing/2014/main" xmlns="" id="{1D132AD1-470D-4C92-9C0B-D5DB92ADEF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86"/>
          <a:stretch/>
        </p:blipFill>
        <p:spPr bwMode="auto">
          <a:xfrm>
            <a:off x="515302" y="699453"/>
            <a:ext cx="311467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2B2C483B-9294-43EE-99D8-33A1182537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2" y="3940492"/>
            <a:ext cx="3114675" cy="2390775"/>
          </a:xfrm>
          <a:prstGeom prst="rect">
            <a:avLst/>
          </a:prstGeom>
        </p:spPr>
      </p:pic>
      <p:pic>
        <p:nvPicPr>
          <p:cNvPr id="7" name="WhatsApp Video 2020-02-14 at 22.38.23">
            <a:hlinkClick r:id="" action="ppaction://media"/>
            <a:extLst>
              <a:ext uri="{FF2B5EF4-FFF2-40B4-BE49-F238E27FC236}">
                <a16:creationId xmlns:a16="http://schemas.microsoft.com/office/drawing/2014/main" xmlns="" id="{5A6E7495-6F59-4E08-A6A5-509A368A72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34765" y="1803400"/>
            <a:ext cx="6620915" cy="364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9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ta: Divisa 1">
            <a:extLst>
              <a:ext uri="{FF2B5EF4-FFF2-40B4-BE49-F238E27FC236}">
                <a16:creationId xmlns:a16="http://schemas.microsoft.com/office/drawing/2014/main" xmlns="" id="{7836B0DF-7937-4731-A178-5E7A056EC2DB}"/>
              </a:ext>
            </a:extLst>
          </p:cNvPr>
          <p:cNvSpPr/>
          <p:nvPr/>
        </p:nvSpPr>
        <p:spPr>
          <a:xfrm>
            <a:off x="11155680" y="0"/>
            <a:ext cx="1584960" cy="6858000"/>
          </a:xfrm>
          <a:prstGeom prst="chevron">
            <a:avLst/>
          </a:prstGeom>
          <a:solidFill>
            <a:srgbClr val="F7A209"/>
          </a:solidFill>
          <a:ln>
            <a:solidFill>
              <a:srgbClr val="F7A2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D24083A1-570A-4456-AC4E-CB47986734C4}"/>
              </a:ext>
            </a:extLst>
          </p:cNvPr>
          <p:cNvSpPr txBox="1"/>
          <p:nvPr/>
        </p:nvSpPr>
        <p:spPr>
          <a:xfrm>
            <a:off x="457200" y="472440"/>
            <a:ext cx="4206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>
                <a:latin typeface="Comic Sans MS" panose="030F0702030302020204" pitchFamily="66" charset="0"/>
              </a:rPr>
              <a:t>MITOCÔNDRIA</a:t>
            </a:r>
            <a:endParaRPr lang="pt-BR" sz="2800" b="1" dirty="0">
              <a:latin typeface="Comic Sans MS" panose="030F0702030302020204" pitchFamily="66" charset="0"/>
            </a:endParaRPr>
          </a:p>
        </p:txBody>
      </p:sp>
      <p:pic>
        <p:nvPicPr>
          <p:cNvPr id="6146" name="Picture 2" descr="Resultado de imagem para RESUMO DA RESPIRAÇÃO CELULAR">
            <a:extLst>
              <a:ext uri="{FF2B5EF4-FFF2-40B4-BE49-F238E27FC236}">
                <a16:creationId xmlns:a16="http://schemas.microsoft.com/office/drawing/2014/main" xmlns="" id="{936270A9-6C48-4416-8A1B-B9D91B546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480" y="1462087"/>
            <a:ext cx="6377830" cy="439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BEA9BA76-CC48-40DF-8EBB-4C3D97EADA91}"/>
              </a:ext>
            </a:extLst>
          </p:cNvPr>
          <p:cNvSpPr txBox="1"/>
          <p:nvPr/>
        </p:nvSpPr>
        <p:spPr>
          <a:xfrm>
            <a:off x="335280" y="1918185"/>
            <a:ext cx="4648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Comic Sans MS" panose="030F0702030302020204" pitchFamily="66" charset="0"/>
              </a:rPr>
              <a:t>Produção de ATP através de OXIGÊNIO e GLICOSE.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0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0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C</a:t>
            </a:r>
            <a:r>
              <a:rPr lang="pt-BR" sz="1400" dirty="0">
                <a:latin typeface="Comic Sans MS" panose="030F0702030302020204" pitchFamily="66" charset="0"/>
                <a:sym typeface="Wingdings" panose="05000000000000000000" pitchFamily="2" charset="2"/>
              </a:rPr>
              <a:t>6</a:t>
            </a:r>
            <a:r>
              <a:rPr lang="pt-BR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H</a:t>
            </a:r>
            <a:r>
              <a:rPr lang="pt-BR" sz="1400" dirty="0">
                <a:latin typeface="Comic Sans MS" panose="030F0702030302020204" pitchFamily="66" charset="0"/>
                <a:sym typeface="Wingdings" panose="05000000000000000000" pitchFamily="2" charset="2"/>
              </a:rPr>
              <a:t>12</a:t>
            </a:r>
            <a:r>
              <a:rPr lang="pt-BR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O</a:t>
            </a:r>
            <a:r>
              <a:rPr lang="pt-BR" sz="1400" dirty="0">
                <a:latin typeface="Comic Sans MS" panose="030F0702030302020204" pitchFamily="66" charset="0"/>
                <a:sym typeface="Wingdings" panose="05000000000000000000" pitchFamily="2" charset="2"/>
              </a:rPr>
              <a:t>6</a:t>
            </a:r>
            <a:r>
              <a:rPr lang="pt-BR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 + 6 O</a:t>
            </a:r>
            <a:r>
              <a:rPr lang="pt-BR" sz="1400" dirty="0">
                <a:latin typeface="Comic Sans MS" panose="030F0702030302020204" pitchFamily="66" charset="0"/>
                <a:sym typeface="Wingdings" panose="05000000000000000000" pitchFamily="2" charset="2"/>
              </a:rPr>
              <a:t>2 </a:t>
            </a:r>
            <a:r>
              <a:rPr lang="pt-BR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pt-BR" sz="2000" dirty="0">
                <a:latin typeface="Comic Sans MS" panose="030F0702030302020204" pitchFamily="66" charset="0"/>
              </a:rPr>
              <a:t>6 CO</a:t>
            </a:r>
            <a:r>
              <a:rPr lang="pt-BR" sz="1400" dirty="0">
                <a:latin typeface="Comic Sans MS" panose="030F0702030302020204" pitchFamily="66" charset="0"/>
              </a:rPr>
              <a:t>2</a:t>
            </a:r>
            <a:r>
              <a:rPr lang="pt-BR" sz="2000" dirty="0">
                <a:latin typeface="Comic Sans MS" panose="030F0702030302020204" pitchFamily="66" charset="0"/>
              </a:rPr>
              <a:t> + 6 H</a:t>
            </a:r>
            <a:r>
              <a:rPr lang="pt-BR" sz="1400" dirty="0">
                <a:latin typeface="Comic Sans MS" panose="030F0702030302020204" pitchFamily="66" charset="0"/>
              </a:rPr>
              <a:t>2</a:t>
            </a:r>
            <a:r>
              <a:rPr lang="pt-BR" sz="2000" dirty="0">
                <a:latin typeface="Comic Sans MS" panose="030F0702030302020204" pitchFamily="66" charset="0"/>
              </a:rPr>
              <a:t>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0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0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Comic Sans MS" panose="030F0702030302020204" pitchFamily="66" charset="0"/>
              </a:rPr>
              <a:t>30 ATP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0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0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Comic Sans MS" panose="030F0702030302020204" pitchFamily="66" charset="0"/>
              </a:rPr>
              <a:t>Possui DNA, RNA, enzimas e ribossomos.</a:t>
            </a:r>
          </a:p>
        </p:txBody>
      </p:sp>
    </p:spTree>
    <p:extLst>
      <p:ext uri="{BB962C8B-B14F-4D97-AF65-F5344CB8AC3E}">
        <p14:creationId xmlns:p14="http://schemas.microsoft.com/office/powerpoint/2010/main" val="1909652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ta: Divisa 1">
            <a:extLst>
              <a:ext uri="{FF2B5EF4-FFF2-40B4-BE49-F238E27FC236}">
                <a16:creationId xmlns:a16="http://schemas.microsoft.com/office/drawing/2014/main" xmlns="" id="{7836B0DF-7937-4731-A178-5E7A056EC2DB}"/>
              </a:ext>
            </a:extLst>
          </p:cNvPr>
          <p:cNvSpPr/>
          <p:nvPr/>
        </p:nvSpPr>
        <p:spPr>
          <a:xfrm>
            <a:off x="11155680" y="0"/>
            <a:ext cx="1584960" cy="6858000"/>
          </a:xfrm>
          <a:prstGeom prst="chevron">
            <a:avLst/>
          </a:prstGeom>
          <a:solidFill>
            <a:srgbClr val="F7A209"/>
          </a:solidFill>
          <a:ln>
            <a:solidFill>
              <a:srgbClr val="F7A2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D24083A1-570A-4456-AC4E-CB47986734C4}"/>
              </a:ext>
            </a:extLst>
          </p:cNvPr>
          <p:cNvSpPr txBox="1"/>
          <p:nvPr/>
        </p:nvSpPr>
        <p:spPr>
          <a:xfrm>
            <a:off x="457200" y="472440"/>
            <a:ext cx="4206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Comic Sans MS" panose="030F0702030302020204" pitchFamily="66" charset="0"/>
              </a:rPr>
              <a:t>CLOROPLASTO</a:t>
            </a:r>
          </a:p>
        </p:txBody>
      </p:sp>
      <p:pic>
        <p:nvPicPr>
          <p:cNvPr id="4098" name="Picture 2" descr="Resultado de imagem para png cloroplasto">
            <a:extLst>
              <a:ext uri="{FF2B5EF4-FFF2-40B4-BE49-F238E27FC236}">
                <a16:creationId xmlns:a16="http://schemas.microsoft.com/office/drawing/2014/main" xmlns="" id="{55B5BA47-71B9-41BA-90F6-0AD32C347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840" y="680740"/>
            <a:ext cx="5986792" cy="511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0C19E5B2-F4B5-469B-924B-778B201B8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573" y="1066007"/>
            <a:ext cx="5840891" cy="359743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EBEDFE29-A710-42D5-8B0C-888BA9680B05}"/>
              </a:ext>
            </a:extLst>
          </p:cNvPr>
          <p:cNvSpPr txBox="1"/>
          <p:nvPr/>
        </p:nvSpPr>
        <p:spPr>
          <a:xfrm>
            <a:off x="335280" y="1645920"/>
            <a:ext cx="4648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Comic Sans MS" panose="030F0702030302020204" pitchFamily="66" charset="0"/>
              </a:rPr>
              <a:t>Possui DNA, RNA, enzimas e ribossomos.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0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Comic Sans MS" panose="030F0702030302020204" pitchFamily="66" charset="0"/>
              </a:rPr>
              <a:t>Fotossíntese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0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Comic Sans MS" panose="030F0702030302020204" pitchFamily="66" charset="0"/>
              </a:rPr>
              <a:t>Transforma energia luminosa em energia química;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0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Comic Sans MS" panose="030F0702030302020204" pitchFamily="66" charset="0"/>
              </a:rPr>
              <a:t>Quebra de H</a:t>
            </a:r>
            <a:r>
              <a:rPr lang="pt-BR" sz="1600" dirty="0">
                <a:latin typeface="Comic Sans MS" panose="030F0702030302020204" pitchFamily="66" charset="0"/>
              </a:rPr>
              <a:t>2</a:t>
            </a:r>
            <a:r>
              <a:rPr lang="pt-BR" sz="2000" dirty="0">
                <a:latin typeface="Comic Sans MS" panose="030F0702030302020204" pitchFamily="66" charset="0"/>
              </a:rPr>
              <a:t>0;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0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0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Comic Sans MS" panose="030F0702030302020204" pitchFamily="66" charset="0"/>
              </a:rPr>
              <a:t>OXIGÊNIO ou GÁS CARBÔNICO?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0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0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Comic Sans MS" panose="030F0702030302020204" pitchFamily="66" charset="0"/>
              </a:rPr>
              <a:t>6 CO</a:t>
            </a:r>
            <a:r>
              <a:rPr lang="pt-BR" sz="1400" dirty="0">
                <a:latin typeface="Comic Sans MS" panose="030F0702030302020204" pitchFamily="66" charset="0"/>
              </a:rPr>
              <a:t>2</a:t>
            </a:r>
            <a:r>
              <a:rPr lang="pt-BR" sz="2000" dirty="0">
                <a:latin typeface="Comic Sans MS" panose="030F0702030302020204" pitchFamily="66" charset="0"/>
              </a:rPr>
              <a:t> + 6 H</a:t>
            </a:r>
            <a:r>
              <a:rPr lang="pt-BR" sz="1400" dirty="0">
                <a:latin typeface="Comic Sans MS" panose="030F0702030302020204" pitchFamily="66" charset="0"/>
              </a:rPr>
              <a:t>2</a:t>
            </a:r>
            <a:r>
              <a:rPr lang="pt-BR" sz="2000" dirty="0">
                <a:latin typeface="Comic Sans MS" panose="030F0702030302020204" pitchFamily="66" charset="0"/>
              </a:rPr>
              <a:t>O </a:t>
            </a:r>
            <a:r>
              <a:rPr lang="pt-BR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 C</a:t>
            </a:r>
            <a:r>
              <a:rPr lang="pt-BR" sz="1400" dirty="0">
                <a:latin typeface="Comic Sans MS" panose="030F0702030302020204" pitchFamily="66" charset="0"/>
                <a:sym typeface="Wingdings" panose="05000000000000000000" pitchFamily="2" charset="2"/>
              </a:rPr>
              <a:t>6</a:t>
            </a:r>
            <a:r>
              <a:rPr lang="pt-BR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H</a:t>
            </a:r>
            <a:r>
              <a:rPr lang="pt-BR" sz="1400" dirty="0">
                <a:latin typeface="Comic Sans MS" panose="030F0702030302020204" pitchFamily="66" charset="0"/>
                <a:sym typeface="Wingdings" panose="05000000000000000000" pitchFamily="2" charset="2"/>
              </a:rPr>
              <a:t>12</a:t>
            </a:r>
            <a:r>
              <a:rPr lang="pt-BR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O</a:t>
            </a:r>
            <a:r>
              <a:rPr lang="pt-BR" sz="1400" dirty="0">
                <a:latin typeface="Comic Sans MS" panose="030F0702030302020204" pitchFamily="66" charset="0"/>
                <a:sym typeface="Wingdings" panose="05000000000000000000" pitchFamily="2" charset="2"/>
              </a:rPr>
              <a:t>6</a:t>
            </a:r>
            <a:r>
              <a:rPr lang="pt-BR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 + 6 O</a:t>
            </a:r>
            <a:r>
              <a:rPr lang="pt-BR" sz="1400" dirty="0">
                <a:latin typeface="Comic Sans MS" panose="030F0702030302020204" pitchFamily="66" charset="0"/>
                <a:sym typeface="Wingdings" panose="05000000000000000000" pitchFamily="2" charset="2"/>
              </a:rPr>
              <a:t>2</a:t>
            </a:r>
            <a:endParaRPr lang="pt-BR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77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2"/>
          <p:cNvSpPr/>
          <p:nvPr/>
        </p:nvSpPr>
        <p:spPr>
          <a:xfrm>
            <a:off x="11155680" y="0"/>
            <a:ext cx="1584960" cy="6858000"/>
          </a:xfrm>
          <a:prstGeom prst="chevron">
            <a:avLst>
              <a:gd name="adj" fmla="val 50000"/>
            </a:avLst>
          </a:prstGeom>
          <a:solidFill>
            <a:srgbClr val="F7A209"/>
          </a:solidFill>
          <a:ln w="12700" cap="flat" cmpd="sng">
            <a:solidFill>
              <a:srgbClr val="F7A2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2"/>
          <p:cNvSpPr txBox="1"/>
          <p:nvPr/>
        </p:nvSpPr>
        <p:spPr>
          <a:xfrm>
            <a:off x="457200" y="472440"/>
            <a:ext cx="42062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CITOLOGIA</a:t>
            </a:r>
            <a:endParaRPr/>
          </a:p>
        </p:txBody>
      </p:sp>
      <p:pic>
        <p:nvPicPr>
          <p:cNvPr id="193" name="Google Shape;19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8750" y="1643345"/>
            <a:ext cx="5105400" cy="424032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2"/>
          <p:cNvSpPr txBox="1"/>
          <p:nvPr/>
        </p:nvSpPr>
        <p:spPr>
          <a:xfrm>
            <a:off x="5715000" y="762000"/>
            <a:ext cx="51054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latin typeface="Comic Sans MS"/>
                <a:ea typeface="Comic Sans MS"/>
                <a:cs typeface="Comic Sans MS"/>
                <a:sym typeface="Comic Sans MS"/>
              </a:rPr>
              <a:t>Vacúolo</a:t>
            </a: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5" name="Google Shape;195;p22"/>
          <p:cNvSpPr txBox="1"/>
          <p:nvPr/>
        </p:nvSpPr>
        <p:spPr>
          <a:xfrm>
            <a:off x="6991350" y="2315725"/>
            <a:ext cx="4019400" cy="33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pt-BR" sz="1800">
                <a:latin typeface="Comic Sans MS"/>
                <a:ea typeface="Comic Sans MS"/>
                <a:cs typeface="Comic Sans MS"/>
                <a:sym typeface="Comic Sans MS"/>
              </a:rPr>
              <a:t>Estrutura presente em células vegetais; (célula animal adiposa)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pt-BR" sz="1800">
                <a:latin typeface="Comic Sans MS"/>
                <a:ea typeface="Comic Sans MS"/>
                <a:cs typeface="Comic Sans MS"/>
                <a:sym typeface="Comic Sans MS"/>
              </a:rPr>
              <a:t>Função de armazenamento;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pt-BR" sz="1800">
                <a:solidFill>
                  <a:srgbClr val="222222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Delimitados pelo tonoplasto;</a:t>
            </a:r>
            <a:endParaRPr sz="1800">
              <a:solidFill>
                <a:srgbClr val="222222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22222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Comic Sans MS"/>
              <a:buChar char="●"/>
            </a:pPr>
            <a:r>
              <a:rPr lang="pt-BR" sz="1800">
                <a:solidFill>
                  <a:srgbClr val="222222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Nas células vegetais jovens, são numerosos e pequenos, quando a célula cresce eles se fundem;</a:t>
            </a:r>
            <a:endParaRPr sz="1800">
              <a:solidFill>
                <a:srgbClr val="222222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22222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5"/>
          <p:cNvSpPr/>
          <p:nvPr/>
        </p:nvSpPr>
        <p:spPr>
          <a:xfrm>
            <a:off x="11155680" y="0"/>
            <a:ext cx="1584960" cy="6858000"/>
          </a:xfrm>
          <a:prstGeom prst="chevron">
            <a:avLst>
              <a:gd name="adj" fmla="val 50000"/>
            </a:avLst>
          </a:prstGeom>
          <a:solidFill>
            <a:srgbClr val="F7A209"/>
          </a:solidFill>
          <a:ln w="12700" cap="flat" cmpd="sng">
            <a:solidFill>
              <a:srgbClr val="F7A2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25"/>
          <p:cNvSpPr txBox="1"/>
          <p:nvPr/>
        </p:nvSpPr>
        <p:spPr>
          <a:xfrm>
            <a:off x="457200" y="472440"/>
            <a:ext cx="80924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RETÍCULO ENDOPLASMÁTICO LISO</a:t>
            </a:r>
            <a:endParaRPr dirty="0"/>
          </a:p>
        </p:txBody>
      </p:sp>
      <p:pic>
        <p:nvPicPr>
          <p:cNvPr id="232" name="Google Shape;23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8806" y="3621640"/>
            <a:ext cx="7429500" cy="297442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5"/>
          <p:cNvSpPr txBox="1"/>
          <p:nvPr/>
        </p:nvSpPr>
        <p:spPr>
          <a:xfrm>
            <a:off x="1407986" y="1528600"/>
            <a:ext cx="9671141" cy="23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•Também é formado por uma estrutura com uma série de membranas que formam uma rede;</a:t>
            </a:r>
            <a:endParaRPr sz="18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•Não tem ribossomos na membrana, por isso é “liso”;</a:t>
            </a:r>
            <a:endParaRPr sz="18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•Sua principal função é a produção de lipídeos (os  hormônios também), a desintoxicação do organismo e  o armazenamento de substâncias;</a:t>
            </a:r>
            <a:endParaRPr sz="18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5" name="Google Shape;23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684" y="4755300"/>
            <a:ext cx="959767" cy="82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848800"/>
            <a:ext cx="959767" cy="82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685" y="3621640"/>
            <a:ext cx="959767" cy="82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37;p25">
            <a:extLst>
              <a:ext uri="{FF2B5EF4-FFF2-40B4-BE49-F238E27FC236}">
                <a16:creationId xmlns:a16="http://schemas.microsoft.com/office/drawing/2014/main" xmlns="" id="{219EAE0E-9A05-44A2-84D8-BF735FC97F5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514600"/>
            <a:ext cx="959767" cy="82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37;p25">
            <a:extLst>
              <a:ext uri="{FF2B5EF4-FFF2-40B4-BE49-F238E27FC236}">
                <a16:creationId xmlns:a16="http://schemas.microsoft.com/office/drawing/2014/main" xmlns="" id="{1DEDD1E7-5DB7-461A-BFD7-9822F70482A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686" y="1396838"/>
            <a:ext cx="959767" cy="82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6"/>
          <p:cNvSpPr/>
          <p:nvPr/>
        </p:nvSpPr>
        <p:spPr>
          <a:xfrm>
            <a:off x="11155680" y="0"/>
            <a:ext cx="1584960" cy="6858000"/>
          </a:xfrm>
          <a:prstGeom prst="chevron">
            <a:avLst>
              <a:gd name="adj" fmla="val 50000"/>
            </a:avLst>
          </a:prstGeom>
          <a:solidFill>
            <a:srgbClr val="F7A209"/>
          </a:solidFill>
          <a:ln w="12700" cap="flat" cmpd="sng">
            <a:solidFill>
              <a:srgbClr val="F7A2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26"/>
          <p:cNvSpPr txBox="1"/>
          <p:nvPr/>
        </p:nvSpPr>
        <p:spPr>
          <a:xfrm>
            <a:off x="457200" y="472440"/>
            <a:ext cx="42062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RIBOSSOMOS</a:t>
            </a:r>
            <a:endParaRPr dirty="0"/>
          </a:p>
        </p:txBody>
      </p:sp>
      <p:sp>
        <p:nvSpPr>
          <p:cNvPr id="245" name="Google Shape;245;p26"/>
          <p:cNvSpPr txBox="1"/>
          <p:nvPr/>
        </p:nvSpPr>
        <p:spPr>
          <a:xfrm>
            <a:off x="720090" y="1870710"/>
            <a:ext cx="4305300" cy="26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•Organela presente em qualquer tipo de célula;</a:t>
            </a:r>
            <a:endParaRPr sz="18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•Localizada no citoplasma;</a:t>
            </a:r>
            <a:endParaRPr sz="18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•É formada de duas subunidades;</a:t>
            </a:r>
            <a:endParaRPr sz="18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•Faz a síntese proteica.</a:t>
            </a:r>
            <a:endParaRPr sz="18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6" name="Google Shape;24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4950" y="1428900"/>
            <a:ext cx="5692137" cy="527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3950" y="4267050"/>
            <a:ext cx="2943450" cy="196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4"/>
          <p:cNvSpPr/>
          <p:nvPr/>
        </p:nvSpPr>
        <p:spPr>
          <a:xfrm>
            <a:off x="11155680" y="0"/>
            <a:ext cx="1584960" cy="6858000"/>
          </a:xfrm>
          <a:prstGeom prst="chevron">
            <a:avLst>
              <a:gd name="adj" fmla="val 50000"/>
            </a:avLst>
          </a:prstGeom>
          <a:solidFill>
            <a:srgbClr val="F7A209"/>
          </a:solidFill>
          <a:ln w="12700" cap="flat" cmpd="sng">
            <a:solidFill>
              <a:srgbClr val="F7A2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24"/>
          <p:cNvSpPr txBox="1"/>
          <p:nvPr/>
        </p:nvSpPr>
        <p:spPr>
          <a:xfrm>
            <a:off x="182880" y="366187"/>
            <a:ext cx="7513320" cy="614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8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RETÍCULO ENDOPLASMÁTICO RUGOSO </a:t>
            </a:r>
          </a:p>
        </p:txBody>
      </p:sp>
      <p:sp>
        <p:nvSpPr>
          <p:cNvPr id="215" name="Google Shape;215;p24"/>
          <p:cNvSpPr txBox="1"/>
          <p:nvPr/>
        </p:nvSpPr>
        <p:spPr>
          <a:xfrm>
            <a:off x="1301114" y="1573800"/>
            <a:ext cx="8848725" cy="31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 dirty="0">
                <a:solidFill>
                  <a:schemeClr val="dk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•É formado por uma estrutura com uma série de membranas que formam uma rede;</a:t>
            </a:r>
            <a:endParaRPr sz="1800" dirty="0">
              <a:solidFill>
                <a:schemeClr val="dk1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 dirty="0">
                <a:solidFill>
                  <a:schemeClr val="dk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•Possui grânulos (ribossomos) aderidos às paredes dessas membranas;</a:t>
            </a:r>
            <a:endParaRPr sz="1800" dirty="0">
              <a:solidFill>
                <a:schemeClr val="dk1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 dirty="0">
                <a:solidFill>
                  <a:schemeClr val="dk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•Sua principal função é a síntese de proteínas;</a:t>
            </a:r>
            <a:endParaRPr sz="1800" dirty="0">
              <a:solidFill>
                <a:schemeClr val="dk1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 dirty="0">
                <a:solidFill>
                  <a:schemeClr val="dk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•Células de órgãos com grande produção de proteínas</a:t>
            </a:r>
            <a:r>
              <a:rPr lang="pt-BR" sz="1800" dirty="0">
                <a:solidFill>
                  <a:schemeClr val="dk1"/>
                </a:solidFill>
                <a:latin typeface="Comic Sans MS" panose="030F0702030302020204" pitchFamily="66" charset="0"/>
                <a:ea typeface="Comic Sans MS"/>
                <a:cs typeface="Calibri"/>
                <a:sym typeface="Calibri"/>
              </a:rPr>
              <a:t>.</a:t>
            </a:r>
            <a:endParaRPr sz="1800" dirty="0">
              <a:solidFill>
                <a:schemeClr val="dk1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16" name="Google Shape;21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4691" y="3338401"/>
            <a:ext cx="4088303" cy="346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4"/>
          <p:cNvPicPr preferRelativeResize="0"/>
          <p:nvPr/>
        </p:nvPicPr>
        <p:blipFill rotWithShape="1">
          <a:blip r:embed="rId4">
            <a:alphaModFix/>
          </a:blip>
          <a:srcRect l="297729" t="-670610" r="-297729" b="670610"/>
          <a:stretch/>
        </p:blipFill>
        <p:spPr>
          <a:xfrm>
            <a:off x="5616120" y="472447"/>
            <a:ext cx="959767" cy="82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35;p25">
            <a:extLst>
              <a:ext uri="{FF2B5EF4-FFF2-40B4-BE49-F238E27FC236}">
                <a16:creationId xmlns:a16="http://schemas.microsoft.com/office/drawing/2014/main" xmlns="" id="{5057F07F-A1F8-4A38-92C0-78CFAE79FDB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684" y="4755300"/>
            <a:ext cx="959767" cy="82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36;p25">
            <a:extLst>
              <a:ext uri="{FF2B5EF4-FFF2-40B4-BE49-F238E27FC236}">
                <a16:creationId xmlns:a16="http://schemas.microsoft.com/office/drawing/2014/main" xmlns="" id="{098CFC72-6DB7-4439-B80A-8C7D376ACD6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848800"/>
            <a:ext cx="959767" cy="82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37;p25">
            <a:extLst>
              <a:ext uri="{FF2B5EF4-FFF2-40B4-BE49-F238E27FC236}">
                <a16:creationId xmlns:a16="http://schemas.microsoft.com/office/drawing/2014/main" xmlns="" id="{C7268E1D-5424-4767-B3A6-9C01716BB6A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685" y="3621640"/>
            <a:ext cx="959767" cy="82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37;p25">
            <a:extLst>
              <a:ext uri="{FF2B5EF4-FFF2-40B4-BE49-F238E27FC236}">
                <a16:creationId xmlns:a16="http://schemas.microsoft.com/office/drawing/2014/main" xmlns="" id="{38DB23F0-01B7-4D45-97A6-A8012EB5899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514600"/>
            <a:ext cx="959767" cy="82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37;p25">
            <a:extLst>
              <a:ext uri="{FF2B5EF4-FFF2-40B4-BE49-F238E27FC236}">
                <a16:creationId xmlns:a16="http://schemas.microsoft.com/office/drawing/2014/main" xmlns="" id="{D2950B37-9FD1-49C3-B293-F9DB5D6D236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686" y="1396838"/>
            <a:ext cx="959767" cy="82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ta: Divisa 1">
            <a:extLst>
              <a:ext uri="{FF2B5EF4-FFF2-40B4-BE49-F238E27FC236}">
                <a16:creationId xmlns:a16="http://schemas.microsoft.com/office/drawing/2014/main" xmlns="" id="{7836B0DF-7937-4731-A178-5E7A056EC2DB}"/>
              </a:ext>
            </a:extLst>
          </p:cNvPr>
          <p:cNvSpPr/>
          <p:nvPr/>
        </p:nvSpPr>
        <p:spPr>
          <a:xfrm>
            <a:off x="11155680" y="0"/>
            <a:ext cx="1584960" cy="6858000"/>
          </a:xfrm>
          <a:prstGeom prst="chevron">
            <a:avLst/>
          </a:prstGeom>
          <a:solidFill>
            <a:srgbClr val="F7A209"/>
          </a:solidFill>
          <a:ln>
            <a:solidFill>
              <a:srgbClr val="F7A2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D24083A1-570A-4456-AC4E-CB47986734C4}"/>
              </a:ext>
            </a:extLst>
          </p:cNvPr>
          <p:cNvSpPr txBox="1"/>
          <p:nvPr/>
        </p:nvSpPr>
        <p:spPr>
          <a:xfrm>
            <a:off x="457200" y="472440"/>
            <a:ext cx="4785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Comic Sans MS" panose="030F0702030302020204" pitchFamily="66" charset="0"/>
              </a:rPr>
              <a:t>COMPLEXO GOLGIENSE</a:t>
            </a:r>
          </a:p>
        </p:txBody>
      </p:sp>
      <p:pic>
        <p:nvPicPr>
          <p:cNvPr id="4" name="Picture 2" descr="Resultado de imagem para estapas da digestão intracelular gif">
            <a:extLst>
              <a:ext uri="{FF2B5EF4-FFF2-40B4-BE49-F238E27FC236}">
                <a16:creationId xmlns:a16="http://schemas.microsoft.com/office/drawing/2014/main" xmlns="" id="{205A246F-D42C-404E-8E98-8B988311A8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"/>
          <a:stretch/>
        </p:blipFill>
        <p:spPr bwMode="auto">
          <a:xfrm>
            <a:off x="4351974" y="63146"/>
            <a:ext cx="6803706" cy="673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ta: Pentágono 2">
            <a:extLst>
              <a:ext uri="{FF2B5EF4-FFF2-40B4-BE49-F238E27FC236}">
                <a16:creationId xmlns:a16="http://schemas.microsoft.com/office/drawing/2014/main" xmlns="" id="{49C7D01F-65BD-47FD-A859-5CF59059449F}"/>
              </a:ext>
            </a:extLst>
          </p:cNvPr>
          <p:cNvSpPr/>
          <p:nvPr/>
        </p:nvSpPr>
        <p:spPr>
          <a:xfrm>
            <a:off x="-7143" y="2499360"/>
            <a:ext cx="4427220" cy="92964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/>
              <a:t>EMPACOTAMENTO DE SUBSTÂNCIAS PRODUZIDAS PELO RE</a:t>
            </a:r>
          </a:p>
        </p:txBody>
      </p:sp>
      <p:sp>
        <p:nvSpPr>
          <p:cNvPr id="6" name="Seta: Pentágono 5">
            <a:extLst>
              <a:ext uri="{FF2B5EF4-FFF2-40B4-BE49-F238E27FC236}">
                <a16:creationId xmlns:a16="http://schemas.microsoft.com/office/drawing/2014/main" xmlns="" id="{5B5CA03E-F2AB-4123-8196-BF618D25737C}"/>
              </a:ext>
            </a:extLst>
          </p:cNvPr>
          <p:cNvSpPr/>
          <p:nvPr/>
        </p:nvSpPr>
        <p:spPr>
          <a:xfrm>
            <a:off x="0" y="4434840"/>
            <a:ext cx="4427220" cy="92964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/>
              <a:t>PRINCIPALMENTE ENZIMAS, COMO O ACROSSOMO (ESPERMATOZÓIDE)</a:t>
            </a:r>
          </a:p>
        </p:txBody>
      </p:sp>
    </p:spTree>
    <p:extLst>
      <p:ext uri="{BB962C8B-B14F-4D97-AF65-F5344CB8AC3E}">
        <p14:creationId xmlns:p14="http://schemas.microsoft.com/office/powerpoint/2010/main" val="429477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/>
          <p:nvPr/>
        </p:nvSpPr>
        <p:spPr>
          <a:xfrm>
            <a:off x="11155680" y="0"/>
            <a:ext cx="1584960" cy="6858000"/>
          </a:xfrm>
          <a:prstGeom prst="chevron">
            <a:avLst>
              <a:gd name="adj" fmla="val 50000"/>
            </a:avLst>
          </a:prstGeom>
          <a:solidFill>
            <a:srgbClr val="F7A209"/>
          </a:solidFill>
          <a:ln w="12700" cap="flat" cmpd="sng">
            <a:solidFill>
              <a:srgbClr val="F7A2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4"/>
          <p:cNvSpPr txBox="1"/>
          <p:nvPr/>
        </p:nvSpPr>
        <p:spPr>
          <a:xfrm>
            <a:off x="457200" y="472440"/>
            <a:ext cx="42062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CITOLOGIA</a:t>
            </a:r>
            <a:endParaRPr/>
          </a:p>
        </p:txBody>
      </p:sp>
      <p:pic>
        <p:nvPicPr>
          <p:cNvPr id="98" name="Google Shape;9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7625" y="1779571"/>
            <a:ext cx="4741925" cy="407015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4"/>
          <p:cNvSpPr txBox="1"/>
          <p:nvPr/>
        </p:nvSpPr>
        <p:spPr>
          <a:xfrm>
            <a:off x="4252925" y="1091550"/>
            <a:ext cx="4963500" cy="1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latin typeface="Comic Sans MS"/>
                <a:ea typeface="Comic Sans MS"/>
                <a:cs typeface="Comic Sans MS"/>
                <a:sym typeface="Comic Sans MS"/>
              </a:rPr>
              <a:t>O que é uma célula?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0" name="Google Shape;100;p14"/>
          <p:cNvSpPr txBox="1"/>
          <p:nvPr/>
        </p:nvSpPr>
        <p:spPr>
          <a:xfrm>
            <a:off x="818675" y="2022875"/>
            <a:ext cx="36612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Comic Sans MS"/>
                <a:ea typeface="Comic Sans MS"/>
                <a:cs typeface="Comic Sans MS"/>
                <a:sym typeface="Comic Sans MS"/>
              </a:rPr>
              <a:t>“A célula é a menor unidade estrutural e funcional dos seres vivos.”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8288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Comic Sans MS"/>
                <a:ea typeface="Comic Sans MS"/>
                <a:cs typeface="Comic Sans MS"/>
                <a:sym typeface="Comic Sans MS"/>
              </a:rPr>
              <a:t>-</a:t>
            </a:r>
            <a:r>
              <a:rPr lang="pt-BR" i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Theodor Schwann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425" y="2915425"/>
            <a:ext cx="4287917" cy="33165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4"/>
          <p:cNvSpPr txBox="1"/>
          <p:nvPr/>
        </p:nvSpPr>
        <p:spPr>
          <a:xfrm>
            <a:off x="7104700" y="5906450"/>
            <a:ext cx="24669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Comic Sans MS"/>
                <a:ea typeface="Comic Sans MS"/>
                <a:cs typeface="Comic Sans MS"/>
                <a:sym typeface="Comic Sans MS"/>
              </a:rPr>
              <a:t>Sabia que seu corpinho é todo formado por isso?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ta: Divisa 1">
            <a:extLst>
              <a:ext uri="{FF2B5EF4-FFF2-40B4-BE49-F238E27FC236}">
                <a16:creationId xmlns:a16="http://schemas.microsoft.com/office/drawing/2014/main" xmlns="" id="{7836B0DF-7937-4731-A178-5E7A056EC2DB}"/>
              </a:ext>
            </a:extLst>
          </p:cNvPr>
          <p:cNvSpPr/>
          <p:nvPr/>
        </p:nvSpPr>
        <p:spPr>
          <a:xfrm>
            <a:off x="11155680" y="0"/>
            <a:ext cx="1584960" cy="6858000"/>
          </a:xfrm>
          <a:prstGeom prst="chevron">
            <a:avLst/>
          </a:prstGeom>
          <a:solidFill>
            <a:srgbClr val="F7A209"/>
          </a:solidFill>
          <a:ln>
            <a:solidFill>
              <a:srgbClr val="F7A2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D24083A1-570A-4456-AC4E-CB47986734C4}"/>
              </a:ext>
            </a:extLst>
          </p:cNvPr>
          <p:cNvSpPr txBox="1"/>
          <p:nvPr/>
        </p:nvSpPr>
        <p:spPr>
          <a:xfrm>
            <a:off x="457200" y="472440"/>
            <a:ext cx="4206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Comic Sans MS" panose="030F0702030302020204" pitchFamily="66" charset="0"/>
              </a:rPr>
              <a:t>LISOSSOMOS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xmlns="" id="{6D64C12F-1096-47E8-B6B1-E74205F23D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7512492"/>
              </p:ext>
            </p:extLst>
          </p:nvPr>
        </p:nvGraphicFramePr>
        <p:xfrm>
          <a:off x="457200" y="673090"/>
          <a:ext cx="7552372" cy="5511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 descr="Resultado de imagem para estapas da digestão intracelular gif">
            <a:extLst>
              <a:ext uri="{FF2B5EF4-FFF2-40B4-BE49-F238E27FC236}">
                <a16:creationId xmlns:a16="http://schemas.microsoft.com/office/drawing/2014/main" xmlns="" id="{71B60E9C-14EF-4A9A-954F-B353DF027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974" y="-106680"/>
            <a:ext cx="6803706" cy="683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03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3"/>
          <p:cNvSpPr/>
          <p:nvPr/>
        </p:nvSpPr>
        <p:spPr>
          <a:xfrm>
            <a:off x="11155680" y="0"/>
            <a:ext cx="1584960" cy="6858000"/>
          </a:xfrm>
          <a:prstGeom prst="chevron">
            <a:avLst>
              <a:gd name="adj" fmla="val 50000"/>
            </a:avLst>
          </a:prstGeom>
          <a:solidFill>
            <a:srgbClr val="F7A209"/>
          </a:solidFill>
          <a:ln w="12700" cap="flat" cmpd="sng">
            <a:solidFill>
              <a:srgbClr val="F7A2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3"/>
          <p:cNvSpPr txBox="1"/>
          <p:nvPr/>
        </p:nvSpPr>
        <p:spPr>
          <a:xfrm>
            <a:off x="457200" y="472440"/>
            <a:ext cx="42062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PEROXISSOMOS</a:t>
            </a:r>
            <a:endParaRPr dirty="0"/>
          </a:p>
        </p:txBody>
      </p:sp>
      <p:sp>
        <p:nvSpPr>
          <p:cNvPr id="203" name="Google Shape;203;p23"/>
          <p:cNvSpPr txBox="1"/>
          <p:nvPr/>
        </p:nvSpPr>
        <p:spPr>
          <a:xfrm>
            <a:off x="486654" y="1638297"/>
            <a:ext cx="6286500" cy="3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Comic Sans MS"/>
              <a:buChar char="●"/>
            </a:pPr>
            <a:r>
              <a:rPr lang="pt-BR" sz="1800" dirty="0">
                <a:solidFill>
                  <a:srgbClr val="222222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Organelas membranosas presentes no citoplasma das células vegetais e animais;</a:t>
            </a:r>
            <a:endParaRPr sz="1800" dirty="0">
              <a:solidFill>
                <a:srgbClr val="222222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222222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Comic Sans MS"/>
              <a:buChar char="●"/>
            </a:pPr>
            <a:r>
              <a:rPr lang="pt-BR" sz="1800" dirty="0">
                <a:solidFill>
                  <a:srgbClr val="222222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Forma vesículas arredondadas; </a:t>
            </a:r>
            <a:endParaRPr sz="1800" dirty="0">
              <a:solidFill>
                <a:srgbClr val="222222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222222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Comic Sans MS"/>
              <a:buChar char="●"/>
            </a:pPr>
            <a:r>
              <a:rPr lang="pt-BR" sz="1800" dirty="0">
                <a:solidFill>
                  <a:srgbClr val="222222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Tem função de armazenar enzimas que catalisam o peróxido de hidrogênio (água oxigenada - H</a:t>
            </a:r>
            <a:r>
              <a:rPr lang="pt-BR" sz="1800" baseline="-25000" dirty="0">
                <a:solidFill>
                  <a:srgbClr val="222222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lang="pt-BR" sz="1800" dirty="0">
                <a:solidFill>
                  <a:srgbClr val="222222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O</a:t>
            </a:r>
            <a:r>
              <a:rPr lang="pt-BR" sz="1800" baseline="-25000" dirty="0">
                <a:solidFill>
                  <a:srgbClr val="222222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lang="pt-BR" sz="1800" dirty="0">
                <a:solidFill>
                  <a:srgbClr val="222222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);</a:t>
            </a:r>
            <a:endParaRPr sz="1800" dirty="0">
              <a:solidFill>
                <a:srgbClr val="222222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222222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Comic Sans MS"/>
              <a:buChar char="●"/>
            </a:pPr>
            <a:r>
              <a:rPr lang="pt-BR" sz="1800" dirty="0">
                <a:solidFill>
                  <a:srgbClr val="222222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Degrada.</a:t>
            </a:r>
            <a:endParaRPr sz="1800" dirty="0">
              <a:solidFill>
                <a:srgbClr val="222222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222222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04" name="Google Shape;204;p23"/>
          <p:cNvPicPr preferRelativeResize="0"/>
          <p:nvPr/>
        </p:nvPicPr>
        <p:blipFill rotWithShape="1">
          <a:blip r:embed="rId3">
            <a:alphaModFix/>
          </a:blip>
          <a:srcRect b="36820"/>
          <a:stretch/>
        </p:blipFill>
        <p:spPr>
          <a:xfrm>
            <a:off x="4911100" y="4038600"/>
            <a:ext cx="6023600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74933" y="2807872"/>
            <a:ext cx="959767" cy="82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33520" y="1984072"/>
            <a:ext cx="959767" cy="82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17308" y="4922097"/>
            <a:ext cx="959767" cy="82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84908" y="472447"/>
            <a:ext cx="959767" cy="82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ta: Divisa 1">
            <a:extLst>
              <a:ext uri="{FF2B5EF4-FFF2-40B4-BE49-F238E27FC236}">
                <a16:creationId xmlns:a16="http://schemas.microsoft.com/office/drawing/2014/main" xmlns="" id="{7836B0DF-7937-4731-A178-5E7A056EC2DB}"/>
              </a:ext>
            </a:extLst>
          </p:cNvPr>
          <p:cNvSpPr/>
          <p:nvPr/>
        </p:nvSpPr>
        <p:spPr>
          <a:xfrm>
            <a:off x="11155680" y="0"/>
            <a:ext cx="1584960" cy="6858000"/>
          </a:xfrm>
          <a:prstGeom prst="chevron">
            <a:avLst/>
          </a:prstGeom>
          <a:solidFill>
            <a:srgbClr val="F7A209"/>
          </a:solidFill>
          <a:ln>
            <a:solidFill>
              <a:srgbClr val="F7A2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D24083A1-570A-4456-AC4E-CB47986734C4}"/>
              </a:ext>
            </a:extLst>
          </p:cNvPr>
          <p:cNvSpPr txBox="1"/>
          <p:nvPr/>
        </p:nvSpPr>
        <p:spPr>
          <a:xfrm>
            <a:off x="457200" y="472440"/>
            <a:ext cx="4206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Comic Sans MS" panose="030F0702030302020204" pitchFamily="66" charset="0"/>
              </a:rPr>
              <a:t>CENTRÍOLOS</a:t>
            </a:r>
          </a:p>
        </p:txBody>
      </p:sp>
      <p:pic>
        <p:nvPicPr>
          <p:cNvPr id="8194" name="Picture 2" descr="Resultado de imagem para gifs centriolo">
            <a:extLst>
              <a:ext uri="{FF2B5EF4-FFF2-40B4-BE49-F238E27FC236}">
                <a16:creationId xmlns:a16="http://schemas.microsoft.com/office/drawing/2014/main" xmlns="" id="{BE3D5701-E405-4435-8FC1-398169835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104" y="2300287"/>
            <a:ext cx="142875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Uma imagem contendo água, ao ar livre, animal, pessoa&#10;&#10;Descrição gerada automaticamente">
            <a:extLst>
              <a:ext uri="{FF2B5EF4-FFF2-40B4-BE49-F238E27FC236}">
                <a16:creationId xmlns:a16="http://schemas.microsoft.com/office/drawing/2014/main" xmlns="" id="{E2420B81-191D-4329-9EF8-A52457836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518" y="752476"/>
            <a:ext cx="4016772" cy="2257426"/>
          </a:xfrm>
          <a:prstGeom prst="rect">
            <a:avLst/>
          </a:prstGeom>
        </p:spPr>
      </p:pic>
      <p:pic>
        <p:nvPicPr>
          <p:cNvPr id="8196" name="Picture 4" descr="Resultado de imagem para gifs cilios tubas uterinas">
            <a:extLst>
              <a:ext uri="{FF2B5EF4-FFF2-40B4-BE49-F238E27FC236}">
                <a16:creationId xmlns:a16="http://schemas.microsoft.com/office/drawing/2014/main" xmlns="" id="{E93237F1-1786-4FF9-8BA9-EF1473C7F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518" y="3881675"/>
            <a:ext cx="4016772" cy="241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eta: Pentágono 7">
            <a:extLst>
              <a:ext uri="{FF2B5EF4-FFF2-40B4-BE49-F238E27FC236}">
                <a16:creationId xmlns:a16="http://schemas.microsoft.com/office/drawing/2014/main" xmlns="" id="{BD594418-8310-4AC0-96E2-99FD64C46B0B}"/>
              </a:ext>
            </a:extLst>
          </p:cNvPr>
          <p:cNvSpPr/>
          <p:nvPr/>
        </p:nvSpPr>
        <p:spPr>
          <a:xfrm>
            <a:off x="-7143" y="3245777"/>
            <a:ext cx="4427220" cy="71047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/>
              <a:t>FORMAÇÃO DE CÍLIOS E FLAGELOS</a:t>
            </a:r>
          </a:p>
        </p:txBody>
      </p:sp>
      <p:sp>
        <p:nvSpPr>
          <p:cNvPr id="9" name="Seta: Pentágono 8">
            <a:extLst>
              <a:ext uri="{FF2B5EF4-FFF2-40B4-BE49-F238E27FC236}">
                <a16:creationId xmlns:a16="http://schemas.microsoft.com/office/drawing/2014/main" xmlns="" id="{9691274A-9D4F-446C-8A22-961F8D20A164}"/>
              </a:ext>
            </a:extLst>
          </p:cNvPr>
          <p:cNvSpPr/>
          <p:nvPr/>
        </p:nvSpPr>
        <p:spPr>
          <a:xfrm>
            <a:off x="-7143" y="1569720"/>
            <a:ext cx="4427220" cy="92964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/>
              <a:t>ATUAM NA DIVISÃO CELULAR, PUXANDO OS CROMOSSOMOS</a:t>
            </a:r>
          </a:p>
        </p:txBody>
      </p:sp>
      <p:sp>
        <p:nvSpPr>
          <p:cNvPr id="10" name="Seta: Pentágono 9">
            <a:extLst>
              <a:ext uri="{FF2B5EF4-FFF2-40B4-BE49-F238E27FC236}">
                <a16:creationId xmlns:a16="http://schemas.microsoft.com/office/drawing/2014/main" xmlns="" id="{68572C72-617C-41CE-83E3-FBA7F6B480D3}"/>
              </a:ext>
            </a:extLst>
          </p:cNvPr>
          <p:cNvSpPr/>
          <p:nvPr/>
        </p:nvSpPr>
        <p:spPr>
          <a:xfrm>
            <a:off x="0" y="4772680"/>
            <a:ext cx="4427220" cy="92964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/>
              <a:t>NÃO ESTÃO PRESENTES EM FUNGOS, PLANTAS E NEMATOIDES</a:t>
            </a:r>
          </a:p>
        </p:txBody>
      </p:sp>
      <p:pic>
        <p:nvPicPr>
          <p:cNvPr id="11" name="Picture 2" descr="Resultado de imagem para gifs centriolo">
            <a:extLst>
              <a:ext uri="{FF2B5EF4-FFF2-40B4-BE49-F238E27FC236}">
                <a16:creationId xmlns:a16="http://schemas.microsoft.com/office/drawing/2014/main" xmlns="" id="{4E108FA9-1DF3-4184-95DB-6DCF21D2D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76" b="97046" l="4667" r="92667">
                        <a14:foregroundMark x1="63333" y1="8861" x2="31333" y2="9283"/>
                        <a14:foregroundMark x1="88667" y1="29536" x2="92667" y2="24473"/>
                        <a14:foregroundMark x1="58000" y1="92405" x2="39333" y2="93671"/>
                        <a14:foregroundMark x1="39333" y1="93671" x2="19333" y2="89873"/>
                        <a14:foregroundMark x1="4667" y1="79325" x2="20000" y2="37131"/>
                        <a14:foregroundMark x1="45333" y1="97468" x2="44667" y2="95359"/>
                        <a14:foregroundMark x1="42667" y1="4641" x2="38667" y2="3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78139">
            <a:off x="5326849" y="3090563"/>
            <a:ext cx="1525356" cy="241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48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7"/>
          <p:cNvSpPr/>
          <p:nvPr/>
        </p:nvSpPr>
        <p:spPr>
          <a:xfrm>
            <a:off x="11155680" y="0"/>
            <a:ext cx="1584960" cy="6858000"/>
          </a:xfrm>
          <a:prstGeom prst="chevron">
            <a:avLst>
              <a:gd name="adj" fmla="val 50000"/>
            </a:avLst>
          </a:prstGeom>
          <a:solidFill>
            <a:srgbClr val="F7A209"/>
          </a:solidFill>
          <a:ln w="12700" cap="flat" cmpd="sng">
            <a:solidFill>
              <a:srgbClr val="F7A2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27"/>
          <p:cNvSpPr txBox="1"/>
          <p:nvPr/>
        </p:nvSpPr>
        <p:spPr>
          <a:xfrm>
            <a:off x="457200" y="472440"/>
            <a:ext cx="42062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NÚCLEO</a:t>
            </a:r>
            <a:endParaRPr dirty="0"/>
          </a:p>
        </p:txBody>
      </p:sp>
      <p:sp>
        <p:nvSpPr>
          <p:cNvPr id="255" name="Google Shape;255;p27"/>
          <p:cNvSpPr txBox="1"/>
          <p:nvPr/>
        </p:nvSpPr>
        <p:spPr>
          <a:xfrm>
            <a:off x="552451" y="2156460"/>
            <a:ext cx="5524500" cy="4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200" dirty="0">
                <a:solidFill>
                  <a:schemeClr val="dk1"/>
                </a:solidFill>
                <a:latin typeface="Comic Sans MS" panose="030F0702030302020204" pitchFamily="66" charset="0"/>
              </a:rPr>
              <a:t>•Região onde se encontra o material genético;</a:t>
            </a:r>
            <a:endParaRPr sz="2200" dirty="0">
              <a:solidFill>
                <a:schemeClr val="dk1"/>
              </a:solidFill>
              <a:latin typeface="Comic Sans MS" panose="030F0702030302020204" pitchFamily="66" charset="0"/>
            </a:endParaRPr>
          </a:p>
          <a:p>
            <a:pPr marL="0" lvl="0" indent="0" algn="just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200" dirty="0">
                <a:solidFill>
                  <a:schemeClr val="dk1"/>
                </a:solidFill>
                <a:latin typeface="Comic Sans MS" panose="030F0702030302020204" pitchFamily="66" charset="0"/>
              </a:rPr>
              <a:t>•Presente em células eucariontes;</a:t>
            </a:r>
            <a:endParaRPr sz="2200" dirty="0">
              <a:solidFill>
                <a:schemeClr val="dk1"/>
              </a:solidFill>
              <a:latin typeface="Comic Sans MS" panose="030F0702030302020204" pitchFamily="66" charset="0"/>
            </a:endParaRPr>
          </a:p>
          <a:p>
            <a:pPr marL="0" lvl="0" indent="0" algn="just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200" dirty="0">
                <a:solidFill>
                  <a:schemeClr val="dk1"/>
                </a:solidFill>
                <a:latin typeface="Comic Sans MS" panose="030F0702030302020204" pitchFamily="66" charset="0"/>
              </a:rPr>
              <a:t>•Cérebro da célula;</a:t>
            </a:r>
            <a:endParaRPr sz="2200" dirty="0">
              <a:solidFill>
                <a:schemeClr val="dk1"/>
              </a:solidFill>
              <a:latin typeface="Comic Sans MS" panose="030F0702030302020204" pitchFamily="66" charset="0"/>
            </a:endParaRPr>
          </a:p>
          <a:p>
            <a:pPr marL="0" lvl="0" indent="0" algn="just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200" dirty="0">
                <a:solidFill>
                  <a:schemeClr val="dk1"/>
                </a:solidFill>
                <a:latin typeface="Comic Sans MS" panose="030F0702030302020204" pitchFamily="66" charset="0"/>
              </a:rPr>
              <a:t>•Compostos por proteínas;</a:t>
            </a:r>
            <a:endParaRPr sz="2200" dirty="0">
              <a:solidFill>
                <a:schemeClr val="dk1"/>
              </a:solidFill>
              <a:latin typeface="Comic Sans MS" panose="030F0702030302020204" pitchFamily="66" charset="0"/>
            </a:endParaRPr>
          </a:p>
          <a:p>
            <a:pPr marL="0" lvl="0" indent="0" algn="just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200" dirty="0">
                <a:solidFill>
                  <a:schemeClr val="dk1"/>
                </a:solidFill>
                <a:latin typeface="Comic Sans MS" panose="030F0702030302020204" pitchFamily="66" charset="0"/>
              </a:rPr>
              <a:t>•Manda informação para a síntese proteica;</a:t>
            </a:r>
            <a:endParaRPr sz="2200" dirty="0"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5050" y="1714650"/>
            <a:ext cx="4550109" cy="411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Resultado de imagem para nucleolo ILUSTRAÇÃO">
            <a:extLst>
              <a:ext uri="{FF2B5EF4-FFF2-40B4-BE49-F238E27FC236}">
                <a16:creationId xmlns:a16="http://schemas.microsoft.com/office/drawing/2014/main" xmlns="" id="{75D15C19-DCA8-4894-A24F-4567D7996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723" y="0"/>
            <a:ext cx="107793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ta: Divisa 1">
            <a:extLst>
              <a:ext uri="{FF2B5EF4-FFF2-40B4-BE49-F238E27FC236}">
                <a16:creationId xmlns:a16="http://schemas.microsoft.com/office/drawing/2014/main" xmlns="" id="{7836B0DF-7937-4731-A178-5E7A056EC2DB}"/>
              </a:ext>
            </a:extLst>
          </p:cNvPr>
          <p:cNvSpPr/>
          <p:nvPr/>
        </p:nvSpPr>
        <p:spPr>
          <a:xfrm>
            <a:off x="11155680" y="0"/>
            <a:ext cx="1584960" cy="6858000"/>
          </a:xfrm>
          <a:prstGeom prst="chevron">
            <a:avLst/>
          </a:prstGeom>
          <a:solidFill>
            <a:srgbClr val="F7A209"/>
          </a:solidFill>
          <a:ln>
            <a:solidFill>
              <a:srgbClr val="F7A2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D24083A1-570A-4456-AC4E-CB47986734C4}"/>
              </a:ext>
            </a:extLst>
          </p:cNvPr>
          <p:cNvSpPr txBox="1"/>
          <p:nvPr/>
        </p:nvSpPr>
        <p:spPr>
          <a:xfrm>
            <a:off x="457200" y="472440"/>
            <a:ext cx="4206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>
                <a:latin typeface="Comic Sans MS" panose="030F0702030302020204" pitchFamily="66" charset="0"/>
              </a:rPr>
              <a:t>NUCLEOLO</a:t>
            </a:r>
            <a:endParaRPr lang="pt-BR" sz="2800" b="1" dirty="0">
              <a:latin typeface="Comic Sans MS" panose="030F0702030302020204" pitchFamily="66" charset="0"/>
            </a:endParaRPr>
          </a:p>
        </p:txBody>
      </p:sp>
      <p:sp>
        <p:nvSpPr>
          <p:cNvPr id="23" name="Seta: Pentágono 22">
            <a:extLst>
              <a:ext uri="{FF2B5EF4-FFF2-40B4-BE49-F238E27FC236}">
                <a16:creationId xmlns:a16="http://schemas.microsoft.com/office/drawing/2014/main" xmlns="" id="{366064FD-B85C-4969-AEF8-04EE56305C63}"/>
              </a:ext>
            </a:extLst>
          </p:cNvPr>
          <p:cNvSpPr/>
          <p:nvPr/>
        </p:nvSpPr>
        <p:spPr>
          <a:xfrm>
            <a:off x="-7144" y="5806440"/>
            <a:ext cx="3253263" cy="105156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AGLOMERAÇÃO DE RIBOSSOMOS</a:t>
            </a:r>
          </a:p>
        </p:txBody>
      </p:sp>
    </p:spTree>
    <p:extLst>
      <p:ext uri="{BB962C8B-B14F-4D97-AF65-F5344CB8AC3E}">
        <p14:creationId xmlns:p14="http://schemas.microsoft.com/office/powerpoint/2010/main" val="27384897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 descr="Viva-Voz">
            <a:extLst>
              <a:ext uri="{FF2B5EF4-FFF2-40B4-BE49-F238E27FC236}">
                <a16:creationId xmlns:a16="http://schemas.microsoft.com/office/drawing/2014/main" xmlns="" id="{6297CF47-3783-454B-827F-FD02D906E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43467" y="783167"/>
            <a:ext cx="5291666" cy="5291666"/>
          </a:xfrm>
          <a:prstGeom prst="rect">
            <a:avLst/>
          </a:prstGeom>
        </p:spPr>
      </p:pic>
      <p:pic>
        <p:nvPicPr>
          <p:cNvPr id="6" name="Gráfico 5" descr="Smartphone">
            <a:extLst>
              <a:ext uri="{FF2B5EF4-FFF2-40B4-BE49-F238E27FC236}">
                <a16:creationId xmlns:a16="http://schemas.microsoft.com/office/drawing/2014/main" xmlns="" id="{6A8D4EB3-CC57-4779-B06C-FCEFFDB8AA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56865" y="783166"/>
            <a:ext cx="5291667" cy="5291667"/>
          </a:xfrm>
          <a:prstGeom prst="rect">
            <a:avLst/>
          </a:prstGeom>
        </p:spPr>
      </p:pic>
      <p:sp>
        <p:nvSpPr>
          <p:cNvPr id="2" name="Google Shape;252;p27">
            <a:extLst>
              <a:ext uri="{FF2B5EF4-FFF2-40B4-BE49-F238E27FC236}">
                <a16:creationId xmlns:a16="http://schemas.microsoft.com/office/drawing/2014/main" xmlns="" id="{F59181EC-57D5-4B8A-8C44-42B26386408D}"/>
              </a:ext>
            </a:extLst>
          </p:cNvPr>
          <p:cNvSpPr/>
          <p:nvPr/>
        </p:nvSpPr>
        <p:spPr>
          <a:xfrm>
            <a:off x="11155680" y="0"/>
            <a:ext cx="1584960" cy="6858000"/>
          </a:xfrm>
          <a:prstGeom prst="chevron">
            <a:avLst>
              <a:gd name="adj" fmla="val 50000"/>
            </a:avLst>
          </a:prstGeom>
          <a:solidFill>
            <a:srgbClr val="F7A209"/>
          </a:solidFill>
          <a:ln w="12700" cap="flat" cmpd="sng">
            <a:solidFill>
              <a:srgbClr val="F7A2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21929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ta: Divisa 1">
            <a:extLst>
              <a:ext uri="{FF2B5EF4-FFF2-40B4-BE49-F238E27FC236}">
                <a16:creationId xmlns:a16="http://schemas.microsoft.com/office/drawing/2014/main" xmlns="" id="{7836B0DF-7937-4731-A178-5E7A056EC2DB}"/>
              </a:ext>
            </a:extLst>
          </p:cNvPr>
          <p:cNvSpPr/>
          <p:nvPr/>
        </p:nvSpPr>
        <p:spPr>
          <a:xfrm>
            <a:off x="11155680" y="0"/>
            <a:ext cx="1584960" cy="6858000"/>
          </a:xfrm>
          <a:prstGeom prst="chevron">
            <a:avLst/>
          </a:prstGeom>
          <a:solidFill>
            <a:srgbClr val="F7A209"/>
          </a:solidFill>
          <a:ln>
            <a:solidFill>
              <a:srgbClr val="F7A2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D24083A1-570A-4456-AC4E-CB47986734C4}"/>
              </a:ext>
            </a:extLst>
          </p:cNvPr>
          <p:cNvSpPr txBox="1"/>
          <p:nvPr/>
        </p:nvSpPr>
        <p:spPr>
          <a:xfrm>
            <a:off x="457200" y="472440"/>
            <a:ext cx="4206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Comic Sans MS" panose="030F0702030302020204" pitchFamily="66" charset="0"/>
              </a:rPr>
              <a:t>CROMATINA</a:t>
            </a:r>
          </a:p>
        </p:txBody>
      </p:sp>
      <p:pic>
        <p:nvPicPr>
          <p:cNvPr id="11266" name="Picture 2" descr="Resultado de imagem para DNA A CROMOSSOMOS ILUSTRAÇÃO">
            <a:extLst>
              <a:ext uri="{FF2B5EF4-FFF2-40B4-BE49-F238E27FC236}">
                <a16:creationId xmlns:a16="http://schemas.microsoft.com/office/drawing/2014/main" xmlns="" id="{0BD99E8A-3B2A-445A-B65A-F0E6BD29F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083" y="110033"/>
            <a:ext cx="6203677" cy="663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322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8"/>
          <p:cNvSpPr/>
          <p:nvPr/>
        </p:nvSpPr>
        <p:spPr>
          <a:xfrm>
            <a:off x="11155680" y="0"/>
            <a:ext cx="1584960" cy="6858000"/>
          </a:xfrm>
          <a:prstGeom prst="chevron">
            <a:avLst>
              <a:gd name="adj" fmla="val 50000"/>
            </a:avLst>
          </a:prstGeom>
          <a:solidFill>
            <a:srgbClr val="F7A209"/>
          </a:solidFill>
          <a:ln w="12700" cap="flat" cmpd="sng">
            <a:solidFill>
              <a:srgbClr val="F7A2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28"/>
          <p:cNvSpPr txBox="1"/>
          <p:nvPr/>
        </p:nvSpPr>
        <p:spPr>
          <a:xfrm>
            <a:off x="457200" y="579165"/>
            <a:ext cx="4206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MITOSE</a:t>
            </a:r>
            <a:endParaRPr dirty="0"/>
          </a:p>
        </p:txBody>
      </p:sp>
      <p:pic>
        <p:nvPicPr>
          <p:cNvPr id="263" name="Google Shape;26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7275" y="579177"/>
            <a:ext cx="6896100" cy="592822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8"/>
          <p:cNvSpPr txBox="1"/>
          <p:nvPr/>
        </p:nvSpPr>
        <p:spPr>
          <a:xfrm>
            <a:off x="293375" y="2800350"/>
            <a:ext cx="4533900" cy="3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222222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Mitose</a:t>
            </a:r>
            <a:r>
              <a:rPr lang="pt-BR" sz="1800" dirty="0">
                <a:solidFill>
                  <a:srgbClr val="222222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é um processo de divisão celular, contínuo, onde uma célula dá origem a duas outras células com mesma .</a:t>
            </a:r>
            <a:endParaRPr sz="18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ta: Divisa 1">
            <a:extLst>
              <a:ext uri="{FF2B5EF4-FFF2-40B4-BE49-F238E27FC236}">
                <a16:creationId xmlns:a16="http://schemas.microsoft.com/office/drawing/2014/main" xmlns="" id="{7836B0DF-7937-4731-A178-5E7A056EC2DB}"/>
              </a:ext>
            </a:extLst>
          </p:cNvPr>
          <p:cNvSpPr/>
          <p:nvPr/>
        </p:nvSpPr>
        <p:spPr>
          <a:xfrm>
            <a:off x="11155680" y="0"/>
            <a:ext cx="1584960" cy="6858000"/>
          </a:xfrm>
          <a:prstGeom prst="chevron">
            <a:avLst/>
          </a:prstGeom>
          <a:solidFill>
            <a:srgbClr val="F7A209"/>
          </a:solidFill>
          <a:ln>
            <a:solidFill>
              <a:srgbClr val="F7A2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D24083A1-570A-4456-AC4E-CB47986734C4}"/>
              </a:ext>
            </a:extLst>
          </p:cNvPr>
          <p:cNvSpPr txBox="1"/>
          <p:nvPr/>
        </p:nvSpPr>
        <p:spPr>
          <a:xfrm>
            <a:off x="457200" y="472440"/>
            <a:ext cx="4206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Comic Sans MS" panose="030F0702030302020204" pitchFamily="66" charset="0"/>
              </a:rPr>
              <a:t>MEIOSE</a:t>
            </a:r>
          </a:p>
        </p:txBody>
      </p:sp>
      <p:pic>
        <p:nvPicPr>
          <p:cNvPr id="12290" name="Picture 2" descr="Resultado de imagem para meiose ILUSTRAÇÃO">
            <a:extLst>
              <a:ext uri="{FF2B5EF4-FFF2-40B4-BE49-F238E27FC236}">
                <a16:creationId xmlns:a16="http://schemas.microsoft.com/office/drawing/2014/main" xmlns="" id="{DC0C511C-5ECA-4B65-8533-79FABFB034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81"/>
          <a:stretch/>
        </p:blipFill>
        <p:spPr bwMode="auto">
          <a:xfrm>
            <a:off x="426720" y="4118927"/>
            <a:ext cx="10728960" cy="271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Resultado de imagem para meiose ILUSTRAÇÃO">
            <a:extLst>
              <a:ext uri="{FF2B5EF4-FFF2-40B4-BE49-F238E27FC236}">
                <a16:creationId xmlns:a16="http://schemas.microsoft.com/office/drawing/2014/main" xmlns="" id="{3ACA231D-AE40-401D-BA7E-EB0AD9421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70334"/>
            <a:ext cx="10347960" cy="282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5111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ta: Divisa 1">
            <a:extLst>
              <a:ext uri="{FF2B5EF4-FFF2-40B4-BE49-F238E27FC236}">
                <a16:creationId xmlns:a16="http://schemas.microsoft.com/office/drawing/2014/main" xmlns="" id="{7836B0DF-7937-4731-A178-5E7A056EC2DB}"/>
              </a:ext>
            </a:extLst>
          </p:cNvPr>
          <p:cNvSpPr/>
          <p:nvPr/>
        </p:nvSpPr>
        <p:spPr>
          <a:xfrm>
            <a:off x="11155680" y="0"/>
            <a:ext cx="1584960" cy="6858000"/>
          </a:xfrm>
          <a:prstGeom prst="chevron">
            <a:avLst/>
          </a:prstGeom>
          <a:solidFill>
            <a:srgbClr val="F7A209"/>
          </a:solidFill>
          <a:ln>
            <a:solidFill>
              <a:srgbClr val="F7A2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8DCC6A9E-B2A4-4C43-A175-36A4B918A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807" y="802822"/>
            <a:ext cx="2857500" cy="2857500"/>
          </a:xfrm>
          <a:prstGeom prst="rect">
            <a:avLst/>
          </a:prstGeom>
        </p:spPr>
      </p:pic>
      <p:pic>
        <p:nvPicPr>
          <p:cNvPr id="7" name="Imagem 6" descr="Uma imagem contendo captura de tela&#10;&#10;Descrição gerada automaticamente">
            <a:extLst>
              <a:ext uri="{FF2B5EF4-FFF2-40B4-BE49-F238E27FC236}">
                <a16:creationId xmlns:a16="http://schemas.microsoft.com/office/drawing/2014/main" xmlns="" id="{9F48825E-5D39-48FD-BD56-64DE37067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2822"/>
            <a:ext cx="11348356" cy="56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8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/>
          <p:nvPr/>
        </p:nvSpPr>
        <p:spPr>
          <a:xfrm>
            <a:off x="11155680" y="0"/>
            <a:ext cx="1584960" cy="6858000"/>
          </a:xfrm>
          <a:prstGeom prst="chevron">
            <a:avLst>
              <a:gd name="adj" fmla="val 50000"/>
            </a:avLst>
          </a:prstGeom>
          <a:solidFill>
            <a:srgbClr val="F7A209"/>
          </a:solidFill>
          <a:ln w="12700" cap="flat" cmpd="sng">
            <a:solidFill>
              <a:srgbClr val="F7A2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5"/>
          <p:cNvSpPr txBox="1"/>
          <p:nvPr/>
        </p:nvSpPr>
        <p:spPr>
          <a:xfrm>
            <a:off x="457200" y="472440"/>
            <a:ext cx="42062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CITOLOGIA</a:t>
            </a:r>
            <a:endParaRPr/>
          </a:p>
        </p:txBody>
      </p:sp>
      <p:pic>
        <p:nvPicPr>
          <p:cNvPr id="109" name="Google Shape;10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550" y="2414975"/>
            <a:ext cx="4461475" cy="362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09825" y="2338975"/>
            <a:ext cx="4309025" cy="36985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5"/>
          <p:cNvSpPr txBox="1"/>
          <p:nvPr/>
        </p:nvSpPr>
        <p:spPr>
          <a:xfrm>
            <a:off x="1440700" y="1845525"/>
            <a:ext cx="47859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omic Sans MS"/>
                <a:ea typeface="Comic Sans MS"/>
                <a:cs typeface="Comic Sans MS"/>
                <a:sym typeface="Comic Sans MS"/>
              </a:rPr>
              <a:t>Célula procarionte 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2" name="Google Shape;112;p15"/>
          <p:cNvSpPr txBox="1"/>
          <p:nvPr/>
        </p:nvSpPr>
        <p:spPr>
          <a:xfrm>
            <a:off x="7272450" y="1845525"/>
            <a:ext cx="4080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omic Sans MS"/>
                <a:ea typeface="Comic Sans MS"/>
                <a:cs typeface="Comic Sans MS"/>
                <a:sym typeface="Comic Sans MS"/>
              </a:rPr>
              <a:t>Célula eucarionte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3" name="Google Shape;113;p15"/>
          <p:cNvSpPr txBox="1"/>
          <p:nvPr/>
        </p:nvSpPr>
        <p:spPr>
          <a:xfrm>
            <a:off x="5093025" y="1164450"/>
            <a:ext cx="1657800" cy="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600">
                <a:latin typeface="Calibri"/>
                <a:ea typeface="Calibri"/>
                <a:cs typeface="Calibri"/>
                <a:sym typeface="Calibri"/>
              </a:rPr>
              <a:t>X</a:t>
            </a:r>
            <a:endParaRPr sz="9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/>
          <p:nvPr/>
        </p:nvSpPr>
        <p:spPr>
          <a:xfrm>
            <a:off x="11155680" y="0"/>
            <a:ext cx="1584960" cy="6858000"/>
          </a:xfrm>
          <a:prstGeom prst="chevron">
            <a:avLst>
              <a:gd name="adj" fmla="val 50000"/>
            </a:avLst>
          </a:prstGeom>
          <a:solidFill>
            <a:srgbClr val="F7A209"/>
          </a:solidFill>
          <a:ln w="12700" cap="flat" cmpd="sng">
            <a:solidFill>
              <a:srgbClr val="F7A2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6"/>
          <p:cNvSpPr txBox="1"/>
          <p:nvPr/>
        </p:nvSpPr>
        <p:spPr>
          <a:xfrm>
            <a:off x="457200" y="472440"/>
            <a:ext cx="42062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CITOLOGIA</a:t>
            </a:r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title"/>
          </p:nvPr>
        </p:nvSpPr>
        <p:spPr>
          <a:xfrm>
            <a:off x="3109338" y="571150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Mas quais as diferenças?</a:t>
            </a:r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body" idx="1"/>
          </p:nvPr>
        </p:nvSpPr>
        <p:spPr>
          <a:xfrm>
            <a:off x="1343038" y="1523263"/>
            <a:ext cx="5157900" cy="823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Célula eucarionte</a:t>
            </a:r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Font typeface="Comic Sans MS"/>
              <a:buChar char="-"/>
            </a:pPr>
            <a:r>
              <a:rPr lang="pt-BR" sz="2400" dirty="0">
                <a:latin typeface="Comic Sans MS"/>
                <a:ea typeface="Comic Sans MS"/>
                <a:cs typeface="Comic Sans MS"/>
                <a:sym typeface="Comic Sans MS"/>
              </a:rPr>
              <a:t>Presença de envelope nuclear;</a:t>
            </a:r>
            <a:endParaRPr sz="24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omic Sans MS"/>
              <a:buChar char="-"/>
            </a:pPr>
            <a:r>
              <a:rPr lang="pt-BR" sz="2400" dirty="0">
                <a:latin typeface="Comic Sans MS"/>
                <a:ea typeface="Comic Sans MS"/>
                <a:cs typeface="Comic Sans MS"/>
                <a:sym typeface="Comic Sans MS"/>
              </a:rPr>
              <a:t>Presença de organelas membranosas;</a:t>
            </a:r>
            <a:endParaRPr sz="24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omic Sans MS"/>
              <a:buChar char="-"/>
            </a:pPr>
            <a:r>
              <a:rPr lang="pt-BR" sz="2400" dirty="0">
                <a:latin typeface="Comic Sans MS"/>
                <a:ea typeface="Comic Sans MS"/>
                <a:cs typeface="Comic Sans MS"/>
                <a:sym typeface="Comic Sans MS"/>
              </a:rPr>
              <a:t>Presença de ribossomos grandes;</a:t>
            </a:r>
            <a:endParaRPr sz="24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omic Sans MS"/>
              <a:buChar char="-"/>
            </a:pPr>
            <a:r>
              <a:rPr lang="pt-BR" sz="2400" dirty="0">
                <a:latin typeface="Comic Sans MS"/>
                <a:ea typeface="Comic Sans MS"/>
                <a:cs typeface="Comic Sans MS"/>
                <a:sym typeface="Comic Sans MS"/>
              </a:rPr>
              <a:t>Presença de citoesqueleto</a:t>
            </a:r>
            <a:endParaRPr sz="24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1000">
              <a:spcBef>
                <a:spcPts val="0"/>
              </a:spcBef>
              <a:buSzPts val="2400"/>
              <a:buFont typeface="Comic Sans MS"/>
              <a:buChar char="-"/>
            </a:pPr>
            <a:r>
              <a:rPr lang="pt-BR" sz="2400" dirty="0">
                <a:latin typeface="Comic Sans MS"/>
                <a:ea typeface="Comic Sans MS"/>
                <a:cs typeface="Comic Sans MS"/>
                <a:sym typeface="Comic Sans MS"/>
              </a:rPr>
              <a:t>Célula grande (perto da procarionte).</a:t>
            </a:r>
            <a:endParaRPr lang="pt-BR" sz="24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3" name="Google Shape;123;p16"/>
          <p:cNvSpPr txBox="1">
            <a:spLocks noGrp="1"/>
          </p:cNvSpPr>
          <p:nvPr>
            <p:ph type="body" idx="3"/>
          </p:nvPr>
        </p:nvSpPr>
        <p:spPr>
          <a:xfrm>
            <a:off x="6675450" y="1434463"/>
            <a:ext cx="5183100" cy="823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Célula procarionte </a:t>
            </a:r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Font typeface="Comic Sans MS"/>
              <a:buChar char="-"/>
            </a:pPr>
            <a:r>
              <a:rPr lang="pt-BR" sz="2400" dirty="0">
                <a:latin typeface="Comic Sans MS"/>
                <a:ea typeface="Comic Sans MS"/>
                <a:cs typeface="Comic Sans MS"/>
                <a:sym typeface="Comic Sans MS"/>
              </a:rPr>
              <a:t>DNA livre no </a:t>
            </a:r>
            <a:r>
              <a:rPr lang="pt-BR" sz="2400" dirty="0" err="1">
                <a:latin typeface="Comic Sans MS"/>
                <a:ea typeface="Comic Sans MS"/>
                <a:cs typeface="Comic Sans MS"/>
                <a:sym typeface="Comic Sans MS"/>
              </a:rPr>
              <a:t>citosol</a:t>
            </a:r>
            <a:r>
              <a:rPr lang="pt-BR" sz="2400" dirty="0">
                <a:latin typeface="Comic Sans MS"/>
                <a:ea typeface="Comic Sans MS"/>
                <a:cs typeface="Comic Sans MS"/>
                <a:sym typeface="Comic Sans MS"/>
              </a:rPr>
              <a:t>;</a:t>
            </a:r>
            <a:endParaRPr sz="24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omic Sans MS"/>
              <a:buChar char="-"/>
            </a:pPr>
            <a:r>
              <a:rPr lang="pt-BR" sz="2400" dirty="0">
                <a:latin typeface="Comic Sans MS"/>
                <a:ea typeface="Comic Sans MS"/>
                <a:cs typeface="Comic Sans MS"/>
                <a:sym typeface="Comic Sans MS"/>
              </a:rPr>
              <a:t>Ausência de organelas membranosas;</a:t>
            </a:r>
            <a:endParaRPr sz="24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omic Sans MS"/>
              <a:buChar char="-"/>
            </a:pPr>
            <a:r>
              <a:rPr lang="pt-BR" sz="2400" dirty="0">
                <a:latin typeface="Comic Sans MS"/>
                <a:ea typeface="Comic Sans MS"/>
                <a:cs typeface="Comic Sans MS"/>
                <a:sym typeface="Comic Sans MS"/>
              </a:rPr>
              <a:t>Presença de ribossomos pequenos;</a:t>
            </a:r>
            <a:endParaRPr sz="24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omic Sans MS"/>
              <a:buChar char="-"/>
            </a:pPr>
            <a:r>
              <a:rPr lang="pt-BR" sz="2400" dirty="0" smtClean="0">
                <a:latin typeface="Comic Sans MS"/>
                <a:ea typeface="Comic Sans MS"/>
                <a:cs typeface="Comic Sans MS"/>
                <a:sym typeface="Comic Sans MS"/>
              </a:rPr>
              <a:t>Ausência </a:t>
            </a:r>
            <a:r>
              <a:rPr lang="pt-BR" sz="2400" dirty="0">
                <a:latin typeface="Comic Sans MS"/>
                <a:ea typeface="Comic Sans MS"/>
                <a:cs typeface="Comic Sans MS"/>
                <a:sym typeface="Comic Sans MS"/>
              </a:rPr>
              <a:t>de citoesqueleto</a:t>
            </a:r>
            <a:r>
              <a:rPr lang="pt-BR" sz="2400" dirty="0" smtClean="0">
                <a:latin typeface="Comic Sans MS"/>
                <a:ea typeface="Comic Sans MS"/>
                <a:cs typeface="Comic Sans MS"/>
                <a:sym typeface="Comic Sans MS"/>
              </a:rPr>
              <a:t>;</a:t>
            </a:r>
          </a:p>
          <a:p>
            <a:pPr marL="7620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pt-BR" sz="2400" dirty="0" smtClean="0">
                <a:latin typeface="Comic Sans MS"/>
                <a:ea typeface="Comic Sans MS"/>
                <a:cs typeface="Comic Sans MS"/>
                <a:sym typeface="Comic Sans MS"/>
              </a:rPr>
              <a:t>- </a:t>
            </a:r>
            <a:r>
              <a:rPr lang="pt-BR" sz="2400" smtClean="0">
                <a:latin typeface="Comic Sans MS"/>
                <a:ea typeface="Comic Sans MS"/>
                <a:cs typeface="Comic Sans MS"/>
                <a:sym typeface="Comic Sans MS"/>
              </a:rPr>
              <a:t>Célula pequena.</a:t>
            </a:r>
            <a:endParaRPr sz="24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25" name="Google Shape;12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1750" y="3280522"/>
            <a:ext cx="1085425" cy="93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9358" y="5279172"/>
            <a:ext cx="959767" cy="82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15650" y="472449"/>
            <a:ext cx="906725" cy="77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53558" y="3609860"/>
            <a:ext cx="959767" cy="82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158" y="1131472"/>
            <a:ext cx="959767" cy="82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59333" y="5704547"/>
            <a:ext cx="959767" cy="82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37850" y="173625"/>
            <a:ext cx="824600" cy="66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4575" y="1131475"/>
            <a:ext cx="824600" cy="66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4725" y="5781675"/>
            <a:ext cx="824600" cy="66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7225" y="1677525"/>
            <a:ext cx="824600" cy="66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15400" y="1896850"/>
            <a:ext cx="824600" cy="66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80725" y="5356300"/>
            <a:ext cx="824600" cy="66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725" y="5913275"/>
            <a:ext cx="824600" cy="669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7"/>
          <p:cNvSpPr/>
          <p:nvPr/>
        </p:nvSpPr>
        <p:spPr>
          <a:xfrm>
            <a:off x="11155680" y="0"/>
            <a:ext cx="1584960" cy="6858000"/>
          </a:xfrm>
          <a:prstGeom prst="chevron">
            <a:avLst>
              <a:gd name="adj" fmla="val 50000"/>
            </a:avLst>
          </a:prstGeom>
          <a:solidFill>
            <a:srgbClr val="F7A209"/>
          </a:solidFill>
          <a:ln w="12700" cap="flat" cmpd="sng">
            <a:solidFill>
              <a:srgbClr val="F7A2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7"/>
          <p:cNvSpPr txBox="1"/>
          <p:nvPr/>
        </p:nvSpPr>
        <p:spPr>
          <a:xfrm>
            <a:off x="457200" y="472440"/>
            <a:ext cx="42062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CITOLOGIA</a:t>
            </a:r>
            <a:endParaRPr/>
          </a:p>
        </p:txBody>
      </p:sp>
      <p:sp>
        <p:nvSpPr>
          <p:cNvPr id="144" name="Google Shape;144;p17"/>
          <p:cNvSpPr txBox="1"/>
          <p:nvPr/>
        </p:nvSpPr>
        <p:spPr>
          <a:xfrm>
            <a:off x="1282775" y="1381450"/>
            <a:ext cx="3838500" cy="6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latin typeface="Comic Sans MS"/>
                <a:ea typeface="Comic Sans MS"/>
                <a:cs typeface="Comic Sans MS"/>
                <a:sym typeface="Comic Sans MS"/>
              </a:rPr>
              <a:t>Mas… e os vírus?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5" name="Google Shape;145;p17"/>
          <p:cNvSpPr txBox="1"/>
          <p:nvPr/>
        </p:nvSpPr>
        <p:spPr>
          <a:xfrm>
            <a:off x="7736225" y="1263050"/>
            <a:ext cx="3162900" cy="6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omic Sans MS"/>
                <a:ea typeface="Comic Sans MS"/>
                <a:cs typeface="Comic Sans MS"/>
                <a:sym typeface="Comic Sans MS"/>
              </a:rPr>
              <a:t>Mas… qual o formato de uma célula eucarionte?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46" name="Google Shape;14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0875" y="2213200"/>
            <a:ext cx="4206250" cy="420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5738" y="2066000"/>
            <a:ext cx="4412575" cy="450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ta: Divisa 1">
            <a:extLst>
              <a:ext uri="{FF2B5EF4-FFF2-40B4-BE49-F238E27FC236}">
                <a16:creationId xmlns:a16="http://schemas.microsoft.com/office/drawing/2014/main" xmlns="" id="{7836B0DF-7937-4731-A178-5E7A056EC2DB}"/>
              </a:ext>
            </a:extLst>
          </p:cNvPr>
          <p:cNvSpPr/>
          <p:nvPr/>
        </p:nvSpPr>
        <p:spPr>
          <a:xfrm>
            <a:off x="11155680" y="0"/>
            <a:ext cx="1584960" cy="6858000"/>
          </a:xfrm>
          <a:prstGeom prst="chevron">
            <a:avLst/>
          </a:prstGeom>
          <a:solidFill>
            <a:srgbClr val="F7A209"/>
          </a:solidFill>
          <a:ln>
            <a:solidFill>
              <a:srgbClr val="F7A2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D24083A1-570A-4456-AC4E-CB47986734C4}"/>
              </a:ext>
            </a:extLst>
          </p:cNvPr>
          <p:cNvSpPr txBox="1"/>
          <p:nvPr/>
        </p:nvSpPr>
        <p:spPr>
          <a:xfrm>
            <a:off x="457200" y="472440"/>
            <a:ext cx="4206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Comic Sans MS" panose="030F0702030302020204" pitchFamily="66" charset="0"/>
              </a:rPr>
              <a:t>TIPOS DE CÉLULAS</a:t>
            </a:r>
          </a:p>
        </p:txBody>
      </p:sp>
      <p:pic>
        <p:nvPicPr>
          <p:cNvPr id="1026" name="Picture 2" descr="Resultado de imagem para CÉLULAS DO CORPOR HUMANO">
            <a:extLst>
              <a:ext uri="{FF2B5EF4-FFF2-40B4-BE49-F238E27FC236}">
                <a16:creationId xmlns:a16="http://schemas.microsoft.com/office/drawing/2014/main" xmlns="" id="{81C66321-39D1-492F-B302-2C28D04F1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030" y="223837"/>
            <a:ext cx="5962650" cy="641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152DB1A7-B05D-4062-8A39-AC5743609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" y="2194560"/>
            <a:ext cx="3098482" cy="3098482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757AB30D-EA90-44C8-BE7E-8C35A21067E5}"/>
              </a:ext>
            </a:extLst>
          </p:cNvPr>
          <p:cNvSpPr txBox="1"/>
          <p:nvPr/>
        </p:nvSpPr>
        <p:spPr>
          <a:xfrm>
            <a:off x="1687830" y="6491942"/>
            <a:ext cx="701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Comic Sans MS" panose="030F0702030302020204" pitchFamily="66" charset="0"/>
              </a:rPr>
              <a:t>POR QUE ESTUDAR AS CÉLULAS?</a:t>
            </a:r>
          </a:p>
        </p:txBody>
      </p:sp>
    </p:spTree>
    <p:extLst>
      <p:ext uri="{BB962C8B-B14F-4D97-AF65-F5344CB8AC3E}">
        <p14:creationId xmlns:p14="http://schemas.microsoft.com/office/powerpoint/2010/main" val="140296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8"/>
          <p:cNvSpPr/>
          <p:nvPr/>
        </p:nvSpPr>
        <p:spPr>
          <a:xfrm>
            <a:off x="11155680" y="0"/>
            <a:ext cx="1584960" cy="6858000"/>
          </a:xfrm>
          <a:prstGeom prst="chevron">
            <a:avLst>
              <a:gd name="adj" fmla="val 50000"/>
            </a:avLst>
          </a:prstGeom>
          <a:solidFill>
            <a:srgbClr val="F7A209"/>
          </a:solidFill>
          <a:ln w="12700" cap="flat" cmpd="sng">
            <a:solidFill>
              <a:srgbClr val="F7A2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18"/>
          <p:cNvSpPr txBox="1"/>
          <p:nvPr/>
        </p:nvSpPr>
        <p:spPr>
          <a:xfrm>
            <a:off x="457200" y="472440"/>
            <a:ext cx="42062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CITOLOGIA</a:t>
            </a:r>
            <a:endParaRPr/>
          </a:p>
        </p:txBody>
      </p:sp>
      <p:pic>
        <p:nvPicPr>
          <p:cNvPr id="154" name="Google Shape;15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148060"/>
            <a:ext cx="5011049" cy="555754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8"/>
          <p:cNvSpPr txBox="1"/>
          <p:nvPr/>
        </p:nvSpPr>
        <p:spPr>
          <a:xfrm>
            <a:off x="5843275" y="3063950"/>
            <a:ext cx="53124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“Todas as células originam-se de outra célula preexistente, ou</a:t>
            </a:r>
            <a:endParaRPr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seja, todas as células apresentam capacidade de divisão.”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6" name="Google Shape;156;p18"/>
          <p:cNvSpPr txBox="1"/>
          <p:nvPr/>
        </p:nvSpPr>
        <p:spPr>
          <a:xfrm>
            <a:off x="6254300" y="1907675"/>
            <a:ext cx="5119500" cy="2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000" i="1">
                <a:solidFill>
                  <a:schemeClr val="dk1"/>
                </a:solidFill>
              </a:rPr>
              <a:t>Theodor Schwann</a:t>
            </a:r>
            <a:endParaRPr sz="2000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18"/>
          <p:cNvSpPr txBox="1"/>
          <p:nvPr/>
        </p:nvSpPr>
        <p:spPr>
          <a:xfrm>
            <a:off x="1425425" y="995650"/>
            <a:ext cx="2269800" cy="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 i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Hobert Hooke</a:t>
            </a:r>
            <a:endParaRPr sz="1800" i="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9"/>
          <p:cNvSpPr/>
          <p:nvPr/>
        </p:nvSpPr>
        <p:spPr>
          <a:xfrm>
            <a:off x="11155680" y="0"/>
            <a:ext cx="1584960" cy="6858000"/>
          </a:xfrm>
          <a:prstGeom prst="chevron">
            <a:avLst>
              <a:gd name="adj" fmla="val 50000"/>
            </a:avLst>
          </a:prstGeom>
          <a:solidFill>
            <a:srgbClr val="F7A209"/>
          </a:solidFill>
          <a:ln w="12700" cap="flat" cmpd="sng">
            <a:solidFill>
              <a:srgbClr val="F7A2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19"/>
          <p:cNvSpPr txBox="1"/>
          <p:nvPr/>
        </p:nvSpPr>
        <p:spPr>
          <a:xfrm>
            <a:off x="457200" y="472440"/>
            <a:ext cx="42062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CITOLOGIA</a:t>
            </a:r>
            <a:endParaRPr/>
          </a:p>
        </p:txBody>
      </p:sp>
      <p:sp>
        <p:nvSpPr>
          <p:cNvPr id="164" name="Google Shape;164;p19"/>
          <p:cNvSpPr txBox="1"/>
          <p:nvPr/>
        </p:nvSpPr>
        <p:spPr>
          <a:xfrm>
            <a:off x="3525600" y="2004275"/>
            <a:ext cx="93453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latin typeface="Comic Sans MS"/>
                <a:ea typeface="Comic Sans MS"/>
                <a:cs typeface="Comic Sans MS"/>
                <a:sym typeface="Comic Sans MS"/>
              </a:rPr>
              <a:t>Experimentinho!!!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65" name="Google Shape;16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6275" y="3025950"/>
            <a:ext cx="4423234" cy="331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0"/>
          <p:cNvSpPr/>
          <p:nvPr/>
        </p:nvSpPr>
        <p:spPr>
          <a:xfrm>
            <a:off x="11155680" y="0"/>
            <a:ext cx="1584960" cy="6858000"/>
          </a:xfrm>
          <a:prstGeom prst="chevron">
            <a:avLst>
              <a:gd name="adj" fmla="val 50000"/>
            </a:avLst>
          </a:prstGeom>
          <a:solidFill>
            <a:srgbClr val="F7A209"/>
          </a:solidFill>
          <a:ln w="12700" cap="flat" cmpd="sng">
            <a:solidFill>
              <a:srgbClr val="F7A2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0"/>
          <p:cNvSpPr txBox="1"/>
          <p:nvPr/>
        </p:nvSpPr>
        <p:spPr>
          <a:xfrm>
            <a:off x="457200" y="472440"/>
            <a:ext cx="50292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MEMBRANA PLASMÁTICA</a:t>
            </a:r>
            <a:endParaRPr dirty="0"/>
          </a:p>
        </p:txBody>
      </p:sp>
      <p:pic>
        <p:nvPicPr>
          <p:cNvPr id="172" name="Google Shape;17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1575" y="2066487"/>
            <a:ext cx="4806575" cy="422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6938" y="1592184"/>
            <a:ext cx="2398125" cy="2949723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0"/>
          <p:cNvSpPr txBox="1"/>
          <p:nvPr/>
        </p:nvSpPr>
        <p:spPr>
          <a:xfrm>
            <a:off x="1432800" y="1458800"/>
            <a:ext cx="4053600" cy="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latin typeface="Comic Sans MS"/>
                <a:ea typeface="Comic Sans MS"/>
                <a:cs typeface="Comic Sans MS"/>
                <a:sym typeface="Comic Sans MS"/>
              </a:rPr>
              <a:t>Bicamada fosfolipídica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5" name="Google Shape;175;p20"/>
          <p:cNvSpPr txBox="1"/>
          <p:nvPr/>
        </p:nvSpPr>
        <p:spPr>
          <a:xfrm>
            <a:off x="647525" y="2107650"/>
            <a:ext cx="4206300" cy="41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pt-BR" sz="1800">
                <a:latin typeface="Comic Sans MS"/>
                <a:ea typeface="Comic Sans MS"/>
                <a:cs typeface="Comic Sans MS"/>
                <a:sym typeface="Comic Sans MS"/>
              </a:rPr>
              <a:t>Modelo de </a:t>
            </a:r>
            <a:r>
              <a:rPr lang="pt-BR" sz="1800">
                <a:solidFill>
                  <a:schemeClr val="dk1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mosaico fluído;</a:t>
            </a:r>
            <a:endParaRPr sz="1800">
              <a:solidFill>
                <a:schemeClr val="dk1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●"/>
            </a:pPr>
            <a:r>
              <a:rPr lang="pt-BR" sz="1800">
                <a:solidFill>
                  <a:schemeClr val="dk1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proteínas aderidas (canal)</a:t>
            </a:r>
            <a:endParaRPr sz="1800">
              <a:solidFill>
                <a:schemeClr val="dk1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●"/>
            </a:pPr>
            <a:r>
              <a:rPr lang="pt-BR" sz="1800">
                <a:solidFill>
                  <a:schemeClr val="dk1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Colesterol!</a:t>
            </a:r>
            <a:endParaRPr sz="1800">
              <a:solidFill>
                <a:schemeClr val="dk1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●"/>
            </a:pPr>
            <a:r>
              <a:rPr lang="pt-BR" sz="1800">
                <a:solidFill>
                  <a:schemeClr val="dk1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parte hidrofóbica e parte hidrofílica.</a:t>
            </a:r>
            <a:endParaRPr sz="1800">
              <a:solidFill>
                <a:schemeClr val="dk1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Funções:</a:t>
            </a:r>
            <a:endParaRPr sz="2400">
              <a:solidFill>
                <a:schemeClr val="dk1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●"/>
            </a:pPr>
            <a:r>
              <a:rPr lang="pt-BR" sz="1800">
                <a:solidFill>
                  <a:schemeClr val="dk1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Proteção </a:t>
            </a:r>
            <a:endParaRPr sz="1800">
              <a:solidFill>
                <a:schemeClr val="dk1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●"/>
            </a:pPr>
            <a:r>
              <a:rPr lang="pt-BR" sz="1800">
                <a:solidFill>
                  <a:schemeClr val="dk1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Definir os limites da célula;</a:t>
            </a:r>
            <a:endParaRPr sz="1800">
              <a:solidFill>
                <a:schemeClr val="dk1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●"/>
            </a:pPr>
            <a:r>
              <a:rPr lang="pt-BR" sz="1800">
                <a:solidFill>
                  <a:schemeClr val="dk1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diferenças entre o meio externo e o meio intracelular;</a:t>
            </a:r>
            <a:endParaRPr sz="1800">
              <a:solidFill>
                <a:schemeClr val="dk1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●"/>
            </a:pPr>
            <a:r>
              <a:rPr lang="pt-BR" sz="1800">
                <a:solidFill>
                  <a:schemeClr val="dk1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Selecionar o que entra e o que sai da célula.</a:t>
            </a:r>
            <a:endParaRPr sz="1800">
              <a:solidFill>
                <a:schemeClr val="dk1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●"/>
            </a:pPr>
            <a:r>
              <a:rPr lang="pt-BR" sz="1800">
                <a:solidFill>
                  <a:schemeClr val="dk1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Conseguir captar sinais externos.</a:t>
            </a:r>
            <a:endParaRPr sz="1800">
              <a:solidFill>
                <a:schemeClr val="dk1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670</Words>
  <Application>Microsoft Office PowerPoint</Application>
  <PresentationFormat>Personalizar</PresentationFormat>
  <Paragraphs>149</Paragraphs>
  <Slides>29</Slides>
  <Notes>15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0" baseType="lpstr">
      <vt:lpstr>Tema do Office</vt:lpstr>
      <vt:lpstr>Apresentação do PowerPoint</vt:lpstr>
      <vt:lpstr>Apresentação do PowerPoint</vt:lpstr>
      <vt:lpstr>Apresentação do PowerPoint</vt:lpstr>
      <vt:lpstr>Mas quais as diferenças?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Bibiane de Fátima Santos</dc:creator>
  <cp:lastModifiedBy>Paespe - Aula</cp:lastModifiedBy>
  <cp:revision>2</cp:revision>
  <dcterms:created xsi:type="dcterms:W3CDTF">2020-02-15T04:18:41Z</dcterms:created>
  <dcterms:modified xsi:type="dcterms:W3CDTF">2020-02-15T12:59:26Z</dcterms:modified>
</cp:coreProperties>
</file>