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4" r:id="rId1"/>
  </p:sldMasterIdLst>
  <p:notesMasterIdLst>
    <p:notesMasterId r:id="rId30"/>
  </p:notesMasterIdLst>
  <p:sldIdLst>
    <p:sldId id="257" r:id="rId2"/>
    <p:sldId id="289" r:id="rId3"/>
    <p:sldId id="290" r:id="rId4"/>
    <p:sldId id="291" r:id="rId5"/>
    <p:sldId id="258" r:id="rId6"/>
    <p:sldId id="292" r:id="rId7"/>
    <p:sldId id="293" r:id="rId8"/>
    <p:sldId id="294" r:id="rId9"/>
    <p:sldId id="297" r:id="rId10"/>
    <p:sldId id="295" r:id="rId11"/>
    <p:sldId id="266" r:id="rId12"/>
    <p:sldId id="296" r:id="rId13"/>
    <p:sldId id="298" r:id="rId14"/>
    <p:sldId id="299" r:id="rId15"/>
    <p:sldId id="300" r:id="rId16"/>
    <p:sldId id="301" r:id="rId17"/>
    <p:sldId id="302" r:id="rId18"/>
    <p:sldId id="303" r:id="rId19"/>
    <p:sldId id="304" r:id="rId20"/>
    <p:sldId id="278" r:id="rId21"/>
    <p:sldId id="279" r:id="rId22"/>
    <p:sldId id="280" r:id="rId23"/>
    <p:sldId id="281" r:id="rId24"/>
    <p:sldId id="285" r:id="rId25"/>
    <p:sldId id="286" r:id="rId26"/>
    <p:sldId id="287" r:id="rId27"/>
    <p:sldId id="288" r:id="rId28"/>
    <p:sldId id="284" r:id="rId2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otebook" initials="N" lastIdx="1" clrIdx="0">
    <p:extLst>
      <p:ext uri="{19B8F6BF-5375-455C-9EA6-DF929625EA0E}">
        <p15:presenceInfo xmlns:p15="http://schemas.microsoft.com/office/powerpoint/2012/main" userId="Notebook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64" d="100"/>
          <a:sy n="64" d="100"/>
        </p:scale>
        <p:origin x="876" y="72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F6159B-985E-4779-93D8-537D9416A08F}" type="datetimeFigureOut">
              <a:rPr lang="pt-BR" smtClean="0"/>
              <a:t>29/01/2019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C53265-E184-4983-B101-740C977F2EB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67146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83F7427-F210-470B-B527-8D083A1899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5676521-F545-4FC0-BEB1-9219737094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427629E-C605-486E-A343-FA7081FB7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FCB80-91FF-410B-8BBD-439A2A3ECDF3}" type="datetime1">
              <a:rPr lang="pt-BR" smtClean="0"/>
              <a:t>29/01/2019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C01731C-74CB-4AD7-8BBD-61C0433F38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449BE95-8BC5-424C-B451-03017D6C1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4F1CC-629D-4ED6-BEDC-9B3717A0E0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24069334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1A6EC8-30F0-4E90-AFDF-1CE607CB66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425994E-D628-4745-AB78-C55DF6EE03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5A71BA5-A606-4018-940D-7FFA248519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FCB80-91FF-410B-8BBD-439A2A3ECDF3}" type="datetime1">
              <a:rPr lang="pt-BR" smtClean="0"/>
              <a:t>29/01/2019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3363F3B-58A4-4CF7-AA1F-B89FB98B0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024AD96-A030-411B-8CA6-F92C524F5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4F1CC-629D-4ED6-BEDC-9B3717A0E0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21454112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83AA414-AC38-4E8B-915F-CCCB8EF9BBE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6F52BEF-0EB1-4E05-943F-6DDC83ED1B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F82522C-854F-4343-B968-AEC0C3F05F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FCB80-91FF-410B-8BBD-439A2A3ECDF3}" type="datetime1">
              <a:rPr lang="pt-BR" smtClean="0"/>
              <a:t>29/01/2019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97863A9-11FD-4CB6-9202-A529B4F518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A7F5422-E123-45D2-96E6-032323C31D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4F1CC-629D-4ED6-BEDC-9B3717A0E0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09859460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EE0D609-C890-4B58-8806-0B1E0C5D34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94E7DF1-FC75-427F-8278-8722CD43A6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736E3E2-EFFE-408F-8E6C-E929D7F861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FCB80-91FF-410B-8BBD-439A2A3ECDF3}" type="datetime1">
              <a:rPr lang="pt-BR" smtClean="0"/>
              <a:t>29/01/2019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305B23D-7232-46AB-93FC-DD03061443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4C4F984-D4AE-488D-94DA-721987F0C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4F1CC-629D-4ED6-BEDC-9B3717A0E0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46350923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BAFEFB-1886-4D3C-8492-DEF3350CB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527FA38-F64E-419A-BC40-C12CE78E55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430FAFC-080B-42FB-A263-6FB1AC0ED5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29A1A-8A7D-4425-85E1-7B67FA107BB4}" type="datetime1">
              <a:rPr lang="pt-BR" smtClean="0"/>
              <a:t>29/01/2019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61AEFB0-E969-4E2F-B7BE-A250302F11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338E1D6-C345-4460-90F5-3A247573D8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4F1CC-629D-4ED6-BEDC-9B3717A0E0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61186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46A36E-0837-41A6-9ABD-41D689F42D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09A4494-3FD2-49F3-A088-D4653D090B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5B24120B-AAD9-4E0D-B687-F8E76F4711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5C22A7B-E73B-4117-9AC1-5DF54B8AE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6DC09-B021-4F1E-88A0-F8788173BE11}" type="datetime1">
              <a:rPr lang="pt-BR" smtClean="0"/>
              <a:t>29/01/2019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1B51322-44AC-4A85-9FB1-DA1DFAF801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A6A3F85-FF5B-40E5-8564-718FB091ED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4F1CC-629D-4ED6-BEDC-9B3717A0E0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869068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61FBF02-F6C0-47DE-926B-81A4B2DEBB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5E68F82-828E-48D0-B17A-164C69E45C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13935030-3C31-401B-BDB0-42032F6122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254C3134-B766-49CA-A287-0115A718CD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970B07A1-9405-4699-A971-DF3C4E3795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E957E3F0-32C1-4FFA-8DEC-89E8CB8544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0AA12-61EE-4803-8F7C-C8B5E368B997}" type="datetime1">
              <a:rPr lang="pt-BR" smtClean="0"/>
              <a:t>29/01/2019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71E67164-F77A-4E5C-97BD-3377F6FBDE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F668676A-E70C-4E77-929C-9678BC123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4F1CC-629D-4ED6-BEDC-9B3717A0E0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89499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DFA5FF-81BD-4804-9CBC-F6B720CA12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7F863048-2AAC-427E-8E8E-1D59CD257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FCB80-91FF-410B-8BBD-439A2A3ECDF3}" type="datetime1">
              <a:rPr lang="pt-BR" smtClean="0"/>
              <a:t>29/01/2019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EF507EC4-621C-4D6E-83C6-BD2E18F98E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43971301-3CCC-4E1E-97A8-23FFD92669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4F1CC-629D-4ED6-BEDC-9B3717A0E0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2035399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AC935A91-C234-408D-BDE7-CBC7EFFBA1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FCB80-91FF-410B-8BBD-439A2A3ECDF3}" type="datetime1">
              <a:rPr lang="pt-BR" smtClean="0"/>
              <a:t>29/01/2019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5B7A906B-06EA-4D38-A217-5883054A13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9B4A407-5A63-4620-82D7-D5BB36888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4F1CC-629D-4ED6-BEDC-9B3717A0E0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05364017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B9CBDA-8420-45DA-80AF-63C3DE940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0F3B0E1-EDA7-4375-BB02-3D1E74E796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307EF89C-7404-451B-8AD4-E1F6F30934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56DB3A8-02E2-4147-A6CA-A8207AB6E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8D3FD-A16D-41B5-870B-AF11F36AAE24}" type="datetime1">
              <a:rPr lang="pt-BR" smtClean="0"/>
              <a:t>29/01/2019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6F01A54-582D-42C4-9D67-6D21385D24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210DC8B-A589-4C1D-BD48-CBC8FD885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4F1CC-629D-4ED6-BEDC-9B3717A0E0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063941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8AB8E9-EC65-4F95-AF1B-7D4DC9A175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0AEED30-B30D-4350-9F54-2208E71FE4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CC8F585-1D91-44D8-89E7-F173C63979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E9E7534C-5D13-4F4D-9897-576C7A1BA6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0C600-5C85-456D-9FC5-3729361FE078}" type="datetime1">
              <a:rPr lang="pt-BR" smtClean="0"/>
              <a:t>29/01/2019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9750517-4B54-4B59-A1E6-1F28DD3F22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7600E6F-1F95-4610-999A-AC3BE04DE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4F1CC-629D-4ED6-BEDC-9B3717A0E0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8721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64C98420-A19F-4C0A-BD9D-110A6E9E6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5BA40C9-0CE6-4D1D-B070-D7FE58A66E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F01714D-6402-4F37-9101-2FD023BBE9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5FCB80-91FF-410B-8BBD-439A2A3ECDF3}" type="datetime1">
              <a:rPr lang="pt-BR" smtClean="0"/>
              <a:t>29/01/2019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266CBC0-15E1-4E56-9CE4-8A51034F3A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9392CA0-8E8B-4F88-BED3-098AD5EA2E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E4F1CC-629D-4ED6-BEDC-9B3717A0E0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24161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gi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030F71A0-9B3B-42BF-8440-BFEA85A99CB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72" t="1" r="5832" b="-1944"/>
          <a:stretch/>
        </p:blipFill>
        <p:spPr>
          <a:xfrm>
            <a:off x="6172198" y="0"/>
            <a:ext cx="6019802" cy="6991350"/>
          </a:xfrm>
          <a:prstGeom prst="rect">
            <a:avLst/>
          </a:prstGeom>
        </p:spPr>
      </p:pic>
      <p:sp>
        <p:nvSpPr>
          <p:cNvPr id="11" name="Retângulo de cantos arredondados 10"/>
          <p:cNvSpPr/>
          <p:nvPr/>
        </p:nvSpPr>
        <p:spPr>
          <a:xfrm>
            <a:off x="6324600" y="2836879"/>
            <a:ext cx="5781673" cy="1617304"/>
          </a:xfrm>
          <a:prstGeom prst="roundRect">
            <a:avLst/>
          </a:prstGeom>
          <a:solidFill>
            <a:schemeClr val="lt1">
              <a:alpha val="5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429248" y="2981426"/>
            <a:ext cx="7505702" cy="1004471"/>
          </a:xfrm>
        </p:spPr>
        <p:txBody>
          <a:bodyPr>
            <a:noAutofit/>
          </a:bodyPr>
          <a:lstStyle/>
          <a:p>
            <a:r>
              <a:rPr lang="pt-B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NATUREZA</a:t>
            </a:r>
            <a:r>
              <a:rPr lang="pt-B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 DA MATÉRIA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962358" y="132144"/>
            <a:ext cx="353753" cy="601840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5497829" y="696996"/>
            <a:ext cx="730091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UNIVERSIDADE FEDERAL DE ALAGOAS</a:t>
            </a:r>
          </a:p>
          <a:p>
            <a:pPr algn="ctr"/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CENTRO DE TECNOLOGIA</a:t>
            </a:r>
          </a:p>
          <a:p>
            <a:pPr algn="ctr"/>
            <a:r>
              <a:rPr lang="pt-BR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PROGRAMA DE APOIO AOS ALUNOS DAS ESCOLAS PÚBLICAS DO ESTADO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7508744" y="6384528"/>
            <a:ext cx="36147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Maceió – 30 de Janeiro de 2019</a:t>
            </a: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914" y="5396062"/>
            <a:ext cx="1680321" cy="656691"/>
          </a:xfrm>
          <a:prstGeom prst="rect">
            <a:avLst/>
          </a:prstGeom>
        </p:spPr>
      </p:pic>
      <p:pic>
        <p:nvPicPr>
          <p:cNvPr id="1026" name="Picture 2" descr="Resultado de imagem para paespe">
            <a:extLst>
              <a:ext uri="{FF2B5EF4-FFF2-40B4-BE49-F238E27FC236}">
                <a16:creationId xmlns:a16="http://schemas.microsoft.com/office/drawing/2014/main" id="{24452AC5-D8EC-4FE4-A943-7449F47CF0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7121" y="5220799"/>
            <a:ext cx="1240407" cy="1108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42644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D25054-F84B-4F34-8B1E-C088F5A9C4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Conhecimento Científico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DC583BF-C0B6-4F84-9DC8-0D834347CA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8298" y="2187574"/>
            <a:ext cx="10515600" cy="4351338"/>
          </a:xfrm>
        </p:spPr>
        <p:txBody>
          <a:bodyPr/>
          <a:lstStyle/>
          <a:p>
            <a:r>
              <a:rPr lang="pt-BR" dirty="0"/>
              <a:t>Como se basearam as descobertas científicas e como se baseiam hoje em dia?</a:t>
            </a:r>
          </a:p>
          <a:p>
            <a:r>
              <a:rPr lang="pt-BR" dirty="0"/>
              <a:t>Princípios: proposições ou generalizações de regularidades, semelhanças ou coincidências verificadas nos experimentos.</a:t>
            </a:r>
          </a:p>
          <a:p>
            <a:r>
              <a:rPr lang="pt-BR" dirty="0"/>
              <a:t>Leis: relações matemáticas entre as grandezas envolvidas nos experimentos.</a:t>
            </a:r>
          </a:p>
          <a:p>
            <a:r>
              <a:rPr lang="pt-BR" dirty="0"/>
              <a:t>Hipóteses: suposições feitas para tentar explicar os fatos observados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FD81ED0-204D-4C8E-A3FD-4EC6CA9104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4F1CC-629D-4ED6-BEDC-9B3717A0E026}" type="slidenum">
              <a:rPr lang="pt-BR" smtClean="0"/>
              <a:t>10</a:t>
            </a:fld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9E7AE711-811D-43DD-BD74-F9A3D63B4D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1677" y="215900"/>
            <a:ext cx="8848645" cy="6276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213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de cantos arredondados 7"/>
          <p:cNvSpPr/>
          <p:nvPr/>
        </p:nvSpPr>
        <p:spPr>
          <a:xfrm>
            <a:off x="263980" y="2673350"/>
            <a:ext cx="8346620" cy="1511300"/>
          </a:xfrm>
          <a:prstGeom prst="roundRect">
            <a:avLst/>
          </a:prstGeom>
          <a:solidFill>
            <a:schemeClr val="accent1">
              <a:lumMod val="20000"/>
              <a:lumOff val="80000"/>
              <a:alpha val="82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7200" dirty="0">
                <a:latin typeface="Aharoni" panose="02010803020104030203" pitchFamily="2" charset="-79"/>
                <a:cs typeface="Aharoni" panose="02010803020104030203" pitchFamily="2" charset="-79"/>
              </a:rPr>
              <a:t>2.0</a:t>
            </a:r>
            <a:r>
              <a:rPr lang="pt-BR" sz="4800" dirty="0">
                <a:latin typeface="Aharoni" panose="02010803020104030203" pitchFamily="2" charset="-79"/>
                <a:cs typeface="Aharoni" panose="02010803020104030203" pitchFamily="2" charset="-79"/>
              </a:rPr>
              <a:t> – ESTRUTURA ATÔMICA</a:t>
            </a:r>
            <a:endParaRPr lang="pt-BR" sz="32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4F1CC-629D-4ED6-BEDC-9B3717A0E026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329664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C42385-B038-42CB-B740-F7ED9A4F27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24E31E7-FC08-4634-AA58-D7953F3858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7188" y="2005012"/>
            <a:ext cx="6746823" cy="4351338"/>
          </a:xfrm>
        </p:spPr>
        <p:txBody>
          <a:bodyPr/>
          <a:lstStyle/>
          <a:p>
            <a:r>
              <a:rPr lang="pt-BR" dirty="0"/>
              <a:t>A ideia do átomo ainda está em construção;</a:t>
            </a:r>
          </a:p>
          <a:p>
            <a:r>
              <a:rPr lang="pt-BR" dirty="0"/>
              <a:t>Feito por físicos;</a:t>
            </a:r>
          </a:p>
          <a:p>
            <a:r>
              <a:rPr lang="pt-BR" dirty="0"/>
              <a:t>Átomo: Indivisível (bloco construtor de toda a matéria);</a:t>
            </a:r>
          </a:p>
          <a:p>
            <a:r>
              <a:rPr lang="pt-BR" dirty="0"/>
              <a:t>Nem sempre foi aceito por todos;</a:t>
            </a:r>
          </a:p>
          <a:p>
            <a:r>
              <a:rPr lang="pt-BR" dirty="0"/>
              <a:t>Começa a mudar depois da segunda década do século 20.</a:t>
            </a:r>
          </a:p>
          <a:p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EBC9D34-D58C-4237-A405-57B957B61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4F1CC-629D-4ED6-BEDC-9B3717A0E026}" type="slidenum">
              <a:rPr lang="pt-BR" smtClean="0"/>
              <a:t>12</a:t>
            </a:fld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7BB01CCD-E908-4756-84ED-E23918A2DE8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415" y="1345915"/>
            <a:ext cx="4549515" cy="45495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935403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BE76AAC-BA12-4782-B18B-5D4A593AEC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Teoria Atômica de Dalton	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5C30168-D853-4B2E-9653-B384E35B33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Lavoisier – Matéria não é destruída (matéria constante).</a:t>
            </a:r>
          </a:p>
          <a:p>
            <a:r>
              <a:rPr lang="pt-BR" dirty="0"/>
              <a:t>Proust – proporção do elementos que participam da formação de uma substância permanece constante.</a:t>
            </a:r>
          </a:p>
          <a:p>
            <a:r>
              <a:rPr lang="pt-BR" dirty="0"/>
              <a:t>Ambos não conseguiram explicar as afirmações acima.</a:t>
            </a:r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9D34317-B5EC-46B4-BAE5-38DB580C6A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4F1CC-629D-4ED6-BEDC-9B3717A0E026}" type="slidenum">
              <a:rPr lang="pt-BR" smtClean="0"/>
              <a:t>13</a:t>
            </a:fld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5B5E9009-0676-47AD-82D5-6D964011AE5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9337" y="4065587"/>
            <a:ext cx="2473325" cy="2473325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34FFC7EA-321F-4897-B098-ADF3DB3DC0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01231" y="3709110"/>
            <a:ext cx="5659491" cy="3148890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3125743F-8815-4E91-894D-A4BD238257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5255" y="3709110"/>
            <a:ext cx="4281487" cy="2992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285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 descr="Resultado de imagem para thomson">
            <a:extLst>
              <a:ext uri="{FF2B5EF4-FFF2-40B4-BE49-F238E27FC236}">
                <a16:creationId xmlns:a16="http://schemas.microsoft.com/office/drawing/2014/main" id="{B80930AE-1F40-49A2-9FA7-C6B6136B3C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8287" y="2333625"/>
            <a:ext cx="3191925" cy="36707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81697B68-F900-4A58-BD8C-5803666C09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Teoria atômica de Thomson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1BD304A-32BD-4EFB-BAC7-E7A47207AA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r>
              <a:rPr lang="pt-BR" dirty="0"/>
              <a:t>J.J Thomson – Físico experimental (ganhou prêmio Nobel)</a:t>
            </a:r>
          </a:p>
          <a:p>
            <a:r>
              <a:rPr lang="pt-BR" dirty="0"/>
              <a:t>Raios Catódicos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DD36E72-2B81-489D-80DC-52ADF3DC8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4F1CC-629D-4ED6-BEDC-9B3717A0E026}" type="slidenum">
              <a:rPr lang="pt-BR" smtClean="0"/>
              <a:t>14</a:t>
            </a:fld>
            <a:endParaRPr lang="pt-BR"/>
          </a:p>
        </p:txBody>
      </p:sp>
      <p:pic>
        <p:nvPicPr>
          <p:cNvPr id="4098" name="Picture 2" descr="Resultado de imagem para modelo atÃ´mico de thomson raios catÃ³dicos">
            <a:extLst>
              <a:ext uri="{FF2B5EF4-FFF2-40B4-BE49-F238E27FC236}">
                <a16:creationId xmlns:a16="http://schemas.microsoft.com/office/drawing/2014/main" id="{40BCE354-9B50-47CE-B9E0-167EA5A0EA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350" y="2866987"/>
            <a:ext cx="6296025" cy="34893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FB26E94D-175B-4A14-B8ED-2EEA59E9B3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57462" y="754386"/>
            <a:ext cx="7077075" cy="5349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575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325DEA0-1C5D-49C2-9C5F-F2DE21BE66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Conclusões experimentais Thomson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2B57ECD-818C-42CD-8511-0ED5EC0A6A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Apresentam Massa</a:t>
            </a:r>
          </a:p>
          <a:p>
            <a:r>
              <a:rPr lang="pt-BR" dirty="0"/>
              <a:t>Carga Negativa</a:t>
            </a:r>
          </a:p>
          <a:p>
            <a:r>
              <a:rPr lang="pt-BR" dirty="0"/>
              <a:t>Presentes em qualquer material (independente do gás)</a:t>
            </a:r>
          </a:p>
          <a:p>
            <a:r>
              <a:rPr lang="pt-BR" dirty="0"/>
              <a:t>Com isso, ele chamou esses corpúsculos de elétrons carga negativa e desafiou a relação de Dalton.</a:t>
            </a:r>
          </a:p>
          <a:p>
            <a:r>
              <a:rPr lang="pt-BR" dirty="0"/>
              <a:t>Modelo pudim de ameixa (passas)</a:t>
            </a:r>
          </a:p>
          <a:p>
            <a:r>
              <a:rPr lang="pt-BR" dirty="0"/>
              <a:t>Determinação da Carga e Massa (</a:t>
            </a:r>
            <a:r>
              <a:rPr lang="pt-BR" dirty="0" err="1"/>
              <a:t>Millikan</a:t>
            </a:r>
            <a:r>
              <a:rPr lang="pt-BR" dirty="0"/>
              <a:t>) do Elétron.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0A11D28-31CB-4A71-93B4-291955EA9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4F1CC-629D-4ED6-BEDC-9B3717A0E026}" type="slidenum">
              <a:rPr lang="pt-BR" smtClean="0"/>
              <a:t>15</a:t>
            </a:fld>
            <a:endParaRPr lang="pt-BR"/>
          </a:p>
        </p:txBody>
      </p:sp>
      <p:pic>
        <p:nvPicPr>
          <p:cNvPr id="5122" name="Picture 2" descr="Resultado de imagem para modelo pudim de passas">
            <a:extLst>
              <a:ext uri="{FF2B5EF4-FFF2-40B4-BE49-F238E27FC236}">
                <a16:creationId xmlns:a16="http://schemas.microsoft.com/office/drawing/2014/main" id="{263B6D0D-72DF-4B4D-945E-5F5D0FE389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2693" y="1488701"/>
            <a:ext cx="5286614" cy="51160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0372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Resultado de imagem para rutherford">
            <a:extLst>
              <a:ext uri="{FF2B5EF4-FFF2-40B4-BE49-F238E27FC236}">
                <a16:creationId xmlns:a16="http://schemas.microsoft.com/office/drawing/2014/main" id="{665CADF9-0892-4480-AFCD-B00384FFC7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2033" y="1690688"/>
            <a:ext cx="3276600" cy="409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F71B58FC-EA16-44D0-8E9A-28A704037D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Modelo atômico de Rutherford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EDF7183-C992-4ED0-BF37-72277A39E7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271479" cy="4351338"/>
          </a:xfrm>
        </p:spPr>
        <p:txBody>
          <a:bodyPr/>
          <a:lstStyle/>
          <a:p>
            <a:r>
              <a:rPr lang="pt-BR" dirty="0"/>
              <a:t>Aluno de Thomson, Físico.</a:t>
            </a:r>
          </a:p>
          <a:p>
            <a:r>
              <a:rPr lang="pt-BR" dirty="0"/>
              <a:t>Experimento do espalhamento de partículas alpha em alta velocidade até uma folha fina de outro.</a:t>
            </a:r>
          </a:p>
          <a:p>
            <a:r>
              <a:rPr lang="pt-BR" dirty="0"/>
              <a:t>“Foi o evento mais incrível que aconteceu na minha vida. Era com se você atirasse um objeto de 15 polegadas em um lenço de papel, e ele voltasse e batesse em você!”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3B52BC5-FBD9-45D2-A1C7-C549D3D86A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4F1CC-629D-4ED6-BEDC-9B3717A0E026}" type="slidenum">
              <a:rPr lang="pt-BR" smtClean="0"/>
              <a:t>16</a:t>
            </a:fld>
            <a:endParaRPr lang="pt-BR"/>
          </a:p>
        </p:txBody>
      </p:sp>
      <p:pic>
        <p:nvPicPr>
          <p:cNvPr id="6146" name="Picture 2" descr="Resultado de imagem para teoria atÃ´mica de rutherford">
            <a:extLst>
              <a:ext uri="{FF2B5EF4-FFF2-40B4-BE49-F238E27FC236}">
                <a16:creationId xmlns:a16="http://schemas.microsoft.com/office/drawing/2014/main" id="{714EE969-4DE2-4F12-9992-F05CAAE6C8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928" y="1725529"/>
            <a:ext cx="7651882" cy="3406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8773927D-22F1-4C11-9DFF-2144E883DC0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3668"/>
          <a:stretch/>
        </p:blipFill>
        <p:spPr>
          <a:xfrm>
            <a:off x="2915557" y="1476772"/>
            <a:ext cx="6690668" cy="4523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59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D406C8-C773-4487-AF02-AADB30351B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2EF31C7-3DA0-4244-BE8E-898F134AAD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Porém o modelo era insustentável;</a:t>
            </a:r>
          </a:p>
          <a:p>
            <a:r>
              <a:rPr lang="pt-BR" dirty="0"/>
              <a:t>Colapso!</a:t>
            </a:r>
          </a:p>
          <a:p>
            <a:pPr algn="r"/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FECBEB5-CC3E-408C-9469-B8F4D1B77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4F1CC-629D-4ED6-BEDC-9B3717A0E026}" type="slidenum">
              <a:rPr lang="pt-BR" smtClean="0"/>
              <a:t>17</a:t>
            </a:fld>
            <a:endParaRPr lang="pt-BR"/>
          </a:p>
        </p:txBody>
      </p:sp>
      <p:pic>
        <p:nvPicPr>
          <p:cNvPr id="7176" name="Picture 8" descr="Imagem relacionada">
            <a:extLst>
              <a:ext uri="{FF2B5EF4-FFF2-40B4-BE49-F238E27FC236}">
                <a16:creationId xmlns:a16="http://schemas.microsoft.com/office/drawing/2014/main" id="{40CF8C82-9791-432D-B148-87EDC7C56D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1937" y="2849051"/>
            <a:ext cx="3538928" cy="36111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Resultado de imagem para teoria atÃ´mica de rutherford colapso">
            <a:extLst>
              <a:ext uri="{FF2B5EF4-FFF2-40B4-BE49-F238E27FC236}">
                <a16:creationId xmlns:a16="http://schemas.microsoft.com/office/drawing/2014/main" id="{54E87DDE-41B8-4407-BF3F-9D34582225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0024" y="941269"/>
            <a:ext cx="3942599" cy="52312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74397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45BC5A0-4990-49DF-8E55-6B55901738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Modelo atômico de Bohr	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B6E9418-D9DD-46AC-AD81-F20475659E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4"/>
            <a:ext cx="8041105" cy="4530725"/>
          </a:xfrm>
        </p:spPr>
        <p:txBody>
          <a:bodyPr>
            <a:normAutofit fontScale="92500" lnSpcReduction="10000"/>
          </a:bodyPr>
          <a:lstStyle/>
          <a:p>
            <a:r>
              <a:rPr lang="pt-BR" dirty="0"/>
              <a:t>Aluno de Rutherford</a:t>
            </a:r>
          </a:p>
          <a:p>
            <a:r>
              <a:rPr lang="pt-BR" dirty="0"/>
              <a:t>Solução para o colapso</a:t>
            </a:r>
          </a:p>
          <a:p>
            <a:r>
              <a:rPr lang="pt-BR" dirty="0"/>
              <a:t>Postulados (impondo que o momento angular é quantizado)</a:t>
            </a:r>
          </a:p>
          <a:p>
            <a:r>
              <a:rPr lang="pt-BR" dirty="0"/>
              <a:t>“Um elétron em seu estado estacionário não ganha e perde energia”</a:t>
            </a:r>
          </a:p>
          <a:p>
            <a:r>
              <a:rPr lang="pt-BR" dirty="0"/>
              <a:t>“Ao ganhar energia, o elétron passa para um nível maior de energia”</a:t>
            </a:r>
          </a:p>
          <a:p>
            <a:r>
              <a:rPr lang="pt-BR" dirty="0"/>
              <a:t>“O nível maior de energia é instável e após um curto espaço de tempo devolve a energia externa que absorveu”</a:t>
            </a:r>
          </a:p>
          <a:p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3620F50-65CE-4E99-A49D-7BEB9EA84B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4F1CC-629D-4ED6-BEDC-9B3717A0E026}" type="slidenum">
              <a:rPr lang="pt-BR" smtClean="0"/>
              <a:t>18</a:t>
            </a:fld>
            <a:endParaRPr lang="pt-BR"/>
          </a:p>
        </p:txBody>
      </p:sp>
      <p:pic>
        <p:nvPicPr>
          <p:cNvPr id="8194" name="Picture 2" descr="Resultado de imagem para niels bohr">
            <a:extLst>
              <a:ext uri="{FF2B5EF4-FFF2-40B4-BE49-F238E27FC236}">
                <a16:creationId xmlns:a16="http://schemas.microsoft.com/office/drawing/2014/main" id="{F9A1324B-2C39-45F1-814B-1BF41EBDBD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9304" y="2027109"/>
            <a:ext cx="2743200" cy="32929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34712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F126D8-30E5-4ECA-9643-8A897319E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9C0AA61-C8E3-4E60-8208-81AFB0CDA0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err="1"/>
              <a:t>Spectro</a:t>
            </a:r>
            <a:r>
              <a:rPr lang="pt-BR" dirty="0"/>
              <a:t> e Raias Espectrais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411A893-23B4-42B9-92A8-91EC9E24D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4F1CC-629D-4ED6-BEDC-9B3717A0E026}" type="slidenum">
              <a:rPr lang="pt-BR" smtClean="0"/>
              <a:t>19</a:t>
            </a:fld>
            <a:endParaRPr lang="pt-BR"/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B2A11E65-4447-4428-AD21-CF5D8D1695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5054" y="395788"/>
            <a:ext cx="9221892" cy="61431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218" name="Picture 2" descr="Imagem relacionada">
            <a:extLst>
              <a:ext uri="{FF2B5EF4-FFF2-40B4-BE49-F238E27FC236}">
                <a16:creationId xmlns:a16="http://schemas.microsoft.com/office/drawing/2014/main" id="{1AE01872-14D4-4371-9FF5-FB707EBFAA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49" t="23807" r="8621" b="6929"/>
          <a:stretch/>
        </p:blipFill>
        <p:spPr bwMode="auto">
          <a:xfrm>
            <a:off x="3727049" y="2453633"/>
            <a:ext cx="4737901" cy="39942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5642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de cantos arredondados 7"/>
          <p:cNvSpPr/>
          <p:nvPr/>
        </p:nvSpPr>
        <p:spPr>
          <a:xfrm>
            <a:off x="4397831" y="2724150"/>
            <a:ext cx="7641770" cy="1758950"/>
          </a:xfrm>
          <a:prstGeom prst="roundRect">
            <a:avLst/>
          </a:prstGeom>
          <a:solidFill>
            <a:schemeClr val="accent1">
              <a:lumMod val="20000"/>
              <a:lumOff val="80000"/>
              <a:alpha val="82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4800" dirty="0">
                <a:latin typeface="Aharoni" panose="02010803020104030203" pitchFamily="2" charset="-79"/>
                <a:cs typeface="Aharoni" panose="02010803020104030203" pitchFamily="2" charset="-79"/>
              </a:rPr>
              <a:t>APLICAÇÕES GERAIS</a:t>
            </a:r>
            <a:endParaRPr lang="pt-BR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4F1CC-629D-4ED6-BEDC-9B3717A0E026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45450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de cantos arredondados 7"/>
          <p:cNvSpPr/>
          <p:nvPr/>
        </p:nvSpPr>
        <p:spPr>
          <a:xfrm>
            <a:off x="3409951" y="2520496"/>
            <a:ext cx="8636908" cy="1817007"/>
          </a:xfrm>
          <a:prstGeom prst="roundRect">
            <a:avLst/>
          </a:prstGeom>
          <a:solidFill>
            <a:schemeClr val="accent1">
              <a:lumMod val="20000"/>
              <a:lumOff val="80000"/>
              <a:alpha val="82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5400" dirty="0">
                <a:latin typeface="Aharoni" panose="02010803020104030203" pitchFamily="2" charset="-79"/>
                <a:cs typeface="Aharoni" panose="02010803020104030203" pitchFamily="2" charset="-79"/>
              </a:rPr>
              <a:t>3.0 – </a:t>
            </a:r>
            <a:r>
              <a:rPr lang="pt-BR" sz="4000" dirty="0">
                <a:latin typeface="Aharoni" panose="02010803020104030203" pitchFamily="2" charset="-79"/>
                <a:cs typeface="Aharoni" panose="02010803020104030203" pitchFamily="2" charset="-79"/>
              </a:rPr>
              <a:t>PARTÍCULAS SUBATÔMICAS</a:t>
            </a:r>
            <a:endParaRPr lang="pt-BR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4F1CC-629D-4ED6-BEDC-9B3717A0E026}" type="slidenum">
              <a:rPr lang="pt-BR" smtClean="0"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00787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de cantos arredondados 7"/>
          <p:cNvSpPr/>
          <p:nvPr/>
        </p:nvSpPr>
        <p:spPr>
          <a:xfrm>
            <a:off x="130631" y="2382158"/>
            <a:ext cx="8479970" cy="2304142"/>
          </a:xfrm>
          <a:prstGeom prst="roundRect">
            <a:avLst/>
          </a:prstGeom>
          <a:solidFill>
            <a:schemeClr val="accent1">
              <a:lumMod val="20000"/>
              <a:lumOff val="80000"/>
              <a:alpha val="82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7200" dirty="0">
                <a:latin typeface="Aharoni" panose="02010803020104030203" pitchFamily="2" charset="-79"/>
                <a:cs typeface="Aharoni" panose="02010803020104030203" pitchFamily="2" charset="-79"/>
              </a:rPr>
              <a:t>4.0</a:t>
            </a:r>
            <a:r>
              <a:rPr lang="pt-BR" sz="4800" dirty="0">
                <a:latin typeface="Aharoni" panose="02010803020104030203" pitchFamily="2" charset="-79"/>
                <a:cs typeface="Aharoni" panose="02010803020104030203" pitchFamily="2" charset="-79"/>
              </a:rPr>
              <a:t> – ISÓTOPOS, ISÓBAROS E ISÓTONOS</a:t>
            </a:r>
            <a:endParaRPr lang="pt-BR" sz="32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4F1CC-629D-4ED6-BEDC-9B3717A0E026}" type="slidenum">
              <a:rPr lang="pt-BR" smtClean="0"/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358629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de cantos arredondados 7"/>
          <p:cNvSpPr/>
          <p:nvPr/>
        </p:nvSpPr>
        <p:spPr>
          <a:xfrm>
            <a:off x="3497037" y="2644321"/>
            <a:ext cx="8447313" cy="1569357"/>
          </a:xfrm>
          <a:prstGeom prst="roundRect">
            <a:avLst/>
          </a:prstGeom>
          <a:solidFill>
            <a:schemeClr val="accent1">
              <a:lumMod val="20000"/>
              <a:lumOff val="80000"/>
              <a:alpha val="82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4800" dirty="0">
                <a:latin typeface="Aharoni" panose="02010803020104030203" pitchFamily="2" charset="-79"/>
                <a:cs typeface="Aharoni" panose="02010803020104030203" pitchFamily="2" charset="-79"/>
              </a:rPr>
              <a:t>5.0 – </a:t>
            </a:r>
            <a:r>
              <a:rPr lang="pt-BR" sz="3600" dirty="0">
                <a:latin typeface="Aharoni" panose="02010803020104030203" pitchFamily="2" charset="-79"/>
                <a:cs typeface="Aharoni" panose="02010803020104030203" pitchFamily="2" charset="-79"/>
              </a:rPr>
              <a:t>PROPRIEDADES DA MATÉRIA</a:t>
            </a:r>
            <a:endParaRPr lang="pt-BR" sz="20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4F1CC-629D-4ED6-BEDC-9B3717A0E026}" type="slidenum">
              <a:rPr lang="pt-BR" smtClean="0"/>
              <a:t>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88933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1FAFB39-C5A3-4C82-B848-E85AD6E16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5.1. MATÉRIA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015E772-7065-43F7-82DB-B1EB8A4241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Definição: tudo o que ocupa lugar no espaço e tem massa.</a:t>
            </a:r>
          </a:p>
          <a:p>
            <a:r>
              <a:rPr lang="pt-BR" dirty="0"/>
              <a:t>A matéria nem sempre é visível. 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E47242D-666E-49B4-81F0-446A388C4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4F1CC-629D-4ED6-BEDC-9B3717A0E026}" type="slidenum">
              <a:rPr lang="pt-BR" smtClean="0"/>
              <a:t>23</a:t>
            </a:fld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23944083-8261-4EBF-A724-433607239F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1495" y="2862221"/>
            <a:ext cx="3452462" cy="36306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874CA8BC-0728-4B98-9F2C-0E14CE40C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0694" y="3874461"/>
            <a:ext cx="3316369" cy="2000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0981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BD48D3-8950-4BAF-9F35-B8F60A40A1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5.2. PROPRIEDADES FÍSICAS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BBDC026-9EE1-4DBF-B362-5D5EC561E4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48422"/>
            <a:ext cx="10515600" cy="4351338"/>
          </a:xfrm>
        </p:spPr>
        <p:txBody>
          <a:bodyPr/>
          <a:lstStyle/>
          <a:p>
            <a:r>
              <a:rPr lang="pt-BR" dirty="0"/>
              <a:t>Massa (m): a quantidade de matéria que existe num corpo.</a:t>
            </a:r>
          </a:p>
          <a:p>
            <a:r>
              <a:rPr lang="pt-BR" dirty="0"/>
              <a:t>Peso difere de Massa.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540F34F-CD54-4CB9-803A-99A007E8A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4F1CC-629D-4ED6-BEDC-9B3717A0E026}" type="slidenum">
              <a:rPr lang="pt-BR" smtClean="0"/>
              <a:t>24</a:t>
            </a:fld>
            <a:endParaRPr lang="pt-BR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7B332A89-E389-4714-9324-588506C00E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4843" y="2732881"/>
            <a:ext cx="2819440" cy="3495174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C363D570-544A-4771-8476-C395C312F1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9109" y="3155531"/>
            <a:ext cx="2857500" cy="2767013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3BDAA2F2-D7B9-4EC1-BDF7-5211F721FF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24843" y="3155531"/>
            <a:ext cx="5662883" cy="17708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61B9EA2D-24BE-425B-BC1F-132792BD40F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2656" y="2077664"/>
            <a:ext cx="6072187" cy="39265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25468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F8D3C5-566C-4BEA-98D3-2C85DD03FA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5.2. PROPRIEDADES FÍSICAS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D3BF8A9-E35E-4110-8F01-06DA4735C5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Volume (V): é a extensão de espaço ocupado por um corpo. Calculado a partir do produto entre a altura, comprimento e largura no caso de um cubo.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CD10CF4-E52B-42EB-AA0A-D70CC480D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4F1CC-629D-4ED6-BEDC-9B3717A0E026}" type="slidenum">
              <a:rPr lang="pt-BR" smtClean="0"/>
              <a:t>25</a:t>
            </a:fld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EE7AFDB0-EB90-4F97-A844-04FDF69DDD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050" y="2944463"/>
            <a:ext cx="3600450" cy="3594449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2E163302-1AAD-40D4-B431-D9B2A52F9BB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063" t="2873" b="1247"/>
          <a:stretch/>
        </p:blipFill>
        <p:spPr>
          <a:xfrm>
            <a:off x="514350" y="870744"/>
            <a:ext cx="6095999" cy="5216770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655C0AA6-8AF1-4C64-AABA-66A07E3078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96048" y="2904090"/>
            <a:ext cx="5684045" cy="1962836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0793E262-F7AF-414E-800C-840A496E17F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4350" y="1632919"/>
            <a:ext cx="11004889" cy="4164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5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AB5E10-0691-4C22-9C1D-14F791FF80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5.2. PROPRIEDADES FÍSICAS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077B37A-D16A-4906-86B3-6AF6C12B61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Temperatura (T): relaciona-se com o estado de agitação das partículas que formam um corpo e com a capacidade desse corpo de transmitir ou receber calor.</a:t>
            </a:r>
          </a:p>
          <a:p>
            <a:r>
              <a:rPr lang="pt-BR" dirty="0"/>
              <a:t>PE e PF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B7D9E75-CA1C-4E30-8C3F-383733342B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4F1CC-629D-4ED6-BEDC-9B3717A0E026}" type="slidenum">
              <a:rPr lang="pt-BR" smtClean="0"/>
              <a:t>26</a:t>
            </a:fld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E27E8726-1D39-4624-A534-A87BE81A361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93" t="1629" r="1326"/>
          <a:stretch/>
        </p:blipFill>
        <p:spPr>
          <a:xfrm>
            <a:off x="4631961" y="2708482"/>
            <a:ext cx="4629618" cy="38593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637215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59979BE-2317-45EE-A197-8A678DF8C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ECBB843-DB43-4F09-A5FB-0CD5214F64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Pressão (P): a relação entre a força exercida na direção perpendicular, sobre uma dada superfície, e a área dessa superfície.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4C9A6F5-7976-4171-820D-E0C9ECBA8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4F1CC-629D-4ED6-BEDC-9B3717A0E026}" type="slidenum">
              <a:rPr lang="pt-BR" smtClean="0"/>
              <a:t>27</a:t>
            </a:fld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63048972-1C9F-4D4B-A6F6-3360B65AE4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3050" y="3429000"/>
            <a:ext cx="3925876" cy="2689225"/>
          </a:xfrm>
          <a:prstGeom prst="rect">
            <a:avLst/>
          </a:prstGeom>
        </p:spPr>
      </p:pic>
      <p:pic>
        <p:nvPicPr>
          <p:cNvPr id="1026" name="Picture 2" descr="Resultado de imagem para pressure">
            <a:extLst>
              <a:ext uri="{FF2B5EF4-FFF2-40B4-BE49-F238E27FC236}">
                <a16:creationId xmlns:a16="http://schemas.microsoft.com/office/drawing/2014/main" id="{D5BD5CD5-4EAC-4144-901C-31EEA125C7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3575" y="2803732"/>
            <a:ext cx="5734050" cy="35526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276848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1FAFB39-C5A3-4C82-B848-E85AD6E16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015E772-7065-43F7-82DB-B1EB8A4241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1656" y="1859513"/>
            <a:ext cx="10432143" cy="4317450"/>
          </a:xfrm>
        </p:spPr>
        <p:txBody>
          <a:bodyPr/>
          <a:lstStyle/>
          <a:p>
            <a:r>
              <a:rPr lang="pt-BR" dirty="0"/>
              <a:t>Densidade (d): é a relação (razão) entre a massa de um material e o volume por ele ocupado.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E47242D-666E-49B4-81F0-446A388C4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4F1CC-629D-4ED6-BEDC-9B3717A0E026}" type="slidenum">
              <a:rPr lang="pt-BR" smtClean="0"/>
              <a:t>28</a:t>
            </a:fld>
            <a:endParaRPr lang="pt-BR"/>
          </a:p>
        </p:txBody>
      </p:sp>
      <p:pic>
        <p:nvPicPr>
          <p:cNvPr id="2050" name="Picture 2" descr="Resultado de imagem para density">
            <a:extLst>
              <a:ext uri="{FF2B5EF4-FFF2-40B4-BE49-F238E27FC236}">
                <a16:creationId xmlns:a16="http://schemas.microsoft.com/office/drawing/2014/main" id="{E0254040-1E0B-4B1F-B373-B3883F0EC6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24" t="25528" r="11949" b="7694"/>
          <a:stretch/>
        </p:blipFill>
        <p:spPr bwMode="auto">
          <a:xfrm>
            <a:off x="3251652" y="3181349"/>
            <a:ext cx="5772150" cy="25765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Resultado de imagem para density">
            <a:extLst>
              <a:ext uri="{FF2B5EF4-FFF2-40B4-BE49-F238E27FC236}">
                <a16:creationId xmlns:a16="http://schemas.microsoft.com/office/drawing/2014/main" id="{65CAEC8F-9FBA-4D38-905C-387B8D3437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325" y="681037"/>
            <a:ext cx="9705975" cy="53037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9529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AE060D5-5761-4988-AC72-18561A4E42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D82E009-78A5-4E0A-9547-92C11F2BCB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CF4E5BE-D938-416C-AE3D-A00FB5B2D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4F1CC-629D-4ED6-BEDC-9B3717A0E026}" type="slidenum">
              <a:rPr lang="pt-BR" smtClean="0"/>
              <a:t>3</a:t>
            </a:fld>
            <a:endParaRPr lang="pt-BR"/>
          </a:p>
        </p:txBody>
      </p:sp>
      <p:pic>
        <p:nvPicPr>
          <p:cNvPr id="3074" name="Picture 2" descr="Resultado de imagem para tênis all star">
            <a:extLst>
              <a:ext uri="{FF2B5EF4-FFF2-40B4-BE49-F238E27FC236}">
                <a16:creationId xmlns:a16="http://schemas.microsoft.com/office/drawing/2014/main" id="{FD7D9728-27FA-4038-9A39-8DD841A064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793" y="136525"/>
            <a:ext cx="6348413" cy="63484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54549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210D91-293B-4AD7-9CBD-AC16725BD6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828DF26-06FF-4B4D-87E1-EBD09FC1E6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DD31A47-03E0-4561-BC7A-1B675049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4F1CC-629D-4ED6-BEDC-9B3717A0E026}" type="slidenum">
              <a:rPr lang="pt-BR" smtClean="0"/>
              <a:t>4</a:t>
            </a:fld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3FD4B99D-2DD4-4EBF-ADC4-F0C7E8B2C0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240284"/>
            <a:ext cx="10176752" cy="63774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508772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de cantos arredondados 7"/>
          <p:cNvSpPr/>
          <p:nvPr/>
        </p:nvSpPr>
        <p:spPr>
          <a:xfrm>
            <a:off x="3592287" y="2491921"/>
            <a:ext cx="8599713" cy="1874157"/>
          </a:xfrm>
          <a:prstGeom prst="roundRect">
            <a:avLst/>
          </a:prstGeom>
          <a:solidFill>
            <a:schemeClr val="accent1">
              <a:lumMod val="20000"/>
              <a:lumOff val="80000"/>
              <a:alpha val="82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6000" dirty="0">
                <a:latin typeface="Aharoni" panose="02010803020104030203" pitchFamily="2" charset="-79"/>
                <a:cs typeface="Aharoni" panose="02010803020104030203" pitchFamily="2" charset="-79"/>
              </a:rPr>
              <a:t>1.0 – </a:t>
            </a:r>
            <a:r>
              <a:rPr lang="pt-BR" sz="4400" dirty="0">
                <a:latin typeface="Aharoni" panose="02010803020104030203" pitchFamily="2" charset="-79"/>
                <a:cs typeface="Aharoni" panose="02010803020104030203" pitchFamily="2" charset="-79"/>
              </a:rPr>
              <a:t>HISTÓRIA DA QUÍMICA</a:t>
            </a:r>
            <a:endParaRPr lang="pt-BR" sz="28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4F1CC-629D-4ED6-BEDC-9B3717A0E026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61231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3303EE-79E3-4E5D-B2F3-712AB92502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182CE9D-196D-414B-8473-9343294673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4C77F54-14E9-4F9E-B32A-23433B487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4F1CC-629D-4ED6-BEDC-9B3717A0E026}" type="slidenum">
              <a:rPr lang="pt-BR" smtClean="0"/>
              <a:t>6</a:t>
            </a:fld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BE85207C-3D4B-4254-AA04-F0FF998BEC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9409" y="1066403"/>
            <a:ext cx="9013181" cy="4725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8320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BD371A1-B00B-401B-8567-3117B86956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6852" y="494675"/>
            <a:ext cx="6556948" cy="5998199"/>
          </a:xfrm>
        </p:spPr>
        <p:txBody>
          <a:bodyPr>
            <a:normAutofit lnSpcReduction="10000"/>
          </a:bodyPr>
          <a:lstStyle/>
          <a:p>
            <a:r>
              <a:rPr lang="pt-BR" dirty="0"/>
              <a:t>Entendimento da relação existente entre o ser humano e o mundo da natureza e seus fenômenos;</a:t>
            </a:r>
          </a:p>
          <a:p>
            <a:r>
              <a:rPr lang="pt-BR" dirty="0"/>
              <a:t>Mitos e lendas;</a:t>
            </a:r>
          </a:p>
          <a:p>
            <a:r>
              <a:rPr lang="pt-BR" dirty="0"/>
              <a:t>Criação do mundo, a origem do fogo, a descoberta de ferramentas, o cultivo de alimentos etc. </a:t>
            </a:r>
          </a:p>
          <a:p>
            <a:r>
              <a:rPr lang="pt-BR" dirty="0"/>
              <a:t>Foi Empédocles, um filósofo grego, quem lançou a </a:t>
            </a:r>
            <a:r>
              <a:rPr lang="pt-BR" dirty="0" err="1"/>
              <a:t>idéia</a:t>
            </a:r>
            <a:r>
              <a:rPr lang="pt-BR" dirty="0"/>
              <a:t> para explicar a constituição da matéria;</a:t>
            </a:r>
          </a:p>
          <a:p>
            <a:r>
              <a:rPr lang="pt-BR" dirty="0"/>
              <a:t>Para ele, ela seria formada por quatro elementos primários — o fogo, o ar, a água e a terra. Esses elementos seriam indestrutíveis, mas estariam sofrendo constantes transformações.</a:t>
            </a:r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726C6EE-363E-45FC-B628-2B8B08374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4F1CC-629D-4ED6-BEDC-9B3717A0E026}" type="slidenum">
              <a:rPr lang="pt-BR" smtClean="0"/>
              <a:t>7</a:t>
            </a:fld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98F511ED-E44D-4971-9F60-363844B92C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579" y="1830119"/>
            <a:ext cx="3643313" cy="3562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5384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847751-BC2E-45A7-AEDC-A91AF7746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CB4C6B9-364F-42ED-B1D1-1199B5D7EB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8570A08-6A75-49FA-924E-800EC40E9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4F1CC-629D-4ED6-BEDC-9B3717A0E026}" type="slidenum">
              <a:rPr lang="pt-BR" smtClean="0"/>
              <a:t>8</a:t>
            </a:fld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742B9E26-CFF5-4B39-B08E-01D4F5BE2B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883443"/>
            <a:ext cx="10618000" cy="5091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799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ED272D-6B29-4FE9-BFD8-5CFB740737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91F1442-2D46-4F85-8E1C-5FF649A4A3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Os filósofos Leucipo e Demócrito formularam outra </a:t>
            </a:r>
            <a:r>
              <a:rPr lang="pt-BR" dirty="0" err="1"/>
              <a:t>idéia</a:t>
            </a:r>
            <a:r>
              <a:rPr lang="pt-BR" dirty="0"/>
              <a:t>, segundo a qual a matéria seria constituída de pequenas partículas que sempre existiram e que seriam indivisíveis: os átomos;</a:t>
            </a:r>
          </a:p>
          <a:p>
            <a:r>
              <a:rPr lang="pt-BR" dirty="0"/>
              <a:t>O conceito de Empédocles e Aristóteles foi aceito por mais de dois mil anos. Foi a mola propulsora dos alquimistas, os quais, até o século XV, tentavam transformar metais baratos, como o chumbo, em ouro.</a:t>
            </a:r>
          </a:p>
          <a:p>
            <a:r>
              <a:rPr lang="pt-BR" dirty="0"/>
              <a:t>Boyle propôs uma definição para elemento químico diferente da formulada pelos antigos gregos. Para Boyle, elemento químico era toda substância que não podia ser decomposta em substâncias mais simples.(1661)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453F6AA-794E-4A34-9BCC-8A4457C096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4F1CC-629D-4ED6-BEDC-9B3717A0E026}" type="slidenum">
              <a:rPr lang="pt-BR" smtClean="0"/>
              <a:t>9</a:t>
            </a:fld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860767C6-FB0B-48BC-8C7F-AAD011E0A3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0514" y="277215"/>
            <a:ext cx="4491037" cy="6261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963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1855</TotalTime>
  <Words>790</Words>
  <Application>Microsoft Office PowerPoint</Application>
  <PresentationFormat>Widescreen</PresentationFormat>
  <Paragraphs>97</Paragraphs>
  <Slides>28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28</vt:i4>
      </vt:variant>
    </vt:vector>
  </HeadingPairs>
  <TitlesOfParts>
    <vt:vector size="33" baseType="lpstr">
      <vt:lpstr>Aharoni</vt:lpstr>
      <vt:lpstr>Arial</vt:lpstr>
      <vt:lpstr>Calibri</vt:lpstr>
      <vt:lpstr>Calibri Light</vt:lpstr>
      <vt:lpstr>Tema do Office</vt:lpstr>
      <vt:lpstr>NATUREZA DA MATÉRIA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Conhecimento Científico</vt:lpstr>
      <vt:lpstr>Apresentação do PowerPoint</vt:lpstr>
      <vt:lpstr>Apresentação do PowerPoint</vt:lpstr>
      <vt:lpstr>Teoria Atômica de Dalton </vt:lpstr>
      <vt:lpstr>Teoria atômica de Thomson</vt:lpstr>
      <vt:lpstr>Conclusões experimentais Thomson</vt:lpstr>
      <vt:lpstr>Modelo atômico de Rutherford</vt:lpstr>
      <vt:lpstr>Apresentação do PowerPoint</vt:lpstr>
      <vt:lpstr>Modelo atômico de Bohr </vt:lpstr>
      <vt:lpstr>Apresentação do PowerPoint</vt:lpstr>
      <vt:lpstr>Apresentação do PowerPoint</vt:lpstr>
      <vt:lpstr>Apresentação do PowerPoint</vt:lpstr>
      <vt:lpstr>Apresentação do PowerPoint</vt:lpstr>
      <vt:lpstr>5.1. MATÉRIA</vt:lpstr>
      <vt:lpstr>5.2. PROPRIEDADES FÍSICAS</vt:lpstr>
      <vt:lpstr>5.2. PROPRIEDADES FÍSICAS</vt:lpstr>
      <vt:lpstr>5.2. PROPRIEDADES FÍSICAS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FUNÇÕES OXIGENADAS</dc:title>
  <dc:creator>Notebook</dc:creator>
  <cp:lastModifiedBy>Alef Tenório</cp:lastModifiedBy>
  <cp:revision>98</cp:revision>
  <dcterms:created xsi:type="dcterms:W3CDTF">2018-10-03T10:37:20Z</dcterms:created>
  <dcterms:modified xsi:type="dcterms:W3CDTF">2019-01-30T10:25:57Z</dcterms:modified>
</cp:coreProperties>
</file>