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dp" ContentType="image/vnd.ms-photo"/>
  <Default Extension="gif" ContentType="image/gif"/>
  <Default Extension="jpg" ContentType="image/jpeg"/>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media/image39.jpg" ContentType="image/png"/>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39"/>
  </p:notesMasterIdLst>
  <p:sldIdLst>
    <p:sldId id="256" r:id="rId2"/>
    <p:sldId id="257" r:id="rId3"/>
    <p:sldId id="260" r:id="rId4"/>
    <p:sldId id="283" r:id="rId5"/>
    <p:sldId id="258" r:id="rId6"/>
    <p:sldId id="284" r:id="rId7"/>
    <p:sldId id="266" r:id="rId8"/>
    <p:sldId id="285" r:id="rId9"/>
    <p:sldId id="261" r:id="rId10"/>
    <p:sldId id="286" r:id="rId11"/>
    <p:sldId id="262" r:id="rId12"/>
    <p:sldId id="259" r:id="rId13"/>
    <p:sldId id="263" r:id="rId14"/>
    <p:sldId id="264" r:id="rId15"/>
    <p:sldId id="287" r:id="rId16"/>
    <p:sldId id="265" r:id="rId17"/>
    <p:sldId id="288" r:id="rId18"/>
    <p:sldId id="267" r:id="rId19"/>
    <p:sldId id="269" r:id="rId20"/>
    <p:sldId id="272" r:id="rId21"/>
    <p:sldId id="289" r:id="rId22"/>
    <p:sldId id="273" r:id="rId23"/>
    <p:sldId id="290" r:id="rId24"/>
    <p:sldId id="274" r:id="rId25"/>
    <p:sldId id="275" r:id="rId26"/>
    <p:sldId id="276" r:id="rId27"/>
    <p:sldId id="277" r:id="rId28"/>
    <p:sldId id="278" r:id="rId29"/>
    <p:sldId id="279" r:id="rId30"/>
    <p:sldId id="280" r:id="rId31"/>
    <p:sldId id="281" r:id="rId32"/>
    <p:sldId id="291" r:id="rId33"/>
    <p:sldId id="292" r:id="rId34"/>
    <p:sldId id="293" r:id="rId35"/>
    <p:sldId id="294" r:id="rId36"/>
    <p:sldId id="295" r:id="rId37"/>
    <p:sldId id="296" r:id="rId38"/>
  </p:sldIdLst>
  <p:sldSz cx="9144000" cy="6858000" type="screen4x3"/>
  <p:notesSz cx="6858000" cy="9144000"/>
  <p:defaultTextStyle>
    <a:defPPr>
      <a:defRPr lang="pt-B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110" d="100"/>
          <a:sy n="110" d="100"/>
        </p:scale>
        <p:origin x="1614" y="84"/>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ço Reservado para Cabeçalho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pt-BR"/>
          </a:p>
        </p:txBody>
      </p:sp>
      <p:sp>
        <p:nvSpPr>
          <p:cNvPr id="3" name="Espaço Reservado para Data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94740A0-0BEF-4305-A939-672E061DA3A3}" type="datetimeFigureOut">
              <a:rPr lang="pt-BR" smtClean="0"/>
              <a:t>06/02/2019</a:t>
            </a:fld>
            <a:endParaRPr lang="pt-BR"/>
          </a:p>
        </p:txBody>
      </p:sp>
      <p:sp>
        <p:nvSpPr>
          <p:cNvPr id="4" name="Espaço Reservado para Imagem de Slide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pt-BR"/>
          </a:p>
        </p:txBody>
      </p:sp>
      <p:sp>
        <p:nvSpPr>
          <p:cNvPr id="5" name="Espaço Reservado para Anotações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pt-BR"/>
          </a:p>
        </p:txBody>
      </p:sp>
      <p:sp>
        <p:nvSpPr>
          <p:cNvPr id="6" name="Espaço Reservado para Rodapé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pt-BR"/>
          </a:p>
        </p:txBody>
      </p:sp>
      <p:sp>
        <p:nvSpPr>
          <p:cNvPr id="7" name="Espaço Reservado para Número de Slide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282C2AB5-06D1-4288-971E-E6EE858A1C5A}" type="slidenum">
              <a:rPr lang="pt-BR" smtClean="0"/>
              <a:t>‹nº›</a:t>
            </a:fld>
            <a:endParaRPr lang="pt-BR"/>
          </a:p>
        </p:txBody>
      </p:sp>
    </p:spTree>
    <p:extLst>
      <p:ext uri="{BB962C8B-B14F-4D97-AF65-F5344CB8AC3E}">
        <p14:creationId xmlns:p14="http://schemas.microsoft.com/office/powerpoint/2010/main" val="68000433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10"/>
          </p:nvPr>
        </p:nvSpPr>
        <p:spPr/>
        <p:txBody>
          <a:bodyPr/>
          <a:lstStyle/>
          <a:p>
            <a:fld id="{282C2AB5-06D1-4288-971E-E6EE858A1C5A}" type="slidenum">
              <a:rPr lang="pt-BR" smtClean="0"/>
              <a:t>20</a:t>
            </a:fld>
            <a:endParaRPr lang="pt-BR"/>
          </a:p>
        </p:txBody>
      </p:sp>
    </p:spTree>
    <p:extLst>
      <p:ext uri="{BB962C8B-B14F-4D97-AF65-F5344CB8AC3E}">
        <p14:creationId xmlns:p14="http://schemas.microsoft.com/office/powerpoint/2010/main" val="226679309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10"/>
          </p:nvPr>
        </p:nvSpPr>
        <p:spPr/>
        <p:txBody>
          <a:bodyPr/>
          <a:lstStyle/>
          <a:p>
            <a:fld id="{282C2AB5-06D1-4288-971E-E6EE858A1C5A}" type="slidenum">
              <a:rPr lang="pt-BR" smtClean="0"/>
              <a:t>21</a:t>
            </a:fld>
            <a:endParaRPr lang="pt-BR"/>
          </a:p>
        </p:txBody>
      </p:sp>
    </p:spTree>
    <p:extLst>
      <p:ext uri="{BB962C8B-B14F-4D97-AF65-F5344CB8AC3E}">
        <p14:creationId xmlns:p14="http://schemas.microsoft.com/office/powerpoint/2010/main" val="43626381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10"/>
          </p:nvPr>
        </p:nvSpPr>
        <p:spPr/>
        <p:txBody>
          <a:bodyPr/>
          <a:lstStyle/>
          <a:p>
            <a:fld id="{282C2AB5-06D1-4288-971E-E6EE858A1C5A}" type="slidenum">
              <a:rPr lang="pt-BR" smtClean="0"/>
              <a:t>22</a:t>
            </a:fld>
            <a:endParaRPr lang="pt-BR"/>
          </a:p>
        </p:txBody>
      </p:sp>
    </p:spTree>
    <p:extLst>
      <p:ext uri="{BB962C8B-B14F-4D97-AF65-F5344CB8AC3E}">
        <p14:creationId xmlns:p14="http://schemas.microsoft.com/office/powerpoint/2010/main" val="226679309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10"/>
          </p:nvPr>
        </p:nvSpPr>
        <p:spPr/>
        <p:txBody>
          <a:bodyPr/>
          <a:lstStyle/>
          <a:p>
            <a:fld id="{282C2AB5-06D1-4288-971E-E6EE858A1C5A}" type="slidenum">
              <a:rPr lang="pt-BR" smtClean="0"/>
              <a:t>23</a:t>
            </a:fld>
            <a:endParaRPr lang="pt-BR"/>
          </a:p>
        </p:txBody>
      </p:sp>
    </p:spTree>
    <p:extLst>
      <p:ext uri="{BB962C8B-B14F-4D97-AF65-F5344CB8AC3E}">
        <p14:creationId xmlns:p14="http://schemas.microsoft.com/office/powerpoint/2010/main" val="2517562536"/>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10"/>
          </p:nvPr>
        </p:nvSpPr>
        <p:spPr/>
        <p:txBody>
          <a:bodyPr/>
          <a:lstStyle/>
          <a:p>
            <a:fld id="{282C2AB5-06D1-4288-971E-E6EE858A1C5A}" type="slidenum">
              <a:rPr lang="pt-BR" smtClean="0"/>
              <a:t>24</a:t>
            </a:fld>
            <a:endParaRPr lang="pt-BR"/>
          </a:p>
        </p:txBody>
      </p:sp>
    </p:spTree>
    <p:extLst>
      <p:ext uri="{BB962C8B-B14F-4D97-AF65-F5344CB8AC3E}">
        <p14:creationId xmlns:p14="http://schemas.microsoft.com/office/powerpoint/2010/main" val="226679309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10"/>
          </p:nvPr>
        </p:nvSpPr>
        <p:spPr/>
        <p:txBody>
          <a:bodyPr/>
          <a:lstStyle/>
          <a:p>
            <a:fld id="{282C2AB5-06D1-4288-971E-E6EE858A1C5A}" type="slidenum">
              <a:rPr lang="pt-BR" smtClean="0"/>
              <a:t>25</a:t>
            </a:fld>
            <a:endParaRPr lang="pt-BR"/>
          </a:p>
        </p:txBody>
      </p:sp>
    </p:spTree>
    <p:extLst>
      <p:ext uri="{BB962C8B-B14F-4D97-AF65-F5344CB8AC3E}">
        <p14:creationId xmlns:p14="http://schemas.microsoft.com/office/powerpoint/2010/main" val="226679309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10"/>
          </p:nvPr>
        </p:nvSpPr>
        <p:spPr/>
        <p:txBody>
          <a:bodyPr/>
          <a:lstStyle/>
          <a:p>
            <a:fld id="{282C2AB5-06D1-4288-971E-E6EE858A1C5A}" type="slidenum">
              <a:rPr lang="pt-BR" smtClean="0"/>
              <a:t>26</a:t>
            </a:fld>
            <a:endParaRPr lang="pt-BR"/>
          </a:p>
        </p:txBody>
      </p:sp>
    </p:spTree>
    <p:extLst>
      <p:ext uri="{BB962C8B-B14F-4D97-AF65-F5344CB8AC3E}">
        <p14:creationId xmlns:p14="http://schemas.microsoft.com/office/powerpoint/2010/main" val="226679309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10"/>
          </p:nvPr>
        </p:nvSpPr>
        <p:spPr/>
        <p:txBody>
          <a:bodyPr/>
          <a:lstStyle/>
          <a:p>
            <a:fld id="{282C2AB5-06D1-4288-971E-E6EE858A1C5A}" type="slidenum">
              <a:rPr lang="pt-BR" smtClean="0"/>
              <a:t>27</a:t>
            </a:fld>
            <a:endParaRPr lang="pt-BR"/>
          </a:p>
        </p:txBody>
      </p:sp>
    </p:spTree>
    <p:extLst>
      <p:ext uri="{BB962C8B-B14F-4D97-AF65-F5344CB8AC3E}">
        <p14:creationId xmlns:p14="http://schemas.microsoft.com/office/powerpoint/2010/main" val="2266793093"/>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10"/>
          </p:nvPr>
        </p:nvSpPr>
        <p:spPr/>
        <p:txBody>
          <a:bodyPr/>
          <a:lstStyle/>
          <a:p>
            <a:fld id="{282C2AB5-06D1-4288-971E-E6EE858A1C5A}" type="slidenum">
              <a:rPr lang="pt-BR" smtClean="0"/>
              <a:t>28</a:t>
            </a:fld>
            <a:endParaRPr lang="pt-BR"/>
          </a:p>
        </p:txBody>
      </p:sp>
    </p:spTree>
    <p:extLst>
      <p:ext uri="{BB962C8B-B14F-4D97-AF65-F5344CB8AC3E}">
        <p14:creationId xmlns:p14="http://schemas.microsoft.com/office/powerpoint/2010/main" val="226679309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10"/>
          </p:nvPr>
        </p:nvSpPr>
        <p:spPr/>
        <p:txBody>
          <a:bodyPr/>
          <a:lstStyle/>
          <a:p>
            <a:fld id="{282C2AB5-06D1-4288-971E-E6EE858A1C5A}" type="slidenum">
              <a:rPr lang="pt-BR" smtClean="0"/>
              <a:t>29</a:t>
            </a:fld>
            <a:endParaRPr lang="pt-BR"/>
          </a:p>
        </p:txBody>
      </p:sp>
    </p:spTree>
    <p:extLst>
      <p:ext uri="{BB962C8B-B14F-4D97-AF65-F5344CB8AC3E}">
        <p14:creationId xmlns:p14="http://schemas.microsoft.com/office/powerpoint/2010/main" val="226679309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10"/>
          </p:nvPr>
        </p:nvSpPr>
        <p:spPr/>
        <p:txBody>
          <a:bodyPr/>
          <a:lstStyle/>
          <a:p>
            <a:fld id="{282C2AB5-06D1-4288-971E-E6EE858A1C5A}" type="slidenum">
              <a:rPr lang="pt-BR" smtClean="0"/>
              <a:t>30</a:t>
            </a:fld>
            <a:endParaRPr lang="pt-BR"/>
          </a:p>
        </p:txBody>
      </p:sp>
    </p:spTree>
    <p:extLst>
      <p:ext uri="{BB962C8B-B14F-4D97-AF65-F5344CB8AC3E}">
        <p14:creationId xmlns:p14="http://schemas.microsoft.com/office/powerpoint/2010/main" val="226679309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10"/>
          </p:nvPr>
        </p:nvSpPr>
        <p:spPr/>
        <p:txBody>
          <a:bodyPr/>
          <a:lstStyle/>
          <a:p>
            <a:fld id="{282C2AB5-06D1-4288-971E-E6EE858A1C5A}" type="slidenum">
              <a:rPr lang="pt-BR" smtClean="0"/>
              <a:t>31</a:t>
            </a:fld>
            <a:endParaRPr lang="pt-BR"/>
          </a:p>
        </p:txBody>
      </p:sp>
    </p:spTree>
    <p:extLst>
      <p:ext uri="{BB962C8B-B14F-4D97-AF65-F5344CB8AC3E}">
        <p14:creationId xmlns:p14="http://schemas.microsoft.com/office/powerpoint/2010/main" val="226679309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10"/>
          </p:nvPr>
        </p:nvSpPr>
        <p:spPr/>
        <p:txBody>
          <a:bodyPr/>
          <a:lstStyle/>
          <a:p>
            <a:fld id="{282C2AB5-06D1-4288-971E-E6EE858A1C5A}" type="slidenum">
              <a:rPr lang="pt-BR" smtClean="0"/>
              <a:t>32</a:t>
            </a:fld>
            <a:endParaRPr lang="pt-BR"/>
          </a:p>
        </p:txBody>
      </p:sp>
    </p:spTree>
    <p:extLst>
      <p:ext uri="{BB962C8B-B14F-4D97-AF65-F5344CB8AC3E}">
        <p14:creationId xmlns:p14="http://schemas.microsoft.com/office/powerpoint/2010/main" val="182091196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ço Reservado para Imagem de Slide 1"/>
          <p:cNvSpPr>
            <a:spLocks noGrp="1" noRot="1" noChangeAspect="1"/>
          </p:cNvSpPr>
          <p:nvPr>
            <p:ph type="sldImg"/>
          </p:nvPr>
        </p:nvSpPr>
        <p:spPr/>
      </p:sp>
      <p:sp>
        <p:nvSpPr>
          <p:cNvPr id="3" name="Espaço Reservado para Anotações 2"/>
          <p:cNvSpPr>
            <a:spLocks noGrp="1"/>
          </p:cNvSpPr>
          <p:nvPr>
            <p:ph type="body" idx="1"/>
          </p:nvPr>
        </p:nvSpPr>
        <p:spPr/>
        <p:txBody>
          <a:bodyPr/>
          <a:lstStyle/>
          <a:p>
            <a:endParaRPr lang="pt-BR" dirty="0"/>
          </a:p>
        </p:txBody>
      </p:sp>
      <p:sp>
        <p:nvSpPr>
          <p:cNvPr id="4" name="Espaço Reservado para Número de Slide 3"/>
          <p:cNvSpPr>
            <a:spLocks noGrp="1"/>
          </p:cNvSpPr>
          <p:nvPr>
            <p:ph type="sldNum" sz="quarter" idx="10"/>
          </p:nvPr>
        </p:nvSpPr>
        <p:spPr/>
        <p:txBody>
          <a:bodyPr/>
          <a:lstStyle/>
          <a:p>
            <a:fld id="{282C2AB5-06D1-4288-971E-E6EE858A1C5A}" type="slidenum">
              <a:rPr lang="pt-BR" smtClean="0"/>
              <a:t>33</a:t>
            </a:fld>
            <a:endParaRPr lang="pt-BR"/>
          </a:p>
        </p:txBody>
      </p:sp>
    </p:spTree>
    <p:extLst>
      <p:ext uri="{BB962C8B-B14F-4D97-AF65-F5344CB8AC3E}">
        <p14:creationId xmlns:p14="http://schemas.microsoft.com/office/powerpoint/2010/main" val="342624286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Slide de título">
    <p:bg>
      <p:bgRef idx="1003">
        <a:schemeClr val="bg1"/>
      </p:bgRef>
    </p:bg>
    <p:spTree>
      <p:nvGrpSpPr>
        <p:cNvPr id="1" name=""/>
        <p:cNvGrpSpPr/>
        <p:nvPr/>
      </p:nvGrpSpPr>
      <p:grpSpPr>
        <a:xfrm>
          <a:off x="0" y="0"/>
          <a:ext cx="0" cy="0"/>
          <a:chOff x="0" y="0"/>
          <a:chExt cx="0" cy="0"/>
        </a:xfrm>
      </p:grpSpPr>
      <p:sp>
        <p:nvSpPr>
          <p:cNvPr id="12" name="Retângulo 11"/>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3" name="Retângulo de cantos arredondados 12"/>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9" name="Subtítulo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pt-BR" smtClean="0"/>
              <a:t>Clique para editar o estilo do subtítulo mestre</a:t>
            </a:r>
            <a:endParaRPr kumimoji="0" lang="en-US"/>
          </a:p>
        </p:txBody>
      </p:sp>
      <p:sp>
        <p:nvSpPr>
          <p:cNvPr id="28" name="Espaço Reservado para Data 27"/>
          <p:cNvSpPr>
            <a:spLocks noGrp="1"/>
          </p:cNvSpPr>
          <p:nvPr>
            <p:ph type="dt" sz="half" idx="10"/>
          </p:nvPr>
        </p:nvSpPr>
        <p:spPr/>
        <p:txBody>
          <a:bodyPr/>
          <a:lstStyle/>
          <a:p>
            <a:fld id="{9BC9E1E7-9A55-40C5-A4DD-9C39D44C436B}" type="datetimeFigureOut">
              <a:rPr lang="pt-BR" smtClean="0"/>
              <a:t>06/02/2019</a:t>
            </a:fld>
            <a:endParaRPr lang="pt-BR"/>
          </a:p>
        </p:txBody>
      </p:sp>
      <p:sp>
        <p:nvSpPr>
          <p:cNvPr id="17" name="Espaço Reservado para Rodapé 16"/>
          <p:cNvSpPr>
            <a:spLocks noGrp="1"/>
          </p:cNvSpPr>
          <p:nvPr>
            <p:ph type="ftr" sz="quarter" idx="11"/>
          </p:nvPr>
        </p:nvSpPr>
        <p:spPr/>
        <p:txBody>
          <a:bodyPr/>
          <a:lstStyle/>
          <a:p>
            <a:endParaRPr lang="pt-BR"/>
          </a:p>
        </p:txBody>
      </p:sp>
      <p:sp>
        <p:nvSpPr>
          <p:cNvPr id="29" name="Espaço Reservado para Número de Slide 28"/>
          <p:cNvSpPr>
            <a:spLocks noGrp="1"/>
          </p:cNvSpPr>
          <p:nvPr>
            <p:ph type="sldNum" sz="quarter" idx="12"/>
          </p:nvPr>
        </p:nvSpPr>
        <p:spPr/>
        <p:txBody>
          <a:bodyPr lIns="0" tIns="0" rIns="0" bIns="0">
            <a:noAutofit/>
          </a:bodyPr>
          <a:lstStyle>
            <a:lvl1pPr>
              <a:defRPr sz="1400">
                <a:solidFill>
                  <a:srgbClr val="FFFFFF"/>
                </a:solidFill>
              </a:defRPr>
            </a:lvl1pPr>
          </a:lstStyle>
          <a:p>
            <a:fld id="{6089F383-B5C7-4CF0-92DC-334D43AD122E}" type="slidenum">
              <a:rPr lang="pt-BR" smtClean="0"/>
              <a:t>‹nº›</a:t>
            </a:fld>
            <a:endParaRPr lang="pt-BR"/>
          </a:p>
        </p:txBody>
      </p:sp>
      <p:sp>
        <p:nvSpPr>
          <p:cNvPr id="7" name="Retângulo 6"/>
          <p:cNvSpPr/>
          <p:nvPr/>
        </p:nvSpPr>
        <p:spPr>
          <a:xfrm>
            <a:off x="62931" y="1449303"/>
            <a:ext cx="9021537" cy="1527349"/>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tângulo 9"/>
          <p:cNvSpPr/>
          <p:nvPr/>
        </p:nvSpPr>
        <p:spPr>
          <a:xfrm>
            <a:off x="62931" y="1396720"/>
            <a:ext cx="9021537" cy="12058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tângulo 10"/>
          <p:cNvSpPr/>
          <p:nvPr/>
        </p:nvSpPr>
        <p:spPr>
          <a:xfrm>
            <a:off x="62931" y="2976649"/>
            <a:ext cx="9021537" cy="110532"/>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ítulo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kumimoji="0" lang="pt-BR" smtClean="0"/>
              <a:t>Clique para editar o título mestre</a:t>
            </a:r>
            <a:endParaRPr kumimoji="0" lang="en-US"/>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kumimoji="0" lang="pt-BR" smtClean="0"/>
              <a:t>Clique para editar o título mestre</a:t>
            </a:r>
            <a:endParaRPr kumimoji="0" lang="en-US"/>
          </a:p>
        </p:txBody>
      </p:sp>
      <p:sp>
        <p:nvSpPr>
          <p:cNvPr id="4" name="Espaço Reservado para Data 3"/>
          <p:cNvSpPr>
            <a:spLocks noGrp="1"/>
          </p:cNvSpPr>
          <p:nvPr>
            <p:ph type="dt" sz="half" idx="10"/>
          </p:nvPr>
        </p:nvSpPr>
        <p:spPr/>
        <p:txBody>
          <a:bodyPr/>
          <a:lstStyle/>
          <a:p>
            <a:fld id="{9BC9E1E7-9A55-40C5-A4DD-9C39D44C436B}" type="datetimeFigureOut">
              <a:rPr lang="pt-BR" smtClean="0"/>
              <a:t>06/02/2019</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6089F383-B5C7-4CF0-92DC-334D43AD122E}" type="slidenum">
              <a:rPr lang="pt-BR" smtClean="0"/>
              <a:t>‹nº›</a:t>
            </a:fld>
            <a:endParaRPr lang="pt-BR"/>
          </a:p>
        </p:txBody>
      </p:sp>
      <p:sp>
        <p:nvSpPr>
          <p:cNvPr id="8" name="Espaço Reservado para Conteúdo 7"/>
          <p:cNvSpPr>
            <a:spLocks noGrp="1"/>
          </p:cNvSpPr>
          <p:nvPr>
            <p:ph sz="quarter" idx="1"/>
          </p:nvPr>
        </p:nvSpPr>
        <p:spPr>
          <a:xfrm>
            <a:off x="914400" y="1447800"/>
            <a:ext cx="7772400" cy="4572000"/>
          </a:xfrm>
        </p:spPr>
        <p:txBody>
          <a:bodyPr vert="horz"/>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Cabeçalho da Seção">
    <p:bg>
      <p:bgRef idx="1003">
        <a:schemeClr val="bg1"/>
      </p:bgRef>
    </p:bg>
    <p:spTree>
      <p:nvGrpSpPr>
        <p:cNvPr id="1" name=""/>
        <p:cNvGrpSpPr/>
        <p:nvPr/>
      </p:nvGrpSpPr>
      <p:grpSpPr>
        <a:xfrm>
          <a:off x="0" y="0"/>
          <a:ext cx="0" cy="0"/>
          <a:chOff x="0" y="0"/>
          <a:chExt cx="0" cy="0"/>
        </a:xfrm>
      </p:grpSpPr>
      <p:sp>
        <p:nvSpPr>
          <p:cNvPr id="11" name="Retângulo 10"/>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10" name="Retângulo de cantos arredondados 9"/>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ítulo 1"/>
          <p:cNvSpPr>
            <a:spLocks noGrp="1"/>
          </p:cNvSpPr>
          <p:nvPr>
            <p:ph type="title"/>
          </p:nvPr>
        </p:nvSpPr>
        <p:spPr>
          <a:xfrm>
            <a:off x="722313" y="952500"/>
            <a:ext cx="7772400" cy="1362075"/>
          </a:xfrm>
        </p:spPr>
        <p:txBody>
          <a:bodyPr anchor="b" anchorCtr="0"/>
          <a:lstStyle>
            <a:lvl1pPr algn="l">
              <a:buNone/>
              <a:defRPr sz="4000" b="0" cap="none"/>
            </a:lvl1pPr>
          </a:lstStyle>
          <a:p>
            <a:r>
              <a:rPr kumimoji="0" lang="pt-BR" smtClean="0"/>
              <a:t>Clique para editar o título mestre</a:t>
            </a:r>
            <a:endParaRPr kumimoji="0" lang="en-US"/>
          </a:p>
        </p:txBody>
      </p:sp>
      <p:sp>
        <p:nvSpPr>
          <p:cNvPr id="3" name="Espaço Reservado para Texto 2"/>
          <p:cNvSpPr>
            <a:spLocks noGrp="1"/>
          </p:cNvSpPr>
          <p:nvPr>
            <p:ph type="body" idx="1"/>
          </p:nvPr>
        </p:nvSpPr>
        <p:spPr>
          <a:xfrm>
            <a:off x="722313" y="2547938"/>
            <a:ext cx="7772400" cy="1338262"/>
          </a:xfrm>
        </p:spPr>
        <p:txBody>
          <a:bodyPr anchor="t" anchorCtr="0"/>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pt-BR" smtClean="0"/>
              <a:t>Clique para editar o texto mestre</a:t>
            </a:r>
          </a:p>
        </p:txBody>
      </p:sp>
      <p:sp>
        <p:nvSpPr>
          <p:cNvPr id="4" name="Espaço Reservado para Data 3"/>
          <p:cNvSpPr>
            <a:spLocks noGrp="1"/>
          </p:cNvSpPr>
          <p:nvPr>
            <p:ph type="dt" sz="half" idx="10"/>
          </p:nvPr>
        </p:nvSpPr>
        <p:spPr/>
        <p:txBody>
          <a:bodyPr/>
          <a:lstStyle/>
          <a:p>
            <a:fld id="{9BC9E1E7-9A55-40C5-A4DD-9C39D44C436B}" type="datetimeFigureOut">
              <a:rPr lang="pt-BR" smtClean="0"/>
              <a:t>06/02/2019</a:t>
            </a:fld>
            <a:endParaRPr lang="pt-BR"/>
          </a:p>
        </p:txBody>
      </p:sp>
      <p:sp>
        <p:nvSpPr>
          <p:cNvPr id="5" name="Espaço Reservado para Rodapé 4"/>
          <p:cNvSpPr>
            <a:spLocks noGrp="1"/>
          </p:cNvSpPr>
          <p:nvPr>
            <p:ph type="ftr" sz="quarter" idx="11"/>
          </p:nvPr>
        </p:nvSpPr>
        <p:spPr>
          <a:xfrm>
            <a:off x="800100" y="6172200"/>
            <a:ext cx="4000500" cy="457200"/>
          </a:xfrm>
        </p:spPr>
        <p:txBody>
          <a:bodyPr/>
          <a:lstStyle/>
          <a:p>
            <a:endParaRPr lang="pt-BR"/>
          </a:p>
        </p:txBody>
      </p:sp>
      <p:sp>
        <p:nvSpPr>
          <p:cNvPr id="7" name="Retângulo 6"/>
          <p:cNvSpPr/>
          <p:nvPr/>
        </p:nvSpPr>
        <p:spPr>
          <a:xfrm flipV="1">
            <a:off x="69412" y="2376830"/>
            <a:ext cx="9013515"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tângulo 7"/>
          <p:cNvSpPr/>
          <p:nvPr/>
        </p:nvSpPr>
        <p:spPr>
          <a:xfrm>
            <a:off x="69146" y="2341475"/>
            <a:ext cx="9013781"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tângulo 8"/>
          <p:cNvSpPr/>
          <p:nvPr/>
        </p:nvSpPr>
        <p:spPr>
          <a:xfrm>
            <a:off x="68306" y="2468880"/>
            <a:ext cx="9014621" cy="45720"/>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6" name="Espaço Reservado para Número de Slide 5"/>
          <p:cNvSpPr>
            <a:spLocks noGrp="1"/>
          </p:cNvSpPr>
          <p:nvPr>
            <p:ph type="sldNum" sz="quarter" idx="12"/>
          </p:nvPr>
        </p:nvSpPr>
        <p:spPr>
          <a:xfrm>
            <a:off x="146304" y="6208776"/>
            <a:ext cx="457200" cy="457200"/>
          </a:xfrm>
        </p:spPr>
        <p:txBody>
          <a:bodyPr/>
          <a:lstStyle/>
          <a:p>
            <a:fld id="{6089F383-B5C7-4CF0-92DC-334D43AD122E}" type="slidenum">
              <a:rPr lang="pt-BR" smtClean="0"/>
              <a:t>‹nº›</a:t>
            </a:fld>
            <a:endParaRPr lang="pt-BR"/>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kumimoji="0" lang="pt-BR" smtClean="0"/>
              <a:t>Clique para editar o título mestre</a:t>
            </a:r>
            <a:endParaRPr kumimoji="0" lang="en-US"/>
          </a:p>
        </p:txBody>
      </p:sp>
      <p:sp>
        <p:nvSpPr>
          <p:cNvPr id="5" name="Espaço Reservado para Data 4"/>
          <p:cNvSpPr>
            <a:spLocks noGrp="1"/>
          </p:cNvSpPr>
          <p:nvPr>
            <p:ph type="dt" sz="half" idx="10"/>
          </p:nvPr>
        </p:nvSpPr>
        <p:spPr/>
        <p:txBody>
          <a:bodyPr/>
          <a:lstStyle/>
          <a:p>
            <a:fld id="{9BC9E1E7-9A55-40C5-A4DD-9C39D44C436B}" type="datetimeFigureOut">
              <a:rPr lang="pt-BR" smtClean="0"/>
              <a:t>06/02/2019</a:t>
            </a:fld>
            <a:endParaRPr lang="pt-BR"/>
          </a:p>
        </p:txBody>
      </p:sp>
      <p:sp>
        <p:nvSpPr>
          <p:cNvPr id="6" name="Espaço Reservado para Rodapé 5"/>
          <p:cNvSpPr>
            <a:spLocks noGrp="1"/>
          </p:cNvSpPr>
          <p:nvPr>
            <p:ph type="ftr" sz="quarter" idx="11"/>
          </p:nvPr>
        </p:nvSpPr>
        <p:spPr/>
        <p:txBody>
          <a:bodyPr/>
          <a:lstStyle/>
          <a:p>
            <a:endParaRPr lang="pt-BR"/>
          </a:p>
        </p:txBody>
      </p:sp>
      <p:sp>
        <p:nvSpPr>
          <p:cNvPr id="7" name="Espaço Reservado para Número de Slide 6"/>
          <p:cNvSpPr>
            <a:spLocks noGrp="1"/>
          </p:cNvSpPr>
          <p:nvPr>
            <p:ph type="sldNum" sz="quarter" idx="12"/>
          </p:nvPr>
        </p:nvSpPr>
        <p:spPr/>
        <p:txBody>
          <a:bodyPr/>
          <a:lstStyle/>
          <a:p>
            <a:fld id="{6089F383-B5C7-4CF0-92DC-334D43AD122E}" type="slidenum">
              <a:rPr lang="pt-BR" smtClean="0"/>
              <a:t>‹nº›</a:t>
            </a:fld>
            <a:endParaRPr lang="pt-BR"/>
          </a:p>
        </p:txBody>
      </p:sp>
      <p:sp>
        <p:nvSpPr>
          <p:cNvPr id="9" name="Espaço Reservado para Conteúdo 8"/>
          <p:cNvSpPr>
            <a:spLocks noGrp="1"/>
          </p:cNvSpPr>
          <p:nvPr>
            <p:ph sz="quarter" idx="1"/>
          </p:nvPr>
        </p:nvSpPr>
        <p:spPr>
          <a:xfrm>
            <a:off x="914400" y="1447800"/>
            <a:ext cx="3749040" cy="4572000"/>
          </a:xfrm>
        </p:spPr>
        <p:txBody>
          <a:bodyPr vert="horz"/>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11" name="Espaço Reservado para Conteúdo 10"/>
          <p:cNvSpPr>
            <a:spLocks noGrp="1"/>
          </p:cNvSpPr>
          <p:nvPr>
            <p:ph sz="quarter" idx="2"/>
          </p:nvPr>
        </p:nvSpPr>
        <p:spPr>
          <a:xfrm>
            <a:off x="4933950" y="1447800"/>
            <a:ext cx="3749040" cy="4572000"/>
          </a:xfrm>
        </p:spPr>
        <p:txBody>
          <a:bodyPr vert="horz"/>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a:xfrm>
            <a:off x="914400" y="273050"/>
            <a:ext cx="7772400" cy="1143000"/>
          </a:xfrm>
        </p:spPr>
        <p:txBody>
          <a:bodyPr anchor="b" anchorCtr="0"/>
          <a:lstStyle>
            <a:lvl1pPr>
              <a:defRPr/>
            </a:lvl1pPr>
          </a:lstStyle>
          <a:p>
            <a:r>
              <a:rPr kumimoji="0" lang="pt-BR" smtClean="0"/>
              <a:t>Clique para editar o título mestre</a:t>
            </a:r>
            <a:endParaRPr kumimoji="0" lang="en-US"/>
          </a:p>
        </p:txBody>
      </p:sp>
      <p:sp>
        <p:nvSpPr>
          <p:cNvPr id="3" name="Espaço Reservado para Texto 2"/>
          <p:cNvSpPr>
            <a:spLocks noGrp="1"/>
          </p:cNvSpPr>
          <p:nvPr>
            <p:ph type="body" idx="1"/>
          </p:nvPr>
        </p:nvSpPr>
        <p:spPr>
          <a:xfrm>
            <a:off x="9144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pt-BR" smtClean="0"/>
              <a:t>Clique para editar o texto mestre</a:t>
            </a:r>
          </a:p>
        </p:txBody>
      </p:sp>
      <p:sp>
        <p:nvSpPr>
          <p:cNvPr id="4" name="Espaço Reservado para Texto 3"/>
          <p:cNvSpPr>
            <a:spLocks noGrp="1"/>
          </p:cNvSpPr>
          <p:nvPr>
            <p:ph type="body" sz="half" idx="3"/>
          </p:nvPr>
        </p:nvSpPr>
        <p:spPr>
          <a:xfrm>
            <a:off x="4953000" y="1447800"/>
            <a:ext cx="3733800" cy="762000"/>
          </a:xfrm>
          <a:noFill/>
          <a:ln w="12700" cap="sq" cmpd="sng" algn="ctr">
            <a:noFill/>
            <a:prstDash val="solid"/>
          </a:ln>
        </p:spPr>
        <p:txBody>
          <a:bodyPr lIns="91440" anchor="b" anchorCtr="0">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eaLnBrk="1" latinLnBrk="0" hangingPunct="1"/>
            <a:r>
              <a:rPr kumimoji="0" lang="pt-BR" smtClean="0"/>
              <a:t>Clique para editar o texto mestre</a:t>
            </a:r>
          </a:p>
        </p:txBody>
      </p:sp>
      <p:sp>
        <p:nvSpPr>
          <p:cNvPr id="7" name="Espaço Reservado para Data 6"/>
          <p:cNvSpPr>
            <a:spLocks noGrp="1"/>
          </p:cNvSpPr>
          <p:nvPr>
            <p:ph type="dt" sz="half" idx="10"/>
          </p:nvPr>
        </p:nvSpPr>
        <p:spPr/>
        <p:txBody>
          <a:bodyPr/>
          <a:lstStyle/>
          <a:p>
            <a:fld id="{9BC9E1E7-9A55-40C5-A4DD-9C39D44C436B}" type="datetimeFigureOut">
              <a:rPr lang="pt-BR" smtClean="0"/>
              <a:t>06/02/2019</a:t>
            </a:fld>
            <a:endParaRPr lang="pt-BR"/>
          </a:p>
        </p:txBody>
      </p:sp>
      <p:sp>
        <p:nvSpPr>
          <p:cNvPr id="8" name="Espaço Reservado para Rodapé 7"/>
          <p:cNvSpPr>
            <a:spLocks noGrp="1"/>
          </p:cNvSpPr>
          <p:nvPr>
            <p:ph type="ftr" sz="quarter" idx="11"/>
          </p:nvPr>
        </p:nvSpPr>
        <p:spPr/>
        <p:txBody>
          <a:bodyPr/>
          <a:lstStyle/>
          <a:p>
            <a:endParaRPr lang="pt-BR"/>
          </a:p>
        </p:txBody>
      </p:sp>
      <p:sp>
        <p:nvSpPr>
          <p:cNvPr id="9" name="Espaço Reservado para Número de Slide 8"/>
          <p:cNvSpPr>
            <a:spLocks noGrp="1"/>
          </p:cNvSpPr>
          <p:nvPr>
            <p:ph type="sldNum" sz="quarter" idx="12"/>
          </p:nvPr>
        </p:nvSpPr>
        <p:spPr/>
        <p:txBody>
          <a:bodyPr/>
          <a:lstStyle/>
          <a:p>
            <a:fld id="{6089F383-B5C7-4CF0-92DC-334D43AD122E}" type="slidenum">
              <a:rPr lang="pt-BR" smtClean="0"/>
              <a:t>‹nº›</a:t>
            </a:fld>
            <a:endParaRPr lang="pt-BR"/>
          </a:p>
        </p:txBody>
      </p:sp>
      <p:sp>
        <p:nvSpPr>
          <p:cNvPr id="11" name="Espaço Reservado para Conteúdo 10"/>
          <p:cNvSpPr>
            <a:spLocks noGrp="1"/>
          </p:cNvSpPr>
          <p:nvPr>
            <p:ph sz="half" idx="2"/>
          </p:nvPr>
        </p:nvSpPr>
        <p:spPr>
          <a:xfrm>
            <a:off x="914400" y="2247900"/>
            <a:ext cx="3733800" cy="3886200"/>
          </a:xfrm>
        </p:spPr>
        <p:txBody>
          <a:bodyPr vert="horz"/>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13" name="Espaço Reservado para Conteúdo 12"/>
          <p:cNvSpPr>
            <a:spLocks noGrp="1"/>
          </p:cNvSpPr>
          <p:nvPr>
            <p:ph sz="half" idx="4"/>
          </p:nvPr>
        </p:nvSpPr>
        <p:spPr>
          <a:xfrm>
            <a:off x="4953000" y="2247900"/>
            <a:ext cx="3733800" cy="3886200"/>
          </a:xfrm>
        </p:spPr>
        <p:txBody>
          <a:bodyPr vert="horz"/>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kumimoji="0" lang="pt-BR" smtClean="0"/>
              <a:t>Clique para editar o título mestre</a:t>
            </a:r>
            <a:endParaRPr kumimoji="0" lang="en-US"/>
          </a:p>
        </p:txBody>
      </p:sp>
      <p:sp>
        <p:nvSpPr>
          <p:cNvPr id="3" name="Espaço Reservado para Data 2"/>
          <p:cNvSpPr>
            <a:spLocks noGrp="1"/>
          </p:cNvSpPr>
          <p:nvPr>
            <p:ph type="dt" sz="half" idx="10"/>
          </p:nvPr>
        </p:nvSpPr>
        <p:spPr/>
        <p:txBody>
          <a:bodyPr/>
          <a:lstStyle/>
          <a:p>
            <a:fld id="{9BC9E1E7-9A55-40C5-A4DD-9C39D44C436B}" type="datetimeFigureOut">
              <a:rPr lang="pt-BR" smtClean="0"/>
              <a:t>06/02/2019</a:t>
            </a:fld>
            <a:endParaRPr lang="pt-BR"/>
          </a:p>
        </p:txBody>
      </p:sp>
      <p:sp>
        <p:nvSpPr>
          <p:cNvPr id="4" name="Espaço Reservado para Rodapé 3"/>
          <p:cNvSpPr>
            <a:spLocks noGrp="1"/>
          </p:cNvSpPr>
          <p:nvPr>
            <p:ph type="ftr" sz="quarter" idx="11"/>
          </p:nvPr>
        </p:nvSpPr>
        <p:spPr/>
        <p:txBody>
          <a:bodyPr/>
          <a:lstStyle/>
          <a:p>
            <a:endParaRPr lang="pt-BR"/>
          </a:p>
        </p:txBody>
      </p:sp>
      <p:sp>
        <p:nvSpPr>
          <p:cNvPr id="5" name="Espaço Reservado para Número de Slide 4"/>
          <p:cNvSpPr>
            <a:spLocks noGrp="1"/>
          </p:cNvSpPr>
          <p:nvPr>
            <p:ph type="sldNum" sz="quarter" idx="12"/>
          </p:nvPr>
        </p:nvSpPr>
        <p:spPr/>
        <p:txBody>
          <a:bodyPr/>
          <a:lstStyle/>
          <a:p>
            <a:fld id="{6089F383-B5C7-4CF0-92DC-334D43AD122E}" type="slidenum">
              <a:rPr lang="pt-BR" smtClean="0"/>
              <a:t>‹nº›</a:t>
            </a:fld>
            <a:endParaRPr lang="pt-B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1"/>
          <p:cNvSpPr>
            <a:spLocks noGrp="1"/>
          </p:cNvSpPr>
          <p:nvPr>
            <p:ph type="dt" sz="half" idx="10"/>
          </p:nvPr>
        </p:nvSpPr>
        <p:spPr/>
        <p:txBody>
          <a:bodyPr/>
          <a:lstStyle/>
          <a:p>
            <a:fld id="{9BC9E1E7-9A55-40C5-A4DD-9C39D44C436B}" type="datetimeFigureOut">
              <a:rPr lang="pt-BR" smtClean="0"/>
              <a:t>06/02/2019</a:t>
            </a:fld>
            <a:endParaRPr lang="pt-BR"/>
          </a:p>
        </p:txBody>
      </p:sp>
      <p:sp>
        <p:nvSpPr>
          <p:cNvPr id="3" name="Espaço Reservado para Rodapé 2"/>
          <p:cNvSpPr>
            <a:spLocks noGrp="1"/>
          </p:cNvSpPr>
          <p:nvPr>
            <p:ph type="ftr" sz="quarter" idx="11"/>
          </p:nvPr>
        </p:nvSpPr>
        <p:spPr/>
        <p:txBody>
          <a:bodyPr/>
          <a:lstStyle/>
          <a:p>
            <a:endParaRPr lang="pt-BR"/>
          </a:p>
        </p:txBody>
      </p:sp>
      <p:sp>
        <p:nvSpPr>
          <p:cNvPr id="4" name="Espaço Reservado para Número de Slide 3"/>
          <p:cNvSpPr>
            <a:spLocks noGrp="1"/>
          </p:cNvSpPr>
          <p:nvPr>
            <p:ph type="sldNum" sz="quarter" idx="12"/>
          </p:nvPr>
        </p:nvSpPr>
        <p:spPr/>
        <p:txBody>
          <a:bodyPr/>
          <a:lstStyle/>
          <a:p>
            <a:fld id="{6089F383-B5C7-4CF0-92DC-334D43AD122E}" type="slidenum">
              <a:rPr lang="pt-BR" smtClean="0"/>
              <a:t>‹nº›</a:t>
            </a:fld>
            <a:endParaRPr lang="pt-B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údo com Legenda">
    <p:spTree>
      <p:nvGrpSpPr>
        <p:cNvPr id="1" name=""/>
        <p:cNvGrpSpPr/>
        <p:nvPr/>
      </p:nvGrpSpPr>
      <p:grpSpPr>
        <a:xfrm>
          <a:off x="0" y="0"/>
          <a:ext cx="0" cy="0"/>
          <a:chOff x="0" y="0"/>
          <a:chExt cx="0" cy="0"/>
        </a:xfrm>
      </p:grpSpPr>
      <p:sp>
        <p:nvSpPr>
          <p:cNvPr id="8" name="Retângulo 7"/>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useBgFill="1">
        <p:nvSpPr>
          <p:cNvPr id="9" name="Retângulo de cantos arredondados 8"/>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 name="Título 1"/>
          <p:cNvSpPr>
            <a:spLocks noGrp="1"/>
          </p:cNvSpPr>
          <p:nvPr>
            <p:ph type="title"/>
          </p:nvPr>
        </p:nvSpPr>
        <p:spPr>
          <a:xfrm>
            <a:off x="914400" y="273050"/>
            <a:ext cx="7772400" cy="1143000"/>
          </a:xfrm>
        </p:spPr>
        <p:txBody>
          <a:bodyPr anchor="b" anchorCtr="0"/>
          <a:lstStyle>
            <a:lvl1pPr algn="l">
              <a:buNone/>
              <a:defRPr sz="4000" b="0"/>
            </a:lvl1pPr>
          </a:lstStyle>
          <a:p>
            <a:r>
              <a:rPr kumimoji="0" lang="pt-BR" smtClean="0"/>
              <a:t>Clique para editar o título mestre</a:t>
            </a:r>
            <a:endParaRPr kumimoji="0" lang="en-US"/>
          </a:p>
        </p:txBody>
      </p:sp>
      <p:sp>
        <p:nvSpPr>
          <p:cNvPr id="3" name="Espaço Reservado para Texto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eaLnBrk="1" latinLnBrk="0" hangingPunct="1"/>
            <a:r>
              <a:rPr kumimoji="0" lang="pt-BR" smtClean="0"/>
              <a:t>Clique para editar o texto mestre</a:t>
            </a:r>
          </a:p>
        </p:txBody>
      </p:sp>
      <p:sp>
        <p:nvSpPr>
          <p:cNvPr id="5" name="Espaço Reservado para Data 4"/>
          <p:cNvSpPr>
            <a:spLocks noGrp="1"/>
          </p:cNvSpPr>
          <p:nvPr>
            <p:ph type="dt" sz="half" idx="10"/>
          </p:nvPr>
        </p:nvSpPr>
        <p:spPr/>
        <p:txBody>
          <a:bodyPr/>
          <a:lstStyle/>
          <a:p>
            <a:fld id="{9BC9E1E7-9A55-40C5-A4DD-9C39D44C436B}" type="datetimeFigureOut">
              <a:rPr lang="pt-BR" smtClean="0"/>
              <a:t>06/02/2019</a:t>
            </a:fld>
            <a:endParaRPr lang="pt-BR"/>
          </a:p>
        </p:txBody>
      </p:sp>
      <p:sp>
        <p:nvSpPr>
          <p:cNvPr id="6" name="Espaço Reservado para Rodapé 5"/>
          <p:cNvSpPr>
            <a:spLocks noGrp="1"/>
          </p:cNvSpPr>
          <p:nvPr>
            <p:ph type="ftr" sz="quarter" idx="11"/>
          </p:nvPr>
        </p:nvSpPr>
        <p:spPr/>
        <p:txBody>
          <a:bodyPr/>
          <a:lstStyle/>
          <a:p>
            <a:endParaRPr lang="pt-BR"/>
          </a:p>
        </p:txBody>
      </p:sp>
      <p:sp>
        <p:nvSpPr>
          <p:cNvPr id="7" name="Espaço Reservado para Número de Slide 6"/>
          <p:cNvSpPr>
            <a:spLocks noGrp="1"/>
          </p:cNvSpPr>
          <p:nvPr>
            <p:ph type="sldNum" sz="quarter" idx="12"/>
          </p:nvPr>
        </p:nvSpPr>
        <p:spPr/>
        <p:txBody>
          <a:bodyPr/>
          <a:lstStyle/>
          <a:p>
            <a:fld id="{6089F383-B5C7-4CF0-92DC-334D43AD122E}" type="slidenum">
              <a:rPr lang="pt-BR" smtClean="0"/>
              <a:t>‹nº›</a:t>
            </a:fld>
            <a:endParaRPr lang="pt-BR"/>
          </a:p>
        </p:txBody>
      </p:sp>
      <p:sp>
        <p:nvSpPr>
          <p:cNvPr id="11" name="Espaço Reservado para Conteúdo 10"/>
          <p:cNvSpPr>
            <a:spLocks noGrp="1"/>
          </p:cNvSpPr>
          <p:nvPr>
            <p:ph sz="quarter" idx="1"/>
          </p:nvPr>
        </p:nvSpPr>
        <p:spPr>
          <a:xfrm>
            <a:off x="2971800" y="1600200"/>
            <a:ext cx="5715000" cy="4495800"/>
          </a:xfrm>
        </p:spPr>
        <p:txBody>
          <a:bodyPr vert="horz"/>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m com Legenda">
    <p:spTree>
      <p:nvGrpSpPr>
        <p:cNvPr id="1" name=""/>
        <p:cNvGrpSpPr/>
        <p:nvPr/>
      </p:nvGrpSpPr>
      <p:grpSpPr>
        <a:xfrm>
          <a:off x="0" y="0"/>
          <a:ext cx="0" cy="0"/>
          <a:chOff x="0" y="0"/>
          <a:chExt cx="0" cy="0"/>
        </a:xfrm>
      </p:grpSpPr>
      <p:sp>
        <p:nvSpPr>
          <p:cNvPr id="2" name="Título 1"/>
          <p:cNvSpPr>
            <a:spLocks noGrp="1"/>
          </p:cNvSpPr>
          <p:nvPr>
            <p:ph type="title"/>
          </p:nvPr>
        </p:nvSpPr>
        <p:spPr>
          <a:xfrm>
            <a:off x="914400" y="4900550"/>
            <a:ext cx="7315200" cy="522288"/>
          </a:xfrm>
        </p:spPr>
        <p:txBody>
          <a:bodyPr anchor="ctr">
            <a:noAutofit/>
          </a:bodyPr>
          <a:lstStyle>
            <a:lvl1pPr algn="l">
              <a:buNone/>
              <a:defRPr sz="2800" b="0"/>
            </a:lvl1pPr>
          </a:lstStyle>
          <a:p>
            <a:r>
              <a:rPr kumimoji="0" lang="pt-BR" smtClean="0"/>
              <a:t>Clique para editar o título mestre</a:t>
            </a:r>
            <a:endParaRPr kumimoji="0" lang="en-US"/>
          </a:p>
        </p:txBody>
      </p:sp>
      <p:sp>
        <p:nvSpPr>
          <p:cNvPr id="4" name="Espaço Reservado para Texto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eaLnBrk="1" latinLnBrk="0" hangingPunct="1"/>
            <a:r>
              <a:rPr kumimoji="0" lang="pt-BR" smtClean="0"/>
              <a:t>Clique para editar o texto mestre</a:t>
            </a:r>
          </a:p>
        </p:txBody>
      </p:sp>
      <p:sp>
        <p:nvSpPr>
          <p:cNvPr id="5" name="Espaço Reservado para Data 4"/>
          <p:cNvSpPr>
            <a:spLocks noGrp="1"/>
          </p:cNvSpPr>
          <p:nvPr>
            <p:ph type="dt" sz="half" idx="10"/>
          </p:nvPr>
        </p:nvSpPr>
        <p:spPr/>
        <p:txBody>
          <a:bodyPr/>
          <a:lstStyle/>
          <a:p>
            <a:fld id="{9BC9E1E7-9A55-40C5-A4DD-9C39D44C436B}" type="datetimeFigureOut">
              <a:rPr lang="pt-BR" smtClean="0"/>
              <a:t>06/02/2019</a:t>
            </a:fld>
            <a:endParaRPr lang="pt-BR"/>
          </a:p>
        </p:txBody>
      </p:sp>
      <p:sp>
        <p:nvSpPr>
          <p:cNvPr id="6" name="Espaço Reservado para Rodapé 5"/>
          <p:cNvSpPr>
            <a:spLocks noGrp="1"/>
          </p:cNvSpPr>
          <p:nvPr>
            <p:ph type="ftr" sz="quarter" idx="11"/>
          </p:nvPr>
        </p:nvSpPr>
        <p:spPr>
          <a:xfrm>
            <a:off x="914400" y="6172200"/>
            <a:ext cx="3886200" cy="457200"/>
          </a:xfrm>
        </p:spPr>
        <p:txBody>
          <a:bodyPr/>
          <a:lstStyle/>
          <a:p>
            <a:endParaRPr lang="pt-BR"/>
          </a:p>
        </p:txBody>
      </p:sp>
      <p:sp>
        <p:nvSpPr>
          <p:cNvPr id="7" name="Espaço Reservado para Número de Slide 6"/>
          <p:cNvSpPr>
            <a:spLocks noGrp="1"/>
          </p:cNvSpPr>
          <p:nvPr>
            <p:ph type="sldNum" sz="quarter" idx="12"/>
          </p:nvPr>
        </p:nvSpPr>
        <p:spPr>
          <a:xfrm>
            <a:off x="146304" y="6208776"/>
            <a:ext cx="457200" cy="457200"/>
          </a:xfrm>
        </p:spPr>
        <p:txBody>
          <a:bodyPr/>
          <a:lstStyle/>
          <a:p>
            <a:fld id="{6089F383-B5C7-4CF0-92DC-334D43AD122E}" type="slidenum">
              <a:rPr lang="pt-BR" smtClean="0"/>
              <a:t>‹nº›</a:t>
            </a:fld>
            <a:endParaRPr lang="pt-BR"/>
          </a:p>
        </p:txBody>
      </p:sp>
      <p:sp>
        <p:nvSpPr>
          <p:cNvPr id="11" name="Retângulo 10"/>
          <p:cNvSpPr/>
          <p:nvPr/>
        </p:nvSpPr>
        <p:spPr>
          <a:xfrm flipV="1">
            <a:off x="68307" y="4683555"/>
            <a:ext cx="9006840" cy="91440"/>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Retângulo 11"/>
          <p:cNvSpPr/>
          <p:nvPr/>
        </p:nvSpPr>
        <p:spPr>
          <a:xfrm>
            <a:off x="68508" y="4650474"/>
            <a:ext cx="9006639" cy="45719"/>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3" name="Retângulo 12"/>
          <p:cNvSpPr/>
          <p:nvPr/>
        </p:nvSpPr>
        <p:spPr>
          <a:xfrm>
            <a:off x="68510" y="4773224"/>
            <a:ext cx="9006637" cy="4880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3" name="Espaço Reservado para Imagem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lstStyle>
            <a:lvl1pPr marL="0" indent="0">
              <a:buNone/>
              <a:defRPr sz="3200"/>
            </a:lvl1pPr>
          </a:lstStyle>
          <a:p>
            <a:r>
              <a:rPr kumimoji="0" lang="pt-BR" smtClean="0"/>
              <a:t>Clique no ícone para adicionar uma imagem</a:t>
            </a:r>
            <a:endParaRPr kumimoji="0"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kumimoji="0" lang="pt-BR" smtClean="0"/>
              <a:t>Clique para editar o título mestre</a:t>
            </a:r>
            <a:endParaRPr kumimoji="0" lang="en-US"/>
          </a:p>
        </p:txBody>
      </p:sp>
      <p:sp>
        <p:nvSpPr>
          <p:cNvPr id="3" name="Espaço Reservado para Texto Vertical 2"/>
          <p:cNvSpPr>
            <a:spLocks noGrp="1"/>
          </p:cNvSpPr>
          <p:nvPr>
            <p:ph type="body" orient="vert" idx="1"/>
          </p:nvPr>
        </p:nvSpPr>
        <p:spPr/>
        <p:txBody>
          <a:bodyPr vert="eaVert"/>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4" name="Espaço Reservado para Data 3"/>
          <p:cNvSpPr>
            <a:spLocks noGrp="1"/>
          </p:cNvSpPr>
          <p:nvPr>
            <p:ph type="dt" sz="half" idx="10"/>
          </p:nvPr>
        </p:nvSpPr>
        <p:spPr/>
        <p:txBody>
          <a:bodyPr/>
          <a:lstStyle/>
          <a:p>
            <a:fld id="{9BC9E1E7-9A55-40C5-A4DD-9C39D44C436B}" type="datetimeFigureOut">
              <a:rPr lang="pt-BR" smtClean="0"/>
              <a:t>06/02/2019</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6089F383-B5C7-4CF0-92DC-334D43AD122E}" type="slidenum">
              <a:rPr lang="pt-BR" smtClean="0"/>
              <a:t>‹nº›</a:t>
            </a:fld>
            <a:endParaRPr lang="pt-B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74641"/>
            <a:ext cx="2011680" cy="5851525"/>
          </a:xfrm>
        </p:spPr>
        <p:txBody>
          <a:bodyPr vert="eaVert"/>
          <a:lstStyle/>
          <a:p>
            <a:r>
              <a:rPr kumimoji="0" lang="pt-BR" smtClean="0"/>
              <a:t>Clique para editar o título mestre</a:t>
            </a:r>
            <a:endParaRPr kumimoji="0" lang="en-US"/>
          </a:p>
        </p:txBody>
      </p:sp>
      <p:sp>
        <p:nvSpPr>
          <p:cNvPr id="3" name="Espaço Reservado para Texto Vertical 2"/>
          <p:cNvSpPr>
            <a:spLocks noGrp="1"/>
          </p:cNvSpPr>
          <p:nvPr>
            <p:ph type="body" orient="vert" idx="1"/>
          </p:nvPr>
        </p:nvSpPr>
        <p:spPr>
          <a:xfrm>
            <a:off x="914400" y="274640"/>
            <a:ext cx="5562600" cy="5851525"/>
          </a:xfrm>
        </p:spPr>
        <p:txBody>
          <a:bodyPr vert="eaVert"/>
          <a:lstStyle/>
          <a:p>
            <a:pPr lvl="0" eaLnBrk="1" latinLnBrk="0" hangingPunct="1"/>
            <a:r>
              <a:rPr lang="pt-BR" smtClean="0"/>
              <a:t>Clique para editar o texto mestre</a:t>
            </a:r>
          </a:p>
          <a:p>
            <a:pPr lvl="1" eaLnBrk="1" latinLnBrk="0" hangingPunct="1"/>
            <a:r>
              <a:rPr lang="pt-BR" smtClean="0"/>
              <a:t>Segundo nível</a:t>
            </a:r>
          </a:p>
          <a:p>
            <a:pPr lvl="2" eaLnBrk="1" latinLnBrk="0" hangingPunct="1"/>
            <a:r>
              <a:rPr lang="pt-BR" smtClean="0"/>
              <a:t>Terceiro nível</a:t>
            </a:r>
          </a:p>
          <a:p>
            <a:pPr lvl="3" eaLnBrk="1" latinLnBrk="0" hangingPunct="1"/>
            <a:r>
              <a:rPr lang="pt-BR" smtClean="0"/>
              <a:t>Quarto nível</a:t>
            </a:r>
          </a:p>
          <a:p>
            <a:pPr lvl="4" eaLnBrk="1" latinLnBrk="0" hangingPunct="1"/>
            <a:r>
              <a:rPr lang="pt-BR" smtClean="0"/>
              <a:t>Quinto nível</a:t>
            </a:r>
            <a:endParaRPr kumimoji="0" lang="en-US"/>
          </a:p>
        </p:txBody>
      </p:sp>
      <p:sp>
        <p:nvSpPr>
          <p:cNvPr id="4" name="Espaço Reservado para Data 3"/>
          <p:cNvSpPr>
            <a:spLocks noGrp="1"/>
          </p:cNvSpPr>
          <p:nvPr>
            <p:ph type="dt" sz="half" idx="10"/>
          </p:nvPr>
        </p:nvSpPr>
        <p:spPr/>
        <p:txBody>
          <a:bodyPr/>
          <a:lstStyle/>
          <a:p>
            <a:fld id="{9BC9E1E7-9A55-40C5-A4DD-9C39D44C436B}" type="datetimeFigureOut">
              <a:rPr lang="pt-BR" smtClean="0"/>
              <a:t>06/02/2019</a:t>
            </a:fld>
            <a:endParaRPr lang="pt-BR"/>
          </a:p>
        </p:txBody>
      </p:sp>
      <p:sp>
        <p:nvSpPr>
          <p:cNvPr id="5" name="Espaço Reservado para Rodapé 4"/>
          <p:cNvSpPr>
            <a:spLocks noGrp="1"/>
          </p:cNvSpPr>
          <p:nvPr>
            <p:ph type="ftr" sz="quarter" idx="11"/>
          </p:nvPr>
        </p:nvSpPr>
        <p:spPr/>
        <p:txBody>
          <a:bodyPr/>
          <a:lstStyle/>
          <a:p>
            <a:endParaRPr lang="pt-BR"/>
          </a:p>
        </p:txBody>
      </p:sp>
      <p:sp>
        <p:nvSpPr>
          <p:cNvPr id="6" name="Espaço Reservado para Número de Slide 5"/>
          <p:cNvSpPr>
            <a:spLocks noGrp="1"/>
          </p:cNvSpPr>
          <p:nvPr>
            <p:ph type="sldNum" sz="quarter" idx="12"/>
          </p:nvPr>
        </p:nvSpPr>
        <p:spPr/>
        <p:txBody>
          <a:bodyPr/>
          <a:lstStyle/>
          <a:p>
            <a:fld id="{6089F383-B5C7-4CF0-92DC-334D43AD122E}" type="slidenum">
              <a:rPr lang="pt-BR" smtClean="0"/>
              <a:t>‹nº›</a:t>
            </a:fld>
            <a:endParaRPr lang="pt-B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tângulo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useBgFill="1">
        <p:nvSpPr>
          <p:cNvPr id="8" name="Retângulo de cantos arredondados 7"/>
          <p:cNvSpPr/>
          <p:nvPr/>
        </p:nvSpPr>
        <p:spPr>
          <a:xfrm>
            <a:off x="64008" y="69755"/>
            <a:ext cx="9013372" cy="6693408"/>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eaLnBrk="1" latinLnBrk="0" hangingPunct="1"/>
            <a:endParaRPr kumimoji="0" lang="en-US"/>
          </a:p>
        </p:txBody>
      </p:sp>
      <p:sp>
        <p:nvSpPr>
          <p:cNvPr id="22" name="Espaço Reservado para Título 21"/>
          <p:cNvSpPr>
            <a:spLocks noGrp="1"/>
          </p:cNvSpPr>
          <p:nvPr>
            <p:ph type="title"/>
          </p:nvPr>
        </p:nvSpPr>
        <p:spPr>
          <a:xfrm>
            <a:off x="914400" y="274638"/>
            <a:ext cx="7772400" cy="1143000"/>
          </a:xfrm>
          <a:prstGeom prst="rect">
            <a:avLst/>
          </a:prstGeom>
        </p:spPr>
        <p:txBody>
          <a:bodyPr bIns="91440" anchor="b" anchorCtr="0">
            <a:normAutofit/>
          </a:bodyPr>
          <a:lstStyle/>
          <a:p>
            <a:r>
              <a:rPr kumimoji="0" lang="pt-BR" smtClean="0"/>
              <a:t>Clique para editar o título mestre</a:t>
            </a:r>
            <a:endParaRPr kumimoji="0" lang="en-US"/>
          </a:p>
        </p:txBody>
      </p:sp>
      <p:sp>
        <p:nvSpPr>
          <p:cNvPr id="13" name="Espaço Reservado para Texto 12"/>
          <p:cNvSpPr>
            <a:spLocks noGrp="1"/>
          </p:cNvSpPr>
          <p:nvPr>
            <p:ph type="body" idx="1"/>
          </p:nvPr>
        </p:nvSpPr>
        <p:spPr>
          <a:xfrm>
            <a:off x="914400" y="1447800"/>
            <a:ext cx="7772400" cy="4572000"/>
          </a:xfrm>
          <a:prstGeom prst="rect">
            <a:avLst/>
          </a:prstGeom>
        </p:spPr>
        <p:txBody>
          <a:bodyPr>
            <a:normAutofit/>
          </a:bodyPr>
          <a:lstStyle/>
          <a:p>
            <a:pPr lvl="0" eaLnBrk="1" latinLnBrk="0" hangingPunct="1"/>
            <a:r>
              <a:rPr kumimoji="0" lang="pt-BR" smtClean="0"/>
              <a:t>Clique para editar o texto mestre</a:t>
            </a:r>
          </a:p>
          <a:p>
            <a:pPr lvl="1" eaLnBrk="1" latinLnBrk="0" hangingPunct="1"/>
            <a:r>
              <a:rPr kumimoji="0" lang="pt-BR" smtClean="0"/>
              <a:t>Segundo nível</a:t>
            </a:r>
          </a:p>
          <a:p>
            <a:pPr lvl="2" eaLnBrk="1" latinLnBrk="0" hangingPunct="1"/>
            <a:r>
              <a:rPr kumimoji="0" lang="pt-BR" smtClean="0"/>
              <a:t>Terceiro nível</a:t>
            </a:r>
          </a:p>
          <a:p>
            <a:pPr lvl="3" eaLnBrk="1" latinLnBrk="0" hangingPunct="1"/>
            <a:r>
              <a:rPr kumimoji="0" lang="pt-BR" smtClean="0"/>
              <a:t>Quarto nível</a:t>
            </a:r>
          </a:p>
          <a:p>
            <a:pPr lvl="4" eaLnBrk="1" latinLnBrk="0" hangingPunct="1"/>
            <a:r>
              <a:rPr kumimoji="0" lang="pt-BR" smtClean="0"/>
              <a:t>Quinto nível</a:t>
            </a:r>
            <a:endParaRPr kumimoji="0" lang="en-US"/>
          </a:p>
        </p:txBody>
      </p:sp>
      <p:sp>
        <p:nvSpPr>
          <p:cNvPr id="14" name="Espaço Reservado para Data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defRPr kumimoji="0" sz="1400">
                <a:solidFill>
                  <a:schemeClr val="tx2"/>
                </a:solidFill>
              </a:defRPr>
            </a:lvl1pPr>
          </a:lstStyle>
          <a:p>
            <a:fld id="{9BC9E1E7-9A55-40C5-A4DD-9C39D44C436B}" type="datetimeFigureOut">
              <a:rPr lang="pt-BR" smtClean="0"/>
              <a:t>06/02/2019</a:t>
            </a:fld>
            <a:endParaRPr lang="pt-BR"/>
          </a:p>
        </p:txBody>
      </p:sp>
      <p:sp>
        <p:nvSpPr>
          <p:cNvPr id="3" name="Espaço Reservado para Rodapé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defRPr kumimoji="0" sz="1400">
                <a:solidFill>
                  <a:schemeClr val="tx2"/>
                </a:solidFill>
              </a:defRPr>
            </a:lvl1pPr>
          </a:lstStyle>
          <a:p>
            <a:endParaRPr lang="pt-BR"/>
          </a:p>
        </p:txBody>
      </p:sp>
      <p:sp>
        <p:nvSpPr>
          <p:cNvPr id="23" name="Espaço Reservado para Número de Slide 22"/>
          <p:cNvSpPr>
            <a:spLocks noGrp="1"/>
          </p:cNvSpPr>
          <p:nvPr>
            <p:ph type="sldNum" sz="quarter" idx="4"/>
          </p:nvPr>
        </p:nvSpPr>
        <p:spPr>
          <a:xfrm>
            <a:off x="146304" y="6210300"/>
            <a:ext cx="457200" cy="457200"/>
          </a:xfrm>
          <a:prstGeom prst="ellipse">
            <a:avLst/>
          </a:prstGeom>
          <a:solidFill>
            <a:schemeClr val="accent1"/>
          </a:solidFill>
        </p:spPr>
        <p:txBody>
          <a:bodyPr wrap="none" lIns="0" tIns="0" rIns="0" bIns="0" anchor="ctr" anchorCtr="1">
            <a:noAutofit/>
          </a:bodyPr>
          <a:lstStyle>
            <a:lvl1pPr algn="ctr" eaLnBrk="1" latinLnBrk="0" hangingPunct="1">
              <a:defRPr kumimoji="0" sz="1400">
                <a:solidFill>
                  <a:srgbClr val="FFFFFF"/>
                </a:solidFill>
                <a:latin typeface="+mj-lt"/>
                <a:ea typeface="+mj-ea"/>
                <a:cs typeface="+mj-cs"/>
              </a:defRPr>
            </a:lvl1pPr>
          </a:lstStyle>
          <a:p>
            <a:fld id="{6089F383-B5C7-4CF0-92DC-334D43AD122E}" type="slidenum">
              <a:rPr lang="pt-BR" smtClean="0"/>
              <a:t>‹nº›</a:t>
            </a:fld>
            <a:endParaRPr lang="pt-BR"/>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000" kern="1200">
          <a:solidFill>
            <a:schemeClr val="tx2"/>
          </a:solidFill>
          <a:latin typeface="+mj-lt"/>
          <a:ea typeface="+mj-ea"/>
          <a:cs typeface="+mj-cs"/>
        </a:defRPr>
      </a:lvl1pPr>
    </p:titleStyle>
    <p:bodyStyle>
      <a:lvl1pPr marL="274320" indent="-274320" algn="l" rtl="0" eaLnBrk="1" latinLnBrk="0" hangingPunct="1">
        <a:spcBef>
          <a:spcPts val="580"/>
        </a:spcBef>
        <a:buClr>
          <a:schemeClr val="accent1"/>
        </a:buClr>
        <a:buSzPct val="85000"/>
        <a:buFont typeface="Wingdings 2"/>
        <a:buChar char=""/>
        <a:defRPr kumimoji="0" sz="2600" kern="1200">
          <a:solidFill>
            <a:schemeClr val="tx1"/>
          </a:solidFill>
          <a:latin typeface="+mn-lt"/>
          <a:ea typeface="+mn-ea"/>
          <a:cs typeface="+mn-cs"/>
        </a:defRPr>
      </a:lvl1pPr>
      <a:lvl2pPr marL="548640" indent="-228600" algn="l" rtl="0" eaLnBrk="1" latinLnBrk="0" hangingPunct="1">
        <a:spcBef>
          <a:spcPts val="370"/>
        </a:spcBef>
        <a:buClr>
          <a:schemeClr val="accent2"/>
        </a:buClr>
        <a:buSzPct val="85000"/>
        <a:buFont typeface="Wingdings 2"/>
        <a:buChar char=""/>
        <a:defRPr kumimoji="0" sz="2400" kern="1200">
          <a:solidFill>
            <a:schemeClr val="tx1"/>
          </a:solidFill>
          <a:latin typeface="+mn-lt"/>
          <a:ea typeface="+mn-ea"/>
          <a:cs typeface="+mn-cs"/>
        </a:defRPr>
      </a:lvl2pPr>
      <a:lvl3pPr marL="822960" indent="-228600" algn="l" rtl="0" eaLnBrk="1" latinLnBrk="0" hangingPunct="1">
        <a:spcBef>
          <a:spcPts val="370"/>
        </a:spcBef>
        <a:buClr>
          <a:schemeClr val="accent1">
            <a:tint val="60000"/>
          </a:schemeClr>
        </a:buClr>
        <a:buSzPct val="85000"/>
        <a:buFont typeface="Wingdings 2"/>
        <a:buChar char=""/>
        <a:defRPr kumimoji="0" sz="2000" kern="1200">
          <a:solidFill>
            <a:schemeClr val="tx1"/>
          </a:solidFill>
          <a:latin typeface="+mn-lt"/>
          <a:ea typeface="+mn-ea"/>
          <a:cs typeface="+mn-cs"/>
        </a:defRPr>
      </a:lvl3pPr>
      <a:lvl4pPr marL="1097280" indent="-228600" algn="l" rtl="0" eaLnBrk="1" latinLnBrk="0" hangingPunct="1">
        <a:spcBef>
          <a:spcPts val="370"/>
        </a:spcBef>
        <a:buClr>
          <a:schemeClr val="accent3"/>
        </a:buClr>
        <a:buSzPct val="80000"/>
        <a:buFont typeface="Wingdings 2"/>
        <a:buChar char=""/>
        <a:defRPr kumimoji="0" sz="2000" kern="1200">
          <a:solidFill>
            <a:schemeClr val="tx1"/>
          </a:solidFill>
          <a:latin typeface="+mn-lt"/>
          <a:ea typeface="+mn-ea"/>
          <a:cs typeface="+mn-cs"/>
        </a:defRPr>
      </a:lvl4pPr>
      <a:lvl5pPr marL="1371600" indent="-228600" algn="l" rtl="0" eaLnBrk="1" latinLnBrk="0" hangingPunct="1">
        <a:spcBef>
          <a:spcPts val="370"/>
        </a:spcBef>
        <a:buClr>
          <a:schemeClr val="accent3"/>
        </a:buClr>
        <a:buFontTx/>
        <a:buChar char="o"/>
        <a:defRPr kumimoji="0"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 Id="rId5" Type="http://schemas.openxmlformats.org/officeDocument/2006/relationships/image" Target="../media/image4.png"/><Relationship Id="rId4" Type="http://schemas.microsoft.com/office/2007/relationships/hdphoto" Target="../media/hdphoto1.wdp"/></Relationships>
</file>

<file path=ppt/slides/_rels/slide2.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8.jpeg"/><Relationship Id="rId2" Type="http://schemas.openxmlformats.org/officeDocument/2006/relationships/image" Target="../media/image6.jpg"/><Relationship Id="rId1" Type="http://schemas.openxmlformats.org/officeDocument/2006/relationships/slideLayout" Target="../slideLayouts/slideLayout2.xml"/><Relationship Id="rId5" Type="http://schemas.openxmlformats.org/officeDocument/2006/relationships/image" Target="../media/image10.jpeg"/><Relationship Id="rId4" Type="http://schemas.openxmlformats.org/officeDocument/2006/relationships/image" Target="../media/image9.jpeg"/></Relationships>
</file>

<file path=ppt/slides/_rels/slide5.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jpg"/><Relationship Id="rId1" Type="http://schemas.openxmlformats.org/officeDocument/2006/relationships/slideLayout" Target="../slideLayouts/slideLayout2.xml"/><Relationship Id="rId4" Type="http://schemas.openxmlformats.org/officeDocument/2006/relationships/image" Target="../media/image16.gif"/></Relationships>
</file>

<file path=ppt/slides/_rels/slide12.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6.jpg"/><Relationship Id="rId1" Type="http://schemas.openxmlformats.org/officeDocument/2006/relationships/slideLayout" Target="../slideLayouts/slideLayout2.xml"/><Relationship Id="rId4" Type="http://schemas.openxmlformats.org/officeDocument/2006/relationships/image" Target="../media/image19.png"/></Relationships>
</file>

<file path=ppt/slides/_rels/slide15.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image" Target="../media/image21.png"/><Relationship Id="rId1" Type="http://schemas.openxmlformats.org/officeDocument/2006/relationships/slideLayout" Target="../slideLayouts/slideLayout2.xml"/><Relationship Id="rId5" Type="http://schemas.openxmlformats.org/officeDocument/2006/relationships/image" Target="../media/image23.jpeg"/><Relationship Id="rId4" Type="http://schemas.microsoft.com/office/2007/relationships/hdphoto" Target="../media/hdphoto1.wdp"/></Relationships>
</file>

<file path=ppt/slides/_rels/slide17.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image" Target="../media/image6.jpg"/><Relationship Id="rId1" Type="http://schemas.openxmlformats.org/officeDocument/2006/relationships/slideLayout" Target="../slideLayouts/slideLayout2.xml"/><Relationship Id="rId4" Type="http://schemas.openxmlformats.org/officeDocument/2006/relationships/image" Target="../media/image25.jpeg"/></Relationships>
</file>

<file path=ppt/slides/_rels/slide18.xml.rels><?xml version="1.0" encoding="UTF-8" standalone="yes"?>
<Relationships xmlns="http://schemas.openxmlformats.org/package/2006/relationships"><Relationship Id="rId2" Type="http://schemas.openxmlformats.org/officeDocument/2006/relationships/image" Target="../media/image26.jp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6.jpg"/><Relationship Id="rId1" Type="http://schemas.openxmlformats.org/officeDocument/2006/relationships/slideLayout" Target="../slideLayouts/slideLayout2.xml"/><Relationship Id="rId4" Type="http://schemas.openxmlformats.org/officeDocument/2006/relationships/image" Target="../media/image28.jpeg"/></Relationships>
</file>

<file path=ppt/slides/_rels/slide20.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xml"/><Relationship Id="rId1" Type="http://schemas.openxmlformats.org/officeDocument/2006/relationships/slideLayout" Target="../slideLayouts/slideLayout2.xml"/><Relationship Id="rId4" Type="http://schemas.openxmlformats.org/officeDocument/2006/relationships/image" Target="../media/image29.png"/></Relationships>
</file>

<file path=ppt/slides/_rels/slide21.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30.png"/></Relationships>
</file>

<file path=ppt/slides/_rels/slide22.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31.jpg"/></Relationships>
</file>

<file path=ppt/slides/_rels/slide23.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32.jpeg"/></Relationships>
</file>

<file path=ppt/slides/_rels/slide24.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5.xml"/><Relationship Id="rId1" Type="http://schemas.openxmlformats.org/officeDocument/2006/relationships/slideLayout" Target="../slideLayouts/slideLayout2.xml"/><Relationship Id="rId5" Type="http://schemas.openxmlformats.org/officeDocument/2006/relationships/image" Target="../media/image34.jpeg"/><Relationship Id="rId4" Type="http://schemas.openxmlformats.org/officeDocument/2006/relationships/image" Target="../media/image33.gif"/></Relationships>
</file>

<file path=ppt/slides/_rels/slide25.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35.jpeg"/></Relationships>
</file>

<file path=ppt/slides/_rels/slide26.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36.jpg"/></Relationships>
</file>

<file path=ppt/slides/_rels/slide27.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8.xml"/><Relationship Id="rId1" Type="http://schemas.openxmlformats.org/officeDocument/2006/relationships/slideLayout" Target="../slideLayouts/slideLayout2.xml"/><Relationship Id="rId4" Type="http://schemas.openxmlformats.org/officeDocument/2006/relationships/image" Target="../media/image37.gif"/></Relationships>
</file>

<file path=ppt/slides/_rels/slide28.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9.xml"/><Relationship Id="rId1" Type="http://schemas.openxmlformats.org/officeDocument/2006/relationships/slideLayout" Target="../slideLayouts/slideLayout2.xml"/><Relationship Id="rId4" Type="http://schemas.openxmlformats.org/officeDocument/2006/relationships/image" Target="../media/image38.jpg"/></Relationships>
</file>

<file path=ppt/slides/_rels/slide29.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39.jpg"/></Relationships>
</file>

<file path=ppt/slides/_rels/slide30.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1.xml"/><Relationship Id="rId1" Type="http://schemas.openxmlformats.org/officeDocument/2006/relationships/slideLayout" Target="../slideLayouts/slideLayout2.xml"/><Relationship Id="rId4" Type="http://schemas.openxmlformats.org/officeDocument/2006/relationships/image" Target="../media/image40.jpeg"/></Relationships>
</file>

<file path=ppt/slides/_rels/slide31.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2.xml"/><Relationship Id="rId1" Type="http://schemas.openxmlformats.org/officeDocument/2006/relationships/slideLayout" Target="../slideLayouts/slideLayout2.xml"/><Relationship Id="rId4" Type="http://schemas.openxmlformats.org/officeDocument/2006/relationships/image" Target="../media/image41.jpeg"/></Relationships>
</file>

<file path=ppt/slides/_rels/slide32.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22.png"/><Relationship Id="rId1" Type="http://schemas.openxmlformats.org/officeDocument/2006/relationships/slideLayout" Target="../slideLayouts/slideLayout2.xml"/><Relationship Id="rId5" Type="http://schemas.openxmlformats.org/officeDocument/2006/relationships/image" Target="../media/image42.jpeg"/><Relationship Id="rId4" Type="http://schemas.openxmlformats.org/officeDocument/2006/relationships/image" Target="../media/image21.png"/></Relationships>
</file>

<file path=ppt/slides/_rels/slide35.xml.rels><?xml version="1.0" encoding="UTF-8" standalone="yes"?>
<Relationships xmlns="http://schemas.openxmlformats.org/package/2006/relationships"><Relationship Id="rId3" Type="http://schemas.openxmlformats.org/officeDocument/2006/relationships/image" Target="../media/image43.jpeg"/><Relationship Id="rId2" Type="http://schemas.openxmlformats.org/officeDocument/2006/relationships/image" Target="../media/image6.jp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44.jpeg"/><Relationship Id="rId2" Type="http://schemas.openxmlformats.org/officeDocument/2006/relationships/image" Target="../media/image6.jpg"/><Relationship Id="rId1" Type="http://schemas.openxmlformats.org/officeDocument/2006/relationships/slideLayout" Target="../slideLayouts/slideLayout2.xml"/><Relationship Id="rId4" Type="http://schemas.openxmlformats.org/officeDocument/2006/relationships/image" Target="../media/image45.jpeg"/></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ítulo 2"/>
          <p:cNvSpPr>
            <a:spLocks noGrp="1"/>
          </p:cNvSpPr>
          <p:nvPr>
            <p:ph type="subTitle" idx="1"/>
          </p:nvPr>
        </p:nvSpPr>
        <p:spPr>
          <a:xfrm>
            <a:off x="0" y="3389040"/>
            <a:ext cx="9144000" cy="3468960"/>
          </a:xfrm>
        </p:spPr>
        <p:txBody>
          <a:bodyPr>
            <a:normAutofit/>
          </a:bodyPr>
          <a:lstStyle/>
          <a:p>
            <a:r>
              <a:rPr lang="pt-BR" sz="2800" b="1" dirty="0" smtClean="0"/>
              <a:t>PAESPE – 2019 </a:t>
            </a:r>
          </a:p>
          <a:p>
            <a:endParaRPr lang="pt-BR" sz="3200" dirty="0" smtClean="0"/>
          </a:p>
          <a:p>
            <a:r>
              <a:rPr lang="pt-BR" sz="3200" dirty="0" smtClean="0"/>
              <a:t>Aula: Mariany Fernandes </a:t>
            </a:r>
            <a:endParaRPr lang="pt-BR" sz="3200" dirty="0"/>
          </a:p>
        </p:txBody>
      </p:sp>
      <p:sp>
        <p:nvSpPr>
          <p:cNvPr id="2" name="Título 1"/>
          <p:cNvSpPr>
            <a:spLocks noGrp="1"/>
          </p:cNvSpPr>
          <p:nvPr>
            <p:ph type="ctrTitle"/>
          </p:nvPr>
        </p:nvSpPr>
        <p:spPr>
          <a:xfrm>
            <a:off x="539552" y="1916832"/>
            <a:ext cx="8229600" cy="1470025"/>
          </a:xfrm>
        </p:spPr>
        <p:txBody>
          <a:bodyPr>
            <a:noAutofit/>
          </a:bodyPr>
          <a:lstStyle/>
          <a:p>
            <a:r>
              <a:rPr lang="pt-BR" sz="4800" dirty="0" smtClean="0"/>
              <a:t>Substâncias e Transformações </a:t>
            </a:r>
            <a:br>
              <a:rPr lang="pt-BR" sz="4800" dirty="0" smtClean="0"/>
            </a:br>
            <a:endParaRPr lang="pt-BR" sz="4800" dirty="0"/>
          </a:p>
        </p:txBody>
      </p:sp>
      <p:pic>
        <p:nvPicPr>
          <p:cNvPr id="7" name="Imagem 6"/>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3563888" y="5718986"/>
            <a:ext cx="2160240" cy="647860"/>
          </a:xfrm>
          <a:prstGeom prst="rect">
            <a:avLst/>
          </a:prstGeom>
        </p:spPr>
      </p:pic>
      <p:pic>
        <p:nvPicPr>
          <p:cNvPr id="4" name="Imagem 3"/>
          <p:cNvPicPr>
            <a:picLocks noChangeAspect="1"/>
          </p:cNvPicPr>
          <p:nvPr/>
        </p:nvPicPr>
        <p:blipFill>
          <a:blip r:embed="rId3" cstate="print">
            <a:extLst>
              <a:ext uri="{BEBA8EAE-BF5A-486C-A8C5-ECC9F3942E4B}">
                <a14:imgProps xmlns:a14="http://schemas.microsoft.com/office/drawing/2010/main">
                  <a14:imgLayer r:embed="rId4">
                    <a14:imgEffect>
                      <a14:backgroundRemoval t="5660" b="94340" l="0" r="97890"/>
                    </a14:imgEffect>
                  </a14:imgLayer>
                </a14:imgProps>
              </a:ext>
              <a:ext uri="{28A0092B-C50C-407E-A947-70E740481C1C}">
                <a14:useLocalDpi xmlns:a14="http://schemas.microsoft.com/office/drawing/2010/main" val="0"/>
              </a:ext>
            </a:extLst>
          </a:blip>
          <a:stretch>
            <a:fillRect/>
          </a:stretch>
        </p:blipFill>
        <p:spPr>
          <a:xfrm>
            <a:off x="1119566" y="4032574"/>
            <a:ext cx="693742" cy="620562"/>
          </a:xfrm>
          <a:prstGeom prst="rect">
            <a:avLst/>
          </a:prstGeom>
        </p:spPr>
      </p:pic>
      <p:pic>
        <p:nvPicPr>
          <p:cNvPr id="8" name="Imagem 7" descr="Resultado de imagem para quimica"/>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494329" y="3271507"/>
            <a:ext cx="1944216" cy="2075226"/>
          </a:xfrm>
          <a:prstGeom prst="rect">
            <a:avLst/>
          </a:prstGeom>
          <a:noFill/>
          <a:ln>
            <a:noFill/>
          </a:ln>
        </p:spPr>
      </p:pic>
    </p:spTree>
    <p:extLst>
      <p:ext uri="{BB962C8B-B14F-4D97-AF65-F5344CB8AC3E}">
        <p14:creationId xmlns:p14="http://schemas.microsoft.com/office/powerpoint/2010/main" val="413669080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sz="quarter" idx="1"/>
          </p:nvPr>
        </p:nvSpPr>
        <p:spPr>
          <a:xfrm>
            <a:off x="3203848" y="2780928"/>
            <a:ext cx="5184576" cy="1512168"/>
          </a:xfrm>
          <a:ln w="38100">
            <a:solidFill>
              <a:schemeClr val="accent1"/>
            </a:solidFill>
            <a:prstDash val="lgDashDot"/>
          </a:ln>
        </p:spPr>
        <p:txBody>
          <a:bodyPr/>
          <a:lstStyle/>
          <a:p>
            <a:pPr marL="0" indent="0" algn="just">
              <a:buNone/>
            </a:pPr>
            <a:r>
              <a:rPr lang="pt-BR" sz="2800" dirty="0" smtClean="0"/>
              <a:t>É </a:t>
            </a:r>
            <a:r>
              <a:rPr lang="pt-BR" sz="2800" dirty="0"/>
              <a:t>uma porção limitada do universo, considerada como um todo para efeito de </a:t>
            </a:r>
            <a:r>
              <a:rPr lang="pt-BR" sz="2800" dirty="0" smtClean="0"/>
              <a:t>estudo. </a:t>
            </a:r>
            <a:endParaRPr lang="pt-BR" sz="2800" dirty="0"/>
          </a:p>
        </p:txBody>
      </p:sp>
      <p:pic>
        <p:nvPicPr>
          <p:cNvPr id="4" name="Imagem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92656" y="2996952"/>
            <a:ext cx="1944216" cy="2967827"/>
          </a:xfrm>
          <a:prstGeom prst="rect">
            <a:avLst/>
          </a:prstGeom>
        </p:spPr>
      </p:pic>
      <p:sp>
        <p:nvSpPr>
          <p:cNvPr id="6" name="Texto explicativo em elipse 5"/>
          <p:cNvSpPr/>
          <p:nvPr/>
        </p:nvSpPr>
        <p:spPr>
          <a:xfrm>
            <a:off x="996712" y="476672"/>
            <a:ext cx="3863320" cy="2088232"/>
          </a:xfrm>
          <a:prstGeom prst="wedgeEllipseCallout">
            <a:avLst/>
          </a:prstGeom>
          <a:noFill/>
          <a:ln w="38100"/>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7" name="CaixaDeTexto 6"/>
          <p:cNvSpPr txBox="1"/>
          <p:nvPr/>
        </p:nvSpPr>
        <p:spPr>
          <a:xfrm>
            <a:off x="1410758" y="920623"/>
            <a:ext cx="3035228" cy="1200329"/>
          </a:xfrm>
          <a:prstGeom prst="rect">
            <a:avLst/>
          </a:prstGeom>
          <a:noFill/>
        </p:spPr>
        <p:txBody>
          <a:bodyPr wrap="square" rtlCol="0">
            <a:spAutoFit/>
          </a:bodyPr>
          <a:lstStyle/>
          <a:p>
            <a:pPr algn="ctr"/>
            <a:r>
              <a:rPr lang="pt-BR" sz="3600" dirty="0" smtClean="0"/>
              <a:t>O QUE É UM SISTEMA?</a:t>
            </a:r>
            <a:endParaRPr lang="pt-BR" sz="3600" dirty="0"/>
          </a:p>
        </p:txBody>
      </p:sp>
      <p:sp>
        <p:nvSpPr>
          <p:cNvPr id="8" name="Seta à esquerda, à direita e acima 7"/>
          <p:cNvSpPr/>
          <p:nvPr/>
        </p:nvSpPr>
        <p:spPr>
          <a:xfrm>
            <a:off x="4883041" y="4495673"/>
            <a:ext cx="1512168" cy="1080120"/>
          </a:xfrm>
          <a:prstGeom prst="leftRightUp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9" name="Retângulo de cantos arredondados 8"/>
          <p:cNvSpPr/>
          <p:nvPr/>
        </p:nvSpPr>
        <p:spPr>
          <a:xfrm>
            <a:off x="2447783" y="4909614"/>
            <a:ext cx="2376264" cy="792088"/>
          </a:xfrm>
          <a:prstGeom prst="roundRect">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11" name="Retângulo de cantos arredondados 10"/>
          <p:cNvSpPr/>
          <p:nvPr/>
        </p:nvSpPr>
        <p:spPr>
          <a:xfrm>
            <a:off x="6516216" y="4897827"/>
            <a:ext cx="2232248" cy="792088"/>
          </a:xfrm>
          <a:prstGeom prst="roundRect">
            <a:avLst/>
          </a:prstGeom>
          <a:noFill/>
          <a:ln w="28575"/>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pt-BR"/>
          </a:p>
        </p:txBody>
      </p:sp>
      <p:sp>
        <p:nvSpPr>
          <p:cNvPr id="12" name="CaixaDeTexto 11"/>
          <p:cNvSpPr txBox="1"/>
          <p:nvPr/>
        </p:nvSpPr>
        <p:spPr>
          <a:xfrm>
            <a:off x="2627784" y="5035733"/>
            <a:ext cx="1944216" cy="523220"/>
          </a:xfrm>
          <a:prstGeom prst="rect">
            <a:avLst/>
          </a:prstGeom>
          <a:noFill/>
        </p:spPr>
        <p:txBody>
          <a:bodyPr wrap="square" rtlCol="0">
            <a:spAutoFit/>
          </a:bodyPr>
          <a:lstStyle/>
          <a:p>
            <a:pPr algn="ctr"/>
            <a:r>
              <a:rPr lang="pt-BR" sz="2800" dirty="0" smtClean="0"/>
              <a:t>Homogêneo</a:t>
            </a:r>
            <a:endParaRPr lang="pt-BR" sz="2800" dirty="0"/>
          </a:p>
        </p:txBody>
      </p:sp>
      <p:sp>
        <p:nvSpPr>
          <p:cNvPr id="13" name="CaixaDeTexto 12"/>
          <p:cNvSpPr txBox="1"/>
          <p:nvPr/>
        </p:nvSpPr>
        <p:spPr>
          <a:xfrm>
            <a:off x="6660232" y="5032261"/>
            <a:ext cx="1944216" cy="523220"/>
          </a:xfrm>
          <a:prstGeom prst="rect">
            <a:avLst/>
          </a:prstGeom>
          <a:noFill/>
        </p:spPr>
        <p:txBody>
          <a:bodyPr wrap="square" rtlCol="0">
            <a:spAutoFit/>
          </a:bodyPr>
          <a:lstStyle/>
          <a:p>
            <a:pPr algn="ctr"/>
            <a:r>
              <a:rPr lang="pt-BR" sz="2800" dirty="0" smtClean="0"/>
              <a:t>Heterogêneo</a:t>
            </a:r>
            <a:endParaRPr lang="pt-BR" sz="2800" dirty="0"/>
          </a:p>
        </p:txBody>
      </p:sp>
      <p:pic>
        <p:nvPicPr>
          <p:cNvPr id="14" name="Imagem 1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68704" y="179406"/>
            <a:ext cx="1152128" cy="1030595"/>
          </a:xfrm>
          <a:prstGeom prst="rect">
            <a:avLst/>
          </a:prstGeom>
        </p:spPr>
      </p:pic>
    </p:spTree>
    <p:extLst>
      <p:ext uri="{BB962C8B-B14F-4D97-AF65-F5344CB8AC3E}">
        <p14:creationId xmlns:p14="http://schemas.microsoft.com/office/powerpoint/2010/main" val="412514847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sz="quarter" idx="1"/>
          </p:nvPr>
        </p:nvSpPr>
        <p:spPr>
          <a:xfrm>
            <a:off x="539552" y="1215455"/>
            <a:ext cx="7992888" cy="3528392"/>
          </a:xfrm>
          <a:ln w="38100">
            <a:noFill/>
            <a:prstDash val="lgDashDot"/>
          </a:ln>
        </p:spPr>
        <p:txBody>
          <a:bodyPr>
            <a:normAutofit/>
          </a:bodyPr>
          <a:lstStyle/>
          <a:p>
            <a:pPr algn="just">
              <a:buFont typeface="Arial" panose="020B0604020202020204" pitchFamily="34" charset="0"/>
              <a:buChar char="•"/>
            </a:pPr>
            <a:r>
              <a:rPr lang="pt-BR" sz="2800" b="1" dirty="0" smtClean="0"/>
              <a:t>Homogêneo</a:t>
            </a:r>
            <a:r>
              <a:rPr lang="pt-BR" sz="2800" dirty="0"/>
              <a:t>:</a:t>
            </a:r>
            <a:r>
              <a:rPr lang="pt-BR" sz="2800" dirty="0" smtClean="0"/>
              <a:t> </a:t>
            </a:r>
            <a:r>
              <a:rPr lang="pt-BR" sz="2800" dirty="0"/>
              <a:t>apresenta as mesmas propriedades em qualquer parte de sua </a:t>
            </a:r>
            <a:r>
              <a:rPr lang="pt-BR" sz="2800" dirty="0" smtClean="0"/>
              <a:t>extensão. Sistema monofásico.</a:t>
            </a:r>
          </a:p>
          <a:p>
            <a:pPr algn="just">
              <a:buFont typeface="Arial" panose="020B0604020202020204" pitchFamily="34" charset="0"/>
              <a:buChar char="•"/>
            </a:pPr>
            <a:endParaRPr lang="pt-BR" sz="2800" dirty="0" smtClean="0"/>
          </a:p>
          <a:p>
            <a:pPr algn="just"/>
            <a:r>
              <a:rPr lang="pt-BR" sz="2800" b="1" dirty="0" smtClean="0"/>
              <a:t>Heterogêneo</a:t>
            </a:r>
            <a:r>
              <a:rPr lang="pt-BR" sz="2800" dirty="0" smtClean="0"/>
              <a:t>: apresenta aspectos e características diferentes em sua extensão. Sistema formados por mais de uma fase.</a:t>
            </a:r>
            <a:endParaRPr lang="pt-BR" sz="2800" dirty="0"/>
          </a:p>
          <a:p>
            <a:pPr marL="0" indent="0" algn="just">
              <a:buNone/>
            </a:pPr>
            <a:endParaRPr lang="pt-BR" sz="2800" dirty="0"/>
          </a:p>
          <a:p>
            <a:pPr marL="0" indent="0" algn="just">
              <a:buNone/>
            </a:pPr>
            <a:endParaRPr lang="pt-BR" sz="2800" dirty="0"/>
          </a:p>
        </p:txBody>
      </p:sp>
      <p:pic>
        <p:nvPicPr>
          <p:cNvPr id="14" name="Imagem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68704" y="179406"/>
            <a:ext cx="1152128" cy="1030595"/>
          </a:xfrm>
          <a:prstGeom prst="rect">
            <a:avLst/>
          </a:prstGeom>
        </p:spPr>
      </p:pic>
      <p:pic>
        <p:nvPicPr>
          <p:cNvPr id="1026" name="Picture 2" descr="Resultado de imagem para mistura homogenea"/>
          <p:cNvPicPr>
            <a:picLocks noChangeAspect="1" noChangeArrowheads="1"/>
          </p:cNvPicPr>
          <p:nvPr/>
        </p:nvPicPr>
        <p:blipFill rotWithShape="1">
          <a:blip r:embed="rId3">
            <a:extLst>
              <a:ext uri="{28A0092B-C50C-407E-A947-70E740481C1C}">
                <a14:useLocalDpi xmlns:a14="http://schemas.microsoft.com/office/drawing/2010/main" val="0"/>
              </a:ext>
            </a:extLst>
          </a:blip>
          <a:srcRect r="2030" b="18307"/>
          <a:stretch/>
        </p:blipFill>
        <p:spPr bwMode="auto">
          <a:xfrm>
            <a:off x="2614825" y="4293096"/>
            <a:ext cx="4392487" cy="18079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1173115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Imagem 1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568704" y="179406"/>
            <a:ext cx="1152128" cy="1030595"/>
          </a:xfrm>
          <a:prstGeom prst="rect">
            <a:avLst/>
          </a:prstGeom>
        </p:spPr>
      </p:pic>
      <p:pic>
        <p:nvPicPr>
          <p:cNvPr id="4" name="Picture 2" descr="Resultado de imagem para leite heterogeneo"/>
          <p:cNvPicPr>
            <a:picLocks noChangeAspect="1" noChangeArrowheads="1"/>
          </p:cNvPicPr>
          <p:nvPr/>
        </p:nvPicPr>
        <p:blipFill rotWithShape="1">
          <a:blip r:embed="rId3">
            <a:extLst>
              <a:ext uri="{28A0092B-C50C-407E-A947-70E740481C1C}">
                <a14:useLocalDpi xmlns:a14="http://schemas.microsoft.com/office/drawing/2010/main" val="0"/>
              </a:ext>
            </a:extLst>
          </a:blip>
          <a:srcRect l="1677" t="3538" r="2712" b="3360"/>
          <a:stretch/>
        </p:blipFill>
        <p:spPr bwMode="auto">
          <a:xfrm>
            <a:off x="764503" y="4077072"/>
            <a:ext cx="3303441" cy="1872208"/>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Resultado de imagem para soro caseiro"/>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644008" y="4086200"/>
            <a:ext cx="3303441" cy="1872208"/>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Resultado de imagem para agua + gelo"/>
          <p:cNvPicPr>
            <a:picLocks noChangeAspect="1" noChangeArrowheads="1"/>
          </p:cNvPicPr>
          <p:nvPr/>
        </p:nvPicPr>
        <p:blipFill rotWithShape="1">
          <a:blip r:embed="rId5">
            <a:extLst>
              <a:ext uri="{28A0092B-C50C-407E-A947-70E740481C1C}">
                <a14:useLocalDpi xmlns:a14="http://schemas.microsoft.com/office/drawing/2010/main" val="0"/>
              </a:ext>
            </a:extLst>
          </a:blip>
          <a:srcRect l="2128" t="9677" r="6382" b="6451"/>
          <a:stretch/>
        </p:blipFill>
        <p:spPr bwMode="auto">
          <a:xfrm>
            <a:off x="2843808" y="1700808"/>
            <a:ext cx="3096344" cy="1872209"/>
          </a:xfrm>
          <a:prstGeom prst="rect">
            <a:avLst/>
          </a:prstGeom>
          <a:noFill/>
          <a:extLst>
            <a:ext uri="{909E8E84-426E-40DD-AFC4-6F175D3DCCD1}">
              <a14:hiddenFill xmlns:a14="http://schemas.microsoft.com/office/drawing/2010/main">
                <a:solidFill>
                  <a:srgbClr val="FFFFFF"/>
                </a:solidFill>
              </a14:hiddenFill>
            </a:ext>
          </a:extLst>
        </p:spPr>
      </p:pic>
      <p:sp>
        <p:nvSpPr>
          <p:cNvPr id="9" name="Espaço Reservado para Conteúdo 2"/>
          <p:cNvSpPr>
            <a:spLocks noGrp="1"/>
          </p:cNvSpPr>
          <p:nvPr>
            <p:ph sz="quarter" idx="1"/>
          </p:nvPr>
        </p:nvSpPr>
        <p:spPr>
          <a:xfrm>
            <a:off x="2051720" y="711399"/>
            <a:ext cx="4968552" cy="629369"/>
          </a:xfrm>
          <a:ln w="38100">
            <a:noFill/>
            <a:prstDash val="lgDashDot"/>
          </a:ln>
        </p:spPr>
        <p:txBody>
          <a:bodyPr>
            <a:normAutofit/>
          </a:bodyPr>
          <a:lstStyle/>
          <a:p>
            <a:pPr marL="0" indent="0" algn="just">
              <a:buNone/>
            </a:pPr>
            <a:r>
              <a:rPr lang="pt-BR" sz="2800" b="1" dirty="0" smtClean="0"/>
              <a:t>Homogêneo</a:t>
            </a:r>
            <a:r>
              <a:rPr lang="pt-BR" sz="2800" dirty="0"/>
              <a:t> </a:t>
            </a:r>
            <a:r>
              <a:rPr lang="pt-BR" sz="2800" dirty="0" smtClean="0"/>
              <a:t>ou </a:t>
            </a:r>
            <a:r>
              <a:rPr lang="pt-BR" sz="2800" b="1" dirty="0" smtClean="0"/>
              <a:t>Heterogêneo ???</a:t>
            </a:r>
            <a:endParaRPr lang="pt-BR" sz="2800" dirty="0"/>
          </a:p>
          <a:p>
            <a:pPr marL="0" indent="0" algn="just">
              <a:buNone/>
            </a:pPr>
            <a:endParaRPr lang="pt-BR" sz="2800" dirty="0"/>
          </a:p>
        </p:txBody>
      </p:sp>
    </p:spTree>
    <p:extLst>
      <p:ext uri="{BB962C8B-B14F-4D97-AF65-F5344CB8AC3E}">
        <p14:creationId xmlns:p14="http://schemas.microsoft.com/office/powerpoint/2010/main" val="244860811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sz="quarter" idx="1"/>
          </p:nvPr>
        </p:nvSpPr>
        <p:spPr>
          <a:xfrm>
            <a:off x="708895" y="1410093"/>
            <a:ext cx="7772400" cy="4464496"/>
          </a:xfrm>
        </p:spPr>
        <p:txBody>
          <a:bodyPr>
            <a:normAutofit/>
          </a:bodyPr>
          <a:lstStyle/>
          <a:p>
            <a:r>
              <a:rPr lang="pt-BR" dirty="0" smtClean="0"/>
              <a:t>ABERTO: Troca de materiais e de energia com o ambiente;</a:t>
            </a:r>
          </a:p>
          <a:p>
            <a:r>
              <a:rPr lang="pt-BR" dirty="0" smtClean="0"/>
              <a:t>FECHADO: Não há toca de materiais com o ambiente;</a:t>
            </a:r>
          </a:p>
          <a:p>
            <a:r>
              <a:rPr lang="pt-BR" dirty="0" smtClean="0"/>
              <a:t>ISOLADO/ADIABÁTICO: Não permite troca de matéria ou energia com as redondezas. </a:t>
            </a:r>
            <a:endParaRPr lang="pt-BR" dirty="0"/>
          </a:p>
        </p:txBody>
      </p:sp>
      <p:sp>
        <p:nvSpPr>
          <p:cNvPr id="4" name="CaixaDeTexto 3"/>
          <p:cNvSpPr txBox="1"/>
          <p:nvPr/>
        </p:nvSpPr>
        <p:spPr>
          <a:xfrm>
            <a:off x="683568" y="379498"/>
            <a:ext cx="7704856" cy="677108"/>
          </a:xfrm>
          <a:prstGeom prst="rect">
            <a:avLst/>
          </a:prstGeom>
          <a:noFill/>
        </p:spPr>
        <p:txBody>
          <a:bodyPr wrap="square" rtlCol="0">
            <a:spAutoFit/>
          </a:bodyPr>
          <a:lstStyle/>
          <a:p>
            <a:pPr algn="ctr"/>
            <a:r>
              <a:rPr lang="pt-BR" sz="3800" b="1" dirty="0" smtClean="0">
                <a:solidFill>
                  <a:schemeClr val="accent1">
                    <a:lumMod val="50000"/>
                  </a:schemeClr>
                </a:solidFill>
                <a:latin typeface="+mj-lt"/>
              </a:rPr>
              <a:t>Diferentes tipos de sistema</a:t>
            </a:r>
            <a:endParaRPr lang="pt-BR" sz="3800" b="1" dirty="0">
              <a:solidFill>
                <a:schemeClr val="accent1">
                  <a:lumMod val="50000"/>
                </a:schemeClr>
              </a:solidFill>
              <a:latin typeface="+mj-lt"/>
            </a:endParaRPr>
          </a:p>
        </p:txBody>
      </p:sp>
      <p:pic>
        <p:nvPicPr>
          <p:cNvPr id="5" name="Imagem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12360" y="202755"/>
            <a:ext cx="1152128" cy="1030595"/>
          </a:xfrm>
          <a:prstGeom prst="rect">
            <a:avLst/>
          </a:prstGeom>
        </p:spPr>
      </p:pic>
      <p:pic>
        <p:nvPicPr>
          <p:cNvPr id="2052" name="Picture 4" descr="Imagem relacionada"/>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32839" y="3642341"/>
            <a:ext cx="4324511" cy="27896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9045421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sz="quarter" idx="1"/>
          </p:nvPr>
        </p:nvSpPr>
        <p:spPr>
          <a:xfrm>
            <a:off x="697432" y="1186651"/>
            <a:ext cx="7772400" cy="5000631"/>
          </a:xfrm>
        </p:spPr>
        <p:txBody>
          <a:bodyPr>
            <a:normAutofit/>
          </a:bodyPr>
          <a:lstStyle/>
          <a:p>
            <a:pPr marL="0" indent="0" algn="just">
              <a:buNone/>
            </a:pPr>
            <a:r>
              <a:rPr lang="pt-BR" b="1" dirty="0" smtClean="0"/>
              <a:t>Substância pura </a:t>
            </a:r>
            <a:r>
              <a:rPr lang="pt-BR" dirty="0"/>
              <a:t>é toda substância formada por apenas um tipo de molécula, de composição química invariável e homogênea, e que tenha propriedades físicas e químicas </a:t>
            </a:r>
            <a:r>
              <a:rPr lang="pt-BR" dirty="0" smtClean="0"/>
              <a:t>constantes. </a:t>
            </a:r>
          </a:p>
          <a:p>
            <a:pPr algn="just"/>
            <a:endParaRPr lang="pt-BR" dirty="0" smtClean="0"/>
          </a:p>
          <a:p>
            <a:pPr marL="0" indent="0" algn="just">
              <a:buNone/>
            </a:pPr>
            <a:endParaRPr lang="pt-BR" dirty="0"/>
          </a:p>
        </p:txBody>
      </p:sp>
      <p:sp>
        <p:nvSpPr>
          <p:cNvPr id="4" name="CaixaDeTexto 3"/>
          <p:cNvSpPr txBox="1"/>
          <p:nvPr/>
        </p:nvSpPr>
        <p:spPr>
          <a:xfrm>
            <a:off x="683568" y="340760"/>
            <a:ext cx="7704856" cy="707886"/>
          </a:xfrm>
          <a:prstGeom prst="rect">
            <a:avLst/>
          </a:prstGeom>
          <a:noFill/>
        </p:spPr>
        <p:txBody>
          <a:bodyPr wrap="square" rtlCol="0">
            <a:spAutoFit/>
          </a:bodyPr>
          <a:lstStyle/>
          <a:p>
            <a:pPr algn="ctr"/>
            <a:r>
              <a:rPr lang="pt-BR" sz="4000" b="1" dirty="0" smtClean="0">
                <a:solidFill>
                  <a:schemeClr val="accent1">
                    <a:lumMod val="50000"/>
                  </a:schemeClr>
                </a:solidFill>
                <a:latin typeface="+mj-lt"/>
              </a:rPr>
              <a:t>Substâncias </a:t>
            </a:r>
            <a:r>
              <a:rPr lang="pt-BR" sz="4000" b="1" dirty="0">
                <a:solidFill>
                  <a:schemeClr val="accent1">
                    <a:lumMod val="50000"/>
                  </a:schemeClr>
                </a:solidFill>
                <a:latin typeface="+mj-lt"/>
              </a:rPr>
              <a:t>P</a:t>
            </a:r>
            <a:r>
              <a:rPr lang="pt-BR" sz="4000" b="1" dirty="0" smtClean="0">
                <a:solidFill>
                  <a:schemeClr val="accent1">
                    <a:lumMod val="50000"/>
                  </a:schemeClr>
                </a:solidFill>
                <a:latin typeface="+mj-lt"/>
              </a:rPr>
              <a:t>uras</a:t>
            </a:r>
            <a:endParaRPr lang="pt-BR" sz="4000" b="1" dirty="0">
              <a:solidFill>
                <a:schemeClr val="accent1">
                  <a:lumMod val="50000"/>
                </a:schemeClr>
              </a:solidFill>
              <a:latin typeface="+mj-lt"/>
            </a:endParaRPr>
          </a:p>
        </p:txBody>
      </p:sp>
      <p:pic>
        <p:nvPicPr>
          <p:cNvPr id="5" name="Imagem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12360" y="202755"/>
            <a:ext cx="1152128" cy="1030595"/>
          </a:xfrm>
          <a:prstGeom prst="rect">
            <a:avLst/>
          </a:prstGeom>
        </p:spPr>
      </p:pic>
      <p:pic>
        <p:nvPicPr>
          <p:cNvPr id="3074" name="Picture 2" descr="https://www.infoescola.com/wp-content/uploads/2010/01/substancia-pura.jp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207368" y="2780928"/>
            <a:ext cx="4752528" cy="37035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5018185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sz="quarter" idx="1"/>
          </p:nvPr>
        </p:nvSpPr>
        <p:spPr>
          <a:xfrm>
            <a:off x="648925" y="1247958"/>
            <a:ext cx="7772400" cy="4843402"/>
          </a:xfrm>
        </p:spPr>
        <p:txBody>
          <a:bodyPr>
            <a:normAutofit fontScale="32500" lnSpcReduction="20000"/>
          </a:bodyPr>
          <a:lstStyle/>
          <a:p>
            <a:pPr marL="0" indent="0" algn="just">
              <a:buNone/>
            </a:pPr>
            <a:endParaRPr lang="pt-BR" sz="3200" dirty="0"/>
          </a:p>
          <a:p>
            <a:pPr algn="just"/>
            <a:r>
              <a:rPr lang="pt-BR" sz="8600" b="1" dirty="0"/>
              <a:t>Substância pura simples</a:t>
            </a:r>
            <a:r>
              <a:rPr lang="pt-BR" sz="8600" dirty="0"/>
              <a:t>: é toda substância formada por átomos de um único elemento </a:t>
            </a:r>
            <a:r>
              <a:rPr lang="pt-BR" sz="8600" dirty="0" smtClean="0"/>
              <a:t>químico. Exemplos: Hidrogênio </a:t>
            </a:r>
            <a:r>
              <a:rPr lang="pt-BR" sz="8600" dirty="0"/>
              <a:t>(H</a:t>
            </a:r>
            <a:r>
              <a:rPr lang="pt-BR" sz="8600" baseline="-25000" dirty="0"/>
              <a:t>2</a:t>
            </a:r>
            <a:r>
              <a:rPr lang="pt-BR" sz="8600" dirty="0"/>
              <a:t>), formado unicamente por átomos do elemento hidrogênio. Ozônio (O</a:t>
            </a:r>
            <a:r>
              <a:rPr lang="pt-BR" sz="8600" baseline="-25000" dirty="0"/>
              <a:t>3</a:t>
            </a:r>
            <a:r>
              <a:rPr lang="pt-BR" sz="8600" dirty="0"/>
              <a:t>), formado unicamente por átomos do elemento oxigênio</a:t>
            </a:r>
            <a:r>
              <a:rPr lang="pt-BR" sz="8600" dirty="0" smtClean="0"/>
              <a:t>.</a:t>
            </a:r>
          </a:p>
          <a:p>
            <a:pPr algn="just"/>
            <a:endParaRPr lang="pt-BR" sz="8600" dirty="0"/>
          </a:p>
          <a:p>
            <a:pPr algn="just"/>
            <a:r>
              <a:rPr lang="pt-BR" sz="8600" dirty="0"/>
              <a:t> </a:t>
            </a:r>
            <a:r>
              <a:rPr lang="pt-BR" sz="8600" b="1" dirty="0"/>
              <a:t>Substância pura composta</a:t>
            </a:r>
            <a:r>
              <a:rPr lang="pt-BR" sz="8600" dirty="0"/>
              <a:t>: é toda substância formada por átomos de dois ou mais elementos </a:t>
            </a:r>
            <a:r>
              <a:rPr lang="pt-BR" sz="8600" dirty="0" smtClean="0"/>
              <a:t>químicos. Exemplos</a:t>
            </a:r>
            <a:r>
              <a:rPr lang="pt-BR" sz="8600" dirty="0"/>
              <a:t>: água (H</a:t>
            </a:r>
            <a:r>
              <a:rPr lang="pt-BR" sz="8600" baseline="-25000" dirty="0"/>
              <a:t>2</a:t>
            </a:r>
            <a:r>
              <a:rPr lang="pt-BR" sz="8600" dirty="0"/>
              <a:t>O), formada por átomos de dois elementos: hidrogênio e oxigênio. Gás carbônico (CO</a:t>
            </a:r>
            <a:r>
              <a:rPr lang="pt-BR" sz="8600" baseline="-25000" dirty="0"/>
              <a:t>2</a:t>
            </a:r>
            <a:r>
              <a:rPr lang="pt-BR" sz="8600" dirty="0"/>
              <a:t>), formado por átomos de dois elementos: carbono e oxigênio. </a:t>
            </a:r>
          </a:p>
        </p:txBody>
      </p:sp>
      <p:sp>
        <p:nvSpPr>
          <p:cNvPr id="4" name="CaixaDeTexto 3"/>
          <p:cNvSpPr txBox="1"/>
          <p:nvPr/>
        </p:nvSpPr>
        <p:spPr>
          <a:xfrm>
            <a:off x="648925" y="341932"/>
            <a:ext cx="7704856" cy="707886"/>
          </a:xfrm>
          <a:prstGeom prst="rect">
            <a:avLst/>
          </a:prstGeom>
          <a:noFill/>
        </p:spPr>
        <p:txBody>
          <a:bodyPr wrap="square" rtlCol="0">
            <a:spAutoFit/>
          </a:bodyPr>
          <a:lstStyle/>
          <a:p>
            <a:pPr algn="ctr"/>
            <a:r>
              <a:rPr lang="pt-BR" sz="4000" b="1" dirty="0" smtClean="0">
                <a:solidFill>
                  <a:schemeClr val="accent1">
                    <a:lumMod val="50000"/>
                  </a:schemeClr>
                </a:solidFill>
                <a:latin typeface="+mj-lt"/>
              </a:rPr>
              <a:t>Substâncias </a:t>
            </a:r>
            <a:r>
              <a:rPr lang="pt-BR" sz="4000" b="1" dirty="0">
                <a:solidFill>
                  <a:schemeClr val="accent1">
                    <a:lumMod val="50000"/>
                  </a:schemeClr>
                </a:solidFill>
                <a:latin typeface="+mj-lt"/>
              </a:rPr>
              <a:t>P</a:t>
            </a:r>
            <a:r>
              <a:rPr lang="pt-BR" sz="4000" b="1" dirty="0" smtClean="0">
                <a:solidFill>
                  <a:schemeClr val="accent1">
                    <a:lumMod val="50000"/>
                  </a:schemeClr>
                </a:solidFill>
                <a:latin typeface="+mj-lt"/>
              </a:rPr>
              <a:t>uras</a:t>
            </a:r>
            <a:endParaRPr lang="pt-BR" sz="4000" b="1" dirty="0">
              <a:solidFill>
                <a:schemeClr val="accent1">
                  <a:lumMod val="50000"/>
                </a:schemeClr>
              </a:solidFill>
              <a:latin typeface="+mj-lt"/>
            </a:endParaRPr>
          </a:p>
        </p:txBody>
      </p:sp>
      <p:pic>
        <p:nvPicPr>
          <p:cNvPr id="5" name="Imagem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738955" y="180578"/>
            <a:ext cx="1152128" cy="1030595"/>
          </a:xfrm>
          <a:prstGeom prst="rect">
            <a:avLst/>
          </a:prstGeom>
        </p:spPr>
      </p:pic>
    </p:spTree>
    <p:extLst>
      <p:ext uri="{BB962C8B-B14F-4D97-AF65-F5344CB8AC3E}">
        <p14:creationId xmlns:p14="http://schemas.microsoft.com/office/powerpoint/2010/main" val="403846279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CaixaDeTexto 3"/>
          <p:cNvSpPr txBox="1"/>
          <p:nvPr/>
        </p:nvSpPr>
        <p:spPr>
          <a:xfrm>
            <a:off x="611560" y="364109"/>
            <a:ext cx="7488832" cy="707886"/>
          </a:xfrm>
          <a:prstGeom prst="rect">
            <a:avLst/>
          </a:prstGeom>
          <a:noFill/>
        </p:spPr>
        <p:txBody>
          <a:bodyPr wrap="square" rtlCol="0">
            <a:spAutoFit/>
          </a:bodyPr>
          <a:lstStyle/>
          <a:p>
            <a:pPr algn="ctr"/>
            <a:r>
              <a:rPr lang="pt-BR" sz="4000" b="1" dirty="0" smtClean="0">
                <a:solidFill>
                  <a:schemeClr val="accent1">
                    <a:lumMod val="50000"/>
                  </a:schemeClr>
                </a:solidFill>
                <a:latin typeface="+mj-lt"/>
              </a:rPr>
              <a:t>Substâncias </a:t>
            </a:r>
            <a:r>
              <a:rPr lang="pt-BR" sz="4000" b="1" dirty="0">
                <a:solidFill>
                  <a:schemeClr val="accent1">
                    <a:lumMod val="50000"/>
                  </a:schemeClr>
                </a:solidFill>
                <a:latin typeface="+mj-lt"/>
              </a:rPr>
              <a:t>P</a:t>
            </a:r>
            <a:r>
              <a:rPr lang="pt-BR" sz="4000" b="1" dirty="0" smtClean="0">
                <a:solidFill>
                  <a:schemeClr val="accent1">
                    <a:lumMod val="50000"/>
                  </a:schemeClr>
                </a:solidFill>
                <a:latin typeface="+mj-lt"/>
              </a:rPr>
              <a:t>uras</a:t>
            </a:r>
            <a:endParaRPr lang="pt-BR" sz="4000" b="1" dirty="0">
              <a:solidFill>
                <a:schemeClr val="accent1">
                  <a:lumMod val="50000"/>
                </a:schemeClr>
              </a:solidFill>
              <a:latin typeface="+mj-lt"/>
            </a:endParaRPr>
          </a:p>
        </p:txBody>
      </p:sp>
      <p:pic>
        <p:nvPicPr>
          <p:cNvPr id="5" name="Imagem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12360" y="202755"/>
            <a:ext cx="1152128" cy="1030595"/>
          </a:xfrm>
          <a:prstGeom prst="rect">
            <a:avLst/>
          </a:prstGeom>
        </p:spPr>
      </p:pic>
      <p:pic>
        <p:nvPicPr>
          <p:cNvPr id="6" name="Imagem 5"/>
          <p:cNvPicPr>
            <a:picLocks noChangeAspect="1"/>
          </p:cNvPicPr>
          <p:nvPr/>
        </p:nvPicPr>
        <p:blipFill rotWithShape="1">
          <a:blip r:embed="rId3"/>
          <a:srcRect l="25926" t="21893" r="43610" b="28131"/>
          <a:stretch/>
        </p:blipFill>
        <p:spPr>
          <a:xfrm>
            <a:off x="2195736" y="1628800"/>
            <a:ext cx="4692570" cy="4330265"/>
          </a:xfrm>
          <a:prstGeom prst="rect">
            <a:avLst/>
          </a:prstGeom>
        </p:spPr>
      </p:pic>
    </p:spTree>
    <p:extLst>
      <p:ext uri="{BB962C8B-B14F-4D97-AF65-F5344CB8AC3E}">
        <p14:creationId xmlns:p14="http://schemas.microsoft.com/office/powerpoint/2010/main" val="348302520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Espaço Reservado para Conteúdo 2"/>
          <p:cNvSpPr>
            <a:spLocks noGrp="1"/>
          </p:cNvSpPr>
          <p:nvPr>
            <p:ph sz="quarter" idx="1"/>
          </p:nvPr>
        </p:nvSpPr>
        <p:spPr>
          <a:xfrm>
            <a:off x="562575" y="1412776"/>
            <a:ext cx="7946841" cy="4572000"/>
          </a:xfrm>
        </p:spPr>
        <p:txBody>
          <a:bodyPr>
            <a:normAutofit/>
          </a:bodyPr>
          <a:lstStyle/>
          <a:p>
            <a:pPr algn="just"/>
            <a:r>
              <a:rPr lang="pt-BR" sz="2800" b="1" dirty="0"/>
              <a:t>Mistura</a:t>
            </a:r>
            <a:r>
              <a:rPr lang="pt-BR" sz="2800" dirty="0"/>
              <a:t> é qualquer sistema formado de duas ou mais substâncias puras, denominadas componentes. Pode ser homogênea ou heterogênea, conforme apresente ou não as mesmas propriedades em qualquer parte de sua extensão em que seja examinada.</a:t>
            </a:r>
          </a:p>
          <a:p>
            <a:pPr algn="just"/>
            <a:r>
              <a:rPr lang="pt-BR" sz="2800" dirty="0"/>
              <a:t>Toda mistura homogênea é uma solução, por definição.</a:t>
            </a:r>
          </a:p>
          <a:p>
            <a:pPr marL="0" indent="0">
              <a:buNone/>
            </a:pPr>
            <a:endParaRPr lang="pt-BR" dirty="0"/>
          </a:p>
        </p:txBody>
      </p:sp>
      <p:sp>
        <p:nvSpPr>
          <p:cNvPr id="4" name="CaixaDeTexto 3"/>
          <p:cNvSpPr txBox="1"/>
          <p:nvPr/>
        </p:nvSpPr>
        <p:spPr>
          <a:xfrm>
            <a:off x="683568" y="548680"/>
            <a:ext cx="7704856" cy="707886"/>
          </a:xfrm>
          <a:prstGeom prst="rect">
            <a:avLst/>
          </a:prstGeom>
          <a:noFill/>
        </p:spPr>
        <p:txBody>
          <a:bodyPr wrap="square" rtlCol="0">
            <a:spAutoFit/>
          </a:bodyPr>
          <a:lstStyle/>
          <a:p>
            <a:pPr algn="ctr"/>
            <a:r>
              <a:rPr lang="pt-BR" sz="4000" b="1" dirty="0" smtClean="0">
                <a:solidFill>
                  <a:schemeClr val="accent1">
                    <a:lumMod val="50000"/>
                  </a:schemeClr>
                </a:solidFill>
                <a:latin typeface="+mj-lt"/>
              </a:rPr>
              <a:t>Misturas </a:t>
            </a:r>
            <a:endParaRPr lang="pt-BR" sz="4000" b="1" dirty="0">
              <a:solidFill>
                <a:schemeClr val="accent1">
                  <a:lumMod val="50000"/>
                </a:schemeClr>
              </a:solidFill>
              <a:latin typeface="+mj-lt"/>
            </a:endParaRPr>
          </a:p>
        </p:txBody>
      </p:sp>
      <p:pic>
        <p:nvPicPr>
          <p:cNvPr id="5" name="Imagem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12360" y="202755"/>
            <a:ext cx="1152128" cy="1030595"/>
          </a:xfrm>
          <a:prstGeom prst="rect">
            <a:avLst/>
          </a:prstGeom>
        </p:spPr>
      </p:pic>
      <p:pic>
        <p:nvPicPr>
          <p:cNvPr id="6" name="Picture 2" descr="Resultado de imagem para mistura homogenea"/>
          <p:cNvPicPr>
            <a:picLocks noChangeAspect="1" noChangeArrowheads="1"/>
          </p:cNvPicPr>
          <p:nvPr/>
        </p:nvPicPr>
        <p:blipFill rotWithShape="1">
          <a:blip r:embed="rId3">
            <a:extLst>
              <a:ext uri="{28A0092B-C50C-407E-A947-70E740481C1C}">
                <a14:useLocalDpi xmlns:a14="http://schemas.microsoft.com/office/drawing/2010/main" val="0"/>
              </a:ext>
            </a:extLst>
          </a:blip>
          <a:srcRect r="2030" b="18307"/>
          <a:stretch/>
        </p:blipFill>
        <p:spPr bwMode="auto">
          <a:xfrm>
            <a:off x="2627784" y="4653136"/>
            <a:ext cx="4392487" cy="18079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0813741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m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12360" y="202755"/>
            <a:ext cx="1152128" cy="1030595"/>
          </a:xfrm>
          <a:prstGeom prst="rect">
            <a:avLst/>
          </a:prstGeom>
        </p:spPr>
      </p:pic>
      <p:pic>
        <p:nvPicPr>
          <p:cNvPr id="4098" name="Picture 2" descr="Resultado de imagem para fusÃ£o ebuliÃ§Ã£o"/>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71600" y="1700808"/>
            <a:ext cx="7307521" cy="4103328"/>
          </a:xfrm>
          <a:prstGeom prst="rect">
            <a:avLst/>
          </a:prstGeom>
          <a:noFill/>
          <a:extLst>
            <a:ext uri="{909E8E84-426E-40DD-AFC4-6F175D3DCCD1}">
              <a14:hiddenFill xmlns:a14="http://schemas.microsoft.com/office/drawing/2010/main">
                <a:solidFill>
                  <a:srgbClr val="FFFFFF"/>
                </a:solidFill>
              </a14:hiddenFill>
            </a:ext>
          </a:extLst>
        </p:spPr>
      </p:pic>
      <p:sp>
        <p:nvSpPr>
          <p:cNvPr id="6" name="CaixaDeTexto 5"/>
          <p:cNvSpPr txBox="1"/>
          <p:nvPr/>
        </p:nvSpPr>
        <p:spPr>
          <a:xfrm>
            <a:off x="683568" y="525464"/>
            <a:ext cx="7704856" cy="707886"/>
          </a:xfrm>
          <a:prstGeom prst="rect">
            <a:avLst/>
          </a:prstGeom>
          <a:noFill/>
        </p:spPr>
        <p:txBody>
          <a:bodyPr wrap="square" rtlCol="0">
            <a:spAutoFit/>
          </a:bodyPr>
          <a:lstStyle/>
          <a:p>
            <a:pPr algn="ctr"/>
            <a:r>
              <a:rPr lang="pt-BR" sz="4000" b="1" dirty="0" smtClean="0">
                <a:solidFill>
                  <a:schemeClr val="accent1">
                    <a:lumMod val="50000"/>
                  </a:schemeClr>
                </a:solidFill>
                <a:latin typeface="+mj-lt"/>
              </a:rPr>
              <a:t>Para lembrar!!  </a:t>
            </a:r>
            <a:endParaRPr lang="pt-BR" sz="4000" b="1" dirty="0">
              <a:solidFill>
                <a:schemeClr val="accent1">
                  <a:lumMod val="50000"/>
                </a:schemeClr>
              </a:solidFill>
              <a:latin typeface="+mj-lt"/>
            </a:endParaRPr>
          </a:p>
        </p:txBody>
      </p:sp>
    </p:spTree>
    <p:extLst>
      <p:ext uri="{BB962C8B-B14F-4D97-AF65-F5344CB8AC3E}">
        <p14:creationId xmlns:p14="http://schemas.microsoft.com/office/powerpoint/2010/main" val="388063906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Imagem 6"/>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812360" y="202755"/>
            <a:ext cx="1152128" cy="1030595"/>
          </a:xfrm>
          <a:prstGeom prst="rect">
            <a:avLst/>
          </a:prstGeom>
        </p:spPr>
      </p:pic>
      <p:pic>
        <p:nvPicPr>
          <p:cNvPr id="8" name="Imagem 7"/>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95536" y="718052"/>
            <a:ext cx="4060822" cy="2952328"/>
          </a:xfrm>
          <a:prstGeom prst="rect">
            <a:avLst/>
          </a:prstGeom>
        </p:spPr>
      </p:pic>
      <p:pic>
        <p:nvPicPr>
          <p:cNvPr id="9" name="Imagem 8"/>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3923928" y="3645024"/>
            <a:ext cx="4752528" cy="2987303"/>
          </a:xfrm>
          <a:prstGeom prst="rect">
            <a:avLst/>
          </a:prstGeom>
        </p:spPr>
      </p:pic>
      <p:sp>
        <p:nvSpPr>
          <p:cNvPr id="5" name="CaixaDeTexto 4"/>
          <p:cNvSpPr txBox="1"/>
          <p:nvPr/>
        </p:nvSpPr>
        <p:spPr>
          <a:xfrm>
            <a:off x="683568" y="332656"/>
            <a:ext cx="7704856" cy="492443"/>
          </a:xfrm>
          <a:prstGeom prst="rect">
            <a:avLst/>
          </a:prstGeom>
          <a:noFill/>
        </p:spPr>
        <p:txBody>
          <a:bodyPr wrap="square" rtlCol="0">
            <a:spAutoFit/>
          </a:bodyPr>
          <a:lstStyle/>
          <a:p>
            <a:pPr algn="ctr"/>
            <a:r>
              <a:rPr lang="pt-BR" sz="2600" b="1" dirty="0" smtClean="0">
                <a:solidFill>
                  <a:schemeClr val="accent1">
                    <a:lumMod val="50000"/>
                  </a:schemeClr>
                </a:solidFill>
                <a:latin typeface="+mj-lt"/>
              </a:rPr>
              <a:t>Comparação entre curvas de aquecimento  </a:t>
            </a:r>
            <a:endParaRPr lang="pt-BR" sz="2600" b="1" dirty="0">
              <a:solidFill>
                <a:schemeClr val="accent1">
                  <a:lumMod val="50000"/>
                </a:schemeClr>
              </a:solidFill>
              <a:latin typeface="+mj-lt"/>
            </a:endParaRPr>
          </a:p>
        </p:txBody>
      </p:sp>
      <p:sp>
        <p:nvSpPr>
          <p:cNvPr id="6" name="CaixaDeTexto 5"/>
          <p:cNvSpPr txBox="1"/>
          <p:nvPr/>
        </p:nvSpPr>
        <p:spPr>
          <a:xfrm>
            <a:off x="2987824" y="3236773"/>
            <a:ext cx="7704856" cy="338554"/>
          </a:xfrm>
          <a:prstGeom prst="rect">
            <a:avLst/>
          </a:prstGeom>
          <a:noFill/>
        </p:spPr>
        <p:txBody>
          <a:bodyPr wrap="square" rtlCol="0">
            <a:spAutoFit/>
          </a:bodyPr>
          <a:lstStyle/>
          <a:p>
            <a:pPr algn="ctr"/>
            <a:r>
              <a:rPr lang="pt-BR" sz="1600" dirty="0" smtClean="0">
                <a:latin typeface="+mj-lt"/>
              </a:rPr>
              <a:t>Gráfico de Aquecimento de Mistura </a:t>
            </a:r>
            <a:endParaRPr lang="pt-BR" sz="1600" dirty="0">
              <a:latin typeface="+mj-lt"/>
            </a:endParaRPr>
          </a:p>
        </p:txBody>
      </p:sp>
    </p:spTree>
    <p:extLst>
      <p:ext uri="{BB962C8B-B14F-4D97-AF65-F5344CB8AC3E}">
        <p14:creationId xmlns:p14="http://schemas.microsoft.com/office/powerpoint/2010/main" val="227474494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a:xfrm>
            <a:off x="539552" y="1285034"/>
            <a:ext cx="7848872" cy="324630"/>
          </a:xfrm>
        </p:spPr>
        <p:txBody>
          <a:bodyPr>
            <a:normAutofit fontScale="90000"/>
          </a:bodyPr>
          <a:lstStyle/>
          <a:p>
            <a:pPr algn="ctr"/>
            <a:r>
              <a:rPr lang="pt-BR" b="1" dirty="0">
                <a:solidFill>
                  <a:schemeClr val="accent1">
                    <a:lumMod val="50000"/>
                  </a:schemeClr>
                </a:solidFill>
              </a:rPr>
              <a:t>Mistura </a:t>
            </a:r>
            <a:r>
              <a:rPr lang="pt-BR" b="1" dirty="0" err="1">
                <a:solidFill>
                  <a:schemeClr val="accent1">
                    <a:lumMod val="50000"/>
                  </a:schemeClr>
                </a:solidFill>
              </a:rPr>
              <a:t>eutética</a:t>
            </a:r>
            <a:r>
              <a:rPr lang="pt-BR" b="1" dirty="0">
                <a:solidFill>
                  <a:schemeClr val="accent1">
                    <a:lumMod val="50000"/>
                  </a:schemeClr>
                </a:solidFill>
              </a:rPr>
              <a:t> e </a:t>
            </a:r>
            <a:r>
              <a:rPr lang="pt-BR" b="1" dirty="0" smtClean="0">
                <a:solidFill>
                  <a:schemeClr val="accent1">
                    <a:lumMod val="50000"/>
                  </a:schemeClr>
                </a:solidFill>
              </a:rPr>
              <a:t>azeotrópica</a:t>
            </a:r>
            <a:r>
              <a:rPr lang="pt-BR" b="1" dirty="0">
                <a:solidFill>
                  <a:schemeClr val="accent1">
                    <a:lumMod val="50000"/>
                  </a:schemeClr>
                </a:solidFill>
              </a:rPr>
              <a:t/>
            </a:r>
            <a:br>
              <a:rPr lang="pt-BR" b="1" dirty="0">
                <a:solidFill>
                  <a:schemeClr val="accent1">
                    <a:lumMod val="50000"/>
                  </a:schemeClr>
                </a:solidFill>
              </a:rPr>
            </a:br>
            <a:endParaRPr lang="pt-BR" dirty="0">
              <a:solidFill>
                <a:schemeClr val="accent1">
                  <a:lumMod val="50000"/>
                </a:schemeClr>
              </a:solidFill>
            </a:endParaRPr>
          </a:p>
        </p:txBody>
      </p:sp>
      <p:sp>
        <p:nvSpPr>
          <p:cNvPr id="3" name="Espaço Reservado para Conteúdo 2"/>
          <p:cNvSpPr>
            <a:spLocks noGrp="1"/>
          </p:cNvSpPr>
          <p:nvPr>
            <p:ph sz="quarter" idx="1"/>
          </p:nvPr>
        </p:nvSpPr>
        <p:spPr>
          <a:xfrm>
            <a:off x="696498" y="1285034"/>
            <a:ext cx="7848872" cy="4968552"/>
          </a:xfrm>
        </p:spPr>
        <p:txBody>
          <a:bodyPr>
            <a:normAutofit/>
          </a:bodyPr>
          <a:lstStyle/>
          <a:p>
            <a:pPr algn="just"/>
            <a:r>
              <a:rPr lang="pt-BR" sz="2400" b="1" dirty="0" smtClean="0"/>
              <a:t>MISTURAS EUTÉTICAS</a:t>
            </a:r>
            <a:r>
              <a:rPr lang="pt-BR" dirty="0" smtClean="0"/>
              <a:t>: misturas </a:t>
            </a:r>
            <a:r>
              <a:rPr lang="pt-BR" dirty="0"/>
              <a:t>que, como exceção, se comportam como se fossem substâncias puras no processo de fusão, isto é, a temperatura mantém-se inalterada no início ao fim da fusão. </a:t>
            </a:r>
            <a:endParaRPr lang="pt-BR" dirty="0" smtClean="0"/>
          </a:p>
          <a:p>
            <a:pPr algn="just"/>
            <a:r>
              <a:rPr lang="pt-BR" sz="2400" b="1" dirty="0" smtClean="0"/>
              <a:t>MISTURAS AZEOTRÓPICAS</a:t>
            </a:r>
            <a:r>
              <a:rPr lang="pt-BR" b="1" dirty="0" smtClean="0"/>
              <a:t>: </a:t>
            </a:r>
            <a:r>
              <a:rPr lang="pt-BR" dirty="0" smtClean="0"/>
              <a:t>misturas </a:t>
            </a:r>
            <a:r>
              <a:rPr lang="pt-BR" dirty="0"/>
              <a:t>que, como exceção, se comportam como se fossem substâncias puras em relação à ebulição, isto é, a temperatura mantém-se inalterada do início ao fim da ebulição. </a:t>
            </a:r>
            <a:endParaRPr lang="pt-BR" dirty="0" smtClean="0"/>
          </a:p>
          <a:p>
            <a:pPr algn="just"/>
            <a:endParaRPr lang="pt-BR" dirty="0"/>
          </a:p>
          <a:p>
            <a:pPr algn="just"/>
            <a:r>
              <a:rPr lang="pt-BR" i="1" dirty="0" err="1" smtClean="0"/>
              <a:t>Obs</a:t>
            </a:r>
            <a:r>
              <a:rPr lang="pt-BR" i="1" dirty="0" smtClean="0"/>
              <a:t>: Não </a:t>
            </a:r>
            <a:r>
              <a:rPr lang="pt-BR" i="1" dirty="0"/>
              <a:t>é conhecida nenhuma mistura que seja </a:t>
            </a:r>
            <a:r>
              <a:rPr lang="pt-BR" i="1" dirty="0" err="1"/>
              <a:t>eutética</a:t>
            </a:r>
            <a:r>
              <a:rPr lang="pt-BR" i="1" dirty="0"/>
              <a:t> e azeotrópica simultaneamente</a:t>
            </a:r>
            <a:r>
              <a:rPr lang="pt-BR" dirty="0"/>
              <a:t>.</a:t>
            </a:r>
          </a:p>
          <a:p>
            <a:endParaRPr lang="pt-BR" dirty="0"/>
          </a:p>
        </p:txBody>
      </p:sp>
      <p:pic>
        <p:nvPicPr>
          <p:cNvPr id="4" name="Imagem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162692" y="404664"/>
            <a:ext cx="801796" cy="717218"/>
          </a:xfrm>
          <a:prstGeom prst="rect">
            <a:avLst/>
          </a:prstGeom>
        </p:spPr>
      </p:pic>
    </p:spTree>
    <p:extLst>
      <p:ext uri="{BB962C8B-B14F-4D97-AF65-F5344CB8AC3E}">
        <p14:creationId xmlns:p14="http://schemas.microsoft.com/office/powerpoint/2010/main" val="44047031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m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751834" y="183523"/>
            <a:ext cx="1144350" cy="1023638"/>
          </a:xfrm>
          <a:prstGeom prst="rect">
            <a:avLst/>
          </a:prstGeom>
        </p:spPr>
      </p:pic>
      <p:pic>
        <p:nvPicPr>
          <p:cNvPr id="6" name="Imagem 5"/>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57135" y="1844824"/>
            <a:ext cx="8439049" cy="3312368"/>
          </a:xfrm>
          <a:prstGeom prst="rect">
            <a:avLst/>
          </a:prstGeom>
        </p:spPr>
      </p:pic>
      <p:sp>
        <p:nvSpPr>
          <p:cNvPr id="2" name="Retângulo 1"/>
          <p:cNvSpPr/>
          <p:nvPr/>
        </p:nvSpPr>
        <p:spPr>
          <a:xfrm>
            <a:off x="1475656" y="5085184"/>
            <a:ext cx="2278188" cy="369332"/>
          </a:xfrm>
          <a:prstGeom prst="rect">
            <a:avLst/>
          </a:prstGeom>
        </p:spPr>
        <p:txBody>
          <a:bodyPr wrap="none">
            <a:spAutoFit/>
          </a:bodyPr>
          <a:lstStyle/>
          <a:p>
            <a:r>
              <a:rPr lang="pt-BR" b="1" dirty="0" smtClean="0"/>
              <a:t>MISTURA EUTÉTICA</a:t>
            </a:r>
            <a:endParaRPr lang="en-GB" dirty="0"/>
          </a:p>
        </p:txBody>
      </p:sp>
      <p:sp>
        <p:nvSpPr>
          <p:cNvPr id="3" name="Retângulo 2"/>
          <p:cNvSpPr/>
          <p:nvPr/>
        </p:nvSpPr>
        <p:spPr>
          <a:xfrm>
            <a:off x="5148064" y="5063353"/>
            <a:ext cx="2968057" cy="369332"/>
          </a:xfrm>
          <a:prstGeom prst="rect">
            <a:avLst/>
          </a:prstGeom>
        </p:spPr>
        <p:txBody>
          <a:bodyPr wrap="none">
            <a:spAutoFit/>
          </a:bodyPr>
          <a:lstStyle/>
          <a:p>
            <a:r>
              <a:rPr lang="pt-BR" b="1" dirty="0"/>
              <a:t>MISTURAS AZEOTRÓPICAS</a:t>
            </a:r>
            <a:endParaRPr lang="en-GB" dirty="0"/>
          </a:p>
        </p:txBody>
      </p:sp>
    </p:spTree>
    <p:extLst>
      <p:ext uri="{BB962C8B-B14F-4D97-AF65-F5344CB8AC3E}">
        <p14:creationId xmlns:p14="http://schemas.microsoft.com/office/powerpoint/2010/main" val="121666143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m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292352" y="5639380"/>
            <a:ext cx="864096" cy="772947"/>
          </a:xfrm>
          <a:prstGeom prst="rect">
            <a:avLst/>
          </a:prstGeom>
        </p:spPr>
      </p:pic>
      <p:pic>
        <p:nvPicPr>
          <p:cNvPr id="5122" name="Imagem 7"/>
          <p:cNvPicPr>
            <a:picLocks noChangeAspect="1" noChangeArrowheads="1"/>
          </p:cNvPicPr>
          <p:nvPr/>
        </p:nvPicPr>
        <p:blipFill>
          <a:blip r:embed="rId3">
            <a:extLst>
              <a:ext uri="{28A0092B-C50C-407E-A947-70E740481C1C}">
                <a14:useLocalDpi xmlns:a14="http://schemas.microsoft.com/office/drawing/2010/main" val="0"/>
              </a:ext>
            </a:extLst>
          </a:blip>
          <a:srcRect l="32236" t="54955" r="51334" b="33760"/>
          <a:stretch>
            <a:fillRect/>
          </a:stretch>
        </p:blipFill>
        <p:spPr bwMode="auto">
          <a:xfrm>
            <a:off x="2627784" y="1664655"/>
            <a:ext cx="3584928" cy="1384979"/>
          </a:xfrm>
          <a:prstGeom prst="rect">
            <a:avLst/>
          </a:prstGeom>
          <a:noFill/>
          <a:extLst>
            <a:ext uri="{909E8E84-426E-40DD-AFC4-6F175D3DCCD1}">
              <a14:hiddenFill xmlns:a14="http://schemas.microsoft.com/office/drawing/2010/main">
                <a:solidFill>
                  <a:srgbClr val="FFFFFF"/>
                </a:solidFill>
              </a14:hiddenFill>
            </a:ext>
          </a:extLst>
        </p:spPr>
      </p:pic>
      <p:pic>
        <p:nvPicPr>
          <p:cNvPr id="5121" name="Imagem 8"/>
          <p:cNvPicPr>
            <a:picLocks noChangeAspect="1" noChangeArrowheads="1"/>
          </p:cNvPicPr>
          <p:nvPr/>
        </p:nvPicPr>
        <p:blipFill>
          <a:blip r:embed="rId4">
            <a:extLst>
              <a:ext uri="{28A0092B-C50C-407E-A947-70E740481C1C}">
                <a14:useLocalDpi xmlns:a14="http://schemas.microsoft.com/office/drawing/2010/main" val="0"/>
              </a:ext>
            </a:extLst>
          </a:blip>
          <a:srcRect l="32198" t="70540" r="50945" b="23042"/>
          <a:stretch>
            <a:fillRect/>
          </a:stretch>
        </p:blipFill>
        <p:spPr bwMode="auto">
          <a:xfrm>
            <a:off x="2498230" y="4365104"/>
            <a:ext cx="4219548" cy="1018690"/>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3"/>
          <p:cNvSpPr>
            <a:spLocks noChangeArrowheads="1"/>
          </p:cNvSpPr>
          <p:nvPr/>
        </p:nvSpPr>
        <p:spPr bwMode="auto">
          <a:xfrm>
            <a:off x="152400" y="15240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endParaRPr kumimoji="0" lang="en-GB" sz="1800" b="0" i="0" u="none" strike="noStrike" cap="none" normalizeH="0" baseline="0" smtClean="0">
              <a:ln>
                <a:noFill/>
              </a:ln>
              <a:solidFill>
                <a:schemeClr val="tx1"/>
              </a:solidFill>
              <a:effectLst/>
              <a:latin typeface="Arial" panose="020B0604020202020204" pitchFamily="34" charset="0"/>
            </a:endParaRPr>
          </a:p>
        </p:txBody>
      </p:sp>
      <p:sp>
        <p:nvSpPr>
          <p:cNvPr id="5" name="Rectangle 4"/>
          <p:cNvSpPr>
            <a:spLocks noChangeArrowheads="1"/>
          </p:cNvSpPr>
          <p:nvPr/>
        </p:nvSpPr>
        <p:spPr bwMode="auto">
          <a:xfrm>
            <a:off x="539552" y="612627"/>
            <a:ext cx="8136904" cy="1015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pt-BR" sz="2000" b="0" i="0" u="none" strike="noStrike" cap="none" normalizeH="0" baseline="0" dirty="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01. Dois copos, A e B, contendo respectivamente 100 mL e 200 mL de água destilada, são aquecidos uniformemente com a mesma fonte de calor. </a:t>
            </a:r>
            <a:endParaRPr kumimoji="0" lang="en-GB" sz="2000" b="0" i="0" u="none" strike="noStrike" cap="none" normalizeH="0" baseline="0" dirty="0" smtClean="0">
              <a:ln>
                <a:noFill/>
              </a:ln>
              <a:solidFill>
                <a:schemeClr val="tx1"/>
              </a:solidFill>
              <a:effectLst/>
            </a:endParaRPr>
          </a:p>
          <a:p>
            <a:pPr marL="0" marR="0" lvl="0" indent="0" algn="just" defTabSz="914400" rtl="0" eaLnBrk="0" fontAlgn="base" latinLnBrk="0" hangingPunct="0">
              <a:lnSpc>
                <a:spcPct val="100000"/>
              </a:lnSpc>
              <a:spcBef>
                <a:spcPct val="0"/>
              </a:spcBef>
              <a:spcAft>
                <a:spcPct val="0"/>
              </a:spcAft>
              <a:buClrTx/>
              <a:buSzTx/>
              <a:buFontTx/>
              <a:buNone/>
              <a:tabLst/>
            </a:pPr>
            <a:endParaRPr kumimoji="0" lang="en-GB" sz="2000" b="0" i="0" u="none" strike="noStrike" cap="none" normalizeH="0" baseline="0" dirty="0" smtClean="0">
              <a:ln>
                <a:noFill/>
              </a:ln>
              <a:solidFill>
                <a:schemeClr val="tx1"/>
              </a:solidFill>
              <a:effectLst/>
              <a:latin typeface="Arial" panose="020B0604020202020204" pitchFamily="34" charset="0"/>
            </a:endParaRPr>
          </a:p>
        </p:txBody>
      </p:sp>
      <p:sp>
        <p:nvSpPr>
          <p:cNvPr id="6" name="Rectangle 5"/>
          <p:cNvSpPr>
            <a:spLocks noChangeArrowheads="1"/>
          </p:cNvSpPr>
          <p:nvPr/>
        </p:nvSpPr>
        <p:spPr bwMode="auto">
          <a:xfrm>
            <a:off x="595714" y="3372411"/>
            <a:ext cx="8080742"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r>
              <a:rPr kumimoji="0" lang="pt-BR" sz="2000" b="0" i="0" u="none" strike="noStrike" cap="none" normalizeH="0" baseline="0" dirty="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Sendo </a:t>
            </a:r>
            <a:r>
              <a:rPr kumimoji="0" lang="pt-BR" sz="2000" b="0" i="0" u="none" strike="noStrike" cap="none" normalizeH="0" baseline="0" dirty="0" err="1"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tA</a:t>
            </a:r>
            <a:r>
              <a:rPr kumimoji="0" lang="pt-BR" sz="2000" b="0" i="0" u="none" strike="noStrike" cap="none" normalizeH="0" baseline="0" dirty="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e </a:t>
            </a:r>
            <a:r>
              <a:rPr kumimoji="0" lang="pt-BR" sz="2000" b="0" i="0" u="none" strike="noStrike" cap="none" normalizeH="0" baseline="0" dirty="0" err="1"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tB</a:t>
            </a:r>
            <a:r>
              <a:rPr kumimoji="0" lang="pt-BR" sz="2000" b="0" i="0" u="none" strike="noStrike" cap="none" normalizeH="0" baseline="0" dirty="0" smtClean="0">
                <a:ln>
                  <a:noFill/>
                </a:ln>
                <a:solidFill>
                  <a:schemeClr val="tx1"/>
                </a:solidFill>
                <a:effectLst/>
                <a:latin typeface="Calibri" panose="020F0502020204030204" pitchFamily="34" charset="0"/>
                <a:ea typeface="Calibri" panose="020F0502020204030204" pitchFamily="34" charset="0"/>
                <a:cs typeface="Times New Roman" panose="02020603050405020304" pitchFamily="18" charset="0"/>
              </a:rPr>
              <a:t> os tempos gastos para se iniciar a ebulição nos copos A e B; TEA e TEB as temperaturas de ebulição nos copos A e B, podemos afirmar:</a:t>
            </a:r>
            <a:endParaRPr kumimoji="0" lang="pt-BR" sz="2000" b="0" i="0" u="none" strike="noStrike" cap="none" normalizeH="0" baseline="0" dirty="0" smtClean="0">
              <a:ln>
                <a:noFill/>
              </a:ln>
              <a:solidFill>
                <a:schemeClr val="tx1"/>
              </a:solidFill>
              <a:effectLst/>
              <a:latin typeface="Arial" panose="020B0604020202020204" pitchFamily="34" charset="0"/>
            </a:endParaRPr>
          </a:p>
        </p:txBody>
      </p:sp>
    </p:spTree>
    <p:extLst>
      <p:ext uri="{BB962C8B-B14F-4D97-AF65-F5344CB8AC3E}">
        <p14:creationId xmlns:p14="http://schemas.microsoft.com/office/powerpoint/2010/main" val="186342978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3"/>
          <p:cNvSpPr>
            <a:spLocks noChangeArrowheads="1"/>
          </p:cNvSpPr>
          <p:nvPr/>
        </p:nvSpPr>
        <p:spPr bwMode="auto">
          <a:xfrm>
            <a:off x="152400" y="15240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pPr marL="0" marR="0" lvl="0" indent="0" algn="just" defTabSz="914400" rtl="0" eaLnBrk="0" fontAlgn="base" latinLnBrk="0" hangingPunct="0">
              <a:lnSpc>
                <a:spcPct val="100000"/>
              </a:lnSpc>
              <a:spcBef>
                <a:spcPct val="0"/>
              </a:spcBef>
              <a:spcAft>
                <a:spcPct val="0"/>
              </a:spcAft>
              <a:buClrTx/>
              <a:buSzTx/>
              <a:buFontTx/>
              <a:buNone/>
              <a:tabLst/>
            </a:pPr>
            <a:endParaRPr kumimoji="0" lang="en-GB" sz="1800" b="0" i="0" u="none" strike="noStrike" cap="none" normalizeH="0" baseline="0" smtClean="0">
              <a:ln>
                <a:noFill/>
              </a:ln>
              <a:solidFill>
                <a:schemeClr val="tx1"/>
              </a:solidFill>
              <a:effectLst/>
              <a:latin typeface="Arial" panose="020B0604020202020204" pitchFamily="34" charset="0"/>
            </a:endParaRPr>
          </a:p>
        </p:txBody>
      </p:sp>
      <p:sp>
        <p:nvSpPr>
          <p:cNvPr id="12" name="Rectangle 4"/>
          <p:cNvSpPr>
            <a:spLocks noChangeArrowheads="1"/>
          </p:cNvSpPr>
          <p:nvPr/>
        </p:nvSpPr>
        <p:spPr bwMode="auto">
          <a:xfrm>
            <a:off x="395536" y="530350"/>
            <a:ext cx="8419258" cy="178510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just" eaLnBrk="0" fontAlgn="base" hangingPunct="0">
              <a:spcBef>
                <a:spcPct val="0"/>
              </a:spcBef>
              <a:spcAft>
                <a:spcPct val="0"/>
              </a:spcAft>
            </a:pPr>
            <a:r>
              <a:rPr kumimoji="0" lang="pt-BR" sz="2200" b="0" i="0" u="none" strike="noStrike" cap="none" normalizeH="0" baseline="0" dirty="0" smtClean="0">
                <a:ln>
                  <a:noFill/>
                </a:ln>
                <a:solidFill>
                  <a:schemeClr val="tx1"/>
                </a:solidFill>
                <a:effectLst/>
                <a:latin typeface="Calibri" panose="020F0502020204030204" pitchFamily="34" charset="0"/>
                <a:ea typeface="Calibri" panose="020F0502020204030204" pitchFamily="34" charset="0"/>
                <a:cs typeface="Calibri" panose="020F0502020204030204" pitchFamily="34" charset="0"/>
              </a:rPr>
              <a:t>02. </a:t>
            </a:r>
            <a:r>
              <a:rPr lang="pt-BR" sz="2200" dirty="0">
                <a:latin typeface="Calibri" panose="020F0502020204030204" pitchFamily="34" charset="0"/>
                <a:cs typeface="Calibri" panose="020F0502020204030204" pitchFamily="34" charset="0"/>
              </a:rPr>
              <a:t>(UPE/SSA) A curva mostrada no gráfico a seguir representa um processo de aquecimento constante, submetido a uma amostra de um determinado líquido. Ele é um dos principais produtos do beneficiamento de uma cultura agrícola, cultivada há séculos, no Litoral e na Zona da Mata de </a:t>
            </a:r>
            <a:r>
              <a:rPr lang="pt-BR" sz="2200" dirty="0" smtClean="0">
                <a:latin typeface="Calibri" panose="020F0502020204030204" pitchFamily="34" charset="0"/>
                <a:cs typeface="Calibri" panose="020F0502020204030204" pitchFamily="34" charset="0"/>
              </a:rPr>
              <a:t>Pernambuco.</a:t>
            </a:r>
            <a:endParaRPr kumimoji="0" lang="en-GB" sz="2200" b="0" i="0" u="none" strike="noStrike" cap="none" normalizeH="0" baseline="0" dirty="0" smtClean="0">
              <a:ln>
                <a:noFill/>
              </a:ln>
              <a:solidFill>
                <a:schemeClr val="tx1"/>
              </a:solidFill>
              <a:effectLst/>
              <a:latin typeface="Calibri" panose="020F0502020204030204" pitchFamily="34" charset="0"/>
              <a:cs typeface="Calibri" panose="020F0502020204030204" pitchFamily="34" charset="0"/>
            </a:endParaRPr>
          </a:p>
        </p:txBody>
      </p:sp>
      <p:pic>
        <p:nvPicPr>
          <p:cNvPr id="13" name="Imagem 12"/>
          <p:cNvPicPr/>
          <p:nvPr/>
        </p:nvPicPr>
        <p:blipFill rotWithShape="1">
          <a:blip r:embed="rId2">
            <a:extLst>
              <a:ext uri="{28A0092B-C50C-407E-A947-70E740481C1C}">
                <a14:useLocalDpi xmlns:a14="http://schemas.microsoft.com/office/drawing/2010/main" val="0"/>
              </a:ext>
            </a:extLst>
          </a:blip>
          <a:srcRect l="32345" t="54715" r="51004" b="28825"/>
          <a:stretch/>
        </p:blipFill>
        <p:spPr bwMode="auto">
          <a:xfrm>
            <a:off x="611560" y="2660458"/>
            <a:ext cx="3096344" cy="2160240"/>
          </a:xfrm>
          <a:prstGeom prst="rect">
            <a:avLst/>
          </a:prstGeom>
          <a:ln>
            <a:noFill/>
          </a:ln>
          <a:extLst>
            <a:ext uri="{53640926-AAD7-44D8-BBD7-CCE9431645EC}">
              <a14:shadowObscured xmlns:a14="http://schemas.microsoft.com/office/drawing/2010/main"/>
            </a:ext>
          </a:extLst>
        </p:spPr>
      </p:pic>
      <p:sp>
        <p:nvSpPr>
          <p:cNvPr id="2" name="Retângulo 1"/>
          <p:cNvSpPr/>
          <p:nvPr/>
        </p:nvSpPr>
        <p:spPr>
          <a:xfrm>
            <a:off x="4016353" y="2551231"/>
            <a:ext cx="4572000" cy="2269467"/>
          </a:xfrm>
          <a:prstGeom prst="rect">
            <a:avLst/>
          </a:prstGeom>
        </p:spPr>
        <p:txBody>
          <a:bodyPr>
            <a:spAutoFit/>
          </a:bodyPr>
          <a:lstStyle/>
          <a:p>
            <a:pPr algn="just">
              <a:lnSpc>
                <a:spcPct val="107000"/>
              </a:lnSpc>
              <a:spcAft>
                <a:spcPts val="800"/>
              </a:spcAft>
            </a:pPr>
            <a:r>
              <a:rPr lang="pt-BR" dirty="0">
                <a:latin typeface="Calibri" panose="020F0502020204030204" pitchFamily="34" charset="0"/>
                <a:ea typeface="Calibri" panose="020F0502020204030204" pitchFamily="34" charset="0"/>
                <a:cs typeface="Times New Roman" panose="02020603050405020304" pitchFamily="18" charset="0"/>
              </a:rPr>
              <a:t>Em relação a esse produto, são feitas as considerações a seguir:</a:t>
            </a:r>
            <a:endParaRPr lang="en-GB"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0"/>
              </a:spcAft>
              <a:buFont typeface="+mj-lt"/>
              <a:buAutoNum type="romanUcPeriod"/>
            </a:pPr>
            <a:r>
              <a:rPr lang="pt-BR" dirty="0">
                <a:latin typeface="Calibri" panose="020F0502020204030204" pitchFamily="34" charset="0"/>
                <a:ea typeface="Calibri" panose="020F0502020204030204" pitchFamily="34" charset="0"/>
                <a:cs typeface="Times New Roman" panose="02020603050405020304" pitchFamily="18" charset="0"/>
              </a:rPr>
              <a:t>Trata-se de uma mistura azeotrópica.</a:t>
            </a:r>
            <a:endParaRPr lang="en-GB"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0"/>
              </a:spcAft>
              <a:buFont typeface="+mj-lt"/>
              <a:buAutoNum type="romanUcPeriod"/>
            </a:pPr>
            <a:r>
              <a:rPr lang="pt-BR" dirty="0">
                <a:latin typeface="Calibri" panose="020F0502020204030204" pitchFamily="34" charset="0"/>
                <a:ea typeface="Calibri" panose="020F0502020204030204" pitchFamily="34" charset="0"/>
                <a:cs typeface="Times New Roman" panose="02020603050405020304" pitchFamily="18" charset="0"/>
              </a:rPr>
              <a:t>Constitui-se em uma substância pura, polar e oxigenada. </a:t>
            </a:r>
            <a:endParaRPr lang="en-GB" dirty="0">
              <a:latin typeface="Calibri" panose="020F0502020204030204" pitchFamily="34" charset="0"/>
              <a:ea typeface="Calibri" panose="020F0502020204030204" pitchFamily="34" charset="0"/>
              <a:cs typeface="Times New Roman" panose="02020603050405020304" pitchFamily="18" charset="0"/>
            </a:endParaRPr>
          </a:p>
          <a:p>
            <a:pPr marL="342900" lvl="0" indent="-342900" algn="just">
              <a:lnSpc>
                <a:spcPct val="107000"/>
              </a:lnSpc>
              <a:spcAft>
                <a:spcPts val="800"/>
              </a:spcAft>
              <a:buFont typeface="+mj-lt"/>
              <a:buAutoNum type="romanUcPeriod"/>
            </a:pPr>
            <a:r>
              <a:rPr lang="pt-BR" dirty="0">
                <a:latin typeface="Calibri" panose="020F0502020204030204" pitchFamily="34" charset="0"/>
                <a:ea typeface="Calibri" panose="020F0502020204030204" pitchFamily="34" charset="0"/>
                <a:cs typeface="Times New Roman" panose="02020603050405020304" pitchFamily="18" charset="0"/>
              </a:rPr>
              <a:t>É obtido por um procedimento que envolve uma coluna de destilação. </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7" name="Retângulo 6"/>
          <p:cNvSpPr/>
          <p:nvPr/>
        </p:nvSpPr>
        <p:spPr>
          <a:xfrm>
            <a:off x="745159" y="5157192"/>
            <a:ext cx="7843194" cy="1084015"/>
          </a:xfrm>
          <a:prstGeom prst="rect">
            <a:avLst/>
          </a:prstGeom>
        </p:spPr>
        <p:txBody>
          <a:bodyPr wrap="square">
            <a:spAutoFit/>
          </a:bodyPr>
          <a:lstStyle/>
          <a:p>
            <a:pPr algn="just">
              <a:lnSpc>
                <a:spcPct val="107000"/>
              </a:lnSpc>
              <a:spcAft>
                <a:spcPts val="800"/>
              </a:spcAft>
            </a:pPr>
            <a:r>
              <a:rPr lang="pt-BR" dirty="0">
                <a:latin typeface="Calibri" panose="020F0502020204030204" pitchFamily="34" charset="0"/>
                <a:ea typeface="Calibri" panose="020F0502020204030204" pitchFamily="34" charset="0"/>
                <a:cs typeface="Times New Roman" panose="02020603050405020304" pitchFamily="18" charset="0"/>
              </a:rPr>
              <a:t>Dentre essas características disponibilizadas para o produto em questão, apenas está </a:t>
            </a:r>
            <a:r>
              <a:rPr lang="pt-BR" b="1" dirty="0">
                <a:latin typeface="Calibri" panose="020F0502020204030204" pitchFamily="34" charset="0"/>
                <a:ea typeface="Calibri" panose="020F0502020204030204" pitchFamily="34" charset="0"/>
                <a:cs typeface="Times New Roman" panose="02020603050405020304" pitchFamily="18" charset="0"/>
              </a:rPr>
              <a:t>CORRETO</a:t>
            </a:r>
            <a:r>
              <a:rPr lang="pt-BR" dirty="0">
                <a:latin typeface="Calibri" panose="020F0502020204030204" pitchFamily="34" charset="0"/>
                <a:ea typeface="Calibri" panose="020F0502020204030204" pitchFamily="34" charset="0"/>
                <a:cs typeface="Times New Roman" panose="02020603050405020304" pitchFamily="18" charset="0"/>
              </a:rPr>
              <a:t>:</a:t>
            </a:r>
            <a:endParaRPr lang="en-GB"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pt-BR" dirty="0">
                <a:latin typeface="Calibri" panose="020F0502020204030204" pitchFamily="34" charset="0"/>
                <a:ea typeface="Calibri" panose="020F0502020204030204" pitchFamily="34" charset="0"/>
                <a:cs typeface="Times New Roman" panose="02020603050405020304" pitchFamily="18" charset="0"/>
              </a:rPr>
              <a:t>a) I. b) II. c) III. d) I e III. e) II e III.</a:t>
            </a:r>
            <a:endParaRPr lang="en-GB"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8" name="Imagem 7"/>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292352" y="5711292"/>
            <a:ext cx="783704" cy="701035"/>
          </a:xfrm>
          <a:prstGeom prst="rect">
            <a:avLst/>
          </a:prstGeom>
        </p:spPr>
      </p:pic>
    </p:spTree>
    <p:extLst>
      <p:ext uri="{BB962C8B-B14F-4D97-AF65-F5344CB8AC3E}">
        <p14:creationId xmlns:p14="http://schemas.microsoft.com/office/powerpoint/2010/main" val="195238813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ângulo 1"/>
          <p:cNvSpPr/>
          <p:nvPr/>
        </p:nvSpPr>
        <p:spPr>
          <a:xfrm>
            <a:off x="1542220" y="620688"/>
            <a:ext cx="6696744" cy="954107"/>
          </a:xfrm>
          <a:prstGeom prst="rect">
            <a:avLst/>
          </a:prstGeom>
        </p:spPr>
        <p:txBody>
          <a:bodyPr wrap="square">
            <a:spAutoFit/>
          </a:bodyPr>
          <a:lstStyle/>
          <a:p>
            <a:pPr algn="ctr"/>
            <a:r>
              <a:rPr lang="pt-BR" sz="2800" b="1" dirty="0" smtClean="0"/>
              <a:t>PROPRIEDADES ESPECÍFICAS E SEPARAÇÃO DE MISTURAS</a:t>
            </a:r>
            <a:endParaRPr lang="pt-BR" sz="2800" b="1" dirty="0"/>
          </a:p>
        </p:txBody>
      </p:sp>
      <p:pic>
        <p:nvPicPr>
          <p:cNvPr id="5" name="Imagem 4" descr="Resultado de imagem para quimica"/>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395536" y="332656"/>
            <a:ext cx="1440160" cy="1440160"/>
          </a:xfrm>
          <a:prstGeom prst="rect">
            <a:avLst/>
          </a:prstGeom>
          <a:noFill/>
          <a:ln>
            <a:noFill/>
          </a:ln>
        </p:spPr>
      </p:pic>
      <p:pic>
        <p:nvPicPr>
          <p:cNvPr id="6" name="Imagem 5"/>
          <p:cNvPicPr>
            <a:picLocks noChangeAspect="1"/>
          </p:cNvPicPr>
          <p:nvPr/>
        </p:nvPicPr>
        <p:blipFill>
          <a:blip r:embed="rId3" cstate="print">
            <a:extLst>
              <a:ext uri="{BEBA8EAE-BF5A-486C-A8C5-ECC9F3942E4B}">
                <a14:imgProps xmlns:a14="http://schemas.microsoft.com/office/drawing/2010/main">
                  <a14:imgLayer r:embed="rId4">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753368" y="692696"/>
            <a:ext cx="724495" cy="648072"/>
          </a:xfrm>
          <a:prstGeom prst="rect">
            <a:avLst/>
          </a:prstGeom>
        </p:spPr>
      </p:pic>
      <p:pic>
        <p:nvPicPr>
          <p:cNvPr id="6146" name="Picture 2" descr="Resultado de imagem para misturas"/>
          <p:cNvPicPr>
            <a:picLocks noChangeAspect="1" noChangeArrowheads="1"/>
          </p:cNvPicPr>
          <p:nvPr/>
        </p:nvPicPr>
        <p:blipFill rotWithShape="1">
          <a:blip r:embed="rId5">
            <a:extLst>
              <a:ext uri="{28A0092B-C50C-407E-A947-70E740481C1C}">
                <a14:useLocalDpi xmlns:a14="http://schemas.microsoft.com/office/drawing/2010/main" val="0"/>
              </a:ext>
            </a:extLst>
          </a:blip>
          <a:srcRect l="1470" t="34808" r="16177" b="4095"/>
          <a:stretch/>
        </p:blipFill>
        <p:spPr bwMode="auto">
          <a:xfrm>
            <a:off x="4499992" y="4509705"/>
            <a:ext cx="4032448" cy="2148513"/>
          </a:xfrm>
          <a:prstGeom prst="rect">
            <a:avLst/>
          </a:prstGeom>
          <a:noFill/>
          <a:extLst>
            <a:ext uri="{909E8E84-426E-40DD-AFC4-6F175D3DCCD1}">
              <a14:hiddenFill xmlns:a14="http://schemas.microsoft.com/office/drawing/2010/main">
                <a:solidFill>
                  <a:srgbClr val="FFFFFF"/>
                </a:solidFill>
              </a14:hiddenFill>
            </a:ext>
          </a:extLst>
        </p:spPr>
      </p:pic>
      <p:sp>
        <p:nvSpPr>
          <p:cNvPr id="8" name="Rectangle 4"/>
          <p:cNvSpPr>
            <a:spLocks noChangeArrowheads="1"/>
          </p:cNvSpPr>
          <p:nvPr/>
        </p:nvSpPr>
        <p:spPr bwMode="auto">
          <a:xfrm>
            <a:off x="550186" y="1963598"/>
            <a:ext cx="7992888" cy="24622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lvl="0" algn="just" eaLnBrk="0" fontAlgn="base" hangingPunct="0">
              <a:spcBef>
                <a:spcPct val="0"/>
              </a:spcBef>
              <a:spcAft>
                <a:spcPct val="0"/>
              </a:spcAft>
            </a:pPr>
            <a:r>
              <a:rPr lang="pt-BR" sz="2200" b="1" dirty="0" smtClean="0">
                <a:latin typeface="Calibri" panose="020F0502020204030204" pitchFamily="34" charset="0"/>
                <a:cs typeface="Calibri" panose="020F0502020204030204" pitchFamily="34" charset="0"/>
              </a:rPr>
              <a:t>Soluto:</a:t>
            </a:r>
            <a:r>
              <a:rPr lang="pt-BR" sz="2200" dirty="0">
                <a:latin typeface="Calibri" panose="020F0502020204030204" pitchFamily="34" charset="0"/>
                <a:cs typeface="Calibri" panose="020F0502020204030204" pitchFamily="34" charset="0"/>
              </a:rPr>
              <a:t> </a:t>
            </a:r>
            <a:r>
              <a:rPr lang="pt-BR" sz="2200" dirty="0" smtClean="0">
                <a:latin typeface="Calibri" panose="020F0502020204030204" pitchFamily="34" charset="0"/>
                <a:cs typeface="Calibri" panose="020F0502020204030204" pitchFamily="34" charset="0"/>
              </a:rPr>
              <a:t>Corresponde </a:t>
            </a:r>
            <a:r>
              <a:rPr lang="pt-BR" sz="2200" dirty="0">
                <a:latin typeface="Calibri" panose="020F0502020204030204" pitchFamily="34" charset="0"/>
                <a:cs typeface="Calibri" panose="020F0502020204030204" pitchFamily="34" charset="0"/>
              </a:rPr>
              <a:t>a substância que será dissolvida. Geralmente, apresenta-se em menor quantidade na solução</a:t>
            </a:r>
            <a:r>
              <a:rPr lang="pt-BR" sz="2200" dirty="0" smtClean="0">
                <a:latin typeface="Calibri" panose="020F0502020204030204" pitchFamily="34" charset="0"/>
                <a:cs typeface="Calibri" panose="020F0502020204030204" pitchFamily="34" charset="0"/>
              </a:rPr>
              <a:t>.</a:t>
            </a:r>
          </a:p>
          <a:p>
            <a:pPr lvl="0" algn="just" eaLnBrk="0" fontAlgn="base" hangingPunct="0">
              <a:spcBef>
                <a:spcPct val="0"/>
              </a:spcBef>
              <a:spcAft>
                <a:spcPct val="0"/>
              </a:spcAft>
            </a:pPr>
            <a:endParaRPr kumimoji="0" lang="pt-BR" sz="2200" b="0" i="0" u="none" strike="noStrike" cap="none" normalizeH="0" baseline="0" dirty="0">
              <a:ln>
                <a:noFill/>
              </a:ln>
              <a:solidFill>
                <a:schemeClr val="tx1"/>
              </a:solidFill>
              <a:effectLst/>
              <a:latin typeface="Calibri" panose="020F0502020204030204" pitchFamily="34" charset="0"/>
              <a:cs typeface="Calibri" panose="020F0502020204030204" pitchFamily="34" charset="0"/>
            </a:endParaRPr>
          </a:p>
          <a:p>
            <a:pPr algn="just" eaLnBrk="0" fontAlgn="base" hangingPunct="0">
              <a:spcBef>
                <a:spcPct val="0"/>
              </a:spcBef>
              <a:spcAft>
                <a:spcPct val="0"/>
              </a:spcAft>
            </a:pPr>
            <a:r>
              <a:rPr lang="pt-BR" sz="2200" b="1" dirty="0">
                <a:latin typeface="Calibri" panose="020F0502020204030204" pitchFamily="34" charset="0"/>
                <a:cs typeface="Calibri" panose="020F0502020204030204" pitchFamily="34" charset="0"/>
              </a:rPr>
              <a:t>Solvente</a:t>
            </a:r>
            <a:r>
              <a:rPr lang="pt-BR" sz="2200" dirty="0">
                <a:latin typeface="Calibri" panose="020F0502020204030204" pitchFamily="34" charset="0"/>
                <a:cs typeface="Calibri" panose="020F0502020204030204" pitchFamily="34" charset="0"/>
              </a:rPr>
              <a:t> é a substância na qual o soluto será dissolvido para formação de um novo produto. Apresenta-se em maior quantidade na solução.</a:t>
            </a:r>
          </a:p>
          <a:p>
            <a:pPr lvl="0" algn="just" eaLnBrk="0" fontAlgn="base" hangingPunct="0">
              <a:spcBef>
                <a:spcPct val="0"/>
              </a:spcBef>
              <a:spcAft>
                <a:spcPct val="0"/>
              </a:spcAft>
            </a:pPr>
            <a:endParaRPr kumimoji="0" lang="en-GB" sz="2200" b="0" i="0" u="none" strike="noStrike" cap="none" normalizeH="0" baseline="0" dirty="0" smtClean="0">
              <a:ln>
                <a:noFill/>
              </a:ln>
              <a:solidFill>
                <a:schemeClr val="tx1"/>
              </a:solidFill>
              <a:effectLst/>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3378874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m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740352" y="227290"/>
            <a:ext cx="936104" cy="837359"/>
          </a:xfrm>
          <a:prstGeom prst="rect">
            <a:avLst/>
          </a:prstGeom>
        </p:spPr>
      </p:pic>
      <p:sp>
        <p:nvSpPr>
          <p:cNvPr id="2" name="Retângulo 1"/>
          <p:cNvSpPr/>
          <p:nvPr/>
        </p:nvSpPr>
        <p:spPr>
          <a:xfrm>
            <a:off x="683568" y="332656"/>
            <a:ext cx="7992888" cy="2677656"/>
          </a:xfrm>
          <a:prstGeom prst="rect">
            <a:avLst/>
          </a:prstGeom>
        </p:spPr>
        <p:txBody>
          <a:bodyPr wrap="square">
            <a:spAutoFit/>
          </a:bodyPr>
          <a:lstStyle/>
          <a:p>
            <a:pPr algn="ctr"/>
            <a:r>
              <a:rPr lang="pt-BR" sz="2800" b="1" dirty="0" smtClean="0"/>
              <a:t>Filtração</a:t>
            </a:r>
          </a:p>
          <a:p>
            <a:pPr algn="ctr"/>
            <a:endParaRPr lang="pt-BR" sz="2800" b="1" dirty="0"/>
          </a:p>
          <a:p>
            <a:pPr algn="just"/>
            <a:r>
              <a:rPr lang="pt-BR" sz="2800" dirty="0" smtClean="0"/>
              <a:t>É </a:t>
            </a:r>
            <a:r>
              <a:rPr lang="pt-BR" sz="2800" dirty="0"/>
              <a:t>um método de separação de </a:t>
            </a:r>
            <a:r>
              <a:rPr lang="pt-BR" sz="2800" u="sng" dirty="0"/>
              <a:t>misturas heterogêneas sólido-líquido ou gases-sólidos </a:t>
            </a:r>
            <a:r>
              <a:rPr lang="pt-BR" sz="2800" dirty="0"/>
              <a:t>que se baseia na passagem da mistura por um filtro. Existem dois tipos de filtração: a comum e a vácuo. </a:t>
            </a:r>
            <a:endParaRPr lang="pt-BR" sz="2800" dirty="0" smtClean="0"/>
          </a:p>
        </p:txBody>
      </p:sp>
      <p:pic>
        <p:nvPicPr>
          <p:cNvPr id="3" name="Imagem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81871" y="3284984"/>
            <a:ext cx="1926533" cy="2701032"/>
          </a:xfrm>
          <a:prstGeom prst="rect">
            <a:avLst/>
          </a:prstGeom>
        </p:spPr>
      </p:pic>
      <p:sp>
        <p:nvSpPr>
          <p:cNvPr id="5" name="Retângulo 4"/>
          <p:cNvSpPr/>
          <p:nvPr/>
        </p:nvSpPr>
        <p:spPr>
          <a:xfrm>
            <a:off x="539552" y="3050129"/>
            <a:ext cx="5436604" cy="1569660"/>
          </a:xfrm>
          <a:prstGeom prst="rect">
            <a:avLst/>
          </a:prstGeom>
        </p:spPr>
        <p:txBody>
          <a:bodyPr wrap="square">
            <a:spAutoFit/>
          </a:bodyPr>
          <a:lstStyle/>
          <a:p>
            <a:pPr marL="457200" indent="-457200" algn="just">
              <a:buFont typeface="Arial" panose="020B0604020202020204" pitchFamily="34" charset="0"/>
              <a:buChar char="•"/>
            </a:pPr>
            <a:r>
              <a:rPr lang="pt-BR" sz="2200" b="1" dirty="0" smtClean="0"/>
              <a:t>FILTRAÇÃO COMUM</a:t>
            </a:r>
            <a:r>
              <a:rPr lang="pt-BR" sz="2400" dirty="0"/>
              <a:t> é a simples passagem da mistura por um funil com papel de filtro a vácuo onde os sólidos ficam retidos.</a:t>
            </a:r>
            <a:endParaRPr lang="pt-BR" sz="2400" dirty="0"/>
          </a:p>
        </p:txBody>
      </p:sp>
      <p:pic>
        <p:nvPicPr>
          <p:cNvPr id="1026" name="Picture 2" descr="Resultado de imagem para cafÃ© coador"/>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411760" y="4725144"/>
            <a:ext cx="2730271" cy="17064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7195837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ângulo 1"/>
          <p:cNvSpPr/>
          <p:nvPr/>
        </p:nvSpPr>
        <p:spPr>
          <a:xfrm>
            <a:off x="467544" y="692696"/>
            <a:ext cx="5071549" cy="5262979"/>
          </a:xfrm>
          <a:prstGeom prst="rect">
            <a:avLst/>
          </a:prstGeom>
        </p:spPr>
        <p:txBody>
          <a:bodyPr wrap="square">
            <a:spAutoFit/>
          </a:bodyPr>
          <a:lstStyle/>
          <a:p>
            <a:pPr marL="457200" indent="-457200">
              <a:buFont typeface="Arial" panose="020B0604020202020204" pitchFamily="34" charset="0"/>
              <a:buChar char="•"/>
            </a:pPr>
            <a:r>
              <a:rPr lang="pt-BR" sz="2800" b="1" dirty="0"/>
              <a:t>filtração a vácuo</a:t>
            </a:r>
            <a:r>
              <a:rPr lang="pt-BR" sz="2800" dirty="0"/>
              <a:t> </a:t>
            </a:r>
            <a:endParaRPr lang="pt-BR" sz="2800" dirty="0" smtClean="0"/>
          </a:p>
          <a:p>
            <a:endParaRPr lang="pt-BR" sz="2800" dirty="0" smtClean="0"/>
          </a:p>
          <a:p>
            <a:pPr algn="just"/>
            <a:r>
              <a:rPr lang="pt-BR" sz="2800" dirty="0" smtClean="0"/>
              <a:t>O processo de filtração pode ser acelerado quando feito </a:t>
            </a:r>
            <a:r>
              <a:rPr lang="pt-BR" sz="2800" u="sng" dirty="0" smtClean="0"/>
              <a:t>a baixa pressão</a:t>
            </a:r>
            <a:r>
              <a:rPr lang="pt-BR" sz="2800" dirty="0" smtClean="0"/>
              <a:t>. É </a:t>
            </a:r>
            <a:r>
              <a:rPr lang="pt-BR" sz="2800" dirty="0"/>
              <a:t>feita usando-se um funil de </a:t>
            </a:r>
            <a:r>
              <a:rPr lang="pt-BR" sz="2800" dirty="0" err="1"/>
              <a:t>Buchner</a:t>
            </a:r>
            <a:r>
              <a:rPr lang="pt-BR" sz="2800" dirty="0"/>
              <a:t> acoplado a um </a:t>
            </a:r>
            <a:r>
              <a:rPr lang="pt-BR" sz="2800" dirty="0" err="1"/>
              <a:t>kitassato</a:t>
            </a:r>
            <a:r>
              <a:rPr lang="pt-BR" sz="2800" dirty="0"/>
              <a:t>, que, por sua vez, está acoplado a uma trompa de água que arrasta o ar de dentro do </a:t>
            </a:r>
            <a:r>
              <a:rPr lang="pt-BR" sz="2800" dirty="0" err="1"/>
              <a:t>kitassato</a:t>
            </a:r>
            <a:r>
              <a:rPr lang="pt-BR" sz="2800" dirty="0"/>
              <a:t>, causando uma região de pressão baixa. Essa diferença de pressão leva à sucção do líquido da </a:t>
            </a:r>
            <a:r>
              <a:rPr lang="pt-BR" sz="2800" dirty="0" smtClean="0"/>
              <a:t>mistura.</a:t>
            </a:r>
            <a:endParaRPr lang="pt-BR" sz="2800" dirty="0"/>
          </a:p>
        </p:txBody>
      </p:sp>
      <p:pic>
        <p:nvPicPr>
          <p:cNvPr id="5" name="Imagem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796136" y="332656"/>
            <a:ext cx="3024336" cy="6120680"/>
          </a:xfrm>
          <a:prstGeom prst="rect">
            <a:avLst/>
          </a:prstGeom>
        </p:spPr>
      </p:pic>
    </p:spTree>
    <p:extLst>
      <p:ext uri="{BB962C8B-B14F-4D97-AF65-F5344CB8AC3E}">
        <p14:creationId xmlns:p14="http://schemas.microsoft.com/office/powerpoint/2010/main" val="417255083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m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751834" y="305252"/>
            <a:ext cx="996630" cy="891500"/>
          </a:xfrm>
          <a:prstGeom prst="rect">
            <a:avLst/>
          </a:prstGeom>
        </p:spPr>
      </p:pic>
      <p:sp>
        <p:nvSpPr>
          <p:cNvPr id="2" name="Retângulo 1"/>
          <p:cNvSpPr/>
          <p:nvPr/>
        </p:nvSpPr>
        <p:spPr>
          <a:xfrm>
            <a:off x="508563" y="404664"/>
            <a:ext cx="8136904" cy="2677656"/>
          </a:xfrm>
          <a:prstGeom prst="rect">
            <a:avLst/>
          </a:prstGeom>
        </p:spPr>
        <p:txBody>
          <a:bodyPr wrap="square">
            <a:spAutoFit/>
          </a:bodyPr>
          <a:lstStyle/>
          <a:p>
            <a:pPr algn="ctr"/>
            <a:r>
              <a:rPr lang="pt-BR" sz="2800" b="1" dirty="0" smtClean="0"/>
              <a:t>Decantação</a:t>
            </a:r>
            <a:endParaRPr lang="pt-BR" sz="2800" b="1" dirty="0"/>
          </a:p>
          <a:p>
            <a:endParaRPr lang="pt-BR" sz="2800" b="1" dirty="0" smtClean="0"/>
          </a:p>
          <a:p>
            <a:pPr algn="just"/>
            <a:r>
              <a:rPr lang="pt-BR" sz="2800" dirty="0" smtClean="0"/>
              <a:t>É um processo que </a:t>
            </a:r>
            <a:r>
              <a:rPr lang="pt-BR" sz="2800" dirty="0" smtClean="0"/>
              <a:t>costuma </a:t>
            </a:r>
            <a:r>
              <a:rPr lang="pt-BR" sz="2800" dirty="0"/>
              <a:t>ser </a:t>
            </a:r>
            <a:r>
              <a:rPr lang="pt-BR" sz="2800" dirty="0" smtClean="0"/>
              <a:t>usado para </a:t>
            </a:r>
            <a:r>
              <a:rPr lang="pt-BR" sz="2800" dirty="0"/>
              <a:t>separar </a:t>
            </a:r>
            <a:r>
              <a:rPr lang="pt-BR" sz="2800" u="sng" dirty="0"/>
              <a:t>misturas heterogêneas do tipo líquido-líquido e </a:t>
            </a:r>
            <a:r>
              <a:rPr lang="pt-BR" sz="2800" u="sng" dirty="0" smtClean="0"/>
              <a:t>líquido-sólido. </a:t>
            </a:r>
            <a:r>
              <a:rPr lang="pt-BR" sz="2800" dirty="0" smtClean="0"/>
              <a:t>Esse processo baseia-se </a:t>
            </a:r>
            <a:r>
              <a:rPr lang="pt-BR" sz="2800" dirty="0"/>
              <a:t>n</a:t>
            </a:r>
            <a:r>
              <a:rPr lang="pt-BR" sz="2800" dirty="0" smtClean="0"/>
              <a:t>a </a:t>
            </a:r>
            <a:r>
              <a:rPr lang="pt-BR" sz="2800" dirty="0"/>
              <a:t>diferença de </a:t>
            </a:r>
            <a:r>
              <a:rPr lang="pt-BR" sz="2800" dirty="0" smtClean="0"/>
              <a:t>densidade e de solubilidade </a:t>
            </a:r>
            <a:r>
              <a:rPr lang="pt-BR" sz="2800" dirty="0"/>
              <a:t>entre os componentes da mistura. </a:t>
            </a:r>
            <a:endParaRPr lang="pt-BR" sz="2800" u="sng" dirty="0"/>
          </a:p>
        </p:txBody>
      </p:sp>
      <p:pic>
        <p:nvPicPr>
          <p:cNvPr id="2050" name="Picture 2" descr="Resultado de imagem para decantaÃ§Ã£o"/>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87624" y="3463728"/>
            <a:ext cx="3524119" cy="2376264"/>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Resultado de imagem para decantaÃ§Ã£o"/>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508104" y="3056422"/>
            <a:ext cx="2466975" cy="31908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1525059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m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751834" y="183523"/>
            <a:ext cx="1144350" cy="1023638"/>
          </a:xfrm>
          <a:prstGeom prst="rect">
            <a:avLst/>
          </a:prstGeom>
        </p:spPr>
      </p:pic>
      <p:sp>
        <p:nvSpPr>
          <p:cNvPr id="2" name="Retângulo 1"/>
          <p:cNvSpPr/>
          <p:nvPr/>
        </p:nvSpPr>
        <p:spPr>
          <a:xfrm>
            <a:off x="539552" y="476672"/>
            <a:ext cx="8136904" cy="3539430"/>
          </a:xfrm>
          <a:prstGeom prst="rect">
            <a:avLst/>
          </a:prstGeom>
        </p:spPr>
        <p:txBody>
          <a:bodyPr wrap="square">
            <a:spAutoFit/>
          </a:bodyPr>
          <a:lstStyle/>
          <a:p>
            <a:pPr algn="ctr"/>
            <a:r>
              <a:rPr lang="pt-BR" sz="2800" b="1" dirty="0" err="1" smtClean="0"/>
              <a:t>Sifonação</a:t>
            </a:r>
            <a:endParaRPr lang="pt-BR" sz="2800" b="1" dirty="0" smtClean="0"/>
          </a:p>
          <a:p>
            <a:pPr algn="ctr"/>
            <a:endParaRPr lang="pt-BR" sz="2800" dirty="0"/>
          </a:p>
          <a:p>
            <a:pPr algn="just"/>
            <a:r>
              <a:rPr lang="pt-BR" sz="2800" dirty="0" smtClean="0"/>
              <a:t>Método que pode ser usado para separar um </a:t>
            </a:r>
            <a:r>
              <a:rPr lang="pt-BR" sz="2800" u="sng" dirty="0" smtClean="0"/>
              <a:t>sólido de um líquido ou um líquido de outro com diferente densidade</a:t>
            </a:r>
            <a:r>
              <a:rPr lang="pt-BR" sz="2800" dirty="0" smtClean="0"/>
              <a:t>.  O recipiente com a mistura fica uma posição mais elevada que o recipiente para o qual é transferida uma das fases. </a:t>
            </a:r>
          </a:p>
          <a:p>
            <a:pPr algn="just"/>
            <a:endParaRPr lang="pt-BR" sz="2800" dirty="0"/>
          </a:p>
          <a:p>
            <a:pPr algn="just"/>
            <a:endParaRPr lang="pt-BR" sz="2800" dirty="0"/>
          </a:p>
        </p:txBody>
      </p:sp>
      <p:pic>
        <p:nvPicPr>
          <p:cNvPr id="3074" name="Picture 2" descr="Resultado de imagem para sifonaÃ§Ã£o"/>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255454" y="3429000"/>
            <a:ext cx="2705100" cy="28670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7384091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m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751834" y="183523"/>
            <a:ext cx="1144350" cy="1023638"/>
          </a:xfrm>
          <a:prstGeom prst="rect">
            <a:avLst/>
          </a:prstGeom>
        </p:spPr>
      </p:pic>
      <p:sp>
        <p:nvSpPr>
          <p:cNvPr id="2" name="Retângulo 1"/>
          <p:cNvSpPr/>
          <p:nvPr/>
        </p:nvSpPr>
        <p:spPr>
          <a:xfrm>
            <a:off x="539552" y="476672"/>
            <a:ext cx="8136904" cy="3539430"/>
          </a:xfrm>
          <a:prstGeom prst="rect">
            <a:avLst/>
          </a:prstGeom>
        </p:spPr>
        <p:txBody>
          <a:bodyPr wrap="square">
            <a:spAutoFit/>
          </a:bodyPr>
          <a:lstStyle/>
          <a:p>
            <a:pPr algn="ctr"/>
            <a:r>
              <a:rPr lang="pt-BR" sz="2800" b="1" dirty="0" smtClean="0"/>
              <a:t>Centrifugação </a:t>
            </a:r>
          </a:p>
          <a:p>
            <a:pPr algn="ctr"/>
            <a:endParaRPr lang="pt-BR" sz="2800" dirty="0"/>
          </a:p>
          <a:p>
            <a:pPr algn="just"/>
            <a:r>
              <a:rPr lang="pt-BR" sz="2800" dirty="0" smtClean="0"/>
              <a:t>A centrifuga consiste em uma aparelhagem que acelera o processo de sedimentação. Esse processo de separação só é possível quando há diferença de densidade entre os componentes de uma mistura. </a:t>
            </a:r>
          </a:p>
          <a:p>
            <a:pPr algn="just"/>
            <a:endParaRPr lang="pt-BR" sz="2800" dirty="0"/>
          </a:p>
          <a:p>
            <a:pPr algn="just"/>
            <a:endParaRPr lang="pt-BR" sz="2800" dirty="0"/>
          </a:p>
        </p:txBody>
      </p:sp>
      <p:sp>
        <p:nvSpPr>
          <p:cNvPr id="3" name="AutoShape 2" descr="Resultado de imagem para centrifugaÃ§Ã£o"/>
          <p:cNvSpPr>
            <a:spLocks noChangeAspect="1" noChangeArrowheads="1"/>
          </p:cNvSpPr>
          <p:nvPr/>
        </p:nvSpPr>
        <p:spPr bwMode="auto">
          <a:xfrm>
            <a:off x="1691680" y="3711301"/>
            <a:ext cx="2952328" cy="2952338"/>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4100" name="Picture 4" descr="Imagem rel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058297" y="3573016"/>
            <a:ext cx="5391150" cy="22860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17776239"/>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m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751834" y="183523"/>
            <a:ext cx="1144350" cy="1023638"/>
          </a:xfrm>
          <a:prstGeom prst="rect">
            <a:avLst/>
          </a:prstGeom>
        </p:spPr>
      </p:pic>
      <p:sp>
        <p:nvSpPr>
          <p:cNvPr id="2" name="Retângulo 1"/>
          <p:cNvSpPr/>
          <p:nvPr/>
        </p:nvSpPr>
        <p:spPr>
          <a:xfrm>
            <a:off x="539552" y="332656"/>
            <a:ext cx="8136904" cy="2677656"/>
          </a:xfrm>
          <a:prstGeom prst="rect">
            <a:avLst/>
          </a:prstGeom>
        </p:spPr>
        <p:txBody>
          <a:bodyPr wrap="square">
            <a:spAutoFit/>
          </a:bodyPr>
          <a:lstStyle/>
          <a:p>
            <a:pPr algn="ctr"/>
            <a:r>
              <a:rPr lang="pt-BR" sz="2800" b="1" dirty="0" err="1" smtClean="0"/>
              <a:t>Levigação</a:t>
            </a:r>
            <a:endParaRPr lang="pt-BR" sz="2800" b="1" dirty="0" smtClean="0"/>
          </a:p>
          <a:p>
            <a:pPr algn="ctr"/>
            <a:endParaRPr lang="pt-BR" sz="2800" b="1" dirty="0" smtClean="0"/>
          </a:p>
          <a:p>
            <a:pPr algn="just"/>
            <a:r>
              <a:rPr lang="pt-BR" sz="2800" dirty="0" smtClean="0"/>
              <a:t>Arraste </a:t>
            </a:r>
            <a:r>
              <a:rPr lang="pt-BR" sz="2800" dirty="0"/>
              <a:t>de sólidos de baixa densidade por meio de correntes de água, permanecendo no recipiente os sólidos de densidade maior. Isso é feito pelos garimpeiros para separar a areia (menos densa) do ouro (mais denso);</a:t>
            </a:r>
          </a:p>
        </p:txBody>
      </p:sp>
      <p:pic>
        <p:nvPicPr>
          <p:cNvPr id="5" name="Imagem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483768" y="3284984"/>
            <a:ext cx="4176465" cy="3132349"/>
          </a:xfrm>
          <a:prstGeom prst="rect">
            <a:avLst/>
          </a:prstGeom>
        </p:spPr>
      </p:pic>
    </p:spTree>
    <p:extLst>
      <p:ext uri="{BB962C8B-B14F-4D97-AF65-F5344CB8AC3E}">
        <p14:creationId xmlns:p14="http://schemas.microsoft.com/office/powerpoint/2010/main" val="90518473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m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751834" y="183523"/>
            <a:ext cx="1144350" cy="1023638"/>
          </a:xfrm>
          <a:prstGeom prst="rect">
            <a:avLst/>
          </a:prstGeom>
        </p:spPr>
      </p:pic>
      <p:sp>
        <p:nvSpPr>
          <p:cNvPr id="2" name="Retângulo 1"/>
          <p:cNvSpPr/>
          <p:nvPr/>
        </p:nvSpPr>
        <p:spPr>
          <a:xfrm>
            <a:off x="539552" y="476672"/>
            <a:ext cx="8136904" cy="1815882"/>
          </a:xfrm>
          <a:prstGeom prst="rect">
            <a:avLst/>
          </a:prstGeom>
        </p:spPr>
        <p:txBody>
          <a:bodyPr wrap="square">
            <a:spAutoFit/>
          </a:bodyPr>
          <a:lstStyle/>
          <a:p>
            <a:pPr algn="ctr"/>
            <a:r>
              <a:rPr lang="pt-BR" sz="2800" b="1" dirty="0" smtClean="0"/>
              <a:t>Catação</a:t>
            </a:r>
          </a:p>
          <a:p>
            <a:pPr algn="just"/>
            <a:endParaRPr lang="pt-BR" sz="2800" b="1" dirty="0" smtClean="0"/>
          </a:p>
          <a:p>
            <a:pPr algn="just"/>
            <a:r>
              <a:rPr lang="pt-BR" sz="2800" dirty="0" smtClean="0"/>
              <a:t>Método </a:t>
            </a:r>
            <a:r>
              <a:rPr lang="pt-BR" sz="2800" dirty="0"/>
              <a:t>manual de separação, como quando escolhemos os feijões para cozinhar;</a:t>
            </a:r>
          </a:p>
        </p:txBody>
      </p:sp>
      <p:pic>
        <p:nvPicPr>
          <p:cNvPr id="5122" name="Picture 2" descr="Resultado de imagem para cataÃ§Ã£o"/>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123728" y="2708920"/>
            <a:ext cx="5328592" cy="31083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36421324"/>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m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751834" y="183523"/>
            <a:ext cx="1144350" cy="1023638"/>
          </a:xfrm>
          <a:prstGeom prst="rect">
            <a:avLst/>
          </a:prstGeom>
        </p:spPr>
      </p:pic>
      <p:sp>
        <p:nvSpPr>
          <p:cNvPr id="6" name="Retângulo 5"/>
          <p:cNvSpPr/>
          <p:nvPr/>
        </p:nvSpPr>
        <p:spPr>
          <a:xfrm>
            <a:off x="611560" y="404664"/>
            <a:ext cx="8136904" cy="3539430"/>
          </a:xfrm>
          <a:prstGeom prst="rect">
            <a:avLst/>
          </a:prstGeom>
        </p:spPr>
        <p:txBody>
          <a:bodyPr wrap="square">
            <a:spAutoFit/>
          </a:bodyPr>
          <a:lstStyle/>
          <a:p>
            <a:pPr algn="ctr"/>
            <a:r>
              <a:rPr lang="pt-BR" sz="2800" b="1" dirty="0"/>
              <a:t>Peneiração ou </a:t>
            </a:r>
            <a:r>
              <a:rPr lang="pt-BR" sz="2800" b="1" dirty="0" smtClean="0"/>
              <a:t>tamisação</a:t>
            </a:r>
          </a:p>
          <a:p>
            <a:pPr algn="just"/>
            <a:endParaRPr lang="pt-BR" sz="2800" b="1" dirty="0" smtClean="0"/>
          </a:p>
          <a:p>
            <a:pPr algn="just"/>
            <a:r>
              <a:rPr lang="pt-BR" sz="2800" dirty="0" smtClean="0"/>
              <a:t>É </a:t>
            </a:r>
            <a:r>
              <a:rPr lang="pt-BR" sz="2800" dirty="0"/>
              <a:t>usada para </a:t>
            </a:r>
            <a:r>
              <a:rPr lang="pt-BR" sz="2800" u="sng" dirty="0"/>
              <a:t>separar sólidos </a:t>
            </a:r>
            <a:r>
              <a:rPr lang="pt-BR" sz="2800" dirty="0"/>
              <a:t>de diferentes tamanhos, geralmente passando por uma peneira, sendo que os sólidos menores passam por sua malha, sendo separados dos maiores. É muito usada em construções para separar a areia do cascalho e na cozinha quando se quer separar impurezas na farinha de trigo;</a:t>
            </a:r>
          </a:p>
        </p:txBody>
      </p:sp>
      <p:pic>
        <p:nvPicPr>
          <p:cNvPr id="6146" name="Picture 2" descr="Resultado de imagem para peneiraÃ§Ã£o de arei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907704" y="4198700"/>
            <a:ext cx="2377623" cy="1800200"/>
          </a:xfrm>
          <a:prstGeom prst="rect">
            <a:avLst/>
          </a:prstGeom>
          <a:noFill/>
          <a:extLst>
            <a:ext uri="{909E8E84-426E-40DD-AFC4-6F175D3DCCD1}">
              <a14:hiddenFill xmlns:a14="http://schemas.microsoft.com/office/drawing/2010/main">
                <a:solidFill>
                  <a:srgbClr val="FFFFFF"/>
                </a:solidFill>
              </a14:hiddenFill>
            </a:ext>
          </a:extLst>
        </p:spPr>
      </p:pic>
      <p:sp>
        <p:nvSpPr>
          <p:cNvPr id="3" name="AutoShape 4" descr="Resultado de imagem para peneiraÃ§Ã£o de areia"/>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6150" name="Picture 6" descr="Imagem relacionada"/>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flipV="1">
            <a:off x="4716016" y="4189699"/>
            <a:ext cx="2412268" cy="180920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5332655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m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751834" y="183523"/>
            <a:ext cx="1144350" cy="1023638"/>
          </a:xfrm>
          <a:prstGeom prst="rect">
            <a:avLst/>
          </a:prstGeom>
        </p:spPr>
      </p:pic>
      <p:sp>
        <p:nvSpPr>
          <p:cNvPr id="2" name="Retângulo 1"/>
          <p:cNvSpPr/>
          <p:nvPr/>
        </p:nvSpPr>
        <p:spPr>
          <a:xfrm>
            <a:off x="539552" y="332656"/>
            <a:ext cx="8136904" cy="3108543"/>
          </a:xfrm>
          <a:prstGeom prst="rect">
            <a:avLst/>
          </a:prstGeom>
        </p:spPr>
        <p:txBody>
          <a:bodyPr wrap="square">
            <a:spAutoFit/>
          </a:bodyPr>
          <a:lstStyle/>
          <a:p>
            <a:pPr algn="ctr"/>
            <a:r>
              <a:rPr lang="pt-BR" sz="2800" b="1" dirty="0" smtClean="0"/>
              <a:t>Ventilação</a:t>
            </a:r>
          </a:p>
          <a:p>
            <a:pPr algn="just"/>
            <a:endParaRPr lang="pt-BR" sz="2800" b="1" dirty="0" smtClean="0"/>
          </a:p>
          <a:p>
            <a:pPr algn="just"/>
            <a:r>
              <a:rPr lang="pt-BR" sz="2800" dirty="0" smtClean="0"/>
              <a:t>Arraste </a:t>
            </a:r>
            <a:r>
              <a:rPr lang="pt-BR" sz="2800" dirty="0"/>
              <a:t>por corrente de ar de um dos componentes da mistura que seja bem leve. Exemplos: separação das cascas de grãos de café, cereais e amendoim torrado</a:t>
            </a:r>
            <a:r>
              <a:rPr lang="pt-BR" sz="2800" dirty="0" smtClean="0"/>
              <a:t>;</a:t>
            </a:r>
          </a:p>
          <a:p>
            <a:pPr algn="just"/>
            <a:endParaRPr lang="pt-BR" sz="2800" dirty="0" smtClean="0"/>
          </a:p>
          <a:p>
            <a:pPr algn="just"/>
            <a:endParaRPr lang="pt-BR" sz="2800" dirty="0"/>
          </a:p>
        </p:txBody>
      </p:sp>
      <p:pic>
        <p:nvPicPr>
          <p:cNvPr id="7170" name="Picture 2" descr="Resultado de imagem para ventilaÃ§Ã£o separaÃ§Ã£o"/>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36429" y="2852936"/>
            <a:ext cx="2343150" cy="34956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80329720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m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751834" y="183523"/>
            <a:ext cx="1144350" cy="1023638"/>
          </a:xfrm>
          <a:prstGeom prst="rect">
            <a:avLst/>
          </a:prstGeom>
        </p:spPr>
      </p:pic>
      <p:sp>
        <p:nvSpPr>
          <p:cNvPr id="2" name="Retângulo 1"/>
          <p:cNvSpPr/>
          <p:nvPr/>
        </p:nvSpPr>
        <p:spPr>
          <a:xfrm>
            <a:off x="467544" y="332656"/>
            <a:ext cx="8136904" cy="3539430"/>
          </a:xfrm>
          <a:prstGeom prst="rect">
            <a:avLst/>
          </a:prstGeom>
        </p:spPr>
        <p:txBody>
          <a:bodyPr wrap="square">
            <a:spAutoFit/>
          </a:bodyPr>
          <a:lstStyle/>
          <a:p>
            <a:pPr algn="ctr"/>
            <a:r>
              <a:rPr lang="pt-BR" sz="2800" b="1" dirty="0" smtClean="0"/>
              <a:t>Flotação</a:t>
            </a:r>
          </a:p>
          <a:p>
            <a:pPr algn="ctr"/>
            <a:endParaRPr lang="pt-BR" sz="2800" b="1" dirty="0" smtClean="0"/>
          </a:p>
          <a:p>
            <a:pPr algn="just"/>
            <a:r>
              <a:rPr lang="pt-BR" sz="2800" dirty="0" smtClean="0"/>
              <a:t>A </a:t>
            </a:r>
            <a:r>
              <a:rPr lang="pt-BR" sz="2800" dirty="0"/>
              <a:t>flotação é um tipo de processo físico de separação de misturas heterogêneas. Essa técnica consiste em adicionar bolhas de ar ao meio, o que faz com que as partículas em suspensão no líquido passem a aderir-se a essas bolhas. Essa espuma formada pode então ser removida, arrastando consigo as </a:t>
            </a:r>
            <a:r>
              <a:rPr lang="pt-BR" sz="2800" u="sng" dirty="0"/>
              <a:t>partículas de impurezas</a:t>
            </a:r>
            <a:r>
              <a:rPr lang="pt-BR" sz="2800" dirty="0"/>
              <a:t>.</a:t>
            </a:r>
          </a:p>
        </p:txBody>
      </p:sp>
      <p:pic>
        <p:nvPicPr>
          <p:cNvPr id="3" name="Imagem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663788" y="4005064"/>
            <a:ext cx="3888432" cy="2564111"/>
          </a:xfrm>
          <a:prstGeom prst="rect">
            <a:avLst/>
          </a:prstGeom>
        </p:spPr>
      </p:pic>
    </p:spTree>
    <p:extLst>
      <p:ext uri="{BB962C8B-B14F-4D97-AF65-F5344CB8AC3E}">
        <p14:creationId xmlns:p14="http://schemas.microsoft.com/office/powerpoint/2010/main" val="43074601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m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751834" y="183523"/>
            <a:ext cx="1144350" cy="1023638"/>
          </a:xfrm>
          <a:prstGeom prst="rect">
            <a:avLst/>
          </a:prstGeom>
        </p:spPr>
      </p:pic>
      <p:sp>
        <p:nvSpPr>
          <p:cNvPr id="2" name="Retângulo 1"/>
          <p:cNvSpPr/>
          <p:nvPr/>
        </p:nvSpPr>
        <p:spPr>
          <a:xfrm>
            <a:off x="539552" y="332656"/>
            <a:ext cx="8136904" cy="4401205"/>
          </a:xfrm>
          <a:prstGeom prst="rect">
            <a:avLst/>
          </a:prstGeom>
        </p:spPr>
        <p:txBody>
          <a:bodyPr wrap="square">
            <a:spAutoFit/>
          </a:bodyPr>
          <a:lstStyle/>
          <a:p>
            <a:pPr algn="ctr"/>
            <a:r>
              <a:rPr lang="pt-BR" sz="2800" b="1" dirty="0"/>
              <a:t>Extração por </a:t>
            </a:r>
            <a:r>
              <a:rPr lang="pt-BR" sz="2800" b="1" dirty="0" smtClean="0"/>
              <a:t>solventes</a:t>
            </a:r>
          </a:p>
          <a:p>
            <a:endParaRPr lang="pt-BR" sz="2800" b="1" dirty="0" smtClean="0"/>
          </a:p>
          <a:p>
            <a:pPr algn="just"/>
            <a:r>
              <a:rPr lang="pt-BR" sz="2800" dirty="0" smtClean="0"/>
              <a:t>Usa-se </a:t>
            </a:r>
            <a:r>
              <a:rPr lang="pt-BR" sz="2800" dirty="0"/>
              <a:t>algum líquido para extrair um ou mais componentes da mistura. Por exemplo, se adicionarmos uma solução aquosa de cloreto de sódio em uma mistura de gasolina e álcool, agitarmos e depois colocarmos em repouso, veremos que a água separará o etanol da gasolina. Isso se baseia na diferença de polaridade e no tipo de forças intermoleculares.</a:t>
            </a:r>
          </a:p>
          <a:p>
            <a:r>
              <a:rPr lang="pt-BR" sz="2800" dirty="0"/>
              <a:t/>
            </a:r>
            <a:br>
              <a:rPr lang="pt-BR" sz="2800" dirty="0"/>
            </a:br>
            <a:endParaRPr lang="pt-BR" sz="2800" dirty="0"/>
          </a:p>
        </p:txBody>
      </p:sp>
      <p:pic>
        <p:nvPicPr>
          <p:cNvPr id="3" name="Imagem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699792" y="4005064"/>
            <a:ext cx="4320480" cy="2509061"/>
          </a:xfrm>
          <a:prstGeom prst="rect">
            <a:avLst/>
          </a:prstGeom>
        </p:spPr>
      </p:pic>
    </p:spTree>
    <p:extLst>
      <p:ext uri="{BB962C8B-B14F-4D97-AF65-F5344CB8AC3E}">
        <p14:creationId xmlns:p14="http://schemas.microsoft.com/office/powerpoint/2010/main" val="170344218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m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751834" y="183523"/>
            <a:ext cx="1144350" cy="1023638"/>
          </a:xfrm>
          <a:prstGeom prst="rect">
            <a:avLst/>
          </a:prstGeom>
        </p:spPr>
      </p:pic>
      <p:sp>
        <p:nvSpPr>
          <p:cNvPr id="2" name="Retângulo 1"/>
          <p:cNvSpPr/>
          <p:nvPr/>
        </p:nvSpPr>
        <p:spPr>
          <a:xfrm>
            <a:off x="539552" y="476672"/>
            <a:ext cx="8136904" cy="2677656"/>
          </a:xfrm>
          <a:prstGeom prst="rect">
            <a:avLst/>
          </a:prstGeom>
        </p:spPr>
        <p:txBody>
          <a:bodyPr wrap="square">
            <a:spAutoFit/>
          </a:bodyPr>
          <a:lstStyle/>
          <a:p>
            <a:pPr algn="ctr"/>
            <a:r>
              <a:rPr lang="pt-BR" sz="2800" b="1" dirty="0"/>
              <a:t>Separação </a:t>
            </a:r>
            <a:r>
              <a:rPr lang="pt-BR" sz="2800" b="1" dirty="0" smtClean="0"/>
              <a:t>magnética</a:t>
            </a:r>
          </a:p>
          <a:p>
            <a:endParaRPr lang="pt-BR" sz="2800" b="1" dirty="0" smtClean="0"/>
          </a:p>
          <a:p>
            <a:pPr algn="just"/>
            <a:r>
              <a:rPr lang="pt-BR" sz="2800" dirty="0" smtClean="0"/>
              <a:t>É </a:t>
            </a:r>
            <a:r>
              <a:rPr lang="pt-BR" sz="2800" dirty="0"/>
              <a:t>a aproximação de um ímã magnético de uma mistura que contém alguma substância que é atraída pelo ímã, como limalhas de ferro, para separá-la dos outros componentes.</a:t>
            </a:r>
            <a:br>
              <a:rPr lang="pt-BR" sz="2800" dirty="0"/>
            </a:br>
            <a:endParaRPr lang="pt-BR" sz="2800" dirty="0"/>
          </a:p>
        </p:txBody>
      </p:sp>
      <p:pic>
        <p:nvPicPr>
          <p:cNvPr id="5" name="Imagem 4"/>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2555776" y="3123321"/>
            <a:ext cx="4392488" cy="2825834"/>
          </a:xfrm>
          <a:prstGeom prst="rect">
            <a:avLst/>
          </a:prstGeom>
        </p:spPr>
      </p:pic>
    </p:spTree>
    <p:extLst>
      <p:ext uri="{BB962C8B-B14F-4D97-AF65-F5344CB8AC3E}">
        <p14:creationId xmlns:p14="http://schemas.microsoft.com/office/powerpoint/2010/main" val="203092613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m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751834" y="183523"/>
            <a:ext cx="1144350" cy="1023638"/>
          </a:xfrm>
          <a:prstGeom prst="rect">
            <a:avLst/>
          </a:prstGeom>
        </p:spPr>
      </p:pic>
      <p:sp>
        <p:nvSpPr>
          <p:cNvPr id="2" name="Retângulo 1"/>
          <p:cNvSpPr/>
          <p:nvPr/>
        </p:nvSpPr>
        <p:spPr>
          <a:xfrm>
            <a:off x="539552" y="584370"/>
            <a:ext cx="8136904" cy="3539430"/>
          </a:xfrm>
          <a:prstGeom prst="rect">
            <a:avLst/>
          </a:prstGeom>
        </p:spPr>
        <p:txBody>
          <a:bodyPr wrap="square">
            <a:spAutoFit/>
          </a:bodyPr>
          <a:lstStyle/>
          <a:p>
            <a:pPr algn="ctr"/>
            <a:r>
              <a:rPr lang="pt-BR" sz="2800" b="1" dirty="0" smtClean="0"/>
              <a:t>Cristalização </a:t>
            </a:r>
            <a:r>
              <a:rPr lang="pt-BR" sz="2800" b="1" dirty="0"/>
              <a:t>fracionada</a:t>
            </a:r>
            <a:r>
              <a:rPr lang="pt-BR" sz="2800" dirty="0"/>
              <a:t> </a:t>
            </a:r>
            <a:endParaRPr lang="pt-BR" sz="2800" dirty="0" smtClean="0"/>
          </a:p>
          <a:p>
            <a:pPr algn="just"/>
            <a:endParaRPr lang="pt-BR" sz="2800" dirty="0" smtClean="0"/>
          </a:p>
          <a:p>
            <a:pPr algn="just"/>
            <a:r>
              <a:rPr lang="pt-BR" sz="2800" dirty="0" smtClean="0"/>
              <a:t>É </a:t>
            </a:r>
            <a:r>
              <a:rPr lang="pt-BR" sz="2800" dirty="0"/>
              <a:t>um processo de separação de </a:t>
            </a:r>
            <a:r>
              <a:rPr lang="pt-BR" sz="2800" dirty="0" smtClean="0"/>
              <a:t>misturas, </a:t>
            </a:r>
            <a:r>
              <a:rPr lang="pt-BR" sz="2800" dirty="0"/>
              <a:t>onde as substâncias da mistura são </a:t>
            </a:r>
            <a:r>
              <a:rPr lang="pt-BR" sz="2800" dirty="0" smtClean="0"/>
              <a:t>sólidos. Dissolvendo </a:t>
            </a:r>
            <a:r>
              <a:rPr lang="pt-BR" sz="2800" dirty="0"/>
              <a:t>todos os componentes da mistura em líquido que logo em seguida sofre </a:t>
            </a:r>
            <a:r>
              <a:rPr lang="pt-BR" sz="2800" u="sng" dirty="0"/>
              <a:t>evaporação</a:t>
            </a:r>
            <a:r>
              <a:rPr lang="pt-BR" sz="2800" dirty="0"/>
              <a:t>, ele provoca a cristalização das substâncias separadamente.</a:t>
            </a:r>
          </a:p>
          <a:p>
            <a:r>
              <a:rPr lang="pt-BR" sz="2800" dirty="0"/>
              <a:t/>
            </a:r>
            <a:br>
              <a:rPr lang="pt-BR" sz="2800" dirty="0"/>
            </a:br>
            <a:endParaRPr lang="pt-BR" sz="2800" dirty="0"/>
          </a:p>
        </p:txBody>
      </p:sp>
      <p:pic>
        <p:nvPicPr>
          <p:cNvPr id="3" name="Imagem 2"/>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412123" y="3501008"/>
            <a:ext cx="6911886" cy="2808312"/>
          </a:xfrm>
          <a:prstGeom prst="rect">
            <a:avLst/>
          </a:prstGeom>
        </p:spPr>
      </p:pic>
    </p:spTree>
    <p:extLst>
      <p:ext uri="{BB962C8B-B14F-4D97-AF65-F5344CB8AC3E}">
        <p14:creationId xmlns:p14="http://schemas.microsoft.com/office/powerpoint/2010/main" val="375580089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m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751834" y="183523"/>
            <a:ext cx="1144350" cy="1023638"/>
          </a:xfrm>
          <a:prstGeom prst="rect">
            <a:avLst/>
          </a:prstGeom>
        </p:spPr>
      </p:pic>
      <p:sp>
        <p:nvSpPr>
          <p:cNvPr id="2" name="Retângulo 1"/>
          <p:cNvSpPr/>
          <p:nvPr/>
        </p:nvSpPr>
        <p:spPr>
          <a:xfrm>
            <a:off x="539552" y="214443"/>
            <a:ext cx="8136904" cy="3539430"/>
          </a:xfrm>
          <a:prstGeom prst="rect">
            <a:avLst/>
          </a:prstGeom>
        </p:spPr>
        <p:txBody>
          <a:bodyPr wrap="square">
            <a:spAutoFit/>
          </a:bodyPr>
          <a:lstStyle/>
          <a:p>
            <a:pPr algn="ctr"/>
            <a:r>
              <a:rPr lang="pt-BR" sz="2800" b="1" dirty="0"/>
              <a:t>Destilação </a:t>
            </a:r>
            <a:r>
              <a:rPr lang="pt-BR" sz="2800" b="1" dirty="0" smtClean="0"/>
              <a:t>simples</a:t>
            </a:r>
          </a:p>
          <a:p>
            <a:pPr algn="ctr"/>
            <a:endParaRPr lang="pt-BR" sz="2800" dirty="0"/>
          </a:p>
          <a:p>
            <a:pPr algn="just"/>
            <a:r>
              <a:rPr lang="pt-BR" sz="2800" dirty="0"/>
              <a:t>Método de separação utilizado para separar o componente </a:t>
            </a:r>
            <a:r>
              <a:rPr lang="pt-BR" sz="2800" u="sng" dirty="0"/>
              <a:t>sólido que está dissolvido em um líquido</a:t>
            </a:r>
            <a:r>
              <a:rPr lang="pt-BR" sz="2800" dirty="0"/>
              <a:t>. Durante a realização do processo, apenas o componente líquido sofre mudança de estado </a:t>
            </a:r>
            <a:r>
              <a:rPr lang="pt-BR" sz="2800" dirty="0" smtClean="0"/>
              <a:t>físico:</a:t>
            </a:r>
            <a:endParaRPr lang="pt-BR" sz="2800" dirty="0"/>
          </a:p>
          <a:p>
            <a:r>
              <a:rPr lang="pt-BR" sz="2800" dirty="0"/>
              <a:t/>
            </a:r>
            <a:br>
              <a:rPr lang="pt-BR" sz="2800" dirty="0"/>
            </a:br>
            <a:endParaRPr lang="pt-BR" sz="2800" dirty="0"/>
          </a:p>
        </p:txBody>
      </p:sp>
      <p:pic>
        <p:nvPicPr>
          <p:cNvPr id="1026" name="Picture 2" descr="Equipamentos utilizados em uma destilação simples"/>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03038" y="2348880"/>
            <a:ext cx="4101210" cy="43928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3155978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m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751834" y="183523"/>
            <a:ext cx="1144350" cy="1023638"/>
          </a:xfrm>
          <a:prstGeom prst="rect">
            <a:avLst/>
          </a:prstGeom>
        </p:spPr>
      </p:pic>
      <p:sp>
        <p:nvSpPr>
          <p:cNvPr id="2" name="Retângulo 1"/>
          <p:cNvSpPr/>
          <p:nvPr/>
        </p:nvSpPr>
        <p:spPr>
          <a:xfrm>
            <a:off x="467544" y="404664"/>
            <a:ext cx="8136904" cy="2985433"/>
          </a:xfrm>
          <a:prstGeom prst="rect">
            <a:avLst/>
          </a:prstGeom>
        </p:spPr>
        <p:txBody>
          <a:bodyPr wrap="square">
            <a:spAutoFit/>
          </a:bodyPr>
          <a:lstStyle/>
          <a:p>
            <a:pPr algn="ctr"/>
            <a:r>
              <a:rPr lang="pt-BR" sz="2800" b="1" dirty="0"/>
              <a:t>Destilação fracionada</a:t>
            </a:r>
            <a:endParaRPr lang="pt-BR" sz="2800" dirty="0"/>
          </a:p>
          <a:p>
            <a:pPr algn="just"/>
            <a:endParaRPr lang="pt-BR" sz="2800" dirty="0" smtClean="0"/>
          </a:p>
          <a:p>
            <a:pPr algn="just"/>
            <a:r>
              <a:rPr lang="pt-BR" sz="2600" dirty="0" smtClean="0"/>
              <a:t>Método </a:t>
            </a:r>
            <a:r>
              <a:rPr lang="pt-BR" sz="2600" dirty="0"/>
              <a:t>de separação utilizado para separar um componente </a:t>
            </a:r>
            <a:r>
              <a:rPr lang="pt-BR" sz="2600" u="sng" dirty="0"/>
              <a:t>líquido dissolvido em outro líquido</a:t>
            </a:r>
            <a:r>
              <a:rPr lang="pt-BR" sz="2600" dirty="0"/>
              <a:t>. Durante o processo, ambos os materiais líquidos passam para o estado gasoso. A separação é possível porque </a:t>
            </a:r>
            <a:r>
              <a:rPr lang="pt-BR" sz="2600" dirty="0" smtClean="0"/>
              <a:t>os líquidos </a:t>
            </a:r>
            <a:r>
              <a:rPr lang="pt-BR" sz="2600" u="sng" dirty="0" smtClean="0"/>
              <a:t>tem pontos de ebulição diferentes</a:t>
            </a:r>
            <a:r>
              <a:rPr lang="pt-BR" sz="2600" dirty="0" smtClean="0"/>
              <a:t>. </a:t>
            </a:r>
            <a:r>
              <a:rPr lang="pt-BR" sz="2800" dirty="0"/>
              <a:t/>
            </a:r>
            <a:br>
              <a:rPr lang="pt-BR" sz="2800" dirty="0"/>
            </a:br>
            <a:endParaRPr lang="pt-BR" sz="2800" dirty="0"/>
          </a:p>
        </p:txBody>
      </p:sp>
      <p:pic>
        <p:nvPicPr>
          <p:cNvPr id="5" name="Picture 2" descr="Representação dos equipamentos necessários em uma destilação fracionada"/>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987824" y="3212976"/>
            <a:ext cx="3006631" cy="32416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5702799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m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355976" y="5877272"/>
            <a:ext cx="864096" cy="772947"/>
          </a:xfrm>
          <a:prstGeom prst="rect">
            <a:avLst/>
          </a:prstGeom>
        </p:spPr>
      </p:pic>
      <p:sp>
        <p:nvSpPr>
          <p:cNvPr id="2" name="Retângulo 1"/>
          <p:cNvSpPr/>
          <p:nvPr/>
        </p:nvSpPr>
        <p:spPr>
          <a:xfrm>
            <a:off x="472898" y="764704"/>
            <a:ext cx="8273142" cy="2554545"/>
          </a:xfrm>
          <a:prstGeom prst="rect">
            <a:avLst/>
          </a:prstGeom>
        </p:spPr>
        <p:txBody>
          <a:bodyPr wrap="square">
            <a:spAutoFit/>
          </a:bodyPr>
          <a:lstStyle/>
          <a:p>
            <a:pPr algn="just"/>
            <a:r>
              <a:rPr lang="pt-BR" sz="2000" dirty="0" smtClean="0">
                <a:latin typeface="Calibri" panose="020F0502020204030204" pitchFamily="34" charset="0"/>
                <a:cs typeface="Calibri" panose="020F0502020204030204" pitchFamily="34" charset="0"/>
              </a:rPr>
              <a:t>ENEM </a:t>
            </a:r>
            <a:r>
              <a:rPr lang="pt-BR" sz="2000" dirty="0">
                <a:latin typeface="Calibri" panose="020F0502020204030204" pitchFamily="34" charset="0"/>
                <a:cs typeface="Calibri" panose="020F0502020204030204" pitchFamily="34" charset="0"/>
              </a:rPr>
              <a:t>2015 - Um grupo de pesquisadores desenvolveu um método simples, barato e eficaz de remoção de petróleo contaminante na água, que utiliza um plástico produzido a partir do líquido da castanha-de-caju (LCC). A composição química do LCC é muito parecida com a do petróleo e suas moléculas, por suas características, interagem formando agregados com o petróleo. Para retirar os agregados da água, os pesquisadores misturam ao LCC </a:t>
            </a:r>
            <a:r>
              <a:rPr lang="pt-BR" sz="2000" dirty="0" err="1" smtClean="0">
                <a:latin typeface="Calibri" panose="020F0502020204030204" pitchFamily="34" charset="0"/>
                <a:cs typeface="Calibri" panose="020F0502020204030204" pitchFamily="34" charset="0"/>
              </a:rPr>
              <a:t>nanopartículas</a:t>
            </a:r>
            <a:r>
              <a:rPr lang="pt-BR" sz="2000" dirty="0">
                <a:latin typeface="Calibri" panose="020F0502020204030204" pitchFamily="34" charset="0"/>
                <a:cs typeface="Calibri" panose="020F0502020204030204" pitchFamily="34" charset="0"/>
              </a:rPr>
              <a:t> </a:t>
            </a:r>
            <a:r>
              <a:rPr lang="pt-BR" sz="2000" dirty="0" smtClean="0">
                <a:latin typeface="Calibri" panose="020F0502020204030204" pitchFamily="34" charset="0"/>
                <a:cs typeface="Calibri" panose="020F0502020204030204" pitchFamily="34" charset="0"/>
              </a:rPr>
              <a:t>magnéticas</a:t>
            </a:r>
            <a:r>
              <a:rPr lang="pt-BR" sz="2000" dirty="0">
                <a:latin typeface="Calibri" panose="020F0502020204030204" pitchFamily="34" charset="0"/>
                <a:cs typeface="Calibri" panose="020F0502020204030204" pitchFamily="34" charset="0"/>
              </a:rPr>
              <a:t>.</a:t>
            </a:r>
            <a:r>
              <a:rPr lang="pt-BR" sz="2000" dirty="0">
                <a:latin typeface="Calibri" panose="020F0502020204030204" pitchFamily="34" charset="0"/>
                <a:cs typeface="Calibri" panose="020F0502020204030204" pitchFamily="34" charset="0"/>
              </a:rPr>
              <a:t/>
            </a:r>
            <a:br>
              <a:rPr lang="pt-BR" sz="2000" dirty="0">
                <a:latin typeface="Calibri" panose="020F0502020204030204" pitchFamily="34" charset="0"/>
                <a:cs typeface="Calibri" panose="020F0502020204030204" pitchFamily="34" charset="0"/>
              </a:rPr>
            </a:br>
            <a:endParaRPr lang="pt-BR" sz="2000" dirty="0">
              <a:latin typeface="Calibri" panose="020F0502020204030204" pitchFamily="34" charset="0"/>
              <a:cs typeface="Calibri" panose="020F0502020204030204" pitchFamily="34" charset="0"/>
            </a:endParaRPr>
          </a:p>
        </p:txBody>
      </p:sp>
      <p:sp>
        <p:nvSpPr>
          <p:cNvPr id="3" name="Retângulo 2"/>
          <p:cNvSpPr/>
          <p:nvPr/>
        </p:nvSpPr>
        <p:spPr>
          <a:xfrm>
            <a:off x="467544" y="3068960"/>
            <a:ext cx="8208912" cy="2554545"/>
          </a:xfrm>
          <a:prstGeom prst="rect">
            <a:avLst/>
          </a:prstGeom>
        </p:spPr>
        <p:txBody>
          <a:bodyPr wrap="square">
            <a:spAutoFit/>
          </a:bodyPr>
          <a:lstStyle/>
          <a:p>
            <a:pPr algn="just"/>
            <a:r>
              <a:rPr lang="pt-BR" sz="2000" dirty="0">
                <a:solidFill>
                  <a:srgbClr val="2E2E2E"/>
                </a:solidFill>
                <a:latin typeface="Calibri" panose="020F0502020204030204" pitchFamily="34" charset="0"/>
                <a:cs typeface="Calibri" panose="020F0502020204030204" pitchFamily="34" charset="0"/>
              </a:rPr>
              <a:t>Essa técnica considera dois processos de separação de misturas, sendo eles, </a:t>
            </a:r>
            <a:r>
              <a:rPr lang="pt-BR" sz="2000" dirty="0" smtClean="0">
                <a:solidFill>
                  <a:srgbClr val="2E2E2E"/>
                </a:solidFill>
                <a:latin typeface="Calibri" panose="020F0502020204030204" pitchFamily="34" charset="0"/>
                <a:cs typeface="Calibri" panose="020F0502020204030204" pitchFamily="34" charset="0"/>
              </a:rPr>
              <a:t>respectivamente</a:t>
            </a:r>
            <a:r>
              <a:rPr lang="pt-BR" sz="2000" dirty="0">
                <a:solidFill>
                  <a:srgbClr val="2E2E2E"/>
                </a:solidFill>
                <a:latin typeface="Calibri" panose="020F0502020204030204" pitchFamily="34" charset="0"/>
                <a:cs typeface="Calibri" panose="020F0502020204030204" pitchFamily="34" charset="0"/>
              </a:rPr>
              <a:t>:</a:t>
            </a:r>
            <a:endParaRPr lang="pt-BR" sz="2000" dirty="0" smtClean="0">
              <a:solidFill>
                <a:srgbClr val="2E2E2E"/>
              </a:solidFill>
              <a:latin typeface="Calibri" panose="020F0502020204030204" pitchFamily="34" charset="0"/>
              <a:cs typeface="Calibri" panose="020F0502020204030204" pitchFamily="34" charset="0"/>
            </a:endParaRPr>
          </a:p>
          <a:p>
            <a:pPr algn="just"/>
            <a:endParaRPr lang="pt-BR" sz="2000" dirty="0">
              <a:solidFill>
                <a:srgbClr val="2E2E2E"/>
              </a:solidFill>
              <a:latin typeface="Calibri" panose="020F0502020204030204" pitchFamily="34" charset="0"/>
              <a:cs typeface="Calibri" panose="020F0502020204030204" pitchFamily="34" charset="0"/>
            </a:endParaRPr>
          </a:p>
          <a:p>
            <a:pPr algn="just"/>
            <a:r>
              <a:rPr lang="pt-BR" sz="2000" dirty="0">
                <a:solidFill>
                  <a:srgbClr val="2E2E2E"/>
                </a:solidFill>
                <a:latin typeface="Calibri" panose="020F0502020204030204" pitchFamily="34" charset="0"/>
                <a:cs typeface="Calibri" panose="020F0502020204030204" pitchFamily="34" charset="0"/>
              </a:rPr>
              <a:t>a) flotação e decantação.</a:t>
            </a:r>
          </a:p>
          <a:p>
            <a:pPr algn="just"/>
            <a:r>
              <a:rPr lang="pt-BR" sz="2000" dirty="0">
                <a:solidFill>
                  <a:srgbClr val="2E2E2E"/>
                </a:solidFill>
                <a:latin typeface="Calibri" panose="020F0502020204030204" pitchFamily="34" charset="0"/>
                <a:cs typeface="Calibri" panose="020F0502020204030204" pitchFamily="34" charset="0"/>
              </a:rPr>
              <a:t>b) decomposição e centrifugação.</a:t>
            </a:r>
          </a:p>
          <a:p>
            <a:pPr algn="just"/>
            <a:r>
              <a:rPr lang="pt-BR" sz="2000" dirty="0">
                <a:solidFill>
                  <a:srgbClr val="2E2E2E"/>
                </a:solidFill>
                <a:latin typeface="Calibri" panose="020F0502020204030204" pitchFamily="34" charset="0"/>
                <a:cs typeface="Calibri" panose="020F0502020204030204" pitchFamily="34" charset="0"/>
              </a:rPr>
              <a:t>c) floculação e separação magnética.</a:t>
            </a:r>
          </a:p>
          <a:p>
            <a:pPr algn="just"/>
            <a:r>
              <a:rPr lang="pt-BR" sz="2000" dirty="0">
                <a:solidFill>
                  <a:srgbClr val="2E2E2E"/>
                </a:solidFill>
                <a:latin typeface="Calibri" panose="020F0502020204030204" pitchFamily="34" charset="0"/>
                <a:cs typeface="Calibri" panose="020F0502020204030204" pitchFamily="34" charset="0"/>
              </a:rPr>
              <a:t>d) destilação fracionada e peneiração.</a:t>
            </a:r>
          </a:p>
          <a:p>
            <a:pPr algn="just"/>
            <a:r>
              <a:rPr lang="pt-BR" sz="2000" dirty="0">
                <a:solidFill>
                  <a:srgbClr val="2E2E2E"/>
                </a:solidFill>
                <a:latin typeface="Calibri" panose="020F0502020204030204" pitchFamily="34" charset="0"/>
                <a:cs typeface="Calibri" panose="020F0502020204030204" pitchFamily="34" charset="0"/>
              </a:rPr>
              <a:t>e) dissolução fracionada e magnetização.</a:t>
            </a:r>
            <a:endParaRPr lang="pt-BR" sz="2000" b="0" i="0" dirty="0">
              <a:solidFill>
                <a:srgbClr val="2E2E2E"/>
              </a:solidFill>
              <a:effectLst/>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21139701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m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4355976" y="5877272"/>
            <a:ext cx="864096" cy="772947"/>
          </a:xfrm>
          <a:prstGeom prst="rect">
            <a:avLst/>
          </a:prstGeom>
        </p:spPr>
      </p:pic>
      <p:sp>
        <p:nvSpPr>
          <p:cNvPr id="5" name="Retângulo 4"/>
          <p:cNvSpPr/>
          <p:nvPr/>
        </p:nvSpPr>
        <p:spPr>
          <a:xfrm>
            <a:off x="539552" y="764704"/>
            <a:ext cx="8064896" cy="4692951"/>
          </a:xfrm>
          <a:prstGeom prst="rect">
            <a:avLst/>
          </a:prstGeom>
        </p:spPr>
        <p:txBody>
          <a:bodyPr wrap="square">
            <a:spAutoFit/>
          </a:bodyPr>
          <a:lstStyle/>
          <a:p>
            <a:pPr algn="just">
              <a:lnSpc>
                <a:spcPct val="107000"/>
              </a:lnSpc>
              <a:spcAft>
                <a:spcPts val="800"/>
              </a:spcAft>
            </a:pPr>
            <a:r>
              <a:rPr lang="pt-BR" dirty="0" smtClean="0">
                <a:solidFill>
                  <a:srgbClr val="000000"/>
                </a:solidFill>
                <a:latin typeface="Calibri" panose="020F0502020204030204" pitchFamily="34" charset="0"/>
                <a:ea typeface="Calibri" panose="020F0502020204030204" pitchFamily="34" charset="0"/>
                <a:cs typeface="Calibri" panose="020F0502020204030204" pitchFamily="34" charset="0"/>
              </a:rPr>
              <a:t> </a:t>
            </a:r>
            <a:r>
              <a:rPr lang="pt-BR" sz="2200" dirty="0">
                <a:solidFill>
                  <a:srgbClr val="000000"/>
                </a:solidFill>
                <a:latin typeface="Verdana" panose="020B0604030504040204" pitchFamily="34" charset="0"/>
                <a:ea typeface="Times New Roman" panose="02020603050405020304" pitchFamily="18" charset="0"/>
                <a:cs typeface="Times New Roman" panose="02020603050405020304" pitchFamily="18" charset="0"/>
              </a:rPr>
              <a:t>(</a:t>
            </a:r>
            <a:r>
              <a:rPr lang="pt-BR" sz="2200" dirty="0" err="1">
                <a:solidFill>
                  <a:srgbClr val="000000"/>
                </a:solidFill>
                <a:latin typeface="Verdana" panose="020B0604030504040204" pitchFamily="34" charset="0"/>
                <a:ea typeface="Times New Roman" panose="02020603050405020304" pitchFamily="18" charset="0"/>
                <a:cs typeface="Times New Roman" panose="02020603050405020304" pitchFamily="18" charset="0"/>
              </a:rPr>
              <a:t>Unespar</a:t>
            </a:r>
            <a:r>
              <a:rPr lang="pt-BR" sz="2200" dirty="0">
                <a:solidFill>
                  <a:srgbClr val="000000"/>
                </a:solidFill>
                <a:latin typeface="Verdana" panose="020B0604030504040204" pitchFamily="34" charset="0"/>
                <a:ea typeface="Times New Roman" panose="02020603050405020304" pitchFamily="18" charset="0"/>
                <a:cs typeface="Times New Roman" panose="02020603050405020304" pitchFamily="18" charset="0"/>
              </a:rPr>
              <a:t> 2015)</a:t>
            </a:r>
            <a:r>
              <a:rPr lang="pt-BR" sz="2200" dirty="0">
                <a:latin typeface="Times New Roman" panose="02020603050405020304" pitchFamily="18" charset="0"/>
                <a:ea typeface="Times New Roman" panose="02020603050405020304" pitchFamily="18" charset="0"/>
                <a:cs typeface="Times New Roman" panose="02020603050405020304" pitchFamily="18" charset="0"/>
              </a:rPr>
              <a:t> </a:t>
            </a:r>
            <a:r>
              <a:rPr lang="pt-BR" sz="2200" dirty="0">
                <a:solidFill>
                  <a:srgbClr val="000000"/>
                </a:solidFill>
                <a:latin typeface="Calibri" panose="020F0502020204030204" pitchFamily="34" charset="0"/>
                <a:ea typeface="Times New Roman" panose="02020603050405020304" pitchFamily="18" charset="0"/>
                <a:cs typeface="Calibri" panose="020F0502020204030204" pitchFamily="34" charset="0"/>
              </a:rPr>
              <a:t>Numa distração não intencional de um aluno, foram acondicionados acidentalmente em um recipiente, areia, sal de cozinha, óleo e água. Na tentativa de reverter o processo, ou seja, separar cada um dos componentes dessa mistura o aluno precisou fazer as seguintes operações</a:t>
            </a:r>
            <a:r>
              <a:rPr lang="pt-BR" sz="2200" dirty="0" smtClean="0">
                <a:solidFill>
                  <a:srgbClr val="000000"/>
                </a:solidFill>
                <a:latin typeface="Calibri" panose="020F0502020204030204" pitchFamily="34" charset="0"/>
                <a:ea typeface="Times New Roman" panose="02020603050405020304" pitchFamily="18" charset="0"/>
                <a:cs typeface="Calibri" panose="020F0502020204030204" pitchFamily="34" charset="0"/>
              </a:rPr>
              <a:t>:</a:t>
            </a:r>
          </a:p>
          <a:p>
            <a:pPr algn="just">
              <a:lnSpc>
                <a:spcPct val="107000"/>
              </a:lnSpc>
              <a:spcAft>
                <a:spcPts val="800"/>
              </a:spcAft>
            </a:pPr>
            <a:endParaRPr lang="en-GB" sz="22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pt-BR" sz="2200" dirty="0">
                <a:solidFill>
                  <a:srgbClr val="000000"/>
                </a:solidFill>
                <a:latin typeface="Calibri" panose="020F0502020204030204" pitchFamily="34" charset="0"/>
                <a:ea typeface="Calibri" panose="020F0502020204030204" pitchFamily="34" charset="0"/>
                <a:cs typeface="Calibri" panose="020F0502020204030204" pitchFamily="34" charset="0"/>
              </a:rPr>
              <a:t>a) Destilação simples, decantação e centrifugação;</a:t>
            </a:r>
            <a:endParaRPr lang="en-GB" sz="22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pt-BR" sz="2200" dirty="0">
                <a:solidFill>
                  <a:srgbClr val="000000"/>
                </a:solidFill>
                <a:latin typeface="Calibri" panose="020F0502020204030204" pitchFamily="34" charset="0"/>
                <a:ea typeface="Calibri" panose="020F0502020204030204" pitchFamily="34" charset="0"/>
                <a:cs typeface="Calibri" panose="020F0502020204030204" pitchFamily="34" charset="0"/>
              </a:rPr>
              <a:t>b) Destilação simples, centrifugação, </a:t>
            </a:r>
            <a:r>
              <a:rPr lang="pt-BR" sz="2200" dirty="0" err="1">
                <a:solidFill>
                  <a:srgbClr val="000000"/>
                </a:solidFill>
                <a:latin typeface="Calibri" panose="020F0502020204030204" pitchFamily="34" charset="0"/>
                <a:ea typeface="Calibri" panose="020F0502020204030204" pitchFamily="34" charset="0"/>
                <a:cs typeface="Calibri" panose="020F0502020204030204" pitchFamily="34" charset="0"/>
              </a:rPr>
              <a:t>sifonação</a:t>
            </a:r>
            <a:r>
              <a:rPr lang="pt-BR" sz="2200" dirty="0">
                <a:solidFill>
                  <a:srgbClr val="000000"/>
                </a:solidFill>
                <a:latin typeface="Calibri" panose="020F0502020204030204" pitchFamily="34" charset="0"/>
                <a:ea typeface="Calibri" panose="020F0502020204030204" pitchFamily="34" charset="0"/>
                <a:cs typeface="Calibri" panose="020F0502020204030204" pitchFamily="34" charset="0"/>
              </a:rPr>
              <a:t>;</a:t>
            </a:r>
            <a:endParaRPr lang="en-GB" sz="22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07000"/>
              </a:lnSpc>
              <a:spcAft>
                <a:spcPts val="800"/>
              </a:spcAft>
            </a:pPr>
            <a:r>
              <a:rPr lang="pt-BR" sz="2200" dirty="0">
                <a:solidFill>
                  <a:srgbClr val="000000"/>
                </a:solidFill>
                <a:latin typeface="Calibri" panose="020F0502020204030204" pitchFamily="34" charset="0"/>
                <a:ea typeface="Calibri" panose="020F0502020204030204" pitchFamily="34" charset="0"/>
                <a:cs typeface="Calibri" panose="020F0502020204030204" pitchFamily="34" charset="0"/>
              </a:rPr>
              <a:t>c) Filtração, destilação simples, catação;</a:t>
            </a:r>
            <a:endParaRPr lang="en-GB" sz="22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pt-BR" sz="2200" dirty="0">
                <a:latin typeface="Calibri" panose="020F0502020204030204" pitchFamily="34" charset="0"/>
                <a:ea typeface="Calibri" panose="020F0502020204030204" pitchFamily="34" charset="0"/>
                <a:cs typeface="Times New Roman" panose="02020603050405020304" pitchFamily="18" charset="0"/>
              </a:rPr>
              <a:t>d) Filtração, decantação e destilação simples;</a:t>
            </a:r>
            <a:endParaRPr lang="en-GB" sz="2200" dirty="0">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pt-BR" sz="2200" dirty="0">
                <a:latin typeface="Calibri" panose="020F0502020204030204" pitchFamily="34" charset="0"/>
                <a:ea typeface="Calibri" panose="020F0502020204030204" pitchFamily="34" charset="0"/>
                <a:cs typeface="Times New Roman" panose="02020603050405020304" pitchFamily="18" charset="0"/>
              </a:rPr>
              <a:t>e) Decantação, catação, filtração.</a:t>
            </a:r>
            <a:endParaRPr lang="en-GB" sz="22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324266809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Imagem 5"/>
          <p:cNvPicPr>
            <a:picLocks noChangeAspect="1"/>
          </p:cNvPicPr>
          <p:nvPr/>
        </p:nvPicPr>
        <p:blipFill>
          <a:blip r:embed="rId2" cstate="print">
            <a:extLst>
              <a:ext uri="{BEBA8EAE-BF5A-486C-A8C5-ECC9F3942E4B}">
                <a14:imgProps xmlns:a14="http://schemas.microsoft.com/office/drawing/2010/main">
                  <a14:imgLayer r:embed="rId3">
                    <a14:imgEffect>
                      <a14:backgroundRemoval t="10000" b="90000" l="10000" r="90000"/>
                    </a14:imgEffect>
                  </a14:imgLayer>
                </a14:imgProps>
              </a:ext>
              <a:ext uri="{28A0092B-C50C-407E-A947-70E740481C1C}">
                <a14:useLocalDpi xmlns:a14="http://schemas.microsoft.com/office/drawing/2010/main" val="0"/>
              </a:ext>
            </a:extLst>
          </a:blip>
          <a:stretch>
            <a:fillRect/>
          </a:stretch>
        </p:blipFill>
        <p:spPr>
          <a:xfrm>
            <a:off x="753368" y="728700"/>
            <a:ext cx="724495" cy="648072"/>
          </a:xfrm>
          <a:prstGeom prst="rect">
            <a:avLst/>
          </a:prstGeom>
        </p:spPr>
      </p:pic>
      <p:sp>
        <p:nvSpPr>
          <p:cNvPr id="2" name="Retângulo 1"/>
          <p:cNvSpPr/>
          <p:nvPr/>
        </p:nvSpPr>
        <p:spPr>
          <a:xfrm>
            <a:off x="1542220" y="620688"/>
            <a:ext cx="6696744" cy="523220"/>
          </a:xfrm>
          <a:prstGeom prst="rect">
            <a:avLst/>
          </a:prstGeom>
        </p:spPr>
        <p:txBody>
          <a:bodyPr wrap="square">
            <a:spAutoFit/>
          </a:bodyPr>
          <a:lstStyle/>
          <a:p>
            <a:pPr algn="ctr"/>
            <a:r>
              <a:rPr lang="pt-BR" sz="2800" b="1" dirty="0" smtClean="0"/>
              <a:t>TRANSFORMAÇÕES DA MATÉRIA</a:t>
            </a:r>
            <a:endParaRPr lang="pt-BR" sz="2800" b="1" dirty="0"/>
          </a:p>
        </p:txBody>
      </p:sp>
      <p:pic>
        <p:nvPicPr>
          <p:cNvPr id="5" name="Imagem 4" descr="Resultado de imagem para quimica"/>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95536" y="332656"/>
            <a:ext cx="1440160" cy="1440160"/>
          </a:xfrm>
          <a:prstGeom prst="rect">
            <a:avLst/>
          </a:prstGeom>
          <a:noFill/>
          <a:ln>
            <a:noFill/>
          </a:ln>
        </p:spPr>
      </p:pic>
      <p:pic>
        <p:nvPicPr>
          <p:cNvPr id="8194" name="Picture 2" descr="Imagem relacionada"/>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652120" y="3717032"/>
            <a:ext cx="2757379" cy="2757379"/>
          </a:xfrm>
          <a:prstGeom prst="rect">
            <a:avLst/>
          </a:prstGeom>
          <a:noFill/>
          <a:extLst>
            <a:ext uri="{909E8E84-426E-40DD-AFC4-6F175D3DCCD1}">
              <a14:hiddenFill xmlns:a14="http://schemas.microsoft.com/office/drawing/2010/main">
                <a:solidFill>
                  <a:srgbClr val="FFFFFF"/>
                </a:solidFill>
              </a14:hiddenFill>
            </a:ext>
          </a:extLst>
        </p:spPr>
      </p:pic>
      <p:sp>
        <p:nvSpPr>
          <p:cNvPr id="3" name="Retângulo 2"/>
          <p:cNvSpPr/>
          <p:nvPr/>
        </p:nvSpPr>
        <p:spPr>
          <a:xfrm>
            <a:off x="1477863" y="1628800"/>
            <a:ext cx="7200800" cy="1785104"/>
          </a:xfrm>
          <a:prstGeom prst="rect">
            <a:avLst/>
          </a:prstGeom>
        </p:spPr>
        <p:txBody>
          <a:bodyPr wrap="square">
            <a:spAutoFit/>
          </a:bodyPr>
          <a:lstStyle/>
          <a:p>
            <a:pPr algn="just"/>
            <a:r>
              <a:rPr lang="pt-BR" sz="2200" dirty="0" smtClean="0">
                <a:solidFill>
                  <a:srgbClr val="333333"/>
                </a:solidFill>
                <a:latin typeface="Montserrat"/>
              </a:rPr>
              <a:t>As transformações </a:t>
            </a:r>
            <a:r>
              <a:rPr lang="pt-BR" sz="2200" dirty="0">
                <a:solidFill>
                  <a:srgbClr val="333333"/>
                </a:solidFill>
                <a:latin typeface="Montserrat"/>
              </a:rPr>
              <a:t>são chamadas na química de </a:t>
            </a:r>
            <a:r>
              <a:rPr lang="pt-BR" sz="2200" b="1" dirty="0">
                <a:solidFill>
                  <a:srgbClr val="333333"/>
                </a:solidFill>
                <a:latin typeface="Montserrat"/>
              </a:rPr>
              <a:t>fenômenos</a:t>
            </a:r>
            <a:r>
              <a:rPr lang="pt-BR" sz="2200" dirty="0">
                <a:solidFill>
                  <a:srgbClr val="333333"/>
                </a:solidFill>
                <a:latin typeface="Montserrat"/>
              </a:rPr>
              <a:t> e indicam </a:t>
            </a:r>
            <a:r>
              <a:rPr lang="pt-BR" sz="2200" b="1" dirty="0">
                <a:solidFill>
                  <a:srgbClr val="333333"/>
                </a:solidFill>
                <a:latin typeface="Montserrat"/>
              </a:rPr>
              <a:t>qualquer mudança que ocorrer em um material, </a:t>
            </a:r>
            <a:r>
              <a:rPr lang="pt-BR" sz="2200" dirty="0">
                <a:solidFill>
                  <a:srgbClr val="333333"/>
                </a:solidFill>
                <a:latin typeface="Montserrat"/>
              </a:rPr>
              <a:t>não precisa ser algo extraordinário e nem mesmo visível a olho nu, pois podem ocorrer mudanças microscópicas.</a:t>
            </a:r>
            <a:endParaRPr lang="en-GB" sz="2200" dirty="0"/>
          </a:p>
        </p:txBody>
      </p:sp>
    </p:spTree>
    <p:extLst>
      <p:ext uri="{BB962C8B-B14F-4D97-AF65-F5344CB8AC3E}">
        <p14:creationId xmlns:p14="http://schemas.microsoft.com/office/powerpoint/2010/main" val="330701588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m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751834" y="305252"/>
            <a:ext cx="996630" cy="891500"/>
          </a:xfrm>
          <a:prstGeom prst="rect">
            <a:avLst/>
          </a:prstGeom>
        </p:spPr>
      </p:pic>
      <p:sp>
        <p:nvSpPr>
          <p:cNvPr id="2" name="Retângulo 1"/>
          <p:cNvSpPr/>
          <p:nvPr/>
        </p:nvSpPr>
        <p:spPr>
          <a:xfrm>
            <a:off x="508562" y="305252"/>
            <a:ext cx="8136904" cy="3970318"/>
          </a:xfrm>
          <a:prstGeom prst="rect">
            <a:avLst/>
          </a:prstGeom>
        </p:spPr>
        <p:txBody>
          <a:bodyPr wrap="square">
            <a:spAutoFit/>
          </a:bodyPr>
          <a:lstStyle/>
          <a:p>
            <a:pPr algn="ctr"/>
            <a:r>
              <a:rPr lang="pt-BR" sz="2800" b="1" dirty="0" smtClean="0"/>
              <a:t>Fenômenos físicos e químicos</a:t>
            </a:r>
            <a:endParaRPr lang="pt-BR" sz="2800" b="1" dirty="0"/>
          </a:p>
          <a:p>
            <a:endParaRPr lang="pt-BR" sz="2800" b="1" dirty="0" smtClean="0"/>
          </a:p>
          <a:p>
            <a:pPr marL="457200" indent="-457200" algn="just">
              <a:buFont typeface="Arial" panose="020B0604020202020204" pitchFamily="34" charset="0"/>
              <a:buChar char="•"/>
            </a:pPr>
            <a:r>
              <a:rPr lang="pt-BR" sz="2800" b="1" dirty="0" smtClean="0"/>
              <a:t>Transformações físicas: </a:t>
            </a:r>
            <a:r>
              <a:rPr lang="pt-BR" sz="2800" dirty="0"/>
              <a:t>Não alteram a constituição da </a:t>
            </a:r>
            <a:r>
              <a:rPr lang="pt-BR" sz="2800" dirty="0" smtClean="0"/>
              <a:t>matéria. É </a:t>
            </a:r>
            <a:r>
              <a:rPr lang="pt-BR" sz="2800" dirty="0"/>
              <a:t>uma transformação passageira e reversível, pois apesar de o material sofrer alterações na sua forma, tamanho, aparência ou estado físico, ele continua sendo constituído das mesmas substâncias químicas.</a:t>
            </a:r>
            <a:endParaRPr lang="pt-BR" sz="2800" dirty="0" smtClean="0"/>
          </a:p>
          <a:p>
            <a:pPr marL="457200" indent="-457200">
              <a:buFont typeface="Arial" panose="020B0604020202020204" pitchFamily="34" charset="0"/>
              <a:buChar char="•"/>
            </a:pPr>
            <a:endParaRPr lang="pt-BR" sz="2800" b="1" dirty="0"/>
          </a:p>
          <a:p>
            <a:pPr marL="457200" indent="-457200">
              <a:buFont typeface="Arial" panose="020B0604020202020204" pitchFamily="34" charset="0"/>
              <a:buChar char="•"/>
            </a:pPr>
            <a:endParaRPr lang="pt-BR" sz="2800" dirty="0" smtClean="0"/>
          </a:p>
        </p:txBody>
      </p:sp>
      <p:pic>
        <p:nvPicPr>
          <p:cNvPr id="9218" name="Picture 2" descr="TransformaÃ§Ã£o fÃ­sica de fusÃ£o do gelo"/>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29227" y="3645024"/>
            <a:ext cx="2695575" cy="298132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6770634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Imagem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751834" y="305252"/>
            <a:ext cx="996630" cy="891500"/>
          </a:xfrm>
          <a:prstGeom prst="rect">
            <a:avLst/>
          </a:prstGeom>
        </p:spPr>
      </p:pic>
      <p:sp>
        <p:nvSpPr>
          <p:cNvPr id="2" name="Retângulo 1"/>
          <p:cNvSpPr/>
          <p:nvPr/>
        </p:nvSpPr>
        <p:spPr>
          <a:xfrm>
            <a:off x="508562" y="278595"/>
            <a:ext cx="8136904" cy="4462760"/>
          </a:xfrm>
          <a:prstGeom prst="rect">
            <a:avLst/>
          </a:prstGeom>
        </p:spPr>
        <p:txBody>
          <a:bodyPr wrap="square">
            <a:spAutoFit/>
          </a:bodyPr>
          <a:lstStyle/>
          <a:p>
            <a:pPr algn="ctr"/>
            <a:r>
              <a:rPr lang="pt-BR" sz="2800" b="1" dirty="0" smtClean="0"/>
              <a:t>Fenômenos físicos e químicos</a:t>
            </a:r>
            <a:endParaRPr lang="pt-BR" sz="2800" b="1" dirty="0"/>
          </a:p>
          <a:p>
            <a:endParaRPr lang="pt-BR" sz="2800" b="1" dirty="0" smtClean="0"/>
          </a:p>
          <a:p>
            <a:pPr algn="just"/>
            <a:r>
              <a:rPr lang="pt-BR" sz="2800" b="1" dirty="0" smtClean="0"/>
              <a:t>Transformações químicas: </a:t>
            </a:r>
            <a:r>
              <a:rPr lang="pt-BR" sz="2400" dirty="0"/>
              <a:t>São </a:t>
            </a:r>
            <a:r>
              <a:rPr lang="pt-BR" sz="2400" dirty="0" smtClean="0"/>
              <a:t>aquelas </a:t>
            </a:r>
            <a:r>
              <a:rPr lang="pt-BR" sz="2400" dirty="0"/>
              <a:t>em que a constituição do material </a:t>
            </a:r>
            <a:r>
              <a:rPr lang="pt-BR" sz="2400" dirty="0" smtClean="0"/>
              <a:t>muda. São consideradas </a:t>
            </a:r>
            <a:r>
              <a:rPr lang="pt-BR" sz="2400" dirty="0"/>
              <a:t>permanentes e irreversíveis. O material ou os materiais presentes no sistema inicial são transformados em outra substância ou em outras substâncias. Por exemplo, quando fritamos o ovo, a sua aparência, cor, dureza, densidade e outras características que são percebidas a olho nu mudam. Isso é consequência da transformação dos materiais presentes no ovo cru.</a:t>
            </a:r>
          </a:p>
          <a:p>
            <a:pPr marL="457200" indent="-457200">
              <a:buFont typeface="Arial" panose="020B0604020202020204" pitchFamily="34" charset="0"/>
              <a:buChar char="•"/>
            </a:pPr>
            <a:endParaRPr lang="pt-BR" sz="2800" b="1" dirty="0"/>
          </a:p>
          <a:p>
            <a:pPr marL="457200" indent="-457200">
              <a:buFont typeface="Arial" panose="020B0604020202020204" pitchFamily="34" charset="0"/>
              <a:buChar char="•"/>
            </a:pPr>
            <a:endParaRPr lang="pt-BR" sz="2800" dirty="0" smtClean="0"/>
          </a:p>
        </p:txBody>
      </p:sp>
      <p:pic>
        <p:nvPicPr>
          <p:cNvPr id="10242" name="Picture 2" descr="Resultado de imagem para transformaÃ§Ãµes quimicas"/>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03648" y="4084658"/>
            <a:ext cx="2952328" cy="2322258"/>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2" descr="Imagem relacionada"/>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4788024" y="4077072"/>
            <a:ext cx="2891423" cy="232225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57305698"/>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tângulo 1"/>
          <p:cNvSpPr/>
          <p:nvPr/>
        </p:nvSpPr>
        <p:spPr>
          <a:xfrm>
            <a:off x="467544" y="548680"/>
            <a:ext cx="8136904" cy="5632311"/>
          </a:xfrm>
          <a:prstGeom prst="rect">
            <a:avLst/>
          </a:prstGeom>
        </p:spPr>
        <p:txBody>
          <a:bodyPr wrap="square">
            <a:spAutoFit/>
          </a:bodyPr>
          <a:lstStyle/>
          <a:p>
            <a:pPr algn="just"/>
            <a:r>
              <a:rPr lang="pt-BR" sz="2000" dirty="0" smtClean="0"/>
              <a:t>( </a:t>
            </a:r>
            <a:r>
              <a:rPr lang="pt-BR" sz="2000" dirty="0"/>
              <a:t>ENEM 2003 – Questão 24 ) Produtos de limpeza, indevidamente guardados ou manipulados, estão entre as principais causas de acidentes domésticos. Leia o relato de uma pessoa que perdeu o olfato por ter misturado água sanitária, amoníaco e sabão em pó para limpar um banheiro</a:t>
            </a:r>
            <a:r>
              <a:rPr lang="pt-BR" sz="2000" dirty="0" smtClean="0"/>
              <a:t>:</a:t>
            </a:r>
          </a:p>
          <a:p>
            <a:pPr algn="just"/>
            <a:r>
              <a:rPr lang="pt-BR" sz="2000" dirty="0" smtClean="0"/>
              <a:t> </a:t>
            </a:r>
            <a:r>
              <a:rPr lang="pt-BR" sz="2000" b="1" dirty="0"/>
              <a:t>A mistura ferveu e começou a sair uma fumaça asfixiante. Não conseguia respirar e meus olhos, nariz e garganta começaram a arder de maneira insuportável. Saí correndo à procura de uma janela aberta para poder voltar a respirar</a:t>
            </a:r>
            <a:r>
              <a:rPr lang="pt-BR" sz="2000" b="1" dirty="0" smtClean="0"/>
              <a:t>.</a:t>
            </a:r>
            <a:r>
              <a:rPr lang="pt-BR" sz="2000" dirty="0" smtClean="0"/>
              <a:t> </a:t>
            </a:r>
          </a:p>
          <a:p>
            <a:pPr algn="just"/>
            <a:endParaRPr lang="pt-BR" sz="2000" dirty="0"/>
          </a:p>
          <a:p>
            <a:pPr algn="just"/>
            <a:r>
              <a:rPr lang="pt-BR" sz="2000" dirty="0" smtClean="0"/>
              <a:t>O </a:t>
            </a:r>
            <a:r>
              <a:rPr lang="pt-BR" sz="2000" dirty="0"/>
              <a:t>trecho sublinhado poderia ser reescrito, em linguagem científica, da seguinte forma: (A) As substâncias químicas presentes nos produtos de limpeza evaporaram</a:t>
            </a:r>
            <a:r>
              <a:rPr lang="pt-BR" sz="2000" dirty="0" smtClean="0"/>
              <a:t>.</a:t>
            </a:r>
          </a:p>
          <a:p>
            <a:pPr algn="just"/>
            <a:r>
              <a:rPr lang="pt-BR" sz="2000" dirty="0" smtClean="0"/>
              <a:t>(</a:t>
            </a:r>
            <a:r>
              <a:rPr lang="pt-BR" sz="2000" dirty="0"/>
              <a:t>B) Com a mistura química, houve produção de uma solução aquosa asfixiante. </a:t>
            </a:r>
            <a:endParaRPr lang="pt-BR" sz="2000" dirty="0" smtClean="0"/>
          </a:p>
          <a:p>
            <a:pPr algn="just"/>
            <a:r>
              <a:rPr lang="pt-BR" sz="2000" dirty="0" smtClean="0"/>
              <a:t>(</a:t>
            </a:r>
            <a:r>
              <a:rPr lang="pt-BR" sz="2000" dirty="0"/>
              <a:t>C) As substâncias sofreram transformações pelo contato com o oxigênio do ar. </a:t>
            </a:r>
            <a:endParaRPr lang="pt-BR" sz="2000" dirty="0" smtClean="0"/>
          </a:p>
          <a:p>
            <a:pPr algn="just"/>
            <a:r>
              <a:rPr lang="pt-BR" sz="2000" dirty="0" smtClean="0"/>
              <a:t>(</a:t>
            </a:r>
            <a:r>
              <a:rPr lang="pt-BR" sz="2000" dirty="0"/>
              <a:t>D) Com a mistura, houve transformação química que produziu rapidamente gases tóxicos. </a:t>
            </a:r>
            <a:endParaRPr lang="pt-BR" sz="2000" dirty="0" smtClean="0"/>
          </a:p>
          <a:p>
            <a:pPr algn="just"/>
            <a:r>
              <a:rPr lang="pt-BR" sz="2000" dirty="0" smtClean="0"/>
              <a:t>(</a:t>
            </a:r>
            <a:r>
              <a:rPr lang="pt-BR" sz="2000" dirty="0"/>
              <a:t>E) Com a mistura, houve transformação química, evidenciada pela dissolução de um sólido. </a:t>
            </a:r>
            <a:endParaRPr lang="pt-BR" sz="2000" b="1" dirty="0"/>
          </a:p>
          <a:p>
            <a:pPr marL="457200" indent="-457200">
              <a:buFont typeface="Arial" panose="020B0604020202020204" pitchFamily="34" charset="0"/>
              <a:buChar char="•"/>
            </a:pPr>
            <a:endParaRPr lang="pt-BR" sz="2000" dirty="0" smtClean="0"/>
          </a:p>
        </p:txBody>
      </p:sp>
    </p:spTree>
    <p:extLst>
      <p:ext uri="{BB962C8B-B14F-4D97-AF65-F5344CB8AC3E}">
        <p14:creationId xmlns:p14="http://schemas.microsoft.com/office/powerpoint/2010/main" val="110376155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apital Próprio">
  <a:themeElements>
    <a:clrScheme name="Capa Dura">
      <a:dk1>
        <a:sysClr val="windowText" lastClr="000000"/>
      </a:dk1>
      <a:lt1>
        <a:sysClr val="window" lastClr="FFFFFF"/>
      </a:lt1>
      <a:dk2>
        <a:srgbClr val="895D1D"/>
      </a:dk2>
      <a:lt2>
        <a:srgbClr val="ECE9C6"/>
      </a:lt2>
      <a:accent1>
        <a:srgbClr val="873624"/>
      </a:accent1>
      <a:accent2>
        <a:srgbClr val="D6862D"/>
      </a:accent2>
      <a:accent3>
        <a:srgbClr val="D0BE40"/>
      </a:accent3>
      <a:accent4>
        <a:srgbClr val="877F6C"/>
      </a:accent4>
      <a:accent5>
        <a:srgbClr val="972109"/>
      </a:accent5>
      <a:accent6>
        <a:srgbClr val="AEB795"/>
      </a:accent6>
      <a:hlink>
        <a:srgbClr val="CC9900"/>
      </a:hlink>
      <a:folHlink>
        <a:srgbClr val="B2B2B2"/>
      </a:folHlink>
    </a:clrScheme>
    <a:fontScheme name="Capital Próprio">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Capital Próprio">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2.xml><?xml version="1.0" encoding="utf-8"?>
<a:theme xmlns:a="http://schemas.openxmlformats.org/drawingml/2006/main" name="Tema do Office">
  <a:themeElements>
    <a:clrScheme name="Escritório">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Escritório">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Escritório">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949</TotalTime>
  <Words>1500</Words>
  <Application>Microsoft Office PowerPoint</Application>
  <PresentationFormat>Apresentação na tela (4:3)</PresentationFormat>
  <Paragraphs>144</Paragraphs>
  <Slides>37</Slides>
  <Notes>14</Notes>
  <HiddenSlides>0</HiddenSlides>
  <MMClips>0</MMClips>
  <ScaleCrop>false</ScaleCrop>
  <HeadingPairs>
    <vt:vector size="6" baseType="variant">
      <vt:variant>
        <vt:lpstr>Fontes usadas</vt:lpstr>
      </vt:variant>
      <vt:variant>
        <vt:i4>8</vt:i4>
      </vt:variant>
      <vt:variant>
        <vt:lpstr>Tema</vt:lpstr>
      </vt:variant>
      <vt:variant>
        <vt:i4>1</vt:i4>
      </vt:variant>
      <vt:variant>
        <vt:lpstr>Títulos de slides</vt:lpstr>
      </vt:variant>
      <vt:variant>
        <vt:i4>37</vt:i4>
      </vt:variant>
    </vt:vector>
  </HeadingPairs>
  <TitlesOfParts>
    <vt:vector size="46" baseType="lpstr">
      <vt:lpstr>Arial</vt:lpstr>
      <vt:lpstr>Calibri</vt:lpstr>
      <vt:lpstr>Franklin Gothic Book</vt:lpstr>
      <vt:lpstr>Montserrat</vt:lpstr>
      <vt:lpstr>Perpetua</vt:lpstr>
      <vt:lpstr>Times New Roman</vt:lpstr>
      <vt:lpstr>Verdana</vt:lpstr>
      <vt:lpstr>Wingdings 2</vt:lpstr>
      <vt:lpstr>Capital Próprio</vt:lpstr>
      <vt:lpstr>Substâncias e Transformações  </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Mistura eutética e azeotrópica </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vector>
  </TitlesOfParts>
  <Company>Microsoft</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Apresentação do PowerPoint</dc:title>
  <dc:creator>Mariany Barros</dc:creator>
  <cp:lastModifiedBy>Usuário do Windows</cp:lastModifiedBy>
  <cp:revision>44</cp:revision>
  <dcterms:created xsi:type="dcterms:W3CDTF">2018-02-04T13:59:58Z</dcterms:created>
  <dcterms:modified xsi:type="dcterms:W3CDTF">2019-02-06T18:44:47Z</dcterms:modified>
</cp:coreProperties>
</file>