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1" r:id="rId2"/>
  </p:sldMasterIdLst>
  <p:notesMasterIdLst>
    <p:notesMasterId r:id="rId31"/>
  </p:notesMasterIdLst>
  <p:sldIdLst>
    <p:sldId id="398" r:id="rId3"/>
    <p:sldId id="401" r:id="rId4"/>
    <p:sldId id="402" r:id="rId5"/>
    <p:sldId id="367" r:id="rId6"/>
    <p:sldId id="368" r:id="rId7"/>
    <p:sldId id="369" r:id="rId8"/>
    <p:sldId id="403" r:id="rId9"/>
    <p:sldId id="399" r:id="rId10"/>
    <p:sldId id="371" r:id="rId11"/>
    <p:sldId id="404" r:id="rId12"/>
    <p:sldId id="400" r:id="rId13"/>
    <p:sldId id="372" r:id="rId14"/>
    <p:sldId id="406" r:id="rId15"/>
    <p:sldId id="405" r:id="rId16"/>
    <p:sldId id="375" r:id="rId17"/>
    <p:sldId id="376" r:id="rId18"/>
    <p:sldId id="410" r:id="rId19"/>
    <p:sldId id="407" r:id="rId20"/>
    <p:sldId id="396" r:id="rId21"/>
    <p:sldId id="397" r:id="rId22"/>
    <p:sldId id="377" r:id="rId23"/>
    <p:sldId id="379" r:id="rId24"/>
    <p:sldId id="411" r:id="rId25"/>
    <p:sldId id="408" r:id="rId26"/>
    <p:sldId id="412" r:id="rId27"/>
    <p:sldId id="409" r:id="rId28"/>
    <p:sldId id="413" r:id="rId29"/>
    <p:sldId id="385" r:id="rId30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7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7BE9986-2828-435A-A2E0-EC16C336A743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BE3744F-7C36-4FE1-B602-25ACABE5B8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04523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23378-E1C4-4B52-9E65-EB6CCE373FE5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9371E-F879-4A70-9F53-1AB30E563A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7229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766B8-C716-40F4-8266-D7BBA78E53B2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D034D-4115-4B07-9084-C3742CE3CE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512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9ED58-BF3C-4F8E-BB51-29925A6005DA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393A2-E61D-4A7A-85F9-F433B50683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2929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551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02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065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19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77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30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8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8EA2C-EA53-4B87-9D31-7A22DBCE1E44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9D934-6D85-445E-8E13-C077558B77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907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27/02/2019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970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040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EA5E15B5-F8A7-449A-B614-F351C7B7FCAD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27/02/2019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AF071C44-DE8F-4696-B19F-6B59B02EA09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115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1" cy="1143000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3" y="1600206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F1EF3ADE-9298-4C16-BF2C-156894D4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503BF-A166-414D-B0DD-6C0D2963DCFA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15DF4B4D-0DE7-456A-AED4-00EB70E0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B27EDB14-294E-4382-A73C-0796B217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91167B-361E-4C1A-BBA2-3A6D38AB697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2807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2835F-21A5-4F2A-AD51-0291E91F8C15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91DF0-30CA-4109-BB21-2F8E2202B9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416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1797C-8EBB-4A43-800C-C01BE401FA30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7A48E-86C8-4546-A689-56D8FA7F90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2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CE7AC-10D9-418A-967F-2F51E192EDA5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1DFE0-2792-4CE6-B413-F1DDC135E6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335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F1912-DD5B-4604-9909-799174E48C11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35C37-C7FA-4BE2-9D84-1C6695BF73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113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F74-283B-42A0-8EBF-1A94C60C192A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77DAD-3607-48FD-B3CA-02D577C4238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3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4F3A2-8CE2-48AA-9138-E59C2AF63D01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C7339-8E8A-4C6C-B0A7-D086B3C184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88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CA288-159D-4D0A-84A2-070B38BBFB56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F3B13-1AA0-4C55-8872-D91633434E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41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55F7C4-0055-4EE3-A080-89E2E5DC89DC}" type="datetimeFigureOut">
              <a:rPr lang="pt-BR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50A0C-4858-44B5-A045-0A8C82BACF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332905-2645-4890-BCC0-0DD9303864EC}" type="datetimeFigureOut">
              <a:rPr lang="pt-BR" smtClean="0"/>
              <a:pPr>
                <a:defRPr/>
              </a:pPr>
              <a:t>27/02/2019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97501A-BF25-4E0D-8C1A-360A4D2B3C2C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7" name="Imagem 7">
            <a:extLst>
              <a:ext uri="{FF2B5EF4-FFF2-40B4-BE49-F238E27FC236}">
                <a16:creationId xmlns:a16="http://schemas.microsoft.com/office/drawing/2014/main" id="{F3961F66-EC02-4FE5-BA30-73BD5F9E054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755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t.wikipedia.org/wiki/%C3%81tomo" TargetMode="External"/><Relationship Id="rId2" Type="http://schemas.openxmlformats.org/officeDocument/2006/relationships/hyperlink" Target="http://pt.wikipedia.org/wiki/Liga%C3%A7%C3%A3o_covalente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hyperlink" Target="http://pt.wikipedia.org/wiki/Polaridade_molecular" TargetMode="External"/><Relationship Id="rId4" Type="http://schemas.openxmlformats.org/officeDocument/2006/relationships/hyperlink" Target="http://pt.wikipedia.org/wiki/El%C3%A9tro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8" name="Rectangle 80">
            <a:extLst>
              <a:ext uri="{FF2B5EF4-FFF2-40B4-BE49-F238E27FC236}">
                <a16:creationId xmlns:a16="http://schemas.microsoft.com/office/drawing/2014/main" id="{9B789048-32EE-491B-8CBF-558344FDB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3987"/>
            <a:ext cx="6486864" cy="6861987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72000"/>
                </a:schemeClr>
              </a:gs>
              <a:gs pos="25000">
                <a:schemeClr val="accent1">
                  <a:alpha val="55000"/>
                </a:schemeClr>
              </a:gs>
              <a:gs pos="94000">
                <a:schemeClr val="bg2">
                  <a:lumMod val="75000"/>
                  <a:alpha val="90000"/>
                </a:schemeClr>
              </a:gs>
              <a:gs pos="100000">
                <a:schemeClr val="bg2">
                  <a:lumMod val="75000"/>
                  <a:alpha val="90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7529" name="Picture 82">
            <a:extLst>
              <a:ext uri="{FF2B5EF4-FFF2-40B4-BE49-F238E27FC236}">
                <a16:creationId xmlns:a16="http://schemas.microsoft.com/office/drawing/2014/main" id="{EDD2F41E-8948-4BFB-A2A3-CA8BA8ED9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3"/>
          <a:stretch/>
        </p:blipFill>
        <p:spPr>
          <a:xfrm flipH="1">
            <a:off x="0" y="-3987"/>
            <a:ext cx="9143999" cy="68619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490E0DA-C920-43A0-868C-6CC1C6F9C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1904" y="1833834"/>
            <a:ext cx="3953518" cy="14201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685800">
              <a:defRPr/>
            </a:pPr>
            <a:r>
              <a:rPr lang="en-US" sz="3600" b="1" kern="12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LIGAÇÕES QUÍMICAS</a:t>
            </a:r>
          </a:p>
        </p:txBody>
      </p:sp>
      <p:sp>
        <p:nvSpPr>
          <p:cNvPr id="85" name="Freeform 67">
            <a:extLst>
              <a:ext uri="{FF2B5EF4-FFF2-40B4-BE49-F238E27FC236}">
                <a16:creationId xmlns:a16="http://schemas.microsoft.com/office/drawing/2014/main" id="{07500BEA-8A07-45E9-9219-40FBEECD5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316" y="4160567"/>
            <a:ext cx="3244015" cy="2706536"/>
          </a:xfrm>
          <a:custGeom>
            <a:avLst/>
            <a:gdLst>
              <a:gd name="connsiteX0" fmla="*/ 1465277 w 3242130"/>
              <a:gd name="connsiteY0" fmla="*/ 0 h 2704964"/>
              <a:gd name="connsiteX1" fmla="*/ 3242130 w 3242130"/>
              <a:gd name="connsiteY1" fmla="*/ 1776853 h 2704964"/>
              <a:gd name="connsiteX2" fmla="*/ 3027674 w 3242130"/>
              <a:gd name="connsiteY2" fmla="*/ 2623807 h 2704964"/>
              <a:gd name="connsiteX3" fmla="*/ 2978369 w 3242130"/>
              <a:gd name="connsiteY3" fmla="*/ 2704964 h 2704964"/>
              <a:gd name="connsiteX4" fmla="*/ 0 w 3242130"/>
              <a:gd name="connsiteY4" fmla="*/ 2704964 h 2704964"/>
              <a:gd name="connsiteX5" fmla="*/ 0 w 3242130"/>
              <a:gd name="connsiteY5" fmla="*/ 772542 h 2704964"/>
              <a:gd name="connsiteX6" fmla="*/ 94171 w 3242130"/>
              <a:gd name="connsiteY6" fmla="*/ 646610 h 2704964"/>
              <a:gd name="connsiteX7" fmla="*/ 1465277 w 3242130"/>
              <a:gd name="connsiteY7" fmla="*/ 0 h 2704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42130" h="2704964">
                <a:moveTo>
                  <a:pt x="1465277" y="0"/>
                </a:moveTo>
                <a:cubicBezTo>
                  <a:pt x="2446606" y="0"/>
                  <a:pt x="3242130" y="795524"/>
                  <a:pt x="3242130" y="1776853"/>
                </a:cubicBezTo>
                <a:cubicBezTo>
                  <a:pt x="3242130" y="2083519"/>
                  <a:pt x="3164442" y="2372039"/>
                  <a:pt x="3027674" y="2623807"/>
                </a:cubicBezTo>
                <a:lnTo>
                  <a:pt x="2978369" y="2704964"/>
                </a:lnTo>
                <a:lnTo>
                  <a:pt x="0" y="2704964"/>
                </a:lnTo>
                <a:lnTo>
                  <a:pt x="0" y="772542"/>
                </a:lnTo>
                <a:lnTo>
                  <a:pt x="94171" y="646610"/>
                </a:lnTo>
                <a:cubicBezTo>
                  <a:pt x="420072" y="251709"/>
                  <a:pt x="913280" y="0"/>
                  <a:pt x="1465277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F006ACBB-A8A7-4C1B-9832-A4BFEDD2E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6809" y="2827861"/>
            <a:ext cx="2867005" cy="2867005"/>
          </a:xfrm>
          <a:prstGeom prst="ellipse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9" name="Freeform 65">
            <a:extLst>
              <a:ext uri="{FF2B5EF4-FFF2-40B4-BE49-F238E27FC236}">
                <a16:creationId xmlns:a16="http://schemas.microsoft.com/office/drawing/2014/main" id="{46664683-CA82-4BDA-BCF2-581458074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987"/>
            <a:ext cx="4093299" cy="3467921"/>
          </a:xfrm>
          <a:custGeom>
            <a:avLst/>
            <a:gdLst>
              <a:gd name="connsiteX0" fmla="*/ 0 w 4090921"/>
              <a:gd name="connsiteY0" fmla="*/ 0 h 3465906"/>
              <a:gd name="connsiteX1" fmla="*/ 3746474 w 4090921"/>
              <a:gd name="connsiteY1" fmla="*/ 0 h 3465906"/>
              <a:gd name="connsiteX2" fmla="*/ 3817144 w 4090921"/>
              <a:gd name="connsiteY2" fmla="*/ 116327 h 3465906"/>
              <a:gd name="connsiteX3" fmla="*/ 4090921 w 4090921"/>
              <a:gd name="connsiteY3" fmla="*/ 1197557 h 3465906"/>
              <a:gd name="connsiteX4" fmla="*/ 1822572 w 4090921"/>
              <a:gd name="connsiteY4" fmla="*/ 3465906 h 3465906"/>
              <a:gd name="connsiteX5" fmla="*/ 72204 w 4090921"/>
              <a:gd name="connsiteY5" fmla="*/ 2640438 h 3465906"/>
              <a:gd name="connsiteX6" fmla="*/ 0 w 4090921"/>
              <a:gd name="connsiteY6" fmla="*/ 2543882 h 346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0921" h="3465906">
                <a:moveTo>
                  <a:pt x="0" y="0"/>
                </a:moveTo>
                <a:lnTo>
                  <a:pt x="3746474" y="0"/>
                </a:lnTo>
                <a:lnTo>
                  <a:pt x="3817144" y="116327"/>
                </a:lnTo>
                <a:cubicBezTo>
                  <a:pt x="3991744" y="437737"/>
                  <a:pt x="4090921" y="806065"/>
                  <a:pt x="4090921" y="1197557"/>
                </a:cubicBezTo>
                <a:cubicBezTo>
                  <a:pt x="4090921" y="2450332"/>
                  <a:pt x="3075348" y="3465906"/>
                  <a:pt x="1822572" y="3465906"/>
                </a:cubicBezTo>
                <a:cubicBezTo>
                  <a:pt x="1117886" y="3465906"/>
                  <a:pt x="488252" y="3144572"/>
                  <a:pt x="72204" y="2640438"/>
                </a:cubicBezTo>
                <a:lnTo>
                  <a:pt x="0" y="2543882"/>
                </a:ln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07522" name="Picture 2" descr="Resultado de imagem para chemical bonds">
            <a:extLst>
              <a:ext uri="{FF2B5EF4-FFF2-40B4-BE49-F238E27FC236}">
                <a16:creationId xmlns:a16="http://schemas.microsoft.com/office/drawing/2014/main" id="{5B21491A-C5E5-44F4-8CE4-FC2971B81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9" r="31792" b="2"/>
          <a:stretch/>
        </p:blipFill>
        <p:spPr bwMode="auto">
          <a:xfrm>
            <a:off x="-5316" y="4314758"/>
            <a:ext cx="3085236" cy="2548558"/>
          </a:xfrm>
          <a:custGeom>
            <a:avLst/>
            <a:gdLst>
              <a:gd name="connsiteX0" fmla="*/ 1464476 w 3083442"/>
              <a:gd name="connsiteY0" fmla="*/ 0 h 2547077"/>
              <a:gd name="connsiteX1" fmla="*/ 3083442 w 3083442"/>
              <a:gd name="connsiteY1" fmla="*/ 1618966 h 2547077"/>
              <a:gd name="connsiteX2" fmla="*/ 2806948 w 3083442"/>
              <a:gd name="connsiteY2" fmla="*/ 2524145 h 2547077"/>
              <a:gd name="connsiteX3" fmla="*/ 2789800 w 3083442"/>
              <a:gd name="connsiteY3" fmla="*/ 2547077 h 2547077"/>
              <a:gd name="connsiteX4" fmla="*/ 139152 w 3083442"/>
              <a:gd name="connsiteY4" fmla="*/ 2547077 h 2547077"/>
              <a:gd name="connsiteX5" fmla="*/ 122004 w 3083442"/>
              <a:gd name="connsiteY5" fmla="*/ 2524145 h 2547077"/>
              <a:gd name="connsiteX6" fmla="*/ 40911 w 3083442"/>
              <a:gd name="connsiteY6" fmla="*/ 2390661 h 2547077"/>
              <a:gd name="connsiteX7" fmla="*/ 0 w 3083442"/>
              <a:gd name="connsiteY7" fmla="*/ 2305737 h 2547077"/>
              <a:gd name="connsiteX8" fmla="*/ 0 w 3083442"/>
              <a:gd name="connsiteY8" fmla="*/ 932195 h 2547077"/>
              <a:gd name="connsiteX9" fmla="*/ 40911 w 3083442"/>
              <a:gd name="connsiteY9" fmla="*/ 847271 h 2547077"/>
              <a:gd name="connsiteX10" fmla="*/ 1464476 w 3083442"/>
              <a:gd name="connsiteY10" fmla="*/ 0 h 254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083442" h="2547077">
                <a:moveTo>
                  <a:pt x="1464476" y="0"/>
                </a:moveTo>
                <a:cubicBezTo>
                  <a:pt x="2358607" y="0"/>
                  <a:pt x="3083442" y="724836"/>
                  <a:pt x="3083442" y="1618966"/>
                </a:cubicBezTo>
                <a:cubicBezTo>
                  <a:pt x="3083442" y="1954265"/>
                  <a:pt x="2981512" y="2265757"/>
                  <a:pt x="2806948" y="2524145"/>
                </a:cubicBezTo>
                <a:lnTo>
                  <a:pt x="2789800" y="2547077"/>
                </a:lnTo>
                <a:lnTo>
                  <a:pt x="139152" y="2547077"/>
                </a:lnTo>
                <a:lnTo>
                  <a:pt x="122004" y="2524145"/>
                </a:lnTo>
                <a:cubicBezTo>
                  <a:pt x="92910" y="2481081"/>
                  <a:pt x="65834" y="2436541"/>
                  <a:pt x="40911" y="2390661"/>
                </a:cubicBezTo>
                <a:lnTo>
                  <a:pt x="0" y="2305737"/>
                </a:lnTo>
                <a:lnTo>
                  <a:pt x="0" y="932195"/>
                </a:lnTo>
                <a:lnTo>
                  <a:pt x="40911" y="847271"/>
                </a:lnTo>
                <a:cubicBezTo>
                  <a:pt x="315065" y="342598"/>
                  <a:pt x="849762" y="0"/>
                  <a:pt x="1464476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6" name="Picture 6" descr="Resultado de imagem para chemical bonds">
            <a:extLst>
              <a:ext uri="{FF2B5EF4-FFF2-40B4-BE49-F238E27FC236}">
                <a16:creationId xmlns:a16="http://schemas.microsoft.com/office/drawing/2014/main" id="{EDD14070-B62E-4AF3-8CA7-583DBDB3B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6665" b="4"/>
          <a:stretch/>
        </p:blipFill>
        <p:spPr bwMode="auto">
          <a:xfrm>
            <a:off x="3484383" y="2992428"/>
            <a:ext cx="2556888" cy="2556888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4" name="Picture 4" descr="Resultado de imagem para chemical bonds">
            <a:extLst>
              <a:ext uri="{FF2B5EF4-FFF2-40B4-BE49-F238E27FC236}">
                <a16:creationId xmlns:a16="http://schemas.microsoft.com/office/drawing/2014/main" id="{7A9958BB-1A3B-4D84-BE7F-EE1A46317A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4" r="-2" b="4479"/>
          <a:stretch/>
        </p:blipFill>
        <p:spPr bwMode="auto">
          <a:xfrm>
            <a:off x="20" y="-56975"/>
            <a:ext cx="3945383" cy="3320025"/>
          </a:xfrm>
          <a:custGeom>
            <a:avLst/>
            <a:gdLst>
              <a:gd name="connsiteX0" fmla="*/ 73119 w 3943111"/>
              <a:gd name="connsiteY0" fmla="*/ 0 h 3318096"/>
              <a:gd name="connsiteX1" fmla="*/ 3572026 w 3943111"/>
              <a:gd name="connsiteY1" fmla="*/ 0 h 3318096"/>
              <a:gd name="connsiteX2" fmla="*/ 3580957 w 3943111"/>
              <a:gd name="connsiteY2" fmla="*/ 11944 h 3318096"/>
              <a:gd name="connsiteX3" fmla="*/ 3943111 w 3943111"/>
              <a:gd name="connsiteY3" fmla="*/ 1197557 h 3318096"/>
              <a:gd name="connsiteX4" fmla="*/ 1822572 w 3943111"/>
              <a:gd name="connsiteY4" fmla="*/ 3318096 h 3318096"/>
              <a:gd name="connsiteX5" fmla="*/ 64188 w 3943111"/>
              <a:gd name="connsiteY5" fmla="*/ 2383171 h 3318096"/>
              <a:gd name="connsiteX6" fmla="*/ 0 w 3943111"/>
              <a:gd name="connsiteY6" fmla="*/ 2277515 h 3318096"/>
              <a:gd name="connsiteX7" fmla="*/ 0 w 3943111"/>
              <a:gd name="connsiteY7" fmla="*/ 117600 h 3318096"/>
              <a:gd name="connsiteX8" fmla="*/ 64188 w 3943111"/>
              <a:gd name="connsiteY8" fmla="*/ 11944 h 331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43111" h="3318096">
                <a:moveTo>
                  <a:pt x="73119" y="0"/>
                </a:moveTo>
                <a:lnTo>
                  <a:pt x="3572026" y="0"/>
                </a:lnTo>
                <a:lnTo>
                  <a:pt x="3580957" y="11944"/>
                </a:lnTo>
                <a:cubicBezTo>
                  <a:pt x="3809602" y="350384"/>
                  <a:pt x="3943111" y="758379"/>
                  <a:pt x="3943111" y="1197557"/>
                </a:cubicBezTo>
                <a:cubicBezTo>
                  <a:pt x="3943111" y="2368699"/>
                  <a:pt x="2993714" y="3318096"/>
                  <a:pt x="1822572" y="3318096"/>
                </a:cubicBezTo>
                <a:cubicBezTo>
                  <a:pt x="1090609" y="3318096"/>
                  <a:pt x="445264" y="2947238"/>
                  <a:pt x="64188" y="2383171"/>
                </a:cubicBezTo>
                <a:lnTo>
                  <a:pt x="0" y="2277515"/>
                </a:lnTo>
                <a:lnTo>
                  <a:pt x="0" y="117600"/>
                </a:lnTo>
                <a:lnTo>
                  <a:pt x="64188" y="11944"/>
                </a:ln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FA49CB7-F857-4119-84D7-6FAADEC925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24" y="5415652"/>
            <a:ext cx="688988" cy="1198299"/>
          </a:xfrm>
          <a:prstGeom prst="rect">
            <a:avLst/>
          </a:prstGeom>
        </p:spPr>
      </p:pic>
      <p:pic>
        <p:nvPicPr>
          <p:cNvPr id="41" name="Picture 4" descr="Resultado de imagem para paespe">
            <a:extLst>
              <a:ext uri="{FF2B5EF4-FFF2-40B4-BE49-F238E27FC236}">
                <a16:creationId xmlns:a16="http://schemas.microsoft.com/office/drawing/2014/main" id="{809B8100-DB5C-4245-B595-BAC1C88B0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797" y="5479986"/>
            <a:ext cx="1343751" cy="120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6" descr="Resultado de imagem para pet ciencia e tecnologia">
            <a:extLst>
              <a:ext uri="{FF2B5EF4-FFF2-40B4-BE49-F238E27FC236}">
                <a16:creationId xmlns:a16="http://schemas.microsoft.com/office/drawing/2014/main" id="{B363C0D7-C956-4B7F-AAF1-EEED62B8E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000" y="3461639"/>
            <a:ext cx="2117998" cy="63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804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87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5">
            <a:extLst>
              <a:ext uri="{FF2B5EF4-FFF2-40B4-BE49-F238E27FC236}">
                <a16:creationId xmlns:a16="http://schemas.microsoft.com/office/drawing/2014/main" id="{5DFD06CF-0FF7-4F7F-891D-D06851F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1861199"/>
            <a:ext cx="8388424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sz="2400" dirty="0"/>
              <a:t>Na ligação entre átomos dos elementos químicos </a:t>
            </a:r>
            <a:r>
              <a:rPr lang="pt-BR" sz="2400" baseline="-25000" dirty="0"/>
              <a:t>15</a:t>
            </a:r>
            <a:r>
              <a:rPr lang="pt-BR" sz="2400" dirty="0"/>
              <a:t>P</a:t>
            </a:r>
            <a:r>
              <a:rPr lang="pt-BR" sz="2400" baseline="30000" dirty="0"/>
              <a:t>31</a:t>
            </a:r>
            <a:r>
              <a:rPr lang="pt-BR" sz="2400" dirty="0"/>
              <a:t> e Ca, que tem 20 prótons, forma-se o composto de fórmula: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a) </a:t>
            </a:r>
            <a:r>
              <a:rPr lang="pt-BR" sz="2400" dirty="0" err="1"/>
              <a:t>CaP</a:t>
            </a:r>
            <a:endParaRPr lang="pt-BR" sz="2400" dirty="0"/>
          </a:p>
          <a:p>
            <a:r>
              <a:rPr lang="pt-BR" sz="2400" dirty="0"/>
              <a:t>b) Ca</a:t>
            </a:r>
            <a:r>
              <a:rPr lang="pt-BR" sz="2400" baseline="-25000" dirty="0"/>
              <a:t>3</a:t>
            </a:r>
            <a:r>
              <a:rPr lang="pt-BR" sz="2400" dirty="0"/>
              <a:t>P</a:t>
            </a:r>
          </a:p>
          <a:p>
            <a:r>
              <a:rPr lang="pt-BR" sz="2400" dirty="0"/>
              <a:t>c) CaP</a:t>
            </a:r>
            <a:r>
              <a:rPr lang="pt-BR" sz="2400" baseline="-25000" dirty="0"/>
              <a:t>3</a:t>
            </a:r>
            <a:endParaRPr lang="pt-BR" sz="2400" dirty="0"/>
          </a:p>
          <a:p>
            <a:r>
              <a:rPr lang="pt-BR" sz="2400" dirty="0"/>
              <a:t>d) Ca</a:t>
            </a:r>
            <a:r>
              <a:rPr lang="pt-BR" sz="2400" baseline="-25000" dirty="0"/>
              <a:t>2</a:t>
            </a:r>
            <a:r>
              <a:rPr lang="pt-BR" sz="2400" dirty="0"/>
              <a:t>P</a:t>
            </a:r>
            <a:r>
              <a:rPr lang="pt-BR" sz="2400" baseline="-25000" dirty="0"/>
              <a:t>3</a:t>
            </a:r>
            <a:endParaRPr lang="pt-BR" sz="2400" dirty="0"/>
          </a:p>
          <a:p>
            <a:r>
              <a:rPr lang="pt-BR" sz="2400" dirty="0"/>
              <a:t>e) Ca</a:t>
            </a:r>
            <a:r>
              <a:rPr lang="pt-BR" sz="2400" baseline="-25000" dirty="0"/>
              <a:t>3</a:t>
            </a:r>
            <a:r>
              <a:rPr lang="pt-BR" sz="2400" dirty="0"/>
              <a:t>P</a:t>
            </a:r>
            <a:r>
              <a:rPr lang="pt-BR" sz="2400" baseline="-25000" dirty="0"/>
              <a:t>2</a:t>
            </a:r>
            <a:endParaRPr lang="pt-BR" sz="2400" dirty="0"/>
          </a:p>
        </p:txBody>
      </p:sp>
      <p:sp>
        <p:nvSpPr>
          <p:cNvPr id="39940" name="Rectangle 6">
            <a:extLst>
              <a:ext uri="{FF2B5EF4-FFF2-40B4-BE49-F238E27FC236}">
                <a16:creationId xmlns:a16="http://schemas.microsoft.com/office/drawing/2014/main" id="{4FD08CCB-8B5E-4753-89C3-C977BB6F0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360638"/>
            <a:ext cx="8197850" cy="576263"/>
          </a:xfrm>
        </p:spPr>
        <p:txBody>
          <a:bodyPr>
            <a:no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  <p:pic>
        <p:nvPicPr>
          <p:cNvPr id="2" name="y2mate.com - leo_santana_pegadeira_solinho_da_rabeta_ezMIxquMwTs">
            <a:hlinkClick r:id="" action="ppaction://media"/>
            <a:extLst>
              <a:ext uri="{FF2B5EF4-FFF2-40B4-BE49-F238E27FC236}">
                <a16:creationId xmlns:a16="http://schemas.microsoft.com/office/drawing/2014/main" id="{B5EB988B-9322-48B7-B298-D45FC263474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3304.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0552" y="40435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5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8EA8B700-190B-4DB3-8A72-CB2BA782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075" y="508794"/>
            <a:ext cx="8197850" cy="790575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Estrutura dos Compostos Iônicos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1743CF94-C702-4816-A5F1-820D8641EF2C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27403" y="1844824"/>
            <a:ext cx="4098925" cy="4103688"/>
          </a:xfrm>
        </p:spPr>
        <p:txBody>
          <a:bodyPr>
            <a:noAutofit/>
          </a:bodyPr>
          <a:lstStyle/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         Esses arranjos de íons,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formando figuras geométricas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definidas,   são     chamados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redes cristalinas ou retículos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cristalinos.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	   A figura  mostra a  rede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cristalina do cloreto de sódio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(</a:t>
            </a:r>
            <a:r>
              <a:rPr lang="pt-BR" altLang="pt-BR" sz="2100" dirty="0" err="1"/>
              <a:t>NaCl</a:t>
            </a:r>
            <a:r>
              <a:rPr lang="pt-BR" altLang="pt-BR" sz="2100" dirty="0"/>
              <a:t>).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 algn="r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 algn="r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  <a:p>
            <a:pPr lvl="1" algn="r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100" dirty="0"/>
              <a:t>         </a:t>
            </a:r>
          </a:p>
          <a:p>
            <a:pPr algn="r">
              <a:lnSpc>
                <a:spcPct val="90000"/>
              </a:lnSpc>
              <a:buFont typeface="Arial" panose="020B0604020202020204" pitchFamily="34" charset="0"/>
              <a:buNone/>
            </a:pPr>
            <a:endParaRPr lang="pt-BR" altLang="pt-BR" sz="2100" dirty="0"/>
          </a:p>
        </p:txBody>
      </p:sp>
      <p:pic>
        <p:nvPicPr>
          <p:cNvPr id="31749" name="Picture 8" descr="File:NaCl.png">
            <a:extLst>
              <a:ext uri="{FF2B5EF4-FFF2-40B4-BE49-F238E27FC236}">
                <a16:creationId xmlns:a16="http://schemas.microsoft.com/office/drawing/2014/main" id="{0AB7EE46-96E8-4031-B85F-69AFC3708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598" y="1843881"/>
            <a:ext cx="3900488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CaixaDeTexto 7">
            <a:extLst>
              <a:ext uri="{FF2B5EF4-FFF2-40B4-BE49-F238E27FC236}">
                <a16:creationId xmlns:a16="http://schemas.microsoft.com/office/drawing/2014/main" id="{376DC62D-7547-4800-AD92-86B2D207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064" y="5703621"/>
            <a:ext cx="41433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NaCl/ Raj6/ GNU Free Documentation License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76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F8D3C0E-FD66-499B-817B-DEE33CC59E4D}"/>
              </a:ext>
            </a:extLst>
          </p:cNvPr>
          <p:cNvSpPr/>
          <p:nvPr/>
        </p:nvSpPr>
        <p:spPr>
          <a:xfrm>
            <a:off x="628650" y="1463045"/>
            <a:ext cx="7543750" cy="3631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São propriedades características dos compostos iônicos: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retículo cristalino, elevada dureza, pontos de fusão e de ebulição elevados.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dureza baixa, pontos de fusão e de ebulição baixos.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ausência de retículo cristalino, elevada dureza, pontos de fusão e de ebulição elevados.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boa condutibilidade térmica e elétrica no estado sólido.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ausência de retículo cristalino, baixa dureza, pontos de fusão e ebulição baixos.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C8FF685-4A38-48A4-939C-53310FEDA51F}"/>
              </a:ext>
            </a:extLst>
          </p:cNvPr>
          <p:cNvSpPr txBox="1">
            <a:spLocks/>
          </p:cNvSpPr>
          <p:nvPr/>
        </p:nvSpPr>
        <p:spPr>
          <a:xfrm>
            <a:off x="251520" y="332656"/>
            <a:ext cx="8197850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  <p:pic>
        <p:nvPicPr>
          <p:cNvPr id="5" name="y2mate.com - parado_no_bailao_mc_l_da_vinte_e_mc_gury_fitdance_tv_coreografia_dance_video_dp1mWxpVbm8">
            <a:hlinkClick r:id="" action="ppaction://media"/>
            <a:extLst>
              <a:ext uri="{FF2B5EF4-FFF2-40B4-BE49-F238E27FC236}">
                <a16:creationId xmlns:a16="http://schemas.microsoft.com/office/drawing/2014/main" id="{E0136E31-0558-48F9-9700-4DA7F460D5F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054" end="132731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08104" y="5343750"/>
            <a:ext cx="609600" cy="609600"/>
          </a:xfrm>
          <a:prstGeom prst="rect">
            <a:avLst/>
          </a:prstGeom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64DCF930-81A7-4F4A-A7FB-B0C8E7D14DA4}"/>
              </a:ext>
            </a:extLst>
          </p:cNvPr>
          <p:cNvSpPr txBox="1">
            <a:spLocks/>
          </p:cNvSpPr>
          <p:nvPr/>
        </p:nvSpPr>
        <p:spPr>
          <a:xfrm>
            <a:off x="251520" y="328387"/>
            <a:ext cx="8197850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</p:spTree>
    <p:extLst>
      <p:ext uri="{BB962C8B-B14F-4D97-AF65-F5344CB8AC3E}">
        <p14:creationId xmlns:p14="http://schemas.microsoft.com/office/powerpoint/2010/main" val="43762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CB7BB5A-A461-430E-BF8C-D880AFE53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014" y="1123625"/>
            <a:ext cx="85693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/>
              <a:t>É o tipo de ligação que ocorre quando os dois átomos precisam adicionar elétrons em suas últimas camadas. Somente  o compartilhamento  é  que  pode assegurar que esses átomos atinjam a quantidade  de  elétrons   necessária em suas últimas camadas. Cada um dos átomos envolvidos entra com um elétron para a formação de um par compartilhado, que, a partir da  formação, passará a  pertencer a ambos os átomos.  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5FF12591-7115-4771-87D3-49B5272A553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576" y="193177"/>
            <a:ext cx="8197850" cy="792162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Covalente Simples</a:t>
            </a:r>
          </a:p>
        </p:txBody>
      </p:sp>
      <p:pic>
        <p:nvPicPr>
          <p:cNvPr id="32773" name="Picture 12" descr="File:Covalent bond hydrogen.svg">
            <a:extLst>
              <a:ext uri="{FF2B5EF4-FFF2-40B4-BE49-F238E27FC236}">
                <a16:creationId xmlns:a16="http://schemas.microsoft.com/office/drawing/2014/main" id="{E0CB6D5F-188C-4CBF-A7E2-2303285CB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707785"/>
            <a:ext cx="416718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4" descr="File:Ligatio-covalens.jpg">
            <a:extLst>
              <a:ext uri="{FF2B5EF4-FFF2-40B4-BE49-F238E27FC236}">
                <a16:creationId xmlns:a16="http://schemas.microsoft.com/office/drawing/2014/main" id="{BFBAE3E1-FDB3-4CF7-9CBE-430F7B582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492974"/>
            <a:ext cx="4167188" cy="202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CaixaDeTexto 12">
            <a:extLst>
              <a:ext uri="{FF2B5EF4-FFF2-40B4-BE49-F238E27FC236}">
                <a16:creationId xmlns:a16="http://schemas.microsoft.com/office/drawing/2014/main" id="{EADC46BD-93AD-498F-BDFD-BF3000F5B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143625"/>
            <a:ext cx="8572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Imagens da esquerda para direita: (a) Covalent bond hydrogen/ Jacek FH/ GNU Free Documentation License; (b) Ligatio-covalens/ Anselm H. C. Hor/ </a:t>
            </a:r>
            <a:r>
              <a:rPr lang="en-US" altLang="pt-BR"/>
              <a:t>Creative Commons Attribution-Share Alike 2.5 Generic</a:t>
            </a:r>
            <a:endParaRPr lang="pt-BR" alt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ADD412E-EA0D-493B-AD5E-10DA3E3C44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75" y="214312"/>
            <a:ext cx="8197850" cy="865188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Covalente 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FFA0215D-D034-4F40-8E1C-43C229A9A6F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23851" y="2276475"/>
            <a:ext cx="8424862" cy="44640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PT" altLang="pt-BR" sz="1800" b="1"/>
              <a:t>       </a:t>
            </a:r>
            <a:endParaRPr lang="pt-BR" altLang="pt-BR" sz="1800"/>
          </a:p>
        </p:txBody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0BD6F18C-F458-4A61-9456-155606A3FE89}"/>
              </a:ext>
            </a:extLst>
          </p:cNvPr>
          <p:cNvSpPr>
            <a:spLocks/>
          </p:cNvSpPr>
          <p:nvPr/>
        </p:nvSpPr>
        <p:spPr bwMode="auto">
          <a:xfrm>
            <a:off x="17463" y="2205038"/>
            <a:ext cx="81978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pt-PT" altLang="pt-BR" sz="1800" b="1">
                <a:latin typeface="Calibri" panose="020F0502020204030204" pitchFamily="34" charset="0"/>
              </a:rPr>
              <a:t>       </a:t>
            </a:r>
            <a:endParaRPr lang="pt-BR" altLang="pt-BR" sz="1800">
              <a:latin typeface="Calibri" panose="020F0502020204030204" pitchFamily="34" charset="0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1733097-55AF-402E-9892-688E42797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344767"/>
              </p:ext>
            </p:extLst>
          </p:nvPr>
        </p:nvGraphicFramePr>
        <p:xfrm>
          <a:off x="1535907" y="1172847"/>
          <a:ext cx="6072186" cy="4929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4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775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Fórmula eletrônica ou</a:t>
                      </a:r>
                    </a:p>
                    <a:p>
                      <a:pPr algn="ctr"/>
                      <a:r>
                        <a:rPr lang="pt-BR" sz="1800" dirty="0"/>
                        <a:t> Fórmula de Lewis</a:t>
                      </a:r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Fórmula estrutural</a:t>
                      </a:r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Fórmula molecular</a:t>
                      </a:r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Cl       </a:t>
                      </a:r>
                      <a:r>
                        <a:rPr lang="pt-BR" sz="1800" dirty="0" err="1"/>
                        <a:t>Cl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Cl       </a:t>
                      </a:r>
                      <a:r>
                        <a:rPr lang="pt-BR" sz="1800" dirty="0" err="1"/>
                        <a:t>Cl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O       </a:t>
                      </a:r>
                      <a:r>
                        <a:rPr lang="pt-BR" sz="1800" dirty="0" err="1"/>
                        <a:t>O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O       </a:t>
                      </a:r>
                      <a:r>
                        <a:rPr lang="pt-BR" sz="1800" dirty="0" err="1"/>
                        <a:t>O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N       </a:t>
                      </a:r>
                      <a:r>
                        <a:rPr lang="pt-BR" sz="1800" dirty="0" err="1"/>
                        <a:t>N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N       </a:t>
                      </a:r>
                      <a:r>
                        <a:rPr lang="pt-BR" sz="1800" dirty="0" err="1"/>
                        <a:t>N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35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H       </a:t>
                      </a:r>
                      <a:r>
                        <a:rPr lang="pt-BR" sz="1800" dirty="0" err="1"/>
                        <a:t>H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H       </a:t>
                      </a:r>
                      <a:r>
                        <a:rPr lang="pt-BR" sz="1800" dirty="0" err="1"/>
                        <a:t>H</a:t>
                      </a:r>
                      <a:endParaRPr lang="pt-BR" sz="1800" dirty="0"/>
                    </a:p>
                  </a:txBody>
                  <a:tcPr marL="91432" marR="914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pt-BR" sz="1800" b="0" i="0" kern="1200" baseline="-250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pt-BR" sz="1800" dirty="0"/>
                    </a:p>
                  </a:txBody>
                  <a:tcPr marL="91432" marR="9143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73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92F4007B-4F71-4C1B-8361-B58E1B446045}"/>
              </a:ext>
            </a:extLst>
          </p:cNvPr>
          <p:cNvSpPr/>
          <p:nvPr/>
        </p:nvSpPr>
        <p:spPr>
          <a:xfrm>
            <a:off x="593075" y="1124744"/>
            <a:ext cx="8532440" cy="5604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Considere o elemento químico A com 20 prótons no núcleo e o elemento B de número atômico 17. Quando esses dois átomos se combinam quimicamente, formam um composto. A fórmula química do composto formado, considerando que o cátion é representado antes do ânion, e o tipo de ligação realizada entre esses átomos são, respectivamente: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AB, Ligação Iônica.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AB</a:t>
            </a:r>
            <a:r>
              <a:rPr lang="pt-BR" sz="28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Ligação Iônica.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AB</a:t>
            </a:r>
            <a:r>
              <a:rPr lang="pt-BR" sz="28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Ligação Covalente.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B</a:t>
            </a:r>
            <a:r>
              <a:rPr lang="pt-BR" sz="28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A, Ligação Covalente.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A</a:t>
            </a:r>
            <a:r>
              <a:rPr lang="pt-BR" sz="28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B, Ligação Iônica.</a:t>
            </a: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D9AA667-41AB-4D8A-8135-BA6519CAE944}"/>
              </a:ext>
            </a:extLst>
          </p:cNvPr>
          <p:cNvSpPr txBox="1">
            <a:spLocks/>
          </p:cNvSpPr>
          <p:nvPr/>
        </p:nvSpPr>
        <p:spPr>
          <a:xfrm>
            <a:off x="251520" y="328387"/>
            <a:ext cx="8197850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  <p:pic>
        <p:nvPicPr>
          <p:cNvPr id="4" name="y2mate.com - so_quer_vrau_mc_mm_fitdance_tv_coreografia_dance_video_iIDHJmWWcyw">
            <a:hlinkClick r:id="" action="ppaction://media"/>
            <a:extLst>
              <a:ext uri="{FF2B5EF4-FFF2-40B4-BE49-F238E27FC236}">
                <a16:creationId xmlns:a16="http://schemas.microsoft.com/office/drawing/2014/main" id="{ACDF52CA-A5E5-4904-A426-CD2E2D50412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294" end="100042.4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84168" y="4797152"/>
            <a:ext cx="609600" cy="609600"/>
          </a:xfrm>
          <a:prstGeom prst="rect">
            <a:avLst/>
          </a:prstGeom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53CAE03C-038F-4584-8CF8-5AA30D919F98}"/>
              </a:ext>
            </a:extLst>
          </p:cNvPr>
          <p:cNvSpPr txBox="1">
            <a:spLocks/>
          </p:cNvSpPr>
          <p:nvPr/>
        </p:nvSpPr>
        <p:spPr>
          <a:xfrm>
            <a:off x="251520" y="332656"/>
            <a:ext cx="8197850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</p:spTree>
    <p:extLst>
      <p:ext uri="{BB962C8B-B14F-4D97-AF65-F5344CB8AC3E}">
        <p14:creationId xmlns:p14="http://schemas.microsoft.com/office/powerpoint/2010/main" val="392995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DBC6721-CA0F-46F7-BA81-D72CC7B93B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8795" y="307976"/>
            <a:ext cx="8197850" cy="865188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Covalente Dativa e Ressonância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30DA326F-5BFC-4CB5-95D0-4C1460115063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30214" y="1339851"/>
            <a:ext cx="8197850" cy="446405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pt-PT" altLang="pt-BR" sz="2000" b="1" dirty="0"/>
              <a:t>       Ligação Dativa</a:t>
            </a:r>
            <a:r>
              <a:rPr lang="pt-PT" altLang="pt-BR" sz="2000" dirty="0"/>
              <a:t> ou </a:t>
            </a:r>
            <a:r>
              <a:rPr lang="pt-PT" altLang="pt-BR" sz="2000" b="1" dirty="0"/>
              <a:t>Coordenada</a:t>
            </a:r>
            <a:r>
              <a:rPr lang="pt-PT" altLang="pt-BR" sz="2000" dirty="0"/>
              <a:t> é descrita como uma </a:t>
            </a:r>
            <a:r>
              <a:rPr lang="pt-PT" altLang="pt-BR" sz="2000" dirty="0">
                <a:hlinkClick r:id="rId2" tooltip="Ligação covalente"/>
              </a:rPr>
              <a:t>ligação covalente</a:t>
            </a:r>
            <a:r>
              <a:rPr lang="pt-PT" altLang="pt-BR" sz="2000" dirty="0"/>
              <a:t> entre dois </a:t>
            </a:r>
            <a:r>
              <a:rPr lang="pt-PT" altLang="pt-BR" sz="2000" dirty="0">
                <a:hlinkClick r:id="rId3" tooltip="Átomo"/>
              </a:rPr>
              <a:t>átomos</a:t>
            </a:r>
            <a:r>
              <a:rPr lang="pt-PT" altLang="pt-BR" sz="2000" dirty="0"/>
              <a:t>, na qual os dois </a:t>
            </a:r>
            <a:r>
              <a:rPr lang="pt-PT" altLang="pt-BR" sz="2000" dirty="0">
                <a:hlinkClick r:id="rId4" tooltip="Elétron"/>
              </a:rPr>
              <a:t>elétrons</a:t>
            </a:r>
            <a:r>
              <a:rPr lang="pt-PT" altLang="pt-BR" sz="2000" dirty="0"/>
              <a:t> compartilhados provêm do mesmo átomo.</a:t>
            </a:r>
          </a:p>
          <a:p>
            <a:pPr>
              <a:buFont typeface="Arial" panose="020B0604020202020204" pitchFamily="34" charset="0"/>
              <a:buNone/>
            </a:pPr>
            <a:r>
              <a:rPr lang="pt-PT" altLang="pt-BR" sz="2000" dirty="0"/>
              <a:t>      Uma vez que a ligação dativa seja formada, sua força e demais características não têm diferença das de outras ligações covalentes </a:t>
            </a:r>
            <a:r>
              <a:rPr lang="pt-PT" altLang="pt-BR" sz="2000" dirty="0">
                <a:hlinkClick r:id="rId5" tooltip="Polaridade molecular"/>
              </a:rPr>
              <a:t>polares</a:t>
            </a:r>
            <a:r>
              <a:rPr lang="pt-PT" altLang="pt-BR" sz="2000" dirty="0"/>
              <a:t>.</a:t>
            </a:r>
            <a:endParaRPr lang="pt-BR" altLang="pt-BR" sz="2000" dirty="0"/>
          </a:p>
        </p:txBody>
      </p:sp>
      <p:pic>
        <p:nvPicPr>
          <p:cNvPr id="34821" name="Picture 8" descr="File:Coordinate Covalent Bonding.gif">
            <a:extLst>
              <a:ext uri="{FF2B5EF4-FFF2-40B4-BE49-F238E27FC236}">
                <a16:creationId xmlns:a16="http://schemas.microsoft.com/office/drawing/2014/main" id="{8A330ACF-6E40-415C-9218-D6142064A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55" y="3190082"/>
            <a:ext cx="46577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CaixaDeTexto 7">
            <a:extLst>
              <a:ext uri="{FF2B5EF4-FFF2-40B4-BE49-F238E27FC236}">
                <a16:creationId xmlns:a16="http://schemas.microsoft.com/office/drawing/2014/main" id="{EBBC8B85-EEDB-425E-99EA-2A4A70BC8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6303962"/>
            <a:ext cx="47863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</a:t>
            </a:r>
            <a:r>
              <a:rPr lang="pt-BR" altLang="pt-BR" dirty="0" err="1"/>
              <a:t>Coordinate</a:t>
            </a:r>
            <a:r>
              <a:rPr lang="pt-BR" altLang="pt-BR" dirty="0"/>
              <a:t> </a:t>
            </a:r>
            <a:r>
              <a:rPr lang="pt-BR" altLang="pt-BR" dirty="0" err="1"/>
              <a:t>Covalent</a:t>
            </a:r>
            <a:r>
              <a:rPr lang="pt-BR" altLang="pt-BR" dirty="0"/>
              <a:t> </a:t>
            </a:r>
            <a:r>
              <a:rPr lang="pt-BR" altLang="pt-BR" dirty="0" err="1"/>
              <a:t>Bonding</a:t>
            </a:r>
            <a:r>
              <a:rPr lang="pt-BR" altLang="pt-BR" dirty="0"/>
              <a:t>/ </a:t>
            </a:r>
            <a:r>
              <a:rPr lang="pt-BR" altLang="pt-BR" dirty="0" err="1"/>
              <a:t>Nonagonal</a:t>
            </a:r>
            <a:r>
              <a:rPr lang="pt-BR" altLang="pt-BR" dirty="0"/>
              <a:t> </a:t>
            </a:r>
            <a:r>
              <a:rPr lang="pt-BR" altLang="pt-BR" dirty="0" err="1"/>
              <a:t>Spider</a:t>
            </a:r>
            <a:r>
              <a:rPr lang="pt-BR" altLang="pt-BR" dirty="0"/>
              <a:t>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303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AC60BB28-84CA-4E46-AAB9-A1B591A543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3075" y="161893"/>
            <a:ext cx="8197850" cy="1081088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Polaridade</a:t>
            </a:r>
          </a:p>
        </p:txBody>
      </p:sp>
      <p:sp>
        <p:nvSpPr>
          <p:cNvPr id="35843" name="Rectangle 8">
            <a:extLst>
              <a:ext uri="{FF2B5EF4-FFF2-40B4-BE49-F238E27FC236}">
                <a16:creationId xmlns:a16="http://schemas.microsoft.com/office/drawing/2014/main" id="{0D42ABDD-70EE-4AC4-AA33-F35EAD5A4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450" y="1468544"/>
            <a:ext cx="87851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PT" altLang="pt-BR" sz="2000" dirty="0">
                <a:latin typeface="Calibri" panose="020F0502020204030204" pitchFamily="34" charset="0"/>
              </a:rPr>
              <a:t>As ligações covalentes são afetadas pela eletronegatividade dos átomos ligados entre si. Dois átomos de  eletronegatividade  igual  formam  ligações  covalentes  não-polares  ( como H-H ),</a:t>
            </a:r>
          </a:p>
          <a:p>
            <a:pPr eaLnBrk="1" hangingPunct="1"/>
            <a:r>
              <a:rPr lang="pt-PT" altLang="pt-BR" sz="2000" dirty="0">
                <a:latin typeface="Calibri" panose="020F0502020204030204" pitchFamily="34" charset="0"/>
              </a:rPr>
              <a:t>e um relacionamento desigual cria ligações covalentes polares (como o H-Cl).</a:t>
            </a:r>
            <a:r>
              <a:rPr lang="pt-PT" altLang="pt-BR" sz="2000" dirty="0">
                <a:latin typeface="Lucida Calligraphy" panose="03010101010101010101" pitchFamily="66" charset="0"/>
              </a:rPr>
              <a:t> </a:t>
            </a:r>
          </a:p>
          <a:p>
            <a:pPr eaLnBrk="1" hangingPunct="1"/>
            <a:br>
              <a:rPr lang="pt-PT" altLang="pt-BR" sz="3600" dirty="0">
                <a:latin typeface="Lucida Calligraphy" panose="03010101010101010101" pitchFamily="66" charset="0"/>
              </a:rPr>
            </a:br>
            <a:br>
              <a:rPr lang="pt-PT" altLang="pt-BR" sz="3600" dirty="0">
                <a:latin typeface="Lucida Calligraphy" panose="03010101010101010101" pitchFamily="66" charset="0"/>
              </a:rPr>
            </a:br>
            <a:endParaRPr lang="pt-PT" altLang="pt-BR" sz="3600" dirty="0">
              <a:latin typeface="Lucida Calligraphy" panose="03010101010101010101" pitchFamily="66" charset="0"/>
            </a:endParaRPr>
          </a:p>
        </p:txBody>
      </p:sp>
      <p:sp>
        <p:nvSpPr>
          <p:cNvPr id="35844" name="Text Box 10">
            <a:extLst>
              <a:ext uri="{FF2B5EF4-FFF2-40B4-BE49-F238E27FC236}">
                <a16:creationId xmlns:a16="http://schemas.microsoft.com/office/drawing/2014/main" id="{EA1CA4F4-6EB0-49E6-B948-B318409B2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7739" y="3284538"/>
            <a:ext cx="2073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>
              <a:latin typeface="Calibri" panose="020F0502020204030204" pitchFamily="34" charset="0"/>
            </a:endParaRPr>
          </a:p>
        </p:txBody>
      </p:sp>
      <p:sp>
        <p:nvSpPr>
          <p:cNvPr id="35846" name="Text Box 9">
            <a:extLst>
              <a:ext uri="{FF2B5EF4-FFF2-40B4-BE49-F238E27FC236}">
                <a16:creationId xmlns:a16="http://schemas.microsoft.com/office/drawing/2014/main" id="{5834BE7F-9073-4749-BBBA-F22393FA2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3010459"/>
            <a:ext cx="20177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1800" dirty="0">
                <a:latin typeface="Calibri" panose="020F0502020204030204" pitchFamily="34" charset="0"/>
              </a:rPr>
              <a:t>   Covalente Apolar</a:t>
            </a:r>
          </a:p>
          <a:p>
            <a:pPr eaLnBrk="1" hangingPunct="1">
              <a:spcBef>
                <a:spcPct val="50000"/>
              </a:spcBef>
            </a:pPr>
            <a:r>
              <a:rPr lang="pt-BR" altLang="pt-BR" sz="1800" dirty="0">
                <a:latin typeface="Calibri" panose="020F0502020204030204" pitchFamily="34" charset="0"/>
              </a:rPr>
              <a:t>            </a:t>
            </a:r>
            <a:r>
              <a:rPr lang="pt-BR" altLang="pt-BR" sz="2400" b="1" dirty="0">
                <a:latin typeface="Calibri" panose="020F0502020204030204" pitchFamily="34" charset="0"/>
              </a:rPr>
              <a:t>H-H</a:t>
            </a:r>
          </a:p>
        </p:txBody>
      </p:sp>
      <p:sp>
        <p:nvSpPr>
          <p:cNvPr id="35847" name="Text Box 11">
            <a:extLst>
              <a:ext uri="{FF2B5EF4-FFF2-40B4-BE49-F238E27FC236}">
                <a16:creationId xmlns:a16="http://schemas.microsoft.com/office/drawing/2014/main" id="{EAEA426E-8E31-4A27-A315-3AE2A4CA4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3" y="2987493"/>
            <a:ext cx="2232025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Covalente Polar</a:t>
            </a:r>
          </a:p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           </a:t>
            </a:r>
            <a:r>
              <a:rPr lang="pt-BR" altLang="pt-BR" sz="2400" b="1" dirty="0">
                <a:latin typeface="Calibri" panose="020F0502020204030204" pitchFamily="34" charset="0"/>
              </a:rPr>
              <a:t>H-Cl</a:t>
            </a:r>
          </a:p>
          <a:p>
            <a:pPr eaLnBrk="1" hangingPunct="1"/>
            <a:endParaRPr lang="pt-BR" altLang="pt-BR" sz="24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t-BR" altLang="pt-BR" sz="1800" dirty="0">
                <a:latin typeface="Calibri" panose="020F0502020204030204" pitchFamily="34" charset="0"/>
              </a:rPr>
              <a:t>              </a:t>
            </a:r>
          </a:p>
        </p:txBody>
      </p:sp>
      <p:pic>
        <p:nvPicPr>
          <p:cNvPr id="35848" name="Picture 12" descr="File:Covalent bond hydrogen.svg">
            <a:extLst>
              <a:ext uri="{FF2B5EF4-FFF2-40B4-BE49-F238E27FC236}">
                <a16:creationId xmlns:a16="http://schemas.microsoft.com/office/drawing/2014/main" id="{F3791501-A032-4FB8-9EE5-96019FA3A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82" y="3987852"/>
            <a:ext cx="4167188" cy="178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9" name="Retângulo 12">
            <a:extLst>
              <a:ext uri="{FF2B5EF4-FFF2-40B4-BE49-F238E27FC236}">
                <a16:creationId xmlns:a16="http://schemas.microsoft.com/office/drawing/2014/main" id="{A0B10BAE-6561-4431-9360-A3E82D132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89" y="6143625"/>
            <a:ext cx="8143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Imagens da esquerda para direita: (a) Covalent bond hydrogen/ Jacek FH/ GNU Free Documentation License; (b) Hydrogen-chloride-elpot-transparent-3D-balls/ Ben Mills/ Public Domain</a:t>
            </a:r>
          </a:p>
        </p:txBody>
      </p:sp>
      <p:pic>
        <p:nvPicPr>
          <p:cNvPr id="35850" name="Picture 13" descr="File:Hydrogen-chloride-elpot-transparent-3D-balls.png">
            <a:extLst>
              <a:ext uri="{FF2B5EF4-FFF2-40B4-BE49-F238E27FC236}">
                <a16:creationId xmlns:a16="http://schemas.microsoft.com/office/drawing/2014/main" id="{C1A7C519-0F23-47C6-9D67-DCCBFEC23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681" y="3924859"/>
            <a:ext cx="198437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5">
            <a:extLst>
              <a:ext uri="{FF2B5EF4-FFF2-40B4-BE49-F238E27FC236}">
                <a16:creationId xmlns:a16="http://schemas.microsoft.com/office/drawing/2014/main" id="{12315A4F-68FF-4E92-800D-7A7BE1676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669" y="1344422"/>
            <a:ext cx="871378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</a:rPr>
              <a:t>A ligação metálica é constituída pelos elétrons </a:t>
            </a:r>
            <a:r>
              <a:rPr lang="pt-BR" altLang="pt-BR" sz="2000" i="1" dirty="0">
                <a:latin typeface="Calibri" panose="020F0502020204030204" pitchFamily="34" charset="0"/>
              </a:rPr>
              <a:t>livres,</a:t>
            </a:r>
            <a:r>
              <a:rPr lang="pt-BR" altLang="pt-BR" sz="2000" dirty="0">
                <a:latin typeface="Calibri" panose="020F0502020204030204" pitchFamily="34" charset="0"/>
              </a:rPr>
              <a:t> que ficam entre os cátions dos metais (modelo do </a:t>
            </a:r>
            <a:r>
              <a:rPr lang="pt-BR" altLang="pt-BR" sz="2000" i="1" dirty="0">
                <a:latin typeface="Calibri" panose="020F0502020204030204" pitchFamily="34" charset="0"/>
              </a:rPr>
              <a:t>gás eletrônico</a:t>
            </a:r>
            <a:r>
              <a:rPr lang="pt-BR" altLang="pt-BR" sz="2000" dirty="0">
                <a:latin typeface="Calibri" panose="020F0502020204030204" pitchFamily="34" charset="0"/>
              </a:rPr>
              <a:t> ou do </a:t>
            </a:r>
            <a:r>
              <a:rPr lang="pt-BR" altLang="pt-BR" sz="2000" i="1" dirty="0">
                <a:latin typeface="Calibri" panose="020F0502020204030204" pitchFamily="34" charset="0"/>
              </a:rPr>
              <a:t>mar de elétrons</a:t>
            </a:r>
            <a:r>
              <a:rPr lang="pt-BR" altLang="pt-BR" sz="2000" dirty="0">
                <a:latin typeface="Calibri" panose="020F0502020204030204" pitchFamily="34" charset="0"/>
              </a:rPr>
              <a:t>). Os  metais  são  constituídos  por    seus cátions mergulhados em um </a:t>
            </a:r>
            <a:r>
              <a:rPr lang="pt-BR" altLang="pt-BR" sz="2000" i="1" dirty="0">
                <a:latin typeface="Calibri" panose="020F0502020204030204" pitchFamily="34" charset="0"/>
              </a:rPr>
              <a:t>mar de elétrons</a:t>
            </a:r>
            <a:r>
              <a:rPr lang="pt-BR" altLang="pt-BR" sz="2000" dirty="0">
                <a:latin typeface="Calibri" panose="020F0502020204030204" pitchFamily="34" charset="0"/>
              </a:rPr>
              <a:t>.</a:t>
            </a:r>
            <a:br>
              <a:rPr lang="pt-BR" altLang="pt-BR" sz="2000" dirty="0">
                <a:latin typeface="Calibri" panose="020F0502020204030204" pitchFamily="34" charset="0"/>
              </a:rPr>
            </a:br>
            <a:br>
              <a:rPr lang="pt-BR" altLang="pt-BR" sz="2000" dirty="0">
                <a:latin typeface="Calibri" panose="020F0502020204030204" pitchFamily="34" charset="0"/>
              </a:rPr>
            </a:br>
            <a:endParaRPr lang="pt-BR" altLang="pt-BR" sz="2000" dirty="0">
              <a:latin typeface="Calibri" panose="020F0502020204030204" pitchFamily="34" charset="0"/>
            </a:endParaRPr>
          </a:p>
        </p:txBody>
      </p:sp>
      <p:sp>
        <p:nvSpPr>
          <p:cNvPr id="36867" name="Rectangle 6">
            <a:extLst>
              <a:ext uri="{FF2B5EF4-FFF2-40B4-BE49-F238E27FC236}">
                <a16:creationId xmlns:a16="http://schemas.microsoft.com/office/drawing/2014/main" id="{9A0638C2-B53A-4C16-B8D1-CD991621FB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920" y="329449"/>
            <a:ext cx="8197850" cy="792163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Metálica</a:t>
            </a:r>
          </a:p>
        </p:txBody>
      </p:sp>
      <p:sp>
        <p:nvSpPr>
          <p:cNvPr id="36868" name="Text Box 9">
            <a:extLst>
              <a:ext uri="{FF2B5EF4-FFF2-40B4-BE49-F238E27FC236}">
                <a16:creationId xmlns:a16="http://schemas.microsoft.com/office/drawing/2014/main" id="{148D6EC9-B77C-4660-881E-EA181FFB2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4" y="5794376"/>
            <a:ext cx="6608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pt-BR" altLang="pt-BR" sz="1800">
              <a:latin typeface="Calibri" panose="020F0502020204030204" pitchFamily="34" charset="0"/>
            </a:endParaRPr>
          </a:p>
        </p:txBody>
      </p:sp>
      <p:pic>
        <p:nvPicPr>
          <p:cNvPr id="36870" name="Picture 13" descr="File:Metallic bond Cu.svg">
            <a:extLst>
              <a:ext uri="{FF2B5EF4-FFF2-40B4-BE49-F238E27FC236}">
                <a16:creationId xmlns:a16="http://schemas.microsoft.com/office/drawing/2014/main" id="{9EF335E4-E340-478B-963E-B5D451355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24" y="2677494"/>
            <a:ext cx="3157139" cy="252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15" descr="File:Metallic bonding.svg">
            <a:extLst>
              <a:ext uri="{FF2B5EF4-FFF2-40B4-BE49-F238E27FC236}">
                <a16:creationId xmlns:a16="http://schemas.microsoft.com/office/drawing/2014/main" id="{11EBBEF0-AE43-43F8-8849-B45FE32AD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2472267"/>
            <a:ext cx="3620051" cy="282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2" name="CaixaDeTexto 13">
            <a:extLst>
              <a:ext uri="{FF2B5EF4-FFF2-40B4-BE49-F238E27FC236}">
                <a16:creationId xmlns:a16="http://schemas.microsoft.com/office/drawing/2014/main" id="{680E93EC-DFBA-409C-8144-5152212EE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7" y="6000750"/>
            <a:ext cx="75009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Imagens da esquerda para direita: (a) Metallic bond Cu/ King of Hearts/ Public Domain; (b) Metallic bonding/ Muskid/ </a:t>
            </a:r>
            <a:r>
              <a:rPr lang="en-US" altLang="pt-BR"/>
              <a:t>Creative Commons Attribution-Share Alike 3.0 Germany</a:t>
            </a:r>
            <a:endParaRPr lang="pt-BR" altLang="pt-B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0">
            <a:extLst>
              <a:ext uri="{FF2B5EF4-FFF2-40B4-BE49-F238E27FC236}">
                <a16:creationId xmlns:a16="http://schemas.microsoft.com/office/drawing/2014/main" id="{DF6B1E0D-16B6-4213-B5DE-CAE893DD9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6" y="1725614"/>
            <a:ext cx="1841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 sz="3200">
              <a:latin typeface="Lucida Calligraphy" panose="03010101010101010101" pitchFamily="66" charset="0"/>
            </a:endParaRPr>
          </a:p>
        </p:txBody>
      </p:sp>
      <p:sp>
        <p:nvSpPr>
          <p:cNvPr id="37892" name="Text Box 13">
            <a:extLst>
              <a:ext uri="{FF2B5EF4-FFF2-40B4-BE49-F238E27FC236}">
                <a16:creationId xmlns:a16="http://schemas.microsoft.com/office/drawing/2014/main" id="{34B9D52A-B9D0-46E8-9B1F-E1361612A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1" y="1643331"/>
            <a:ext cx="8299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</a:rPr>
              <a:t>Ligas metálicas: são uniões de dois ou mais metais, podendo ainda incluir </a:t>
            </a:r>
            <a:r>
              <a:rPr lang="pt-BR" altLang="pt-BR" sz="2000" dirty="0" err="1">
                <a:latin typeface="Calibri" panose="020F0502020204030204" pitchFamily="34" charset="0"/>
              </a:rPr>
              <a:t>semimetais</a:t>
            </a:r>
            <a:r>
              <a:rPr lang="pt-BR" altLang="pt-BR" sz="2000" dirty="0">
                <a:latin typeface="Calibri" panose="020F0502020204030204" pitchFamily="34" charset="0"/>
              </a:rPr>
              <a:t> ou não-metais, mas sempre com predominância dos elementos metálicos.</a:t>
            </a:r>
          </a:p>
          <a:p>
            <a:pPr eaLnBrk="1" hangingPunct="1"/>
            <a:endParaRPr lang="pt-BR" altLang="pt-BR" sz="2000" dirty="0">
              <a:latin typeface="Calibri" panose="020F0502020204030204" pitchFamily="34" charset="0"/>
            </a:endParaRPr>
          </a:p>
        </p:txBody>
      </p:sp>
      <p:pic>
        <p:nvPicPr>
          <p:cNvPr id="37894" name="Picture 9" descr="File:Brake shoe materials.jpg">
            <a:extLst>
              <a:ext uri="{FF2B5EF4-FFF2-40B4-BE49-F238E27FC236}">
                <a16:creationId xmlns:a16="http://schemas.microsoft.com/office/drawing/2014/main" id="{A9109E74-DE8E-43F8-8FCA-5450F2E50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2717801"/>
            <a:ext cx="600075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CaixaDeTexto 8">
            <a:extLst>
              <a:ext uri="{FF2B5EF4-FFF2-40B4-BE49-F238E27FC236}">
                <a16:creationId xmlns:a16="http://schemas.microsoft.com/office/drawing/2014/main" id="{B0DE45DC-526D-4028-815E-19BAE5D8963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807869" y="4550569"/>
            <a:ext cx="4071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Brake shoe materials/ 100yen/ GNU Free Documentation License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8A13DC-B2F4-49DF-9078-A5D9BABF3F51}"/>
              </a:ext>
            </a:extLst>
          </p:cNvPr>
          <p:cNvSpPr txBox="1">
            <a:spLocks/>
          </p:cNvSpPr>
          <p:nvPr/>
        </p:nvSpPr>
        <p:spPr>
          <a:xfrm>
            <a:off x="365920" y="329449"/>
            <a:ext cx="8197850" cy="792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Metálica</a:t>
            </a:r>
            <a:endParaRPr lang="pt-BR" alt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34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62C8CE31-40B8-4B92-816C-FD88301A915E}"/>
              </a:ext>
            </a:extLst>
          </p:cNvPr>
          <p:cNvSpPr/>
          <p:nvPr/>
        </p:nvSpPr>
        <p:spPr>
          <a:xfrm>
            <a:off x="647056" y="1318454"/>
            <a:ext cx="8496944" cy="4221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Considerando o elemento A de número atômico 11 e o elemento B de número atômico 8, o composto mais provável formado pelos elementos A e B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será um sólido constituído por moléculas.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será um sólido de baixo ponto de fusão.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será um bom condutor de eletricidade quando fundido.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reage com água formando um ácido.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reage com uma base formando sal e água.</a:t>
            </a: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66CF9A5-22D2-4EC5-ACD5-9C7A400DAE0B}"/>
              </a:ext>
            </a:extLst>
          </p:cNvPr>
          <p:cNvSpPr txBox="1">
            <a:spLocks/>
          </p:cNvSpPr>
          <p:nvPr/>
        </p:nvSpPr>
        <p:spPr>
          <a:xfrm>
            <a:off x="251520" y="332656"/>
            <a:ext cx="8197850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  <p:pic>
        <p:nvPicPr>
          <p:cNvPr id="4" name="y2mate.com - fuleragem_mc_wm_fitdance_tv_coreografia_dance_video_i-JgeExQa2I">
            <a:hlinkClick r:id="" action="ppaction://media"/>
            <a:extLst>
              <a:ext uri="{FF2B5EF4-FFF2-40B4-BE49-F238E27FC236}">
                <a16:creationId xmlns:a16="http://schemas.microsoft.com/office/drawing/2014/main" id="{A905A45C-18DE-4D64-856B-D4E10546E92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763" end="76116.81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0312" y="50131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79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FE869C8-DB91-4CD2-AD99-09E5F19F3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306" y="783348"/>
            <a:ext cx="552164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Analise as </a:t>
            </a: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propriedades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físicas na tabela abaixo: </a:t>
            </a:r>
            <a:endParaRPr kumimoji="0" lang="pt-BR" altLang="pt-B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1137" name="Imagem 2">
            <a:extLst>
              <a:ext uri="{FF2B5EF4-FFF2-40B4-BE49-F238E27FC236}">
                <a16:creationId xmlns:a16="http://schemas.microsoft.com/office/drawing/2014/main" id="{6E5B0F9F-3E44-40DE-8898-96D788229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11" y="1326145"/>
            <a:ext cx="8170731" cy="253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05C6A314-9B25-473F-9F13-4446C34C5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16" y="3828134"/>
            <a:ext cx="885698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 os modelos de ligação química, A, B, C e D podem ser classificados, respectivamente, como,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composto iônico, metal, substância molecular, metal.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metal, composto iônico, composto iônico, substância molecular.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composto iônico, substância molecular, metal, metal.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substância molecular, composto iônico, composto iônico, metal. </a:t>
            </a:r>
            <a:endParaRPr kumimoji="0" lang="pt-BR" altLang="pt-B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e) composto iônico, substância molecular, metal, composto iônico.</a:t>
            </a:r>
            <a:endParaRPr kumimoji="0" lang="pt-BR" altLang="pt-BR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864039-93CD-43DD-B62A-BA3C0C6817DA}"/>
              </a:ext>
            </a:extLst>
          </p:cNvPr>
          <p:cNvSpPr txBox="1">
            <a:spLocks/>
          </p:cNvSpPr>
          <p:nvPr/>
        </p:nvSpPr>
        <p:spPr>
          <a:xfrm>
            <a:off x="251520" y="332656"/>
            <a:ext cx="8197850" cy="576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</a:t>
            </a:r>
          </a:p>
        </p:txBody>
      </p:sp>
      <p:pic>
        <p:nvPicPr>
          <p:cNvPr id="4" name="y2mate.com - vai_embrazando_mc_zaac_part_mc_vigary_coreografia_fitdance_tv__g3U4fJFMM0">
            <a:hlinkClick r:id="" action="ppaction://media"/>
            <a:extLst>
              <a:ext uri="{FF2B5EF4-FFF2-40B4-BE49-F238E27FC236}">
                <a16:creationId xmlns:a16="http://schemas.microsoft.com/office/drawing/2014/main" id="{C8BB0004-C9F9-4431-AA1B-27329F6DB3D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584" end="117114.06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9770" y="4437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6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23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1C2B5107-ABD9-46EA-B00B-B3A820A9F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83675"/>
            <a:ext cx="8064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(UERJ-RJ) </a:t>
            </a: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figura abaixo representa o átomo de um elemento químico, de acordo com o modelo de Bohr.</a:t>
            </a:r>
            <a:r>
              <a:rPr lang="pt-BR" altLang="pt-BR" sz="105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endParaRPr lang="pt-BR" altLang="pt-BR" sz="900" dirty="0">
              <a:ea typeface="Calibri" panose="020F0502020204030204" pitchFamily="34" charset="0"/>
              <a:cs typeface="Tahoma" panose="020B0604030504040204" pitchFamily="34" charset="0"/>
            </a:endParaRPr>
          </a:p>
          <a:p>
            <a:endParaRPr lang="pt-BR" altLang="pt-BR" sz="2000" dirty="0"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5DFD06CF-0FF7-4F7F-891D-D06851F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401115"/>
            <a:ext cx="79200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(HARTWIG, D. R. e outros. "Química geral e inorgânica." São Paulo: Scipione, 1999.) </a:t>
            </a: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Para adquirir estabilidade, um átomo do elemento representado pela figura deverá efetuar ligação química com um único átomo de outro elemento, cujo símbolo é: </a:t>
            </a:r>
          </a:p>
          <a:p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a) C          b) F            c) P            d) S </a:t>
            </a:r>
          </a:p>
        </p:txBody>
      </p:sp>
      <p:sp>
        <p:nvSpPr>
          <p:cNvPr id="39940" name="Rectangle 6">
            <a:extLst>
              <a:ext uri="{FF2B5EF4-FFF2-40B4-BE49-F238E27FC236}">
                <a16:creationId xmlns:a16="http://schemas.microsoft.com/office/drawing/2014/main" id="{4FD08CCB-8B5E-4753-89C3-C977BB6F0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360638"/>
            <a:ext cx="8197850" cy="576263"/>
          </a:xfrm>
        </p:spPr>
        <p:txBody>
          <a:bodyPr>
            <a:no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Exercícios</a:t>
            </a:r>
          </a:p>
        </p:txBody>
      </p:sp>
      <p:pic>
        <p:nvPicPr>
          <p:cNvPr id="39942" name="Picture 8" descr="File:Electron shell 012 Magnesium.svg">
            <a:extLst>
              <a:ext uri="{FF2B5EF4-FFF2-40B4-BE49-F238E27FC236}">
                <a16:creationId xmlns:a16="http://schemas.microsoft.com/office/drawing/2014/main" id="{6CF096F6-131A-4B09-B3A6-3E3E64F39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91506"/>
            <a:ext cx="267335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CaixaDeTexto 8">
            <a:extLst>
              <a:ext uri="{FF2B5EF4-FFF2-40B4-BE49-F238E27FC236}">
                <a16:creationId xmlns:a16="http://schemas.microsoft.com/office/drawing/2014/main" id="{455F2ABD-5FCB-4BA3-8AFA-3D5AC9573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4" y="6611938"/>
            <a:ext cx="9109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Electron shell 012 Magnesium/ Pumbaa/ Creative Commons - Atribuição - Partilha nos Mesmos Termos 2.0 Reino Unido: Inglaterra e País de Gales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ADC63-B8AB-4EAF-A9B0-6F436FF8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PERGUNTA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F7C240-E1EB-453D-BDD7-920D1B24A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000" dirty="0"/>
              <a:t>Qual o melhor curso da UFAL??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49F0E5-ECDB-4DBF-B887-86587EC41A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068960"/>
            <a:ext cx="4163763" cy="2814877"/>
          </a:xfrm>
          <a:prstGeom prst="rect">
            <a:avLst/>
          </a:prstGeom>
        </p:spPr>
      </p:pic>
      <p:pic>
        <p:nvPicPr>
          <p:cNvPr id="6" name="y2mate.com - minha_eguinha_pocoto_by_jenni_e_will_nE83dPaxdrI">
            <a:hlinkClick r:id="" action="ppaction://media"/>
            <a:extLst>
              <a:ext uri="{FF2B5EF4-FFF2-40B4-BE49-F238E27FC236}">
                <a16:creationId xmlns:a16="http://schemas.microsoft.com/office/drawing/2014/main" id="{A37DD1F9-3103-4489-BF27-B4A49E79B66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591" end="48485.18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32624" y="36964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63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294CBA5-31EB-4522-9027-95278343A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68" y="287199"/>
            <a:ext cx="8120063" cy="1152525"/>
          </a:xfrm>
        </p:spPr>
        <p:txBody>
          <a:bodyPr>
            <a:noAutofit/>
          </a:bodyPr>
          <a:lstStyle/>
          <a:p>
            <a:b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Teoria do Octeto</a:t>
            </a:r>
            <a:b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pt-BR" alt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652" name="Grupo 14">
            <a:extLst>
              <a:ext uri="{FF2B5EF4-FFF2-40B4-BE49-F238E27FC236}">
                <a16:creationId xmlns:a16="http://schemas.microsoft.com/office/drawing/2014/main" id="{013A3D8B-42F8-4C8E-9548-7D54609C54DB}"/>
              </a:ext>
            </a:extLst>
          </p:cNvPr>
          <p:cNvGrpSpPr>
            <a:grpSpLocks/>
          </p:cNvGrpSpPr>
          <p:nvPr/>
        </p:nvGrpSpPr>
        <p:grpSpPr bwMode="auto">
          <a:xfrm>
            <a:off x="928686" y="1623572"/>
            <a:ext cx="7286626" cy="4592637"/>
            <a:chOff x="2125645" y="2214554"/>
            <a:chExt cx="5143536" cy="3214710"/>
          </a:xfrm>
        </p:grpSpPr>
        <p:pic>
          <p:nvPicPr>
            <p:cNvPr id="27654" name="Picture 7" descr="File:Electron shell 011 Sodium.svg">
              <a:extLst>
                <a:ext uri="{FF2B5EF4-FFF2-40B4-BE49-F238E27FC236}">
                  <a16:creationId xmlns:a16="http://schemas.microsoft.com/office/drawing/2014/main" id="{C45EABE9-264F-483A-A017-E66C4853B2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01" t="23914" r="20523" b="19563"/>
            <a:stretch>
              <a:fillRect/>
            </a:stretch>
          </p:blipFill>
          <p:spPr bwMode="auto">
            <a:xfrm>
              <a:off x="2411397" y="3500438"/>
              <a:ext cx="1857388" cy="1857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55" name="Picture 9" descr="File:Electron shell 017 Chlorine.svg">
              <a:extLst>
                <a:ext uri="{FF2B5EF4-FFF2-40B4-BE49-F238E27FC236}">
                  <a16:creationId xmlns:a16="http://schemas.microsoft.com/office/drawing/2014/main" id="{D3B794FD-8D5C-4389-9B07-6E7774DB26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07" t="22968" r="19173" b="18567"/>
            <a:stretch>
              <a:fillRect/>
            </a:stretch>
          </p:blipFill>
          <p:spPr bwMode="auto">
            <a:xfrm>
              <a:off x="5054603" y="3429000"/>
              <a:ext cx="1928826" cy="2000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56" name="CaixaDeTexto 7">
              <a:extLst>
                <a:ext uri="{FF2B5EF4-FFF2-40B4-BE49-F238E27FC236}">
                  <a16:creationId xmlns:a16="http://schemas.microsoft.com/office/drawing/2014/main" id="{452C633E-8A3C-4B66-B373-85BFA92828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3033" y="5072074"/>
              <a:ext cx="4286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(a)</a:t>
              </a:r>
            </a:p>
          </p:txBody>
        </p:sp>
        <p:sp>
          <p:nvSpPr>
            <p:cNvPr id="27657" name="CaixaDeTexto 8">
              <a:extLst>
                <a:ext uri="{FF2B5EF4-FFF2-40B4-BE49-F238E27FC236}">
                  <a16:creationId xmlns:a16="http://schemas.microsoft.com/office/drawing/2014/main" id="{F21B3F83-8E01-4C9E-AB5B-2F148378D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97677" y="5072074"/>
              <a:ext cx="4286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/>
                <a:t>(b)</a:t>
              </a:r>
            </a:p>
          </p:txBody>
        </p:sp>
        <p:sp>
          <p:nvSpPr>
            <p:cNvPr id="12" name="Texto explicativo retangular com cantos arredondados 11">
              <a:extLst>
                <a:ext uri="{FF2B5EF4-FFF2-40B4-BE49-F238E27FC236}">
                  <a16:creationId xmlns:a16="http://schemas.microsoft.com/office/drawing/2014/main" id="{A8DB8003-A5E2-44E4-BBE3-FA9C0BE3DBCD}"/>
                </a:ext>
              </a:extLst>
            </p:cNvPr>
            <p:cNvSpPr/>
            <p:nvPr/>
          </p:nvSpPr>
          <p:spPr>
            <a:xfrm>
              <a:off x="2125645" y="2285992"/>
              <a:ext cx="2357453" cy="1214447"/>
            </a:xfrm>
            <a:prstGeom prst="wedgeRoundRectCallout">
              <a:avLst/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/>
                <a:t>Eu ficaria mais nobre sem este meu elétron no 3º nível. Se você quiser eu lhe dou este meu elétron.</a:t>
              </a:r>
            </a:p>
          </p:txBody>
        </p:sp>
        <p:sp>
          <p:nvSpPr>
            <p:cNvPr id="13" name="Texto explicativo retangular com cantos arredondados 12">
              <a:extLst>
                <a:ext uri="{FF2B5EF4-FFF2-40B4-BE49-F238E27FC236}">
                  <a16:creationId xmlns:a16="http://schemas.microsoft.com/office/drawing/2014/main" id="{C4C9C4BA-E294-4ED0-9E45-137FEDFB2D3F}"/>
                </a:ext>
              </a:extLst>
            </p:cNvPr>
            <p:cNvSpPr/>
            <p:nvPr/>
          </p:nvSpPr>
          <p:spPr>
            <a:xfrm>
              <a:off x="4911726" y="2214554"/>
              <a:ext cx="2357455" cy="1285884"/>
            </a:xfrm>
            <a:prstGeom prst="wedgeRoundRectCallout">
              <a:avLst>
                <a:gd name="adj1" fmla="val 19802"/>
                <a:gd name="adj2" fmla="val 62500"/>
                <a:gd name="adj3" fmla="val 16667"/>
              </a:avLst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1600" dirty="0"/>
                <a:t>Oba! Obrigado! Estava mesmo precisando de mais um elétron para adquirir estabilidade!</a:t>
              </a:r>
            </a:p>
          </p:txBody>
        </p:sp>
      </p:grpSp>
      <p:sp>
        <p:nvSpPr>
          <p:cNvPr id="27653" name="CaixaDeTexto 13">
            <a:extLst>
              <a:ext uri="{FF2B5EF4-FFF2-40B4-BE49-F238E27FC236}">
                <a16:creationId xmlns:a16="http://schemas.microsoft.com/office/drawing/2014/main" id="{24D05F33-7793-4F48-A5FF-A1D1CE6B2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4" y="6457950"/>
            <a:ext cx="9109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(a) Electron shell 011 Sodium/ Pumbaa/ Creative Commons - Atribuição - Partilha nos Mesmos Termos 2.0 Reino Unido: Inglaterra e País de Gales; (b) Electron shell 017 Chlorine/ Pumbaa/ Creative Commons - Atribuição - Partilha nos Mesmos Termos 2.0 Reino Unido: Inglaterra e País de Gales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9E24148-C597-45E9-B1DE-2B5044935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724" y="183591"/>
            <a:ext cx="8197850" cy="1064219"/>
          </a:xfrm>
        </p:spPr>
        <p:txBody>
          <a:bodyPr/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Iônica ou Eletrovalente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0334A35-706F-41C6-AB35-8F271C8436D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11163" y="1988840"/>
            <a:ext cx="3875088" cy="395922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1200" dirty="0"/>
              <a:t>        </a:t>
            </a:r>
            <a:r>
              <a:rPr lang="pt-BR" altLang="pt-BR" sz="2000" dirty="0"/>
              <a:t>Como o próprio nome já diz,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ligação   iônica  ocorre   com  a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formação de  íons.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1200" dirty="0"/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     A atração  entre  os  átomos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que  formam  o  composto  é de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origem   eletrostática.    Sempre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um dos átomos  perde  elétrons,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enquanto o  outro recebe.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t-BR" altLang="pt-BR" sz="1200" dirty="0"/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    O átomo mais eletronegativo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arranca os elétrons  do  átomo 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t-BR" altLang="pt-BR" sz="2000" dirty="0"/>
              <a:t>menos eletronegativo. </a:t>
            </a:r>
          </a:p>
          <a:p>
            <a:pPr>
              <a:lnSpc>
                <a:spcPct val="80000"/>
              </a:lnSpc>
            </a:pPr>
            <a:endParaRPr lang="pt-BR" altLang="pt-BR" sz="2000" dirty="0"/>
          </a:p>
        </p:txBody>
      </p:sp>
      <p:pic>
        <p:nvPicPr>
          <p:cNvPr id="28677" name="Picture 10" descr="File:Legame ionico fra sodio e cloro.svg">
            <a:extLst>
              <a:ext uri="{FF2B5EF4-FFF2-40B4-BE49-F238E27FC236}">
                <a16:creationId xmlns:a16="http://schemas.microsoft.com/office/drawing/2014/main" id="{C901AB7A-4363-4764-907C-E8162D3C2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108983"/>
            <a:ext cx="523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CaixaDeTexto 10">
            <a:extLst>
              <a:ext uri="{FF2B5EF4-FFF2-40B4-BE49-F238E27FC236}">
                <a16:creationId xmlns:a16="http://schemas.microsoft.com/office/drawing/2014/main" id="{D537A1DD-6BE0-45A2-9E97-55E22CAFB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434" y="3576158"/>
            <a:ext cx="51260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</a:t>
            </a:r>
            <a:r>
              <a:rPr lang="it-IT" altLang="pt-BR" dirty="0"/>
              <a:t>Legame ionico fra sodio e cloro</a:t>
            </a:r>
            <a:r>
              <a:rPr lang="pt-BR" altLang="pt-BR" dirty="0"/>
              <a:t>/ </a:t>
            </a:r>
            <a:r>
              <a:rPr lang="pt-BR" altLang="pt-BR" dirty="0" err="1"/>
              <a:t>User:ARTE</a:t>
            </a:r>
            <a:r>
              <a:rPr lang="pt-BR" altLang="pt-BR" dirty="0"/>
              <a:t>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  <a:endParaRPr lang="it-IT" altLang="pt-BR" dirty="0"/>
          </a:p>
        </p:txBody>
      </p:sp>
      <p:pic>
        <p:nvPicPr>
          <p:cNvPr id="28679" name="Picture 12" descr="File:Sodium-chloride-monomer-CRC-MW-3D-balls.png">
            <a:extLst>
              <a:ext uri="{FF2B5EF4-FFF2-40B4-BE49-F238E27FC236}">
                <a16:creationId xmlns:a16="http://schemas.microsoft.com/office/drawing/2014/main" id="{B0F620B6-0828-4A2F-A254-B728D6129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89" y="4362210"/>
            <a:ext cx="363696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CaixaDeTexto 12">
            <a:extLst>
              <a:ext uri="{FF2B5EF4-FFF2-40B4-BE49-F238E27FC236}">
                <a16:creationId xmlns:a16="http://schemas.microsoft.com/office/drawing/2014/main" id="{57F606C2-45CC-4DB6-9A4D-AA5D311DA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7967" y="5548015"/>
            <a:ext cx="36433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Sodium-chloride-monomer-CRC-MW-3D-balls/ Ben Mills/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DDDC1B1-D127-456B-A166-E79B63714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232504"/>
            <a:ext cx="6826249" cy="1079500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Ligação Iônica e Formação de Íons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2A1C961-5FBE-4F19-8B64-427065E97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1653" y="3603625"/>
            <a:ext cx="6826250" cy="201612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pt-BR" altLang="pt-BR" sz="2400" baseline="-25000" dirty="0"/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400" baseline="-25000" dirty="0"/>
              <a:t>          </a:t>
            </a:r>
            <a:r>
              <a:rPr lang="pt-BR" altLang="pt-BR" sz="2400" baseline="-25000" dirty="0">
                <a:solidFill>
                  <a:srgbClr val="4D4D4D"/>
                </a:solidFill>
              </a:rPr>
              <a:t> </a:t>
            </a:r>
            <a:r>
              <a:rPr lang="pt-BR" altLang="pt-BR" sz="2000" baseline="-25000" dirty="0">
                <a:solidFill>
                  <a:srgbClr val="4D4D4D"/>
                </a:solidFill>
              </a:rPr>
              <a:t>11</a:t>
            </a:r>
            <a:r>
              <a:rPr lang="pt-BR" altLang="pt-BR" sz="2000" dirty="0">
                <a:solidFill>
                  <a:srgbClr val="4D4D4D"/>
                </a:solidFill>
              </a:rPr>
              <a:t>Na</a:t>
            </a:r>
            <a:r>
              <a:rPr lang="pt-BR" altLang="pt-BR" sz="2000" dirty="0"/>
              <a:t>: 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</a:t>
            </a:r>
            <a:r>
              <a:rPr lang="pt-BR" altLang="pt-BR" sz="2000" baseline="-25000" dirty="0"/>
              <a:t>   </a:t>
            </a:r>
            <a:r>
              <a:rPr lang="pt-BR" altLang="pt-BR" sz="2000" dirty="0"/>
              <a:t>3s</a:t>
            </a:r>
            <a:r>
              <a:rPr lang="pt-BR" altLang="pt-BR" sz="2000" baseline="30000" dirty="0"/>
              <a:t>1               </a:t>
            </a:r>
            <a:r>
              <a:rPr lang="pt-BR" altLang="pt-BR" sz="2000" baseline="-25000" dirty="0"/>
              <a:t> 17</a:t>
            </a:r>
            <a:r>
              <a:rPr lang="pt-BR" altLang="pt-BR" sz="2000" dirty="0">
                <a:solidFill>
                  <a:srgbClr val="339933"/>
                </a:solidFill>
              </a:rPr>
              <a:t>Cl</a:t>
            </a:r>
            <a:r>
              <a:rPr lang="pt-BR" altLang="pt-BR" sz="2000" dirty="0"/>
              <a:t>: 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</a:t>
            </a:r>
            <a:r>
              <a:rPr lang="pt-BR" altLang="pt-BR" sz="2000" dirty="0"/>
              <a:t>   3s</a:t>
            </a:r>
            <a:r>
              <a:rPr lang="pt-BR" altLang="pt-BR" sz="2000" baseline="30000" dirty="0"/>
              <a:t>7         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30000" dirty="0"/>
              <a:t>                              </a:t>
            </a:r>
            <a:r>
              <a:rPr lang="pt-BR" altLang="pt-BR" sz="2000" baseline="-25000" dirty="0"/>
              <a:t>K = 2      L= 8           M = 1                              K = 2        L= 8            M = 7                                       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30000" dirty="0"/>
              <a:t>  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-25000" dirty="0"/>
              <a:t>         </a:t>
            </a:r>
            <a:r>
              <a:rPr lang="pt-BR" altLang="pt-BR" sz="2000" baseline="-25000" dirty="0">
                <a:solidFill>
                  <a:srgbClr val="4D4D4D"/>
                </a:solidFill>
              </a:rPr>
              <a:t>11</a:t>
            </a:r>
            <a:r>
              <a:rPr lang="pt-BR" altLang="pt-BR" sz="2000" dirty="0">
                <a:solidFill>
                  <a:srgbClr val="4D4D4D"/>
                </a:solidFill>
              </a:rPr>
              <a:t>Na</a:t>
            </a:r>
            <a:r>
              <a:rPr lang="pt-BR" altLang="pt-BR" sz="2000" baseline="30000" dirty="0">
                <a:solidFill>
                  <a:srgbClr val="4D4D4D"/>
                </a:solidFill>
              </a:rPr>
              <a:t>+</a:t>
            </a:r>
            <a:r>
              <a:rPr lang="pt-BR" altLang="pt-BR" sz="2000" dirty="0">
                <a:solidFill>
                  <a:srgbClr val="4D4D4D"/>
                </a:solidFill>
              </a:rPr>
              <a:t>:</a:t>
            </a:r>
            <a:r>
              <a:rPr lang="pt-BR" altLang="pt-BR" sz="2000" dirty="0"/>
              <a:t>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    </a:t>
            </a:r>
            <a:r>
              <a:rPr lang="pt-BR" altLang="pt-BR" sz="2000" dirty="0"/>
              <a:t>       </a:t>
            </a:r>
            <a:r>
              <a:rPr lang="pt-BR" altLang="pt-BR" sz="2000" baseline="30000" dirty="0"/>
              <a:t>              </a:t>
            </a:r>
            <a:r>
              <a:rPr lang="pt-BR" altLang="pt-BR" sz="2000" baseline="-25000" dirty="0"/>
              <a:t>17</a:t>
            </a:r>
            <a:r>
              <a:rPr lang="pt-BR" altLang="pt-BR" sz="2000" dirty="0">
                <a:solidFill>
                  <a:srgbClr val="339933"/>
                </a:solidFill>
              </a:rPr>
              <a:t>Cl</a:t>
            </a:r>
            <a:r>
              <a:rPr lang="pt-BR" altLang="pt-BR" sz="2000" b="1" baseline="30000" dirty="0">
                <a:solidFill>
                  <a:srgbClr val="339933"/>
                </a:solidFill>
              </a:rPr>
              <a:t>-</a:t>
            </a:r>
            <a:r>
              <a:rPr lang="pt-BR" altLang="pt-BR" sz="2000" dirty="0"/>
              <a:t>:  1s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  2s</a:t>
            </a:r>
            <a:r>
              <a:rPr lang="pt-BR" altLang="pt-BR" sz="2000" baseline="30000" dirty="0"/>
              <a:t>2</a:t>
            </a:r>
            <a:r>
              <a:rPr lang="pt-BR" altLang="pt-BR" sz="2000" dirty="0"/>
              <a:t> 2p</a:t>
            </a:r>
            <a:r>
              <a:rPr lang="pt-BR" altLang="pt-BR" sz="2000" baseline="30000" dirty="0"/>
              <a:t>6</a:t>
            </a:r>
            <a:r>
              <a:rPr lang="pt-BR" altLang="pt-BR" sz="2000" dirty="0"/>
              <a:t>  3s</a:t>
            </a:r>
            <a:r>
              <a:rPr lang="pt-BR" altLang="pt-BR" sz="2000" baseline="30000" dirty="0"/>
              <a:t>8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t-BR" altLang="pt-BR" sz="2000" baseline="-25000" dirty="0"/>
              <a:t>                             K = 2       L= 8                                                   K = 2        L= 8           M = 8</a:t>
            </a:r>
            <a:endParaRPr lang="en-US" altLang="pt-BR" sz="1400" baseline="30000" dirty="0"/>
          </a:p>
        </p:txBody>
      </p:sp>
      <p:pic>
        <p:nvPicPr>
          <p:cNvPr id="29701" name="Picture 10" descr="File:Legame ionico fra sodio e cloro.svg">
            <a:extLst>
              <a:ext uri="{FF2B5EF4-FFF2-40B4-BE49-F238E27FC236}">
                <a16:creationId xmlns:a16="http://schemas.microsoft.com/office/drawing/2014/main" id="{998474C3-30C2-4C01-BCDE-0350875A0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759080"/>
            <a:ext cx="523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CaixaDeTexto 7">
            <a:extLst>
              <a:ext uri="{FF2B5EF4-FFF2-40B4-BE49-F238E27FC236}">
                <a16:creationId xmlns:a16="http://schemas.microsoft.com/office/drawing/2014/main" id="{AEB67C04-5C27-45BD-950B-A880F485C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760" y="3182938"/>
            <a:ext cx="512603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/>
              <a:t>Imagem: </a:t>
            </a:r>
            <a:r>
              <a:rPr lang="it-IT" altLang="pt-BR" dirty="0"/>
              <a:t>Legame ionico fra sodio e cloro</a:t>
            </a:r>
            <a:r>
              <a:rPr lang="pt-BR" altLang="pt-BR" dirty="0"/>
              <a:t>/ </a:t>
            </a:r>
            <a:r>
              <a:rPr lang="pt-BR" altLang="pt-BR" dirty="0" err="1"/>
              <a:t>User:ARTE</a:t>
            </a:r>
            <a:r>
              <a:rPr lang="pt-BR" altLang="pt-BR" dirty="0"/>
              <a:t>/ </a:t>
            </a:r>
            <a:r>
              <a:rPr lang="pt-BR" altLang="pt-BR" dirty="0" err="1"/>
              <a:t>Public</a:t>
            </a:r>
            <a:r>
              <a:rPr lang="pt-BR" altLang="pt-BR" dirty="0"/>
              <a:t> Domain</a:t>
            </a:r>
            <a:endParaRPr lang="it-IT" alt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4BCDAD-3DE5-4378-A223-0DCBDF27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548680"/>
            <a:ext cx="7344816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6600" dirty="0">
                <a:latin typeface="Aharoni" panose="02010803020104030203" pitchFamily="2" charset="-79"/>
                <a:cs typeface="Aharoni" panose="02010803020104030203" pitchFamily="2" charset="-79"/>
              </a:rPr>
              <a:t>TESTE RÁPIDO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BB70000-CB31-47B2-B470-2C8A68A046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187" y="2060848"/>
            <a:ext cx="5121626" cy="426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55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1C2B5107-ABD9-46EA-B00B-B3A820A9F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982" y="875843"/>
            <a:ext cx="8064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(UERJ-RJ) </a:t>
            </a:r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 figura abaixo representa o átomo de um elemento químico, de acordo com o modelo de Bohr.</a:t>
            </a:r>
            <a:r>
              <a:rPr lang="pt-BR" altLang="pt-BR" sz="1050" dirty="0"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 </a:t>
            </a:r>
            <a:endParaRPr lang="pt-BR" altLang="pt-BR" sz="900" dirty="0">
              <a:ea typeface="Calibri" panose="020F0502020204030204" pitchFamily="34" charset="0"/>
              <a:cs typeface="Tahoma" panose="020B0604030504040204" pitchFamily="34" charset="0"/>
            </a:endParaRPr>
          </a:p>
          <a:p>
            <a:endParaRPr lang="pt-BR" altLang="pt-BR" sz="2000" dirty="0">
              <a:ea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5DFD06CF-0FF7-4F7F-891D-D06851FC5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864" y="4120227"/>
            <a:ext cx="792003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(HARTWIG, D. R. e outros. "Química geral e inorgânica." São Paulo: Scipione, 1999.) </a:t>
            </a: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Para adquirir estabilidade, um átomo do elemento representado pela figura deverá efetuar ligação química com um único átomo de outro elemento, cujo símbolo é: </a:t>
            </a:r>
          </a:p>
          <a:p>
            <a:endParaRPr lang="pt-BR" altLang="pt-BR" sz="2000" dirty="0">
              <a:latin typeface="Calibri" panose="020F0502020204030204" pitchFamily="34" charset="0"/>
              <a:ea typeface="Calibri" panose="020F0502020204030204" pitchFamily="34" charset="0"/>
              <a:cs typeface="Tahoma" panose="020B0604030504040204" pitchFamily="34" charset="0"/>
            </a:endParaRPr>
          </a:p>
          <a:p>
            <a:r>
              <a:rPr lang="pt-BR" altLang="pt-BR" sz="2000" dirty="0"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a) C          b) F            c) P            d) S </a:t>
            </a:r>
          </a:p>
        </p:txBody>
      </p:sp>
      <p:pic>
        <p:nvPicPr>
          <p:cNvPr id="39942" name="Picture 8" descr="File:Electron shell 012 Magnesium.svg">
            <a:extLst>
              <a:ext uri="{FF2B5EF4-FFF2-40B4-BE49-F238E27FC236}">
                <a16:creationId xmlns:a16="http://schemas.microsoft.com/office/drawing/2014/main" id="{6CF096F6-131A-4B09-B3A6-3E3E64F39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73992"/>
            <a:ext cx="267335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CaixaDeTexto 8">
            <a:extLst>
              <a:ext uri="{FF2B5EF4-FFF2-40B4-BE49-F238E27FC236}">
                <a16:creationId xmlns:a16="http://schemas.microsoft.com/office/drawing/2014/main" id="{455F2ABD-5FCB-4BA3-8AFA-3D5AC9573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64" y="6611938"/>
            <a:ext cx="91090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/>
              <a:t>Imagem: Electron shell 012 Magnesium/ Pumbaa/ Creative Commons - Atribuição - Partilha nos Mesmos Termos 2.0 Reino Unido: Inglaterra e País de Gales</a:t>
            </a:r>
          </a:p>
        </p:txBody>
      </p:sp>
      <p:pic>
        <p:nvPicPr>
          <p:cNvPr id="2" name="y2mate.com - piscininha_amor_whadi_gama_clipe_oficial_XK2sYIwm_v0">
            <a:hlinkClick r:id="" action="ppaction://media"/>
            <a:extLst>
              <a:ext uri="{FF2B5EF4-FFF2-40B4-BE49-F238E27FC236}">
                <a16:creationId xmlns:a16="http://schemas.microsoft.com/office/drawing/2014/main" id="{340D1B12-918F-4A78-85BE-907A2AF7791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632" end="121160.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080" y="26058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F9547B70-BD70-4C77-8CDB-759F5D94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69515"/>
            <a:ext cx="6767983" cy="1439862"/>
          </a:xfrm>
        </p:spPr>
        <p:txBody>
          <a:bodyPr>
            <a:normAutofit/>
          </a:bodyPr>
          <a:lstStyle/>
          <a:p>
            <a:r>
              <a:rPr lang="pt-BR" alt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Fórmula de um Composto Iônico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C29074E8-20E4-4F49-80ED-14DB178E8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1560" y="1609377"/>
            <a:ext cx="8197850" cy="417671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pt-BR" altLang="pt-BR" sz="2000" dirty="0"/>
              <a:t>            </a:t>
            </a:r>
            <a:r>
              <a:rPr lang="pt-BR" altLang="pt-BR" sz="2400" dirty="0"/>
              <a:t>Para escrever a fórmula de um composto iônico, é preciso descobrir a carga do íon formada pelos elementos presentes e levar em conta que  a      carga total do composto é nula.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z="2000" dirty="0"/>
          </a:p>
          <a:p>
            <a:pPr>
              <a:buFont typeface="Arial" panose="020B0604020202020204" pitchFamily="34" charset="0"/>
              <a:buNone/>
            </a:pPr>
            <a:r>
              <a:rPr lang="pt-BR" altLang="pt-BR" sz="2000" dirty="0"/>
              <a:t>		               </a:t>
            </a:r>
            <a:r>
              <a:rPr lang="pt-BR" altLang="pt-BR" sz="3200" dirty="0">
                <a:solidFill>
                  <a:schemeClr val="accent2"/>
                </a:solidFill>
              </a:rPr>
              <a:t>[ Cátion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x+ </a:t>
            </a:r>
            <a:r>
              <a:rPr lang="pt-BR" altLang="pt-BR" sz="3200" dirty="0">
                <a:solidFill>
                  <a:schemeClr val="accent2"/>
                </a:solidFill>
              </a:rPr>
              <a:t>] 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y </a:t>
            </a:r>
            <a:r>
              <a:rPr lang="pt-BR" altLang="pt-BR" sz="3200" dirty="0">
                <a:solidFill>
                  <a:schemeClr val="accent2"/>
                </a:solidFill>
              </a:rPr>
              <a:t>[Ânion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y- </a:t>
            </a:r>
            <a:r>
              <a:rPr lang="pt-BR" altLang="pt-BR" sz="3200" dirty="0">
                <a:solidFill>
                  <a:schemeClr val="accent2"/>
                </a:solidFill>
              </a:rPr>
              <a:t>] 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x   </a:t>
            </a:r>
            <a:endParaRPr lang="pt-BR" altLang="pt-BR" sz="24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pt-BR" altLang="pt-BR" sz="2400" baseline="-25000" dirty="0">
                <a:solidFill>
                  <a:schemeClr val="accent2"/>
                </a:solidFill>
              </a:rPr>
              <a:t>                                                                         </a:t>
            </a:r>
          </a:p>
          <a:p>
            <a:pPr>
              <a:buFont typeface="Arial" panose="020B0604020202020204" pitchFamily="34" charset="0"/>
              <a:buNone/>
            </a:pPr>
            <a:r>
              <a:rPr lang="pt-BR" altLang="pt-BR" sz="2400" baseline="-25000" dirty="0">
                <a:solidFill>
                  <a:schemeClr val="accent2"/>
                </a:solidFill>
              </a:rPr>
              <a:t>                                                                                            </a:t>
            </a: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lang="pt-BR" altLang="pt-BR" sz="2400" baseline="-25000" dirty="0">
                <a:solidFill>
                  <a:schemeClr val="accent2"/>
                </a:solidFill>
              </a:rPr>
              <a:t>                             </a:t>
            </a:r>
            <a:r>
              <a:rPr lang="pt-BR" altLang="pt-BR" sz="2400" dirty="0"/>
              <a:t>O cátion é escrito à esquerda e o ânion, à direita.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z="2000" dirty="0"/>
          </a:p>
          <a:p>
            <a:pPr>
              <a:buFont typeface="Arial" panose="020B0604020202020204" pitchFamily="34" charset="0"/>
              <a:buNone/>
            </a:pPr>
            <a:r>
              <a:rPr lang="pt-BR" altLang="pt-BR" sz="2000" baseline="-25000" dirty="0">
                <a:solidFill>
                  <a:schemeClr val="accent2"/>
                </a:solidFill>
              </a:rPr>
              <a:t>                                               </a:t>
            </a:r>
            <a:r>
              <a:rPr lang="pt-BR" altLang="pt-BR" sz="3200" dirty="0">
                <a:solidFill>
                  <a:schemeClr val="accent2"/>
                </a:solidFill>
              </a:rPr>
              <a:t>[ Ca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2+</a:t>
            </a:r>
            <a:r>
              <a:rPr lang="pt-BR" altLang="pt-BR" sz="3200" dirty="0">
                <a:solidFill>
                  <a:schemeClr val="accent2"/>
                </a:solidFill>
              </a:rPr>
              <a:t> ]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1 </a:t>
            </a:r>
            <a:r>
              <a:rPr lang="pt-BR" altLang="pt-BR" sz="3200" dirty="0">
                <a:solidFill>
                  <a:schemeClr val="accent2"/>
                </a:solidFill>
              </a:rPr>
              <a:t>[ F </a:t>
            </a:r>
            <a:r>
              <a:rPr lang="pt-BR" altLang="pt-BR" sz="3200" baseline="30000" dirty="0">
                <a:solidFill>
                  <a:schemeClr val="accent2"/>
                </a:solidFill>
              </a:rPr>
              <a:t>-</a:t>
            </a:r>
            <a:r>
              <a:rPr lang="pt-BR" altLang="pt-BR" sz="3200" dirty="0">
                <a:solidFill>
                  <a:schemeClr val="accent2"/>
                </a:solidFill>
              </a:rPr>
              <a:t> ]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2</a:t>
            </a:r>
            <a:r>
              <a:rPr lang="pt-BR" altLang="pt-BR" sz="3200" dirty="0">
                <a:solidFill>
                  <a:schemeClr val="accent2"/>
                </a:solidFill>
              </a:rPr>
              <a:t>             CaF</a:t>
            </a:r>
            <a:r>
              <a:rPr lang="pt-BR" altLang="pt-BR" sz="3200" baseline="-25000" dirty="0">
                <a:solidFill>
                  <a:schemeClr val="accent2"/>
                </a:solidFill>
              </a:rPr>
              <a:t>2</a:t>
            </a:r>
          </a:p>
          <a:p>
            <a:pPr>
              <a:buFont typeface="Arial" panose="020B0604020202020204" pitchFamily="34" charset="0"/>
              <a:buNone/>
            </a:pPr>
            <a:endParaRPr lang="pt-BR" altLang="pt-BR" sz="32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pt-BR" altLang="pt-BR" sz="2000" baseline="-25000" dirty="0">
              <a:solidFill>
                <a:schemeClr val="accent2"/>
              </a:solidFill>
            </a:endParaRPr>
          </a:p>
        </p:txBody>
      </p:sp>
      <p:sp>
        <p:nvSpPr>
          <p:cNvPr id="30724" name="AutoShape 4">
            <a:extLst>
              <a:ext uri="{FF2B5EF4-FFF2-40B4-BE49-F238E27FC236}">
                <a16:creationId xmlns:a16="http://schemas.microsoft.com/office/drawing/2014/main" id="{65655056-995F-47DA-BB64-A9199B14B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064" y="5445224"/>
            <a:ext cx="715963" cy="196850"/>
          </a:xfrm>
          <a:prstGeom prst="notchedRightArrow">
            <a:avLst>
              <a:gd name="adj1" fmla="val 50000"/>
              <a:gd name="adj2" fmla="val 9092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800"/>
              <a:t> 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1268</Words>
  <Application>Microsoft Office PowerPoint</Application>
  <PresentationFormat>Apresentação na tela (4:3)</PresentationFormat>
  <Paragraphs>168</Paragraphs>
  <Slides>28</Slides>
  <Notes>0</Notes>
  <HiddenSlides>0</HiddenSlides>
  <MMClips>7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6" baseType="lpstr">
      <vt:lpstr>Aharoni</vt:lpstr>
      <vt:lpstr>Arial</vt:lpstr>
      <vt:lpstr>Calibri</vt:lpstr>
      <vt:lpstr>Calibri Light</vt:lpstr>
      <vt:lpstr>Lucida Calligraphy</vt:lpstr>
      <vt:lpstr>Tahoma</vt:lpstr>
      <vt:lpstr>Personalizar design</vt:lpstr>
      <vt:lpstr>Office Theme</vt:lpstr>
      <vt:lpstr>LIGAÇÕES QUÍMICAS</vt:lpstr>
      <vt:lpstr>Apresentação do PowerPoint</vt:lpstr>
      <vt:lpstr>PERGUNTA</vt:lpstr>
      <vt:lpstr>  Teoria do Octeto  </vt:lpstr>
      <vt:lpstr>Ligação Iônica ou Eletrovalente</vt:lpstr>
      <vt:lpstr>Ligação Iônica e Formação de Íons</vt:lpstr>
      <vt:lpstr>Apresentação do PowerPoint</vt:lpstr>
      <vt:lpstr>Apresentação do PowerPoint</vt:lpstr>
      <vt:lpstr>Fórmula de um Composto Iônico</vt:lpstr>
      <vt:lpstr>Apresentação do PowerPoint</vt:lpstr>
      <vt:lpstr>Exercício</vt:lpstr>
      <vt:lpstr>A Estrutura dos Compostos Iônicos</vt:lpstr>
      <vt:lpstr>Apresentação do PowerPoint</vt:lpstr>
      <vt:lpstr>Apresentação do PowerPoint</vt:lpstr>
      <vt:lpstr>Ligação Covalente Simples</vt:lpstr>
      <vt:lpstr>Ligação Covalente </vt:lpstr>
      <vt:lpstr>Apresentação do PowerPoint</vt:lpstr>
      <vt:lpstr>Apresentação do PowerPoint</vt:lpstr>
      <vt:lpstr>Ligação Covalente Dativa e Ressonância</vt:lpstr>
      <vt:lpstr>Polaridade</vt:lpstr>
      <vt:lpstr>Ligação Metálica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Exercícios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LIGAÇÕES QUÍMICAS</dc:title>
  <dc:creator>Alef Tenório</dc:creator>
  <cp:lastModifiedBy>Alef Tenório</cp:lastModifiedBy>
  <cp:revision>20</cp:revision>
  <dcterms:created xsi:type="dcterms:W3CDTF">2019-02-25T21:38:15Z</dcterms:created>
  <dcterms:modified xsi:type="dcterms:W3CDTF">2019-02-28T00:06:16Z</dcterms:modified>
</cp:coreProperties>
</file>