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1" r:id="rId2"/>
  </p:sldMasterIdLst>
  <p:notesMasterIdLst>
    <p:notesMasterId r:id="rId52"/>
  </p:notesMasterIdLst>
  <p:sldIdLst>
    <p:sldId id="341" r:id="rId3"/>
    <p:sldId id="398" r:id="rId4"/>
    <p:sldId id="260" r:id="rId5"/>
    <p:sldId id="259" r:id="rId6"/>
    <p:sldId id="262" r:id="rId7"/>
    <p:sldId id="282" r:id="rId8"/>
    <p:sldId id="283" r:id="rId9"/>
    <p:sldId id="339" r:id="rId10"/>
    <p:sldId id="340" r:id="rId11"/>
    <p:sldId id="300" r:id="rId12"/>
    <p:sldId id="263" r:id="rId13"/>
    <p:sldId id="269" r:id="rId14"/>
    <p:sldId id="268" r:id="rId15"/>
    <p:sldId id="267" r:id="rId16"/>
    <p:sldId id="266" r:id="rId17"/>
    <p:sldId id="273" r:id="rId18"/>
    <p:sldId id="274" r:id="rId19"/>
    <p:sldId id="275" r:id="rId20"/>
    <p:sldId id="342" r:id="rId21"/>
    <p:sldId id="343" r:id="rId22"/>
    <p:sldId id="265" r:id="rId23"/>
    <p:sldId id="264" r:id="rId24"/>
    <p:sldId id="277" r:id="rId25"/>
    <p:sldId id="278" r:id="rId26"/>
    <p:sldId id="279" r:id="rId27"/>
    <p:sldId id="280" r:id="rId28"/>
    <p:sldId id="296" r:id="rId29"/>
    <p:sldId id="345" r:id="rId30"/>
    <p:sldId id="290" r:id="rId31"/>
    <p:sldId id="291" r:id="rId32"/>
    <p:sldId id="344" r:id="rId33"/>
    <p:sldId id="297" r:id="rId34"/>
    <p:sldId id="292" r:id="rId35"/>
    <p:sldId id="401" r:id="rId36"/>
    <p:sldId id="367" r:id="rId37"/>
    <p:sldId id="368" r:id="rId38"/>
    <p:sldId id="369" r:id="rId39"/>
    <p:sldId id="399" r:id="rId40"/>
    <p:sldId id="371" r:id="rId41"/>
    <p:sldId id="400" r:id="rId42"/>
    <p:sldId id="372" r:id="rId43"/>
    <p:sldId id="375" r:id="rId44"/>
    <p:sldId id="376" r:id="rId45"/>
    <p:sldId id="396" r:id="rId46"/>
    <p:sldId id="397" r:id="rId47"/>
    <p:sldId id="377" r:id="rId48"/>
    <p:sldId id="379" r:id="rId49"/>
    <p:sldId id="393" r:id="rId50"/>
    <p:sldId id="385" r:id="rId5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57A3B-B4B2-49A0-A047-D14740C4DE73}" type="doc">
      <dgm:prSet loTypeId="urn:microsoft.com/office/officeart/2005/8/layout/orgChart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4FB52311-7EB4-4C92-B158-D3B7EC9C6209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Substâncias de Estruturas Covalente Gigante</a:t>
          </a:r>
        </a:p>
      </dgm:t>
    </dgm:pt>
    <dgm:pt modelId="{5353B9CE-FB6C-4BA6-B37C-59451E6AC753}" type="parTrans" cxnId="{1ED77902-4EEE-43A5-BE93-A404E953ADB8}">
      <dgm:prSet/>
      <dgm:spPr/>
      <dgm:t>
        <a:bodyPr/>
        <a:lstStyle/>
        <a:p>
          <a:endParaRPr lang="pt-BR"/>
        </a:p>
      </dgm:t>
    </dgm:pt>
    <dgm:pt modelId="{8B9EB8ED-C5BC-4C90-B705-072021ED7305}" type="sibTrans" cxnId="{1ED77902-4EEE-43A5-BE93-A404E953ADB8}">
      <dgm:prSet/>
      <dgm:spPr/>
      <dgm:t>
        <a:bodyPr/>
        <a:lstStyle/>
        <a:p>
          <a:endParaRPr lang="pt-BR"/>
        </a:p>
      </dgm:t>
    </dgm:pt>
    <dgm:pt modelId="{34B5E141-E6FF-4E55-B7DD-010CF2D3AA9B}">
      <dgm:prSet phldrT="[Texto]" custT="1"/>
      <dgm:spPr/>
      <dgm:t>
        <a:bodyPr/>
        <a:lstStyle/>
        <a:p>
          <a:pPr algn="ctr"/>
          <a:r>
            <a: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Diamante</a:t>
          </a:r>
        </a:p>
        <a:p>
          <a:pPr algn="l"/>
          <a:r>
            <a:rPr lang="pt-BR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Variedade de substância elementar  carbono.</a:t>
          </a:r>
        </a:p>
        <a:p>
          <a:pPr algn="l"/>
          <a:r>
            <a:rPr lang="pt-BR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Possui ligações covalentes simples.</a:t>
          </a:r>
        </a:p>
        <a:p>
          <a:pPr algn="l"/>
          <a:r>
            <a:rPr lang="pt-BR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É o material mais duro existente na natureza.</a:t>
          </a:r>
        </a:p>
        <a:p>
          <a:pPr algn="l"/>
          <a:r>
            <a:rPr lang="pt-BR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Não é possível riscá-lo com materiais, apenas com outro diamante.</a:t>
          </a:r>
        </a:p>
        <a:p>
          <a:pPr algn="l"/>
          <a:r>
            <a:rPr lang="pt-BR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Mau condutor da corrente elétrica.</a:t>
          </a:r>
        </a:p>
      </dgm:t>
    </dgm:pt>
    <dgm:pt modelId="{015D2019-71B7-407F-A40A-CAAC699ACF5D}" type="parTrans" cxnId="{7219F3F5-C931-4973-B3B9-460B083FF3D1}">
      <dgm:prSet/>
      <dgm:spPr/>
      <dgm:t>
        <a:bodyPr/>
        <a:lstStyle/>
        <a:p>
          <a:endParaRPr lang="pt-BR"/>
        </a:p>
      </dgm:t>
    </dgm:pt>
    <dgm:pt modelId="{B6B802F4-59ED-48DD-B869-EAAD6DB26DBF}" type="sibTrans" cxnId="{7219F3F5-C931-4973-B3B9-460B083FF3D1}">
      <dgm:prSet/>
      <dgm:spPr/>
      <dgm:t>
        <a:bodyPr/>
        <a:lstStyle/>
        <a:p>
          <a:endParaRPr lang="pt-BR"/>
        </a:p>
      </dgm:t>
    </dgm:pt>
    <dgm:pt modelId="{99DD878B-EB0D-48E2-9DBB-54B6A4C84B5C}">
      <dgm:prSet phldrT="[Texto]" custT="1"/>
      <dgm:spPr/>
      <dgm:t>
        <a:bodyPr/>
        <a:lstStyle/>
        <a:p>
          <a:pPr algn="ctr"/>
          <a:r>
            <a: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Grafite</a:t>
          </a:r>
        </a:p>
        <a:p>
          <a:pPr algn="l"/>
          <a:r>
            <a:rPr lang="pt-BR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Variedade de substância carbono.</a:t>
          </a:r>
        </a:p>
        <a:p>
          <a:pPr algn="l"/>
          <a:r>
            <a:rPr lang="pt-BR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Possui ligações covalentes e outras ligações mais fracas.</a:t>
          </a:r>
        </a:p>
        <a:p>
          <a:pPr algn="l"/>
          <a:r>
            <a:rPr lang="pt-BR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É mole, untuoso ao tato e tende a desfazer-se.</a:t>
          </a:r>
        </a:p>
        <a:p>
          <a:pPr algn="l"/>
          <a:r>
            <a:rPr lang="pt-BR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Bom condutor da corrente elétrica.</a:t>
          </a:r>
        </a:p>
      </dgm:t>
    </dgm:pt>
    <dgm:pt modelId="{A65BAB22-506E-44A4-9B1C-CA5F0819DF7A}" type="parTrans" cxnId="{79D345B5-02A5-47A5-9011-A862D7EF6663}">
      <dgm:prSet/>
      <dgm:spPr/>
      <dgm:t>
        <a:bodyPr/>
        <a:lstStyle/>
        <a:p>
          <a:endParaRPr lang="pt-BR"/>
        </a:p>
      </dgm:t>
    </dgm:pt>
    <dgm:pt modelId="{090FE593-B02F-45ED-BE7F-49E49CD10F2B}" type="sibTrans" cxnId="{79D345B5-02A5-47A5-9011-A862D7EF6663}">
      <dgm:prSet/>
      <dgm:spPr/>
      <dgm:t>
        <a:bodyPr/>
        <a:lstStyle/>
        <a:p>
          <a:endParaRPr lang="pt-BR"/>
        </a:p>
      </dgm:t>
    </dgm:pt>
    <dgm:pt modelId="{6F8B8EF0-D435-4FF3-AAA7-968E630C9A29}">
      <dgm:prSet phldrT="[Texto]" custT="1"/>
      <dgm:spPr/>
      <dgm:t>
        <a:bodyPr/>
        <a:lstStyle/>
        <a:p>
          <a:pPr algn="ctr"/>
          <a:r>
            <a: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Sílica</a:t>
          </a:r>
        </a:p>
        <a:p>
          <a:pPr algn="l"/>
          <a:r>
            <a:rPr lang="pt-BR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Substância covalente composta.</a:t>
          </a:r>
        </a:p>
        <a:p>
          <a:pPr algn="l"/>
          <a:r>
            <a:rPr lang="pt-BR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Ligações covalente entre átomos de Si e O.</a:t>
          </a:r>
        </a:p>
        <a:p>
          <a:pPr algn="l"/>
          <a:r>
            <a:rPr lang="pt-BR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Sólido de elevada dureza.</a:t>
          </a:r>
        </a:p>
        <a:p>
          <a:pPr algn="l"/>
          <a:r>
            <a:rPr lang="pt-BR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Mau condutor da corrente elétrica.</a:t>
          </a:r>
        </a:p>
      </dgm:t>
    </dgm:pt>
    <dgm:pt modelId="{51E080B4-3A50-4115-8491-D3726F05F0E6}" type="parTrans" cxnId="{6ACD7B93-0D99-4E86-8910-6F09BC88AB2B}">
      <dgm:prSet/>
      <dgm:spPr/>
      <dgm:t>
        <a:bodyPr/>
        <a:lstStyle/>
        <a:p>
          <a:endParaRPr lang="pt-BR"/>
        </a:p>
      </dgm:t>
    </dgm:pt>
    <dgm:pt modelId="{406B6BBF-43EE-4D14-B9F3-58A333B12A68}" type="sibTrans" cxnId="{6ACD7B93-0D99-4E86-8910-6F09BC88AB2B}">
      <dgm:prSet/>
      <dgm:spPr/>
      <dgm:t>
        <a:bodyPr/>
        <a:lstStyle/>
        <a:p>
          <a:endParaRPr lang="pt-BR"/>
        </a:p>
      </dgm:t>
    </dgm:pt>
    <dgm:pt modelId="{B42E2B28-D889-4788-B651-D96B9E2E1CCE}" type="pres">
      <dgm:prSet presAssocID="{F5E57A3B-B4B2-49A0-A047-D14740C4DE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3E3F9A3-90A6-4487-BFD3-7246BD45A16F}" type="pres">
      <dgm:prSet presAssocID="{4FB52311-7EB4-4C92-B158-D3B7EC9C6209}" presName="hierRoot1" presStyleCnt="0">
        <dgm:presLayoutVars>
          <dgm:hierBranch val="init"/>
        </dgm:presLayoutVars>
      </dgm:prSet>
      <dgm:spPr/>
    </dgm:pt>
    <dgm:pt modelId="{F754A575-9A64-451D-A4C8-570F1F565C95}" type="pres">
      <dgm:prSet presAssocID="{4FB52311-7EB4-4C92-B158-D3B7EC9C6209}" presName="rootComposite1" presStyleCnt="0"/>
      <dgm:spPr/>
    </dgm:pt>
    <dgm:pt modelId="{D1A6017E-D6EE-4C02-AA7F-836F0B53D05A}" type="pres">
      <dgm:prSet presAssocID="{4FB52311-7EB4-4C92-B158-D3B7EC9C6209}" presName="rootText1" presStyleLbl="node0" presStyleIdx="0" presStyleCnt="1" custScaleX="142707" custScaleY="148857">
        <dgm:presLayoutVars>
          <dgm:chPref val="3"/>
        </dgm:presLayoutVars>
      </dgm:prSet>
      <dgm:spPr/>
    </dgm:pt>
    <dgm:pt modelId="{5B1315A1-CEF2-45CD-90E4-F59C101F75B0}" type="pres">
      <dgm:prSet presAssocID="{4FB52311-7EB4-4C92-B158-D3B7EC9C6209}" presName="rootConnector1" presStyleLbl="node1" presStyleIdx="0" presStyleCnt="0"/>
      <dgm:spPr/>
    </dgm:pt>
    <dgm:pt modelId="{27D67176-C17E-4075-9E4B-1B03D1B8F669}" type="pres">
      <dgm:prSet presAssocID="{4FB52311-7EB4-4C92-B158-D3B7EC9C6209}" presName="hierChild2" presStyleCnt="0"/>
      <dgm:spPr/>
    </dgm:pt>
    <dgm:pt modelId="{0396DD1B-A0FB-4B30-904E-5ADE4F63EC71}" type="pres">
      <dgm:prSet presAssocID="{015D2019-71B7-407F-A40A-CAAC699ACF5D}" presName="Name37" presStyleLbl="parChTrans1D2" presStyleIdx="0" presStyleCnt="3"/>
      <dgm:spPr/>
    </dgm:pt>
    <dgm:pt modelId="{D06BF6E8-7CD8-4342-82B6-1E0AB1B5C59A}" type="pres">
      <dgm:prSet presAssocID="{34B5E141-E6FF-4E55-B7DD-010CF2D3AA9B}" presName="hierRoot2" presStyleCnt="0">
        <dgm:presLayoutVars>
          <dgm:hierBranch val="init"/>
        </dgm:presLayoutVars>
      </dgm:prSet>
      <dgm:spPr/>
    </dgm:pt>
    <dgm:pt modelId="{08C9F356-36B2-49A0-8B2F-EACADFC7BFC1}" type="pres">
      <dgm:prSet presAssocID="{34B5E141-E6FF-4E55-B7DD-010CF2D3AA9B}" presName="rootComposite" presStyleCnt="0"/>
      <dgm:spPr/>
    </dgm:pt>
    <dgm:pt modelId="{AF1A9F01-6B23-40E9-9B9C-5C633085D07C}" type="pres">
      <dgm:prSet presAssocID="{34B5E141-E6FF-4E55-B7DD-010CF2D3AA9B}" presName="rootText" presStyleLbl="node2" presStyleIdx="0" presStyleCnt="3" custScaleX="179042" custScaleY="278466">
        <dgm:presLayoutVars>
          <dgm:chPref val="3"/>
        </dgm:presLayoutVars>
      </dgm:prSet>
      <dgm:spPr/>
    </dgm:pt>
    <dgm:pt modelId="{B0653F8E-78EF-4DBE-AC57-8970F5A38540}" type="pres">
      <dgm:prSet presAssocID="{34B5E141-E6FF-4E55-B7DD-010CF2D3AA9B}" presName="rootConnector" presStyleLbl="node2" presStyleIdx="0" presStyleCnt="3"/>
      <dgm:spPr/>
    </dgm:pt>
    <dgm:pt modelId="{47B5F148-10A9-40C4-9FBB-34BF827A5810}" type="pres">
      <dgm:prSet presAssocID="{34B5E141-E6FF-4E55-B7DD-010CF2D3AA9B}" presName="hierChild4" presStyleCnt="0"/>
      <dgm:spPr/>
    </dgm:pt>
    <dgm:pt modelId="{0CF82298-E920-4EAB-8EC4-04510BEFDC5F}" type="pres">
      <dgm:prSet presAssocID="{34B5E141-E6FF-4E55-B7DD-010CF2D3AA9B}" presName="hierChild5" presStyleCnt="0"/>
      <dgm:spPr/>
    </dgm:pt>
    <dgm:pt modelId="{97D9079E-0511-4E73-A0F0-6EA1628F3632}" type="pres">
      <dgm:prSet presAssocID="{A65BAB22-506E-44A4-9B1C-CA5F0819DF7A}" presName="Name37" presStyleLbl="parChTrans1D2" presStyleIdx="1" presStyleCnt="3"/>
      <dgm:spPr/>
    </dgm:pt>
    <dgm:pt modelId="{8A09CDB9-C023-49AE-B756-207B4027C84B}" type="pres">
      <dgm:prSet presAssocID="{99DD878B-EB0D-48E2-9DBB-54B6A4C84B5C}" presName="hierRoot2" presStyleCnt="0">
        <dgm:presLayoutVars>
          <dgm:hierBranch val="init"/>
        </dgm:presLayoutVars>
      </dgm:prSet>
      <dgm:spPr/>
    </dgm:pt>
    <dgm:pt modelId="{7755A721-67A8-4785-AE6A-DBCC74914C56}" type="pres">
      <dgm:prSet presAssocID="{99DD878B-EB0D-48E2-9DBB-54B6A4C84B5C}" presName="rootComposite" presStyleCnt="0"/>
      <dgm:spPr/>
    </dgm:pt>
    <dgm:pt modelId="{3791D15D-2A24-4D87-8B86-ED589EF70148}" type="pres">
      <dgm:prSet presAssocID="{99DD878B-EB0D-48E2-9DBB-54B6A4C84B5C}" presName="rootText" presStyleLbl="node2" presStyleIdx="1" presStyleCnt="3" custScaleX="136344" custScaleY="264497">
        <dgm:presLayoutVars>
          <dgm:chPref val="3"/>
        </dgm:presLayoutVars>
      </dgm:prSet>
      <dgm:spPr/>
    </dgm:pt>
    <dgm:pt modelId="{3E5BF239-05A1-4BD7-A590-D65806EB46B1}" type="pres">
      <dgm:prSet presAssocID="{99DD878B-EB0D-48E2-9DBB-54B6A4C84B5C}" presName="rootConnector" presStyleLbl="node2" presStyleIdx="1" presStyleCnt="3"/>
      <dgm:spPr/>
    </dgm:pt>
    <dgm:pt modelId="{01DAEEEB-1424-4AB6-A0B6-E03922661E79}" type="pres">
      <dgm:prSet presAssocID="{99DD878B-EB0D-48E2-9DBB-54B6A4C84B5C}" presName="hierChild4" presStyleCnt="0"/>
      <dgm:spPr/>
    </dgm:pt>
    <dgm:pt modelId="{B43A7C2E-DE48-4E40-8172-09AD7C349133}" type="pres">
      <dgm:prSet presAssocID="{99DD878B-EB0D-48E2-9DBB-54B6A4C84B5C}" presName="hierChild5" presStyleCnt="0"/>
      <dgm:spPr/>
    </dgm:pt>
    <dgm:pt modelId="{B866DAD3-790E-4029-B592-60CE64253B70}" type="pres">
      <dgm:prSet presAssocID="{51E080B4-3A50-4115-8491-D3726F05F0E6}" presName="Name37" presStyleLbl="parChTrans1D2" presStyleIdx="2" presStyleCnt="3"/>
      <dgm:spPr/>
    </dgm:pt>
    <dgm:pt modelId="{2E342A97-8F7C-4203-8030-F6BB4F355005}" type="pres">
      <dgm:prSet presAssocID="{6F8B8EF0-D435-4FF3-AAA7-968E630C9A29}" presName="hierRoot2" presStyleCnt="0">
        <dgm:presLayoutVars>
          <dgm:hierBranch val="init"/>
        </dgm:presLayoutVars>
      </dgm:prSet>
      <dgm:spPr/>
    </dgm:pt>
    <dgm:pt modelId="{DB6D8DBA-EF84-4372-B0D4-31D2F6F8D72C}" type="pres">
      <dgm:prSet presAssocID="{6F8B8EF0-D435-4FF3-AAA7-968E630C9A29}" presName="rootComposite" presStyleCnt="0"/>
      <dgm:spPr/>
    </dgm:pt>
    <dgm:pt modelId="{47467854-E631-4F80-B79C-D0E9A0408579}" type="pres">
      <dgm:prSet presAssocID="{6F8B8EF0-D435-4FF3-AAA7-968E630C9A29}" presName="rootText" presStyleLbl="node2" presStyleIdx="2" presStyleCnt="3" custScaleX="150460" custScaleY="229245">
        <dgm:presLayoutVars>
          <dgm:chPref val="3"/>
        </dgm:presLayoutVars>
      </dgm:prSet>
      <dgm:spPr/>
    </dgm:pt>
    <dgm:pt modelId="{0D6A027F-DCD1-4C3B-A82E-6FE673DC736D}" type="pres">
      <dgm:prSet presAssocID="{6F8B8EF0-D435-4FF3-AAA7-968E630C9A29}" presName="rootConnector" presStyleLbl="node2" presStyleIdx="2" presStyleCnt="3"/>
      <dgm:spPr/>
    </dgm:pt>
    <dgm:pt modelId="{957228A4-7CCF-49D9-9AAB-2DF03623FDEE}" type="pres">
      <dgm:prSet presAssocID="{6F8B8EF0-D435-4FF3-AAA7-968E630C9A29}" presName="hierChild4" presStyleCnt="0"/>
      <dgm:spPr/>
    </dgm:pt>
    <dgm:pt modelId="{FDD6A2F3-01E8-47AE-AADA-4E788E3D0FCF}" type="pres">
      <dgm:prSet presAssocID="{6F8B8EF0-D435-4FF3-AAA7-968E630C9A29}" presName="hierChild5" presStyleCnt="0"/>
      <dgm:spPr/>
    </dgm:pt>
    <dgm:pt modelId="{EB810125-4A3A-482B-8109-FF204D7DFA11}" type="pres">
      <dgm:prSet presAssocID="{4FB52311-7EB4-4C92-B158-D3B7EC9C6209}" presName="hierChild3" presStyleCnt="0"/>
      <dgm:spPr/>
    </dgm:pt>
  </dgm:ptLst>
  <dgm:cxnLst>
    <dgm:cxn modelId="{1ED77902-4EEE-43A5-BE93-A404E953ADB8}" srcId="{F5E57A3B-B4B2-49A0-A047-D14740C4DE73}" destId="{4FB52311-7EB4-4C92-B158-D3B7EC9C6209}" srcOrd="0" destOrd="0" parTransId="{5353B9CE-FB6C-4BA6-B37C-59451E6AC753}" sibTransId="{8B9EB8ED-C5BC-4C90-B705-072021ED7305}"/>
    <dgm:cxn modelId="{93805606-4A7E-4004-B3A6-9EB496303EEF}" type="presOf" srcId="{015D2019-71B7-407F-A40A-CAAC699ACF5D}" destId="{0396DD1B-A0FB-4B30-904E-5ADE4F63EC71}" srcOrd="0" destOrd="0" presId="urn:microsoft.com/office/officeart/2005/8/layout/orgChart1"/>
    <dgm:cxn modelId="{F136BC0F-759F-4019-9F7F-27C0B5A415B7}" type="presOf" srcId="{4FB52311-7EB4-4C92-B158-D3B7EC9C6209}" destId="{D1A6017E-D6EE-4C02-AA7F-836F0B53D05A}" srcOrd="0" destOrd="0" presId="urn:microsoft.com/office/officeart/2005/8/layout/orgChart1"/>
    <dgm:cxn modelId="{CBD9215B-D484-4F3A-B944-997E0029787F}" type="presOf" srcId="{F5E57A3B-B4B2-49A0-A047-D14740C4DE73}" destId="{B42E2B28-D889-4788-B651-D96B9E2E1CCE}" srcOrd="0" destOrd="0" presId="urn:microsoft.com/office/officeart/2005/8/layout/orgChart1"/>
    <dgm:cxn modelId="{75993950-9121-48CC-86BA-61BF37E0CFBD}" type="presOf" srcId="{6F8B8EF0-D435-4FF3-AAA7-968E630C9A29}" destId="{0D6A027F-DCD1-4C3B-A82E-6FE673DC736D}" srcOrd="1" destOrd="0" presId="urn:microsoft.com/office/officeart/2005/8/layout/orgChart1"/>
    <dgm:cxn modelId="{8ECAB580-FF5B-4977-A351-88B34E12AA86}" type="presOf" srcId="{99DD878B-EB0D-48E2-9DBB-54B6A4C84B5C}" destId="{3E5BF239-05A1-4BD7-A590-D65806EB46B1}" srcOrd="1" destOrd="0" presId="urn:microsoft.com/office/officeart/2005/8/layout/orgChart1"/>
    <dgm:cxn modelId="{923C7885-9293-47D3-B5FA-68E391065908}" type="presOf" srcId="{4FB52311-7EB4-4C92-B158-D3B7EC9C6209}" destId="{5B1315A1-CEF2-45CD-90E4-F59C101F75B0}" srcOrd="1" destOrd="0" presId="urn:microsoft.com/office/officeart/2005/8/layout/orgChart1"/>
    <dgm:cxn modelId="{6ACD7B93-0D99-4E86-8910-6F09BC88AB2B}" srcId="{4FB52311-7EB4-4C92-B158-D3B7EC9C6209}" destId="{6F8B8EF0-D435-4FF3-AAA7-968E630C9A29}" srcOrd="2" destOrd="0" parTransId="{51E080B4-3A50-4115-8491-D3726F05F0E6}" sibTransId="{406B6BBF-43EE-4D14-B9F3-58A333B12A68}"/>
    <dgm:cxn modelId="{3BABB9AF-DB86-41F9-9446-8A717B6F0B7B}" type="presOf" srcId="{51E080B4-3A50-4115-8491-D3726F05F0E6}" destId="{B866DAD3-790E-4029-B592-60CE64253B70}" srcOrd="0" destOrd="0" presId="urn:microsoft.com/office/officeart/2005/8/layout/orgChart1"/>
    <dgm:cxn modelId="{79D345B5-02A5-47A5-9011-A862D7EF6663}" srcId="{4FB52311-7EB4-4C92-B158-D3B7EC9C6209}" destId="{99DD878B-EB0D-48E2-9DBB-54B6A4C84B5C}" srcOrd="1" destOrd="0" parTransId="{A65BAB22-506E-44A4-9B1C-CA5F0819DF7A}" sibTransId="{090FE593-B02F-45ED-BE7F-49E49CD10F2B}"/>
    <dgm:cxn modelId="{E00BE0B7-5C9A-427F-93E4-4380E2A7D24F}" type="presOf" srcId="{99DD878B-EB0D-48E2-9DBB-54B6A4C84B5C}" destId="{3791D15D-2A24-4D87-8B86-ED589EF70148}" srcOrd="0" destOrd="0" presId="urn:microsoft.com/office/officeart/2005/8/layout/orgChart1"/>
    <dgm:cxn modelId="{E3F3A5D1-121C-4B56-B5DC-AE2130E26265}" type="presOf" srcId="{A65BAB22-506E-44A4-9B1C-CA5F0819DF7A}" destId="{97D9079E-0511-4E73-A0F0-6EA1628F3632}" srcOrd="0" destOrd="0" presId="urn:microsoft.com/office/officeart/2005/8/layout/orgChart1"/>
    <dgm:cxn modelId="{164D99D9-8E46-452A-A33A-20A790C08ADA}" type="presOf" srcId="{34B5E141-E6FF-4E55-B7DD-010CF2D3AA9B}" destId="{AF1A9F01-6B23-40E9-9B9C-5C633085D07C}" srcOrd="0" destOrd="0" presId="urn:microsoft.com/office/officeart/2005/8/layout/orgChart1"/>
    <dgm:cxn modelId="{444FE8D9-A5BD-4990-8E18-F91CB2DA9F91}" type="presOf" srcId="{6F8B8EF0-D435-4FF3-AAA7-968E630C9A29}" destId="{47467854-E631-4F80-B79C-D0E9A0408579}" srcOrd="0" destOrd="0" presId="urn:microsoft.com/office/officeart/2005/8/layout/orgChart1"/>
    <dgm:cxn modelId="{6215D1F1-597C-4245-BEB3-CBF5A9819753}" type="presOf" srcId="{34B5E141-E6FF-4E55-B7DD-010CF2D3AA9B}" destId="{B0653F8E-78EF-4DBE-AC57-8970F5A38540}" srcOrd="1" destOrd="0" presId="urn:microsoft.com/office/officeart/2005/8/layout/orgChart1"/>
    <dgm:cxn modelId="{7219F3F5-C931-4973-B3B9-460B083FF3D1}" srcId="{4FB52311-7EB4-4C92-B158-D3B7EC9C6209}" destId="{34B5E141-E6FF-4E55-B7DD-010CF2D3AA9B}" srcOrd="0" destOrd="0" parTransId="{015D2019-71B7-407F-A40A-CAAC699ACF5D}" sibTransId="{B6B802F4-59ED-48DD-B869-EAAD6DB26DBF}"/>
    <dgm:cxn modelId="{E27A2FE8-F16E-41D8-BFC4-9B68273A5EF9}" type="presParOf" srcId="{B42E2B28-D889-4788-B651-D96B9E2E1CCE}" destId="{B3E3F9A3-90A6-4487-BFD3-7246BD45A16F}" srcOrd="0" destOrd="0" presId="urn:microsoft.com/office/officeart/2005/8/layout/orgChart1"/>
    <dgm:cxn modelId="{89D84016-45A8-49DF-98E5-C695A46C900E}" type="presParOf" srcId="{B3E3F9A3-90A6-4487-BFD3-7246BD45A16F}" destId="{F754A575-9A64-451D-A4C8-570F1F565C95}" srcOrd="0" destOrd="0" presId="urn:microsoft.com/office/officeart/2005/8/layout/orgChart1"/>
    <dgm:cxn modelId="{10B600B5-F7E8-4140-B5FA-698481564260}" type="presParOf" srcId="{F754A575-9A64-451D-A4C8-570F1F565C95}" destId="{D1A6017E-D6EE-4C02-AA7F-836F0B53D05A}" srcOrd="0" destOrd="0" presId="urn:microsoft.com/office/officeart/2005/8/layout/orgChart1"/>
    <dgm:cxn modelId="{0808FABF-5E84-4C13-B2C8-FCFC1E47F8EC}" type="presParOf" srcId="{F754A575-9A64-451D-A4C8-570F1F565C95}" destId="{5B1315A1-CEF2-45CD-90E4-F59C101F75B0}" srcOrd="1" destOrd="0" presId="urn:microsoft.com/office/officeart/2005/8/layout/orgChart1"/>
    <dgm:cxn modelId="{958D3B5B-487D-4D26-B9CE-88D71163B25F}" type="presParOf" srcId="{B3E3F9A3-90A6-4487-BFD3-7246BD45A16F}" destId="{27D67176-C17E-4075-9E4B-1B03D1B8F669}" srcOrd="1" destOrd="0" presId="urn:microsoft.com/office/officeart/2005/8/layout/orgChart1"/>
    <dgm:cxn modelId="{CDB79FA8-F6B9-42CC-8A25-C7BCE1813CCC}" type="presParOf" srcId="{27D67176-C17E-4075-9E4B-1B03D1B8F669}" destId="{0396DD1B-A0FB-4B30-904E-5ADE4F63EC71}" srcOrd="0" destOrd="0" presId="urn:microsoft.com/office/officeart/2005/8/layout/orgChart1"/>
    <dgm:cxn modelId="{0CDB6935-B167-416E-B06C-A977E0E12462}" type="presParOf" srcId="{27D67176-C17E-4075-9E4B-1B03D1B8F669}" destId="{D06BF6E8-7CD8-4342-82B6-1E0AB1B5C59A}" srcOrd="1" destOrd="0" presId="urn:microsoft.com/office/officeart/2005/8/layout/orgChart1"/>
    <dgm:cxn modelId="{DE294296-29AD-4761-9376-AF14E153371E}" type="presParOf" srcId="{D06BF6E8-7CD8-4342-82B6-1E0AB1B5C59A}" destId="{08C9F356-36B2-49A0-8B2F-EACADFC7BFC1}" srcOrd="0" destOrd="0" presId="urn:microsoft.com/office/officeart/2005/8/layout/orgChart1"/>
    <dgm:cxn modelId="{60C3B12D-F18D-46AA-8BA6-4940EA7B6834}" type="presParOf" srcId="{08C9F356-36B2-49A0-8B2F-EACADFC7BFC1}" destId="{AF1A9F01-6B23-40E9-9B9C-5C633085D07C}" srcOrd="0" destOrd="0" presId="urn:microsoft.com/office/officeart/2005/8/layout/orgChart1"/>
    <dgm:cxn modelId="{43222225-2974-49FD-8AED-0725C8AC9341}" type="presParOf" srcId="{08C9F356-36B2-49A0-8B2F-EACADFC7BFC1}" destId="{B0653F8E-78EF-4DBE-AC57-8970F5A38540}" srcOrd="1" destOrd="0" presId="urn:microsoft.com/office/officeart/2005/8/layout/orgChart1"/>
    <dgm:cxn modelId="{570E051A-6C7D-4A17-A87A-CCB42669D570}" type="presParOf" srcId="{D06BF6E8-7CD8-4342-82B6-1E0AB1B5C59A}" destId="{47B5F148-10A9-40C4-9FBB-34BF827A5810}" srcOrd="1" destOrd="0" presId="urn:microsoft.com/office/officeart/2005/8/layout/orgChart1"/>
    <dgm:cxn modelId="{27F0BE3F-BE8B-444C-9C21-A8703F215D2B}" type="presParOf" srcId="{D06BF6E8-7CD8-4342-82B6-1E0AB1B5C59A}" destId="{0CF82298-E920-4EAB-8EC4-04510BEFDC5F}" srcOrd="2" destOrd="0" presId="urn:microsoft.com/office/officeart/2005/8/layout/orgChart1"/>
    <dgm:cxn modelId="{6FC8E84E-2C19-456A-B363-2A511603C20E}" type="presParOf" srcId="{27D67176-C17E-4075-9E4B-1B03D1B8F669}" destId="{97D9079E-0511-4E73-A0F0-6EA1628F3632}" srcOrd="2" destOrd="0" presId="urn:microsoft.com/office/officeart/2005/8/layout/orgChart1"/>
    <dgm:cxn modelId="{40336C4B-99EC-4110-89DF-26F58400047A}" type="presParOf" srcId="{27D67176-C17E-4075-9E4B-1B03D1B8F669}" destId="{8A09CDB9-C023-49AE-B756-207B4027C84B}" srcOrd="3" destOrd="0" presId="urn:microsoft.com/office/officeart/2005/8/layout/orgChart1"/>
    <dgm:cxn modelId="{A9E9078C-5904-4E5E-BF81-AC3905F64A5D}" type="presParOf" srcId="{8A09CDB9-C023-49AE-B756-207B4027C84B}" destId="{7755A721-67A8-4785-AE6A-DBCC74914C56}" srcOrd="0" destOrd="0" presId="urn:microsoft.com/office/officeart/2005/8/layout/orgChart1"/>
    <dgm:cxn modelId="{E4B88BFC-9377-45AE-BFA6-3C8D5D465A32}" type="presParOf" srcId="{7755A721-67A8-4785-AE6A-DBCC74914C56}" destId="{3791D15D-2A24-4D87-8B86-ED589EF70148}" srcOrd="0" destOrd="0" presId="urn:microsoft.com/office/officeart/2005/8/layout/orgChart1"/>
    <dgm:cxn modelId="{DAD88EDA-4BEF-4BD1-BEBD-B932D5250783}" type="presParOf" srcId="{7755A721-67A8-4785-AE6A-DBCC74914C56}" destId="{3E5BF239-05A1-4BD7-A590-D65806EB46B1}" srcOrd="1" destOrd="0" presId="urn:microsoft.com/office/officeart/2005/8/layout/orgChart1"/>
    <dgm:cxn modelId="{DCAA39B3-E54B-42FA-A086-2D05F38EE5E1}" type="presParOf" srcId="{8A09CDB9-C023-49AE-B756-207B4027C84B}" destId="{01DAEEEB-1424-4AB6-A0B6-E03922661E79}" srcOrd="1" destOrd="0" presId="urn:microsoft.com/office/officeart/2005/8/layout/orgChart1"/>
    <dgm:cxn modelId="{433051D6-6F4D-47B0-B84E-29DA79D4550E}" type="presParOf" srcId="{8A09CDB9-C023-49AE-B756-207B4027C84B}" destId="{B43A7C2E-DE48-4E40-8172-09AD7C349133}" srcOrd="2" destOrd="0" presId="urn:microsoft.com/office/officeart/2005/8/layout/orgChart1"/>
    <dgm:cxn modelId="{C09EE00E-F1D9-4142-9325-76F6297592E2}" type="presParOf" srcId="{27D67176-C17E-4075-9E4B-1B03D1B8F669}" destId="{B866DAD3-790E-4029-B592-60CE64253B70}" srcOrd="4" destOrd="0" presId="urn:microsoft.com/office/officeart/2005/8/layout/orgChart1"/>
    <dgm:cxn modelId="{41660A4A-45E2-4621-883B-C39168EE66C0}" type="presParOf" srcId="{27D67176-C17E-4075-9E4B-1B03D1B8F669}" destId="{2E342A97-8F7C-4203-8030-F6BB4F355005}" srcOrd="5" destOrd="0" presId="urn:microsoft.com/office/officeart/2005/8/layout/orgChart1"/>
    <dgm:cxn modelId="{C7C5805D-4FE0-4992-8BA3-E09CE083CA6E}" type="presParOf" srcId="{2E342A97-8F7C-4203-8030-F6BB4F355005}" destId="{DB6D8DBA-EF84-4372-B0D4-31D2F6F8D72C}" srcOrd="0" destOrd="0" presId="urn:microsoft.com/office/officeart/2005/8/layout/orgChart1"/>
    <dgm:cxn modelId="{179E6254-BBC9-4C82-8216-7FD685E5BD51}" type="presParOf" srcId="{DB6D8DBA-EF84-4372-B0D4-31D2F6F8D72C}" destId="{47467854-E631-4F80-B79C-D0E9A0408579}" srcOrd="0" destOrd="0" presId="urn:microsoft.com/office/officeart/2005/8/layout/orgChart1"/>
    <dgm:cxn modelId="{1B48DBEF-2CEA-43AB-813B-48A2970CD02D}" type="presParOf" srcId="{DB6D8DBA-EF84-4372-B0D4-31D2F6F8D72C}" destId="{0D6A027F-DCD1-4C3B-A82E-6FE673DC736D}" srcOrd="1" destOrd="0" presId="urn:microsoft.com/office/officeart/2005/8/layout/orgChart1"/>
    <dgm:cxn modelId="{228109B8-7D77-4FFA-A49C-BD71220051F1}" type="presParOf" srcId="{2E342A97-8F7C-4203-8030-F6BB4F355005}" destId="{957228A4-7CCF-49D9-9AAB-2DF03623FDEE}" srcOrd="1" destOrd="0" presId="urn:microsoft.com/office/officeart/2005/8/layout/orgChart1"/>
    <dgm:cxn modelId="{DCEE7353-D70D-403D-B8C7-E095CA6908D2}" type="presParOf" srcId="{2E342A97-8F7C-4203-8030-F6BB4F355005}" destId="{FDD6A2F3-01E8-47AE-AADA-4E788E3D0FCF}" srcOrd="2" destOrd="0" presId="urn:microsoft.com/office/officeart/2005/8/layout/orgChart1"/>
    <dgm:cxn modelId="{2075EC02-00EA-4DDD-8E39-3A34D253FEF5}" type="presParOf" srcId="{B3E3F9A3-90A6-4487-BFD3-7246BD45A16F}" destId="{EB810125-4A3A-482B-8109-FF204D7DFA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6DAD3-790E-4029-B592-60CE64253B70}">
      <dsp:nvSpPr>
        <dsp:cNvPr id="0" name=""/>
        <dsp:cNvSpPr/>
      </dsp:nvSpPr>
      <dsp:spPr>
        <a:xfrm>
          <a:off x="4356484" y="1764524"/>
          <a:ext cx="3064668" cy="360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79"/>
              </a:lnTo>
              <a:lnTo>
                <a:pt x="3064668" y="180079"/>
              </a:lnTo>
              <a:lnTo>
                <a:pt x="3064668" y="36015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9079E-0511-4E73-A0F0-6EA1628F3632}">
      <dsp:nvSpPr>
        <dsp:cNvPr id="0" name=""/>
        <dsp:cNvSpPr/>
      </dsp:nvSpPr>
      <dsp:spPr>
        <a:xfrm>
          <a:off x="4356484" y="1764524"/>
          <a:ext cx="245097" cy="360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79"/>
              </a:lnTo>
              <a:lnTo>
                <a:pt x="245097" y="180079"/>
              </a:lnTo>
              <a:lnTo>
                <a:pt x="245097" y="36015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6DD1B-A0FB-4B30-904E-5ADE4F63EC71}">
      <dsp:nvSpPr>
        <dsp:cNvPr id="0" name=""/>
        <dsp:cNvSpPr/>
      </dsp:nvSpPr>
      <dsp:spPr>
        <a:xfrm>
          <a:off x="1536913" y="1764524"/>
          <a:ext cx="2819570" cy="360159"/>
        </a:xfrm>
        <a:custGeom>
          <a:avLst/>
          <a:gdLst/>
          <a:ahLst/>
          <a:cxnLst/>
          <a:rect l="0" t="0" r="0" b="0"/>
          <a:pathLst>
            <a:path>
              <a:moveTo>
                <a:pt x="2819570" y="0"/>
              </a:moveTo>
              <a:lnTo>
                <a:pt x="2819570" y="180079"/>
              </a:lnTo>
              <a:lnTo>
                <a:pt x="0" y="180079"/>
              </a:lnTo>
              <a:lnTo>
                <a:pt x="0" y="36015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6017E-D6EE-4C02-AA7F-836F0B53D05A}">
      <dsp:nvSpPr>
        <dsp:cNvPr id="0" name=""/>
        <dsp:cNvSpPr/>
      </dsp:nvSpPr>
      <dsp:spPr>
        <a:xfrm>
          <a:off x="3132738" y="488041"/>
          <a:ext cx="2447491" cy="12764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Substâncias de Estruturas Covalente Gigante</a:t>
          </a:r>
        </a:p>
      </dsp:txBody>
      <dsp:txXfrm>
        <a:off x="3132738" y="488041"/>
        <a:ext cx="2447491" cy="1276483"/>
      </dsp:txXfrm>
    </dsp:sp>
    <dsp:sp modelId="{AF1A9F01-6B23-40E9-9B9C-5C633085D07C}">
      <dsp:nvSpPr>
        <dsp:cNvPr id="0" name=""/>
        <dsp:cNvSpPr/>
      </dsp:nvSpPr>
      <dsp:spPr>
        <a:xfrm>
          <a:off x="1586" y="2124684"/>
          <a:ext cx="3070653" cy="23879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Diamante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Variedade de substância elementar  carbono.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Possui ligações covalentes simples.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É o material mais duro existente na natureza.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Não é possível riscá-lo com materiais, apenas com outro diamante.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Mau condutor da corrente elétrica.</a:t>
          </a:r>
        </a:p>
      </dsp:txBody>
      <dsp:txXfrm>
        <a:off x="1586" y="2124684"/>
        <a:ext cx="3070653" cy="2387910"/>
      </dsp:txXfrm>
    </dsp:sp>
    <dsp:sp modelId="{3791D15D-2A24-4D87-8B86-ED589EF70148}">
      <dsp:nvSpPr>
        <dsp:cNvPr id="0" name=""/>
        <dsp:cNvSpPr/>
      </dsp:nvSpPr>
      <dsp:spPr>
        <a:xfrm>
          <a:off x="3432399" y="2124684"/>
          <a:ext cx="2338362" cy="22681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Grafite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Variedade de substância carbono.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Possui ligações covalentes e outras ligações mais fracas.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É mole, untuoso ao tato e tende a desfazer-se.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Bom condutor da corrente elétrica.</a:t>
          </a:r>
        </a:p>
      </dsp:txBody>
      <dsp:txXfrm>
        <a:off x="3432399" y="2124684"/>
        <a:ext cx="2338362" cy="2268123"/>
      </dsp:txXfrm>
    </dsp:sp>
    <dsp:sp modelId="{47467854-E631-4F80-B79C-D0E9A0408579}">
      <dsp:nvSpPr>
        <dsp:cNvPr id="0" name=""/>
        <dsp:cNvSpPr/>
      </dsp:nvSpPr>
      <dsp:spPr>
        <a:xfrm>
          <a:off x="6130922" y="2124684"/>
          <a:ext cx="2580458" cy="19658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Sílica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Substância covalente composta.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Ligações covalente entre átomos de Si e O.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Sólido de elevada dureza.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Mau condutor da corrente elétrica.</a:t>
          </a:r>
        </a:p>
      </dsp:txBody>
      <dsp:txXfrm>
        <a:off x="6130922" y="2124684"/>
        <a:ext cx="2580458" cy="1965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2.wmf"/><Relationship Id="rId7" Type="http://schemas.openxmlformats.org/officeDocument/2006/relationships/image" Target="../media/image38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42.wmf"/><Relationship Id="rId5" Type="http://schemas.openxmlformats.org/officeDocument/2006/relationships/image" Target="../media/image36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43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44.wmf"/><Relationship Id="rId5" Type="http://schemas.openxmlformats.org/officeDocument/2006/relationships/image" Target="../media/image36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46.wmf"/><Relationship Id="rId5" Type="http://schemas.openxmlformats.org/officeDocument/2006/relationships/image" Target="../media/image40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BE9986-2828-435A-A2E0-EC16C336A743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E3744F-7C36-4FE1-B602-25ACABE5B8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452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960B352A-12AE-46CC-8177-4E27311308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8653258-5CC6-4D7E-99DF-6261F0711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08625" cy="4508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383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23378-E1C4-4B52-9E65-EB6CCE373FE5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371E-F879-4A70-9F53-1AB30E563A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22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66B8-C716-40F4-8266-D7BBA78E53B2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D034D-4115-4B07-9084-C3742CE3CE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12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9ED58-BF3C-4F8E-BB51-29925A6005DA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93A2-E61D-4A7A-85F9-F433B50683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929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26/02/2019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551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26/02/2019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502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06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1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19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26/02/2019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777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26/02/2019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30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8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EA2C-EA53-4B87-9D31-7A22DBCE1E44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9D934-6D85-445E-8E13-C077558B77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907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26/02/2019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70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26/02/2019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040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26/02/2019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5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3" y="1600206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1EF3ADE-9298-4C16-BF2C-156894D4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503BF-A166-414D-B0DD-6C0D2963DCFA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5DF4B4D-0DE7-456A-AED4-00EB70E0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27EDB14-294E-4382-A73C-0796B217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1167B-361E-4C1A-BBA2-3A6D38AB69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807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835F-21A5-4F2A-AD51-0291E91F8C15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1DF0-30CA-4109-BB21-2F8E2202B9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41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1797C-8EBB-4A43-800C-C01BE401FA30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A48E-86C8-4546-A689-56D8FA7F90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52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E7AC-10D9-418A-967F-2F51E192EDA5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1DFE0-2792-4CE6-B413-F1DDC135E6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33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F1912-DD5B-4604-9909-799174E48C11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35C37-C7FA-4BE2-9D84-1C6695BF73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11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0F74-283B-42A0-8EBF-1A94C60C192A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77DAD-3607-48FD-B3CA-02D577C423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3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4F3A2-8CE2-48AA-9138-E59C2AF63D01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C7339-8E8A-4C6C-B0A7-D086B3C184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88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CA288-159D-4D0A-84A2-070B38BBFB56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3B13-1AA0-4C55-8872-D91633434E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1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55F7C4-0055-4EE3-A080-89E2E5DC89DC}" type="datetimeFigureOut">
              <a:rPr lang="pt-BR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E50A0C-4858-44B5-A045-0A8C82BACF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332905-2645-4890-BCC0-0DD9303864EC}" type="datetimeFigureOut">
              <a:rPr lang="pt-BR" smtClean="0"/>
              <a:pPr>
                <a:defRPr/>
              </a:pPr>
              <a:t>26/02/2019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97501A-BF25-4E0D-8C1A-360A4D2B3C2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7" name="Imagem 7">
            <a:extLst>
              <a:ext uri="{FF2B5EF4-FFF2-40B4-BE49-F238E27FC236}">
                <a16:creationId xmlns:a16="http://schemas.microsoft.com/office/drawing/2014/main" id="{F3961F66-EC02-4FE5-BA30-73BD5F9E054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75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8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2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8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2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3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2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9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2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44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32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50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32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56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23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4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%C3%81tomo" TargetMode="External"/><Relationship Id="rId2" Type="http://schemas.openxmlformats.org/officeDocument/2006/relationships/hyperlink" Target="http://pt.wikipedia.org/wiki/Liga%C3%A7%C3%A3o_covalente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hyperlink" Target="http://pt.wikipedia.org/wiki/Polaridade_molecular" TargetMode="External"/><Relationship Id="rId4" Type="http://schemas.openxmlformats.org/officeDocument/2006/relationships/hyperlink" Target="http://pt.wikipedia.org/wiki/El%C3%A9tron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6048" y="0"/>
            <a:ext cx="9340048" cy="6850894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13"/>
          <a:stretch/>
        </p:blipFill>
        <p:spPr>
          <a:xfrm flipH="1">
            <a:off x="-196051" y="0"/>
            <a:ext cx="9340050" cy="68508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90E0DA-C920-43A0-868C-6CC1C6F9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961" y="4157508"/>
            <a:ext cx="4459934" cy="97283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685800">
              <a:defRPr/>
            </a:pPr>
            <a:r>
              <a:rPr lang="en-US" sz="36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LIGAÇÕES QUÍMICAS</a:t>
            </a:r>
          </a:p>
        </p:txBody>
      </p:sp>
      <p:sp>
        <p:nvSpPr>
          <p:cNvPr id="143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213" y="-7107"/>
            <a:ext cx="4301461" cy="3189918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126" name="Espaço Reservado para Conteúdo 5">
            <a:extLst>
              <a:ext uri="{FF2B5EF4-FFF2-40B4-BE49-F238E27FC236}">
                <a16:creationId xmlns:a16="http://schemas.microsoft.com/office/drawing/2014/main" id="{749EE48A-F39A-4AEB-821F-4B358856D9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r="2488" b="-3"/>
          <a:stretch/>
        </p:blipFill>
        <p:spPr>
          <a:xfrm>
            <a:off x="329848" y="-15077"/>
            <a:ext cx="4059658" cy="3069017"/>
          </a:xfrm>
          <a:custGeom>
            <a:avLst/>
            <a:gdLst>
              <a:gd name="connsiteX0" fmla="*/ 288818 w 4063868"/>
              <a:gd name="connsiteY0" fmla="*/ 0 h 3072200"/>
              <a:gd name="connsiteX1" fmla="*/ 3775050 w 4063868"/>
              <a:gd name="connsiteY1" fmla="*/ 0 h 3072200"/>
              <a:gd name="connsiteX2" fmla="*/ 3818625 w 4063868"/>
              <a:gd name="connsiteY2" fmla="*/ 71726 h 3072200"/>
              <a:gd name="connsiteX3" fmla="*/ 4063868 w 4063868"/>
              <a:gd name="connsiteY3" fmla="*/ 1040266 h 3072200"/>
              <a:gd name="connsiteX4" fmla="*/ 2031934 w 4063868"/>
              <a:gd name="connsiteY4" fmla="*/ 3072200 h 3072200"/>
              <a:gd name="connsiteX5" fmla="*/ 0 w 4063868"/>
              <a:gd name="connsiteY5" fmla="*/ 1040266 h 3072200"/>
              <a:gd name="connsiteX6" fmla="*/ 245244 w 4063868"/>
              <a:gd name="connsiteY6" fmla="*/ 71726 h 30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45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2327" y="1420882"/>
            <a:ext cx="4501673" cy="5437119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D04D838-9D31-488D-97C1-7B70DA1D7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2" r="20159" b="-1"/>
          <a:stretch/>
        </p:blipFill>
        <p:spPr>
          <a:xfrm>
            <a:off x="4797277" y="1575831"/>
            <a:ext cx="4346723" cy="5282169"/>
          </a:xfrm>
          <a:custGeom>
            <a:avLst/>
            <a:gdLst>
              <a:gd name="connsiteX0" fmla="*/ 2879389 w 4351232"/>
              <a:gd name="connsiteY0" fmla="*/ 0 h 5287648"/>
              <a:gd name="connsiteX1" fmla="*/ 4251877 w 4351232"/>
              <a:gd name="connsiteY1" fmla="*/ 347527 h 5287648"/>
              <a:gd name="connsiteX2" fmla="*/ 4351232 w 4351232"/>
              <a:gd name="connsiteY2" fmla="*/ 407886 h 5287648"/>
              <a:gd name="connsiteX3" fmla="*/ 4351232 w 4351232"/>
              <a:gd name="connsiteY3" fmla="*/ 5287648 h 5287648"/>
              <a:gd name="connsiteX4" fmla="*/ 1303444 w 4351232"/>
              <a:gd name="connsiteY4" fmla="*/ 5287648 h 5287648"/>
              <a:gd name="connsiteX5" fmla="*/ 1269495 w 4351232"/>
              <a:gd name="connsiteY5" fmla="*/ 5267024 h 5287648"/>
              <a:gd name="connsiteX6" fmla="*/ 0 w 4351232"/>
              <a:gd name="connsiteY6" fmla="*/ 2879389 h 5287648"/>
              <a:gd name="connsiteX7" fmla="*/ 2879389 w 4351232"/>
              <a:gd name="connsiteY7" fmla="*/ 0 h 5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320AA8F-4F74-4BEA-9E5B-03B1E8A88B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3" y="5073117"/>
            <a:ext cx="688988" cy="1198299"/>
          </a:xfrm>
          <a:prstGeom prst="rect">
            <a:avLst/>
          </a:prstGeom>
        </p:spPr>
      </p:pic>
      <p:pic>
        <p:nvPicPr>
          <p:cNvPr id="91140" name="Picture 4" descr="Resultado de imagem para paespe">
            <a:extLst>
              <a:ext uri="{FF2B5EF4-FFF2-40B4-BE49-F238E27FC236}">
                <a16:creationId xmlns:a16="http://schemas.microsoft.com/office/drawing/2014/main" id="{8136BF93-C970-4209-A0BB-2AC634927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06" y="5137451"/>
            <a:ext cx="1343751" cy="120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2" name="Picture 6" descr="Resultado de imagem para pet ciencia e tecnologia">
            <a:extLst>
              <a:ext uri="{FF2B5EF4-FFF2-40B4-BE49-F238E27FC236}">
                <a16:creationId xmlns:a16="http://schemas.microsoft.com/office/drawing/2014/main" id="{3EE682D2-33A5-48C8-8F42-5F84E9254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4593"/>
            <a:ext cx="2117998" cy="63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62">
            <a:extLst>
              <a:ext uri="{FF2B5EF4-FFF2-40B4-BE49-F238E27FC236}">
                <a16:creationId xmlns:a16="http://schemas.microsoft.com/office/drawing/2014/main" id="{88067ADC-E0D6-46C0-9310-C1EF9CAD3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15888"/>
            <a:ext cx="6924675" cy="27368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pt-BR" b="1">
              <a:cs typeface="Arial" charset="0"/>
            </a:endParaRPr>
          </a:p>
        </p:txBody>
      </p:sp>
      <p:sp>
        <p:nvSpPr>
          <p:cNvPr id="103487" name="Rectangle 63">
            <a:extLst>
              <a:ext uri="{FF2B5EF4-FFF2-40B4-BE49-F238E27FC236}">
                <a16:creationId xmlns:a16="http://schemas.microsoft.com/office/drawing/2014/main" id="{10C199E8-58F5-4CD3-B2F8-E087F13C5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319088"/>
            <a:ext cx="60071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200" b="1" i="0">
                <a:solidFill>
                  <a:srgbClr val="FFFF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altLang="pt-BR" sz="2200" b="1">
                <a:solidFill>
                  <a:srgbClr val="FFFF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altLang="pt-BR" sz="2200" b="1">
                <a:solidFill>
                  <a:srgbClr val="FFFF00"/>
                </a:solidFill>
                <a:cs typeface="Arial" panose="020B0604020202020204" pitchFamily="34" charset="0"/>
              </a:rPr>
              <a:t>subnível </a:t>
            </a:r>
            <a:r>
              <a:rPr lang="pt-BR" altLang="pt-BR" sz="2200" b="1">
                <a:solidFill>
                  <a:schemeClr val="bg1"/>
                </a:solidFill>
                <a:cs typeface="Arial" panose="020B0604020202020204" pitchFamily="34" charset="0"/>
              </a:rPr>
              <a:t>“ s “</a:t>
            </a:r>
            <a:r>
              <a:rPr lang="pt-BR" altLang="pt-BR" sz="2200" b="1">
                <a:solidFill>
                  <a:srgbClr val="FFFF00"/>
                </a:solidFill>
                <a:cs typeface="Arial" panose="020B0604020202020204" pitchFamily="34" charset="0"/>
              </a:rPr>
              <a:t>, que contém até </a:t>
            </a:r>
            <a:r>
              <a:rPr lang="pt-BR" altLang="pt-BR" sz="2200" b="1">
                <a:solidFill>
                  <a:schemeClr val="bg1"/>
                </a:solidFill>
                <a:cs typeface="Arial" panose="020B0604020202020204" pitchFamily="34" charset="0"/>
              </a:rPr>
              <a:t>2 elétrons</a:t>
            </a:r>
          </a:p>
        </p:txBody>
      </p:sp>
      <p:sp>
        <p:nvSpPr>
          <p:cNvPr id="103488" name="Rectangle 64">
            <a:extLst>
              <a:ext uri="{FF2B5EF4-FFF2-40B4-BE49-F238E27FC236}">
                <a16:creationId xmlns:a16="http://schemas.microsoft.com/office/drawing/2014/main" id="{AD1CC0BF-6837-46B4-973B-AAAEF737B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908050"/>
            <a:ext cx="60229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200" b="1" i="0">
                <a:solidFill>
                  <a:srgbClr val="FFFF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altLang="pt-BR" sz="2200" b="1">
                <a:solidFill>
                  <a:srgbClr val="FFFF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altLang="pt-BR" sz="2200" b="1">
                <a:solidFill>
                  <a:srgbClr val="FFFF00"/>
                </a:solidFill>
                <a:cs typeface="Arial" panose="020B0604020202020204" pitchFamily="34" charset="0"/>
              </a:rPr>
              <a:t>subnível </a:t>
            </a:r>
            <a:r>
              <a:rPr lang="pt-BR" altLang="pt-BR" sz="2200" b="1">
                <a:solidFill>
                  <a:schemeClr val="bg1"/>
                </a:solidFill>
                <a:cs typeface="Arial" panose="020B0604020202020204" pitchFamily="34" charset="0"/>
              </a:rPr>
              <a:t>“ p “</a:t>
            </a:r>
            <a:r>
              <a:rPr lang="pt-BR" altLang="pt-BR" sz="2200" b="1">
                <a:solidFill>
                  <a:srgbClr val="FFFF00"/>
                </a:solidFill>
                <a:cs typeface="Arial" panose="020B0604020202020204" pitchFamily="34" charset="0"/>
              </a:rPr>
              <a:t>, que contém até </a:t>
            </a:r>
            <a:r>
              <a:rPr lang="pt-BR" altLang="pt-BR" sz="2200" b="1">
                <a:solidFill>
                  <a:schemeClr val="bg1"/>
                </a:solidFill>
                <a:cs typeface="Arial" panose="020B0604020202020204" pitchFamily="34" charset="0"/>
              </a:rPr>
              <a:t>6 elétrons</a:t>
            </a:r>
          </a:p>
        </p:txBody>
      </p:sp>
      <p:sp>
        <p:nvSpPr>
          <p:cNvPr id="103489" name="Rectangle 65">
            <a:extLst>
              <a:ext uri="{FF2B5EF4-FFF2-40B4-BE49-F238E27FC236}">
                <a16:creationId xmlns:a16="http://schemas.microsoft.com/office/drawing/2014/main" id="{9B5A0010-69F4-49AB-99B3-272A27F4B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113" y="1600200"/>
            <a:ext cx="61801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200" b="1" i="0">
                <a:solidFill>
                  <a:srgbClr val="FFFF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altLang="pt-BR" sz="2200" b="1">
                <a:solidFill>
                  <a:srgbClr val="FFFF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altLang="pt-BR" sz="2200" b="1">
                <a:solidFill>
                  <a:srgbClr val="FFFF00"/>
                </a:solidFill>
                <a:cs typeface="Arial" panose="020B0604020202020204" pitchFamily="34" charset="0"/>
              </a:rPr>
              <a:t>subnível </a:t>
            </a:r>
            <a:r>
              <a:rPr lang="pt-BR" altLang="pt-BR" sz="2200" b="1">
                <a:solidFill>
                  <a:schemeClr val="bg1"/>
                </a:solidFill>
                <a:cs typeface="Arial" panose="020B0604020202020204" pitchFamily="34" charset="0"/>
              </a:rPr>
              <a:t>“ d “</a:t>
            </a:r>
            <a:r>
              <a:rPr lang="pt-BR" altLang="pt-BR" sz="2200" b="1">
                <a:solidFill>
                  <a:srgbClr val="FFFF00"/>
                </a:solidFill>
                <a:cs typeface="Arial" panose="020B0604020202020204" pitchFamily="34" charset="0"/>
              </a:rPr>
              <a:t>, que contém até </a:t>
            </a:r>
            <a:r>
              <a:rPr lang="pt-BR" altLang="pt-BR" sz="2200" b="1">
                <a:solidFill>
                  <a:schemeClr val="bg1"/>
                </a:solidFill>
                <a:cs typeface="Arial" panose="020B0604020202020204" pitchFamily="34" charset="0"/>
              </a:rPr>
              <a:t>10 elétrons</a:t>
            </a:r>
          </a:p>
        </p:txBody>
      </p:sp>
      <p:sp>
        <p:nvSpPr>
          <p:cNvPr id="103490" name="Rectangle 66">
            <a:extLst>
              <a:ext uri="{FF2B5EF4-FFF2-40B4-BE49-F238E27FC236}">
                <a16:creationId xmlns:a16="http://schemas.microsoft.com/office/drawing/2014/main" id="{506DA86D-E1AB-4949-B933-12F320A9B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75" y="2276475"/>
            <a:ext cx="6100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200" b="1" i="0">
                <a:solidFill>
                  <a:srgbClr val="FFFF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altLang="pt-BR" sz="2200" b="1">
                <a:solidFill>
                  <a:srgbClr val="FFFF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altLang="pt-BR" sz="2200" b="1">
                <a:solidFill>
                  <a:srgbClr val="FFFF00"/>
                </a:solidFill>
                <a:cs typeface="Arial" panose="020B0604020202020204" pitchFamily="34" charset="0"/>
              </a:rPr>
              <a:t>subnível </a:t>
            </a:r>
            <a:r>
              <a:rPr lang="pt-BR" altLang="pt-BR" sz="2200" b="1">
                <a:solidFill>
                  <a:schemeClr val="bg1"/>
                </a:solidFill>
                <a:cs typeface="Arial" panose="020B0604020202020204" pitchFamily="34" charset="0"/>
              </a:rPr>
              <a:t>“ f “</a:t>
            </a:r>
            <a:r>
              <a:rPr lang="pt-BR" altLang="pt-BR" sz="2200" b="1">
                <a:solidFill>
                  <a:srgbClr val="FFFF00"/>
                </a:solidFill>
                <a:cs typeface="Arial" panose="020B0604020202020204" pitchFamily="34" charset="0"/>
              </a:rPr>
              <a:t>, que contém até </a:t>
            </a:r>
            <a:r>
              <a:rPr lang="pt-BR" altLang="pt-BR" sz="2200" b="1">
                <a:solidFill>
                  <a:schemeClr val="bg1"/>
                </a:solidFill>
                <a:cs typeface="Arial" panose="020B0604020202020204" pitchFamily="34" charset="0"/>
              </a:rPr>
              <a:t>14 elétrons</a:t>
            </a:r>
          </a:p>
        </p:txBody>
      </p:sp>
      <p:sp>
        <p:nvSpPr>
          <p:cNvPr id="103491" name="AutoShape 67">
            <a:extLst>
              <a:ext uri="{FF2B5EF4-FFF2-40B4-BE49-F238E27FC236}">
                <a16:creationId xmlns:a16="http://schemas.microsoft.com/office/drawing/2014/main" id="{C4B7F955-AF4E-4D26-8BC4-549052D70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654550"/>
            <a:ext cx="4824412" cy="646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pt-BR" b="1">
              <a:cs typeface="Arial" charset="0"/>
            </a:endParaRPr>
          </a:p>
        </p:txBody>
      </p:sp>
      <p:sp>
        <p:nvSpPr>
          <p:cNvPr id="103492" name="Rectangle 68">
            <a:extLst>
              <a:ext uri="{FF2B5EF4-FFF2-40B4-BE49-F238E27FC236}">
                <a16:creationId xmlns:a16="http://schemas.microsoft.com/office/drawing/2014/main" id="{860D50D9-EEE4-42DC-82E7-6308E067F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4813300"/>
            <a:ext cx="47863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200" b="1">
                <a:cs typeface="Arial" panose="020B0604020202020204" pitchFamily="34" charset="0"/>
              </a:rPr>
              <a:t> </a:t>
            </a:r>
            <a:r>
              <a:rPr lang="pt-BR" altLang="pt-BR" sz="2200" b="1">
                <a:solidFill>
                  <a:schemeClr val="bg1"/>
                </a:solidFill>
                <a:cs typeface="Arial" panose="020B0604020202020204" pitchFamily="34" charset="0"/>
              </a:rPr>
              <a:t>Os subníveis em cada nível são:</a:t>
            </a:r>
          </a:p>
        </p:txBody>
      </p:sp>
      <p:sp>
        <p:nvSpPr>
          <p:cNvPr id="103493" name="AutoShape 69">
            <a:extLst>
              <a:ext uri="{FF2B5EF4-FFF2-40B4-BE49-F238E27FC236}">
                <a16:creationId xmlns:a16="http://schemas.microsoft.com/office/drawing/2014/main" id="{7247CF0D-451A-4316-AE30-08E7158A8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3068638"/>
            <a:ext cx="3671888" cy="3717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pt-BR" b="1">
              <a:cs typeface="Arial" charset="0"/>
            </a:endParaRPr>
          </a:p>
        </p:txBody>
      </p:sp>
      <p:sp>
        <p:nvSpPr>
          <p:cNvPr id="103494" name="Rectangle 70">
            <a:extLst>
              <a:ext uri="{FF2B5EF4-FFF2-40B4-BE49-F238E27FC236}">
                <a16:creationId xmlns:a16="http://schemas.microsoft.com/office/drawing/2014/main" id="{F7171B3F-198A-4372-B86D-98D92960B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14166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103495" name="Rectangle 71">
            <a:extLst>
              <a:ext uri="{FF2B5EF4-FFF2-40B4-BE49-F238E27FC236}">
                <a16:creationId xmlns:a16="http://schemas.microsoft.com/office/drawing/2014/main" id="{A8CACEEC-5C56-40F7-9F9A-E458DAD37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6449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</a:p>
        </p:txBody>
      </p:sp>
      <p:sp>
        <p:nvSpPr>
          <p:cNvPr id="103496" name="Rectangle 72">
            <a:extLst>
              <a:ext uri="{FF2B5EF4-FFF2-40B4-BE49-F238E27FC236}">
                <a16:creationId xmlns:a16="http://schemas.microsoft.com/office/drawing/2014/main" id="{EAD9A706-D49B-4373-AD0C-42DAF2A7D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14972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chemeClr val="bg1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103497" name="Rectangle 73">
            <a:extLst>
              <a:ext uri="{FF2B5EF4-FFF2-40B4-BE49-F238E27FC236}">
                <a16:creationId xmlns:a16="http://schemas.microsoft.com/office/drawing/2014/main" id="{8E094C6C-3DE1-4597-BBAB-AB0D92A64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69265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chemeClr val="bg1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103498" name="Rectangle 74">
            <a:extLst>
              <a:ext uri="{FF2B5EF4-FFF2-40B4-BE49-F238E27FC236}">
                <a16:creationId xmlns:a16="http://schemas.microsoft.com/office/drawing/2014/main" id="{CDC59509-2ED8-49CD-A9E1-17A7FC9CB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22922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chemeClr val="bg1"/>
                </a:solidFill>
                <a:cs typeface="Arial" panose="020B0604020202020204" pitchFamily="34" charset="0"/>
              </a:rPr>
              <a:t>O</a:t>
            </a:r>
          </a:p>
        </p:txBody>
      </p:sp>
      <p:sp>
        <p:nvSpPr>
          <p:cNvPr id="103499" name="Rectangle 75">
            <a:extLst>
              <a:ext uri="{FF2B5EF4-FFF2-40B4-BE49-F238E27FC236}">
                <a16:creationId xmlns:a16="http://schemas.microsoft.com/office/drawing/2014/main" id="{AAF7BC0D-189A-425F-B23C-D9A3C63CC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73405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chemeClr val="bg1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103500" name="Rectangle 76">
            <a:extLst>
              <a:ext uri="{FF2B5EF4-FFF2-40B4-BE49-F238E27FC236}">
                <a16:creationId xmlns:a16="http://schemas.microsoft.com/office/drawing/2014/main" id="{A5E95F75-9210-47FF-83D8-69162AEFE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62849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chemeClr val="bg1"/>
                </a:solidFill>
                <a:cs typeface="Arial" panose="020B0604020202020204" pitchFamily="34" charset="0"/>
              </a:rPr>
              <a:t>Q</a:t>
            </a:r>
          </a:p>
        </p:txBody>
      </p:sp>
      <p:sp>
        <p:nvSpPr>
          <p:cNvPr id="103501" name="Rectangle 77">
            <a:extLst>
              <a:ext uri="{FF2B5EF4-FFF2-40B4-BE49-F238E27FC236}">
                <a16:creationId xmlns:a16="http://schemas.microsoft.com/office/drawing/2014/main" id="{09527088-A616-4027-855E-03D307A7F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14166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rgbClr val="FFFF00"/>
                </a:solidFill>
                <a:cs typeface="Arial" panose="020B0604020202020204" pitchFamily="34" charset="0"/>
              </a:rPr>
              <a:t>1s</a:t>
            </a:r>
          </a:p>
        </p:txBody>
      </p:sp>
      <p:sp>
        <p:nvSpPr>
          <p:cNvPr id="103502" name="Rectangle 78">
            <a:extLst>
              <a:ext uri="{FF2B5EF4-FFF2-40B4-BE49-F238E27FC236}">
                <a16:creationId xmlns:a16="http://schemas.microsoft.com/office/drawing/2014/main" id="{4CD26781-B45C-4657-BFD5-48A8B7C2C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644900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rgbClr val="FFFF00"/>
                </a:solidFill>
                <a:cs typeface="Arial" panose="020B0604020202020204" pitchFamily="34" charset="0"/>
              </a:rPr>
              <a:t>2s</a:t>
            </a:r>
          </a:p>
        </p:txBody>
      </p:sp>
      <p:sp>
        <p:nvSpPr>
          <p:cNvPr id="103503" name="Rectangle 79">
            <a:extLst>
              <a:ext uri="{FF2B5EF4-FFF2-40B4-BE49-F238E27FC236}">
                <a16:creationId xmlns:a16="http://schemas.microsoft.com/office/drawing/2014/main" id="{76BE0DD9-0B3E-487A-903E-E7FBC50DE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149725"/>
            <a:ext cx="722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rgbClr val="FFFF00"/>
                </a:solidFill>
                <a:cs typeface="Arial" panose="020B0604020202020204" pitchFamily="34" charset="0"/>
              </a:rPr>
              <a:t>3s</a:t>
            </a:r>
          </a:p>
        </p:txBody>
      </p:sp>
      <p:sp>
        <p:nvSpPr>
          <p:cNvPr id="103504" name="Rectangle 80">
            <a:extLst>
              <a:ext uri="{FF2B5EF4-FFF2-40B4-BE49-F238E27FC236}">
                <a16:creationId xmlns:a16="http://schemas.microsoft.com/office/drawing/2014/main" id="{983A1702-8103-4C2D-9CD9-AE2F6720B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692650"/>
            <a:ext cx="65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rgbClr val="FFFF00"/>
                </a:solidFill>
                <a:cs typeface="Arial" panose="020B0604020202020204" pitchFamily="34" charset="0"/>
              </a:rPr>
              <a:t>4s</a:t>
            </a:r>
          </a:p>
        </p:txBody>
      </p:sp>
      <p:sp>
        <p:nvSpPr>
          <p:cNvPr id="103505" name="Rectangle 81">
            <a:extLst>
              <a:ext uri="{FF2B5EF4-FFF2-40B4-BE49-F238E27FC236}">
                <a16:creationId xmlns:a16="http://schemas.microsoft.com/office/drawing/2014/main" id="{4FB4116B-FF13-4826-831A-31387E00E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5229225"/>
            <a:ext cx="65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rgbClr val="FFFF00"/>
                </a:solidFill>
                <a:cs typeface="Arial" panose="020B0604020202020204" pitchFamily="34" charset="0"/>
              </a:rPr>
              <a:t>5s</a:t>
            </a:r>
          </a:p>
        </p:txBody>
      </p:sp>
      <p:sp>
        <p:nvSpPr>
          <p:cNvPr id="103506" name="Rectangle 82">
            <a:extLst>
              <a:ext uri="{FF2B5EF4-FFF2-40B4-BE49-F238E27FC236}">
                <a16:creationId xmlns:a16="http://schemas.microsoft.com/office/drawing/2014/main" id="{8AED9845-5F9A-4726-8041-A28C7418F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5734050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rgbClr val="FFFF00"/>
                </a:solidFill>
                <a:cs typeface="Arial" panose="020B0604020202020204" pitchFamily="34" charset="0"/>
              </a:rPr>
              <a:t>6s</a:t>
            </a:r>
          </a:p>
        </p:txBody>
      </p:sp>
      <p:sp>
        <p:nvSpPr>
          <p:cNvPr id="103507" name="Rectangle 83">
            <a:extLst>
              <a:ext uri="{FF2B5EF4-FFF2-40B4-BE49-F238E27FC236}">
                <a16:creationId xmlns:a16="http://schemas.microsoft.com/office/drawing/2014/main" id="{B2E5E9E2-D2AD-498E-9911-0ED7B3A4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6284913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rgbClr val="FFFF00"/>
                </a:solidFill>
                <a:cs typeface="Arial" panose="020B0604020202020204" pitchFamily="34" charset="0"/>
              </a:rPr>
              <a:t>7s</a:t>
            </a:r>
          </a:p>
        </p:txBody>
      </p:sp>
      <p:sp>
        <p:nvSpPr>
          <p:cNvPr id="103508" name="Rectangle 84">
            <a:extLst>
              <a:ext uri="{FF2B5EF4-FFF2-40B4-BE49-F238E27FC236}">
                <a16:creationId xmlns:a16="http://schemas.microsoft.com/office/drawing/2014/main" id="{9E2B5053-5E62-4C27-9B21-69B95B59E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3644900"/>
            <a:ext cx="65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rgbClr val="FFFF00"/>
                </a:solidFill>
                <a:cs typeface="Arial" panose="020B0604020202020204" pitchFamily="34" charset="0"/>
              </a:rPr>
              <a:t>2p</a:t>
            </a:r>
          </a:p>
        </p:txBody>
      </p:sp>
      <p:sp>
        <p:nvSpPr>
          <p:cNvPr id="103509" name="Rectangle 85">
            <a:extLst>
              <a:ext uri="{FF2B5EF4-FFF2-40B4-BE49-F238E27FC236}">
                <a16:creationId xmlns:a16="http://schemas.microsoft.com/office/drawing/2014/main" id="{58B9467F-9C86-453D-9181-ADAD6837F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4149725"/>
            <a:ext cx="65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rgbClr val="FFFF00"/>
                </a:solidFill>
                <a:cs typeface="Arial" panose="020B0604020202020204" pitchFamily="34" charset="0"/>
              </a:rPr>
              <a:t>3p</a:t>
            </a:r>
          </a:p>
        </p:txBody>
      </p:sp>
      <p:sp>
        <p:nvSpPr>
          <p:cNvPr id="103510" name="Rectangle 86">
            <a:extLst>
              <a:ext uri="{FF2B5EF4-FFF2-40B4-BE49-F238E27FC236}">
                <a16:creationId xmlns:a16="http://schemas.microsoft.com/office/drawing/2014/main" id="{30127EC8-7034-4272-B97D-F56B970AE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4692650"/>
            <a:ext cx="722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rgbClr val="FFFF00"/>
                </a:solidFill>
                <a:cs typeface="Arial" panose="020B0604020202020204" pitchFamily="34" charset="0"/>
              </a:rPr>
              <a:t>4p</a:t>
            </a:r>
          </a:p>
        </p:txBody>
      </p:sp>
      <p:sp>
        <p:nvSpPr>
          <p:cNvPr id="103511" name="Rectangle 87">
            <a:extLst>
              <a:ext uri="{FF2B5EF4-FFF2-40B4-BE49-F238E27FC236}">
                <a16:creationId xmlns:a16="http://schemas.microsoft.com/office/drawing/2014/main" id="{CBB8E10E-BBB8-4B45-BD15-FFC2BEA6F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5229225"/>
            <a:ext cx="722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rgbClr val="FFFF00"/>
                </a:solidFill>
                <a:cs typeface="Arial" panose="020B0604020202020204" pitchFamily="34" charset="0"/>
              </a:rPr>
              <a:t>5p</a:t>
            </a:r>
          </a:p>
        </p:txBody>
      </p:sp>
      <p:sp>
        <p:nvSpPr>
          <p:cNvPr id="103512" name="Rectangle 88">
            <a:extLst>
              <a:ext uri="{FF2B5EF4-FFF2-40B4-BE49-F238E27FC236}">
                <a16:creationId xmlns:a16="http://schemas.microsoft.com/office/drawing/2014/main" id="{26AE4128-4FA9-4DDD-A17A-B42522A2C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5734050"/>
            <a:ext cx="722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rgbClr val="FFFF00"/>
                </a:solidFill>
                <a:cs typeface="Arial" panose="020B0604020202020204" pitchFamily="34" charset="0"/>
              </a:rPr>
              <a:t>6p</a:t>
            </a:r>
          </a:p>
        </p:txBody>
      </p:sp>
      <p:sp>
        <p:nvSpPr>
          <p:cNvPr id="103513" name="Rectangle 89">
            <a:extLst>
              <a:ext uri="{FF2B5EF4-FFF2-40B4-BE49-F238E27FC236}">
                <a16:creationId xmlns:a16="http://schemas.microsoft.com/office/drawing/2014/main" id="{59C77EFA-D20C-47B8-A8DE-E60A7F5D5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6284913"/>
            <a:ext cx="65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rgbClr val="FFFF00"/>
                </a:solidFill>
                <a:cs typeface="Arial" panose="020B0604020202020204" pitchFamily="34" charset="0"/>
              </a:rPr>
              <a:t>7p</a:t>
            </a:r>
          </a:p>
        </p:txBody>
      </p:sp>
      <p:sp>
        <p:nvSpPr>
          <p:cNvPr id="103514" name="Rectangle 90">
            <a:extLst>
              <a:ext uri="{FF2B5EF4-FFF2-40B4-BE49-F238E27FC236}">
                <a16:creationId xmlns:a16="http://schemas.microsoft.com/office/drawing/2014/main" id="{57BA1759-FFFC-4CC4-A962-A4547ABE4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4149725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rgbClr val="FFFF00"/>
                </a:solidFill>
                <a:cs typeface="Arial" panose="020B0604020202020204" pitchFamily="34" charset="0"/>
              </a:rPr>
              <a:t>3d</a:t>
            </a:r>
          </a:p>
        </p:txBody>
      </p:sp>
      <p:sp>
        <p:nvSpPr>
          <p:cNvPr id="103515" name="Rectangle 91">
            <a:extLst>
              <a:ext uri="{FF2B5EF4-FFF2-40B4-BE49-F238E27FC236}">
                <a16:creationId xmlns:a16="http://schemas.microsoft.com/office/drawing/2014/main" id="{BBA0203D-E90C-4BDB-AA82-64D81C8F9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4692650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rgbClr val="FFFF00"/>
                </a:solidFill>
                <a:cs typeface="Arial" panose="020B0604020202020204" pitchFamily="34" charset="0"/>
              </a:rPr>
              <a:t>4d</a:t>
            </a:r>
          </a:p>
        </p:txBody>
      </p:sp>
      <p:sp>
        <p:nvSpPr>
          <p:cNvPr id="103516" name="Rectangle 92">
            <a:extLst>
              <a:ext uri="{FF2B5EF4-FFF2-40B4-BE49-F238E27FC236}">
                <a16:creationId xmlns:a16="http://schemas.microsoft.com/office/drawing/2014/main" id="{3EF5B522-D891-40A0-8123-E7C07BE42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229225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rgbClr val="FFFF00"/>
                </a:solidFill>
                <a:cs typeface="Arial" panose="020B0604020202020204" pitchFamily="34" charset="0"/>
              </a:rPr>
              <a:t>5d</a:t>
            </a:r>
          </a:p>
        </p:txBody>
      </p:sp>
      <p:sp>
        <p:nvSpPr>
          <p:cNvPr id="103517" name="Rectangle 93">
            <a:extLst>
              <a:ext uri="{FF2B5EF4-FFF2-40B4-BE49-F238E27FC236}">
                <a16:creationId xmlns:a16="http://schemas.microsoft.com/office/drawing/2014/main" id="{BC283FCC-9FF8-4F1C-BDBC-C01D9BE28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734050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rgbClr val="FFFF00"/>
                </a:solidFill>
                <a:cs typeface="Arial" panose="020B0604020202020204" pitchFamily="34" charset="0"/>
              </a:rPr>
              <a:t>6d</a:t>
            </a:r>
          </a:p>
        </p:txBody>
      </p:sp>
      <p:sp>
        <p:nvSpPr>
          <p:cNvPr id="103518" name="Rectangle 94">
            <a:extLst>
              <a:ext uri="{FF2B5EF4-FFF2-40B4-BE49-F238E27FC236}">
                <a16:creationId xmlns:a16="http://schemas.microsoft.com/office/drawing/2014/main" id="{8EA22123-1F74-44A6-B339-C93693012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4700588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rgbClr val="FFFF00"/>
                </a:solidFill>
                <a:cs typeface="Arial" panose="020B0604020202020204" pitchFamily="34" charset="0"/>
              </a:rPr>
              <a:t>4f</a:t>
            </a:r>
          </a:p>
        </p:txBody>
      </p:sp>
      <p:sp>
        <p:nvSpPr>
          <p:cNvPr id="103519" name="Rectangle 95">
            <a:extLst>
              <a:ext uri="{FF2B5EF4-FFF2-40B4-BE49-F238E27FC236}">
                <a16:creationId xmlns:a16="http://schemas.microsoft.com/office/drawing/2014/main" id="{CC3E333B-8E04-4B83-AF1F-4CEDB7081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5237163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b="1">
                <a:solidFill>
                  <a:srgbClr val="FFFF00"/>
                </a:solidFill>
                <a:cs typeface="Arial" panose="020B0604020202020204" pitchFamily="34" charset="0"/>
              </a:rPr>
              <a:t>5f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0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0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0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0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0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0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0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0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0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87" grpId="0"/>
      <p:bldP spid="103488" grpId="0"/>
      <p:bldP spid="103489" grpId="0"/>
      <p:bldP spid="103490" grpId="0"/>
      <p:bldP spid="103491" grpId="0" animBg="1"/>
      <p:bldP spid="103492" grpId="0"/>
      <p:bldP spid="103493" grpId="0" animBg="1"/>
      <p:bldP spid="103494" grpId="0"/>
      <p:bldP spid="103495" grpId="0"/>
      <p:bldP spid="103496" grpId="0"/>
      <p:bldP spid="103497" grpId="0"/>
      <p:bldP spid="103498" grpId="0"/>
      <p:bldP spid="103499" grpId="0"/>
      <p:bldP spid="103500" grpId="0"/>
      <p:bldP spid="103501" grpId="0"/>
      <p:bldP spid="103502" grpId="0"/>
      <p:bldP spid="103503" grpId="0"/>
      <p:bldP spid="103504" grpId="0"/>
      <p:bldP spid="103505" grpId="0"/>
      <p:bldP spid="103506" grpId="0"/>
      <p:bldP spid="103507" grpId="0"/>
      <p:bldP spid="103508" grpId="0"/>
      <p:bldP spid="103509" grpId="0"/>
      <p:bldP spid="103510" grpId="0"/>
      <p:bldP spid="103511" grpId="0"/>
      <p:bldP spid="103512" grpId="0"/>
      <p:bldP spid="103513" grpId="0"/>
      <p:bldP spid="103514" grpId="0"/>
      <p:bldP spid="103515" grpId="0"/>
      <p:bldP spid="103516" grpId="0"/>
      <p:bldP spid="103517" grpId="0"/>
      <p:bldP spid="103518" grpId="0"/>
      <p:bldP spid="1035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86892" y="332656"/>
            <a:ext cx="8857108" cy="1143000"/>
          </a:xfrm>
        </p:spPr>
        <p:txBody>
          <a:bodyPr/>
          <a:lstStyle/>
          <a:p>
            <a:pPr algn="l"/>
            <a:r>
              <a:rPr lang="pt-BR" dirty="0"/>
              <a:t>Distribuição Eletrônica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7504" y="1783357"/>
            <a:ext cx="8640960" cy="5246043"/>
          </a:xfrm>
        </p:spPr>
        <p:txBody>
          <a:bodyPr/>
          <a:lstStyle/>
          <a:p>
            <a:pPr algn="just"/>
            <a:r>
              <a:rPr lang="pt-BR" sz="3000" dirty="0"/>
              <a:t>Um problema para os químicos era construir uma teoria consistente que explicasse como os elétrons se distribuíam ao redor dos átomos, dando-lhes as características de reação observadas em nível macroscópico;</a:t>
            </a:r>
          </a:p>
          <a:p>
            <a:pPr algn="just"/>
            <a:r>
              <a:rPr lang="pt-BR" sz="3000" dirty="0"/>
              <a:t>Foi o cientista americano Linus C. Pauling quem apresentou a teoria até o momento mais aceita para a distribuição eletrônica;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5364088" y="3078088"/>
            <a:ext cx="1634118" cy="3779912"/>
            <a:chOff x="6300192" y="2924944"/>
            <a:chExt cx="1634118" cy="3779912"/>
          </a:xfrm>
        </p:grpSpPr>
        <p:sp>
          <p:nvSpPr>
            <p:cNvPr id="9" name="CaixaDeTexto 8"/>
            <p:cNvSpPr txBox="1"/>
            <p:nvPr/>
          </p:nvSpPr>
          <p:spPr>
            <a:xfrm rot="16200000">
              <a:off x="5767355" y="4537901"/>
              <a:ext cx="37799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latin typeface="Arial" pitchFamily="34" charset="0"/>
                  <a:cs typeface="Arial" pitchFamily="34" charset="0"/>
                </a:rPr>
                <a:t>Imagem: Autor desconhecido/</a:t>
              </a:r>
            </a:p>
            <a:p>
              <a:r>
                <a:rPr lang="pt-BR" sz="1000" dirty="0">
                  <a:latin typeface="Arial" pitchFamily="34" charset="0"/>
                  <a:cs typeface="Arial" pitchFamily="34" charset="0"/>
                </a:rPr>
                <a:t>Disponibilizada por APPER/</a:t>
              </a:r>
            </a:p>
            <a:p>
              <a:r>
                <a:rPr lang="pt-BR" sz="1000" dirty="0" err="1">
                  <a:latin typeface="Arial" pitchFamily="34" charset="0"/>
                  <a:cs typeface="Arial" pitchFamily="34" charset="0"/>
                </a:rPr>
                <a:t>United</a:t>
              </a:r>
              <a:r>
                <a:rPr lang="pt-BR" sz="1000" dirty="0">
                  <a:latin typeface="Arial" pitchFamily="34" charset="0"/>
                  <a:cs typeface="Arial" pitchFamily="34" charset="0"/>
                </a:rPr>
                <a:t> States </a:t>
              </a:r>
              <a:r>
                <a:rPr lang="pt-BR" sz="1000" dirty="0" err="1">
                  <a:latin typeface="Arial" pitchFamily="34" charset="0"/>
                  <a:cs typeface="Arial" pitchFamily="34" charset="0"/>
                </a:rPr>
                <a:t>Public</a:t>
              </a:r>
              <a:r>
                <a:rPr lang="pt-BR" sz="1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1000" dirty="0" err="1">
                  <a:latin typeface="Arial" pitchFamily="34" charset="0"/>
                  <a:cs typeface="Arial" pitchFamily="34" charset="0"/>
                </a:rPr>
                <a:t>Domain</a:t>
              </a:r>
              <a:endParaRPr lang="pt-BR" sz="1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4941168"/>
              <a:ext cx="1080120" cy="1658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54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96179" y="458669"/>
            <a:ext cx="8857108" cy="1143000"/>
          </a:xfrm>
        </p:spPr>
        <p:txBody>
          <a:bodyPr/>
          <a:lstStyle/>
          <a:p>
            <a:r>
              <a:rPr lang="pt-BR" dirty="0"/>
              <a:t>Diagrama de Pauling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7504" y="1855365"/>
            <a:ext cx="8640960" cy="4525963"/>
          </a:xfrm>
        </p:spPr>
        <p:txBody>
          <a:bodyPr/>
          <a:lstStyle/>
          <a:p>
            <a:pPr algn="just"/>
            <a:r>
              <a:rPr lang="pt-BR" sz="3000" dirty="0"/>
              <a:t>Os elétrons se distribuem segundo o nível de energia de cada subnível, numa sequência crescente em que ocupam primeiro os subníveis de menor      	                          energia e, por último, os de maior.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t="10671" r="60395" b="19411"/>
          <a:stretch>
            <a:fillRect/>
          </a:stretch>
        </p:blipFill>
        <p:spPr bwMode="auto">
          <a:xfrm>
            <a:off x="6087590" y="3429000"/>
            <a:ext cx="2742509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79512" y="6495147"/>
            <a:ext cx="22926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Imagem</a:t>
            </a:r>
            <a:r>
              <a:rPr lang="en-US" sz="1000" dirty="0"/>
              <a:t>: </a:t>
            </a:r>
            <a:r>
              <a:rPr lang="en-US" sz="1000" dirty="0" err="1"/>
              <a:t>Patricia.fidi</a:t>
            </a:r>
            <a:r>
              <a:rPr lang="en-US" sz="1000" dirty="0"/>
              <a:t>/</a:t>
            </a:r>
            <a:r>
              <a:rPr lang="en-US" sz="1000" dirty="0" err="1"/>
              <a:t>Domínio</a:t>
            </a:r>
            <a:r>
              <a:rPr lang="en-US" sz="1000" dirty="0"/>
              <a:t> </a:t>
            </a:r>
            <a:r>
              <a:rPr lang="en-US" sz="1000" dirty="0" err="1"/>
              <a:t>público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811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3446" y="389977"/>
            <a:ext cx="8857108" cy="1143000"/>
          </a:xfrm>
        </p:spPr>
        <p:txBody>
          <a:bodyPr/>
          <a:lstStyle/>
          <a:p>
            <a:pPr algn="l"/>
            <a:r>
              <a:rPr lang="pt-BR" dirty="0"/>
              <a:t>Diagrama de Pauling</a:t>
            </a:r>
          </a:p>
        </p:txBody>
      </p:sp>
      <p:graphicFrame>
        <p:nvGraphicFramePr>
          <p:cNvPr id="29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406558"/>
              </p:ext>
            </p:extLst>
          </p:nvPr>
        </p:nvGraphicFramePr>
        <p:xfrm>
          <a:off x="848317" y="2248591"/>
          <a:ext cx="2761283" cy="450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25" name="Equation" r:id="rId4" imgW="965200" imgH="1574800" progId="Equation.3">
                  <p:embed/>
                </p:oleObj>
              </mc:Choice>
              <mc:Fallback>
                <p:oleObj name="Equation" r:id="rId4" imgW="965200" imgH="1574800" progId="Equation.3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317" y="2248591"/>
                        <a:ext cx="2761283" cy="450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Line 72"/>
          <p:cNvSpPr>
            <a:spLocks noChangeShapeType="1"/>
          </p:cNvSpPr>
          <p:nvPr/>
        </p:nvSpPr>
        <p:spPr bwMode="auto">
          <a:xfrm flipH="1">
            <a:off x="827585" y="4149080"/>
            <a:ext cx="2808312" cy="244827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Line 73"/>
          <p:cNvSpPr>
            <a:spLocks noChangeShapeType="1"/>
          </p:cNvSpPr>
          <p:nvPr/>
        </p:nvSpPr>
        <p:spPr bwMode="auto">
          <a:xfrm flipH="1">
            <a:off x="755577" y="3789040"/>
            <a:ext cx="2520280" cy="23042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Line 77"/>
          <p:cNvSpPr>
            <a:spLocks noChangeShapeType="1"/>
          </p:cNvSpPr>
          <p:nvPr/>
        </p:nvSpPr>
        <p:spPr bwMode="auto">
          <a:xfrm flipH="1">
            <a:off x="816767" y="3441757"/>
            <a:ext cx="2099049" cy="18957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Line 80"/>
          <p:cNvSpPr>
            <a:spLocks noChangeShapeType="1"/>
          </p:cNvSpPr>
          <p:nvPr/>
        </p:nvSpPr>
        <p:spPr bwMode="auto">
          <a:xfrm flipH="1">
            <a:off x="734005" y="3140969"/>
            <a:ext cx="1749763" cy="1584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Line 81"/>
          <p:cNvSpPr>
            <a:spLocks noChangeShapeType="1"/>
          </p:cNvSpPr>
          <p:nvPr/>
        </p:nvSpPr>
        <p:spPr bwMode="auto">
          <a:xfrm flipH="1">
            <a:off x="695906" y="2852936"/>
            <a:ext cx="1499831" cy="13199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Line 82"/>
          <p:cNvSpPr>
            <a:spLocks noChangeShapeType="1"/>
          </p:cNvSpPr>
          <p:nvPr/>
        </p:nvSpPr>
        <p:spPr bwMode="auto">
          <a:xfrm flipH="1">
            <a:off x="736641" y="2642488"/>
            <a:ext cx="955040" cy="858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Line 83"/>
          <p:cNvSpPr>
            <a:spLocks noChangeShapeType="1"/>
          </p:cNvSpPr>
          <p:nvPr/>
        </p:nvSpPr>
        <p:spPr bwMode="auto">
          <a:xfrm flipH="1">
            <a:off x="711881" y="2281441"/>
            <a:ext cx="619760" cy="5714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Line 84"/>
          <p:cNvSpPr>
            <a:spLocks noChangeShapeType="1"/>
          </p:cNvSpPr>
          <p:nvPr/>
        </p:nvSpPr>
        <p:spPr bwMode="auto">
          <a:xfrm flipH="1">
            <a:off x="1424693" y="4427282"/>
            <a:ext cx="2499235" cy="23140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9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203963"/>
              </p:ext>
            </p:extLst>
          </p:nvPr>
        </p:nvGraphicFramePr>
        <p:xfrm>
          <a:off x="4482539" y="2060848"/>
          <a:ext cx="1020000" cy="73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26" name="Equation" r:id="rId6" imgW="215713" imgH="203024" progId="Equation.3">
                  <p:embed/>
                </p:oleObj>
              </mc:Choice>
              <mc:Fallback>
                <p:oleObj name="Equation" r:id="rId6" imgW="215713" imgH="203024" progId="Equation.3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2539" y="2060848"/>
                        <a:ext cx="1020000" cy="73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299016"/>
              </p:ext>
            </p:extLst>
          </p:nvPr>
        </p:nvGraphicFramePr>
        <p:xfrm>
          <a:off x="5364088" y="2046528"/>
          <a:ext cx="1140374" cy="73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27" name="Equation" r:id="rId8" imgW="241195" imgH="203112" progId="Equation.3">
                  <p:embed/>
                </p:oleObj>
              </mc:Choice>
              <mc:Fallback>
                <p:oleObj name="Equation" r:id="rId8" imgW="241195" imgH="203112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046528"/>
                        <a:ext cx="1140374" cy="73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610909"/>
              </p:ext>
            </p:extLst>
          </p:nvPr>
        </p:nvGraphicFramePr>
        <p:xfrm>
          <a:off x="4482539" y="2752216"/>
          <a:ext cx="2265797" cy="8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28" name="Equation" r:id="rId10" imgW="482391" imgH="228501" progId="Equation.3">
                  <p:embed/>
                </p:oleObj>
              </mc:Choice>
              <mc:Fallback>
                <p:oleObj name="Equation" r:id="rId10" imgW="482391" imgH="228501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2539" y="2752216"/>
                        <a:ext cx="2265797" cy="8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163351"/>
              </p:ext>
            </p:extLst>
          </p:nvPr>
        </p:nvGraphicFramePr>
        <p:xfrm>
          <a:off x="4410531" y="3400288"/>
          <a:ext cx="2265797" cy="8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29" name="Equation" r:id="rId12" imgW="482391" imgH="228501" progId="Equation.3">
                  <p:embed/>
                </p:oleObj>
              </mc:Choice>
              <mc:Fallback>
                <p:oleObj name="Equation" r:id="rId12" imgW="482391" imgH="228501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531" y="3400288"/>
                        <a:ext cx="2265797" cy="8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448300"/>
              </p:ext>
            </p:extLst>
          </p:nvPr>
        </p:nvGraphicFramePr>
        <p:xfrm>
          <a:off x="4410531" y="4077072"/>
          <a:ext cx="3518274" cy="8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0" name="Equation" r:id="rId14" imgW="749300" imgH="228600" progId="Equation.3">
                  <p:embed/>
                </p:oleObj>
              </mc:Choice>
              <mc:Fallback>
                <p:oleObj name="Equation" r:id="rId14" imgW="749300" imgH="228600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531" y="4077072"/>
                        <a:ext cx="3518274" cy="8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980741"/>
              </p:ext>
            </p:extLst>
          </p:nvPr>
        </p:nvGraphicFramePr>
        <p:xfrm>
          <a:off x="4338523" y="4624424"/>
          <a:ext cx="3579077" cy="8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1" name="Equation" r:id="rId16" imgW="761669" imgH="228501" progId="Equation.3">
                  <p:embed/>
                </p:oleObj>
              </mc:Choice>
              <mc:Fallback>
                <p:oleObj name="Equation" r:id="rId16" imgW="761669" imgH="228501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523" y="4624424"/>
                        <a:ext cx="3579077" cy="8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182532"/>
              </p:ext>
            </p:extLst>
          </p:nvPr>
        </p:nvGraphicFramePr>
        <p:xfrm>
          <a:off x="4301421" y="5229200"/>
          <a:ext cx="4951099" cy="8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2" name="Equation" r:id="rId18" imgW="1054100" imgH="228600" progId="Equation.3">
                  <p:embed/>
                </p:oleObj>
              </mc:Choice>
              <mc:Fallback>
                <p:oleObj name="Equation" r:id="rId18" imgW="1054100" imgH="22860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1421" y="5229200"/>
                        <a:ext cx="4951099" cy="8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939063"/>
              </p:ext>
            </p:extLst>
          </p:nvPr>
        </p:nvGraphicFramePr>
        <p:xfrm>
          <a:off x="4499992" y="5992576"/>
          <a:ext cx="3937791" cy="8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3" name="Equation" r:id="rId20" imgW="838200" imgH="228600" progId="Equation.3">
                  <p:embed/>
                </p:oleObj>
              </mc:Choice>
              <mc:Fallback>
                <p:oleObj name="Equation" r:id="rId20" imgW="838200" imgH="228600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5992576"/>
                        <a:ext cx="3937791" cy="8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55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38495" y="487213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Configuração Eletrônica de um Átomo Neutro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7504" y="1844824"/>
            <a:ext cx="8857108" cy="4525963"/>
          </a:xfrm>
        </p:spPr>
        <p:txBody>
          <a:bodyPr/>
          <a:lstStyle/>
          <a:p>
            <a:pPr algn="just"/>
            <a:r>
              <a:rPr lang="pt-BR" dirty="0"/>
              <a:t>Nesse caso, como o átomo é neutro, o número de prótons é igual ao número de elétrons;</a:t>
            </a:r>
          </a:p>
          <a:p>
            <a:pPr algn="just"/>
            <a:r>
              <a:rPr lang="pt-BR" dirty="0"/>
              <a:t>É feita a distribuição pelo Diagrama de Pauling até atingir a quantidade do número atômico do átomo em questão.</a:t>
            </a:r>
          </a:p>
          <a:p>
            <a:endParaRPr lang="pt-B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4269020"/>
            <a:ext cx="1951847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 rot="16200000">
            <a:off x="2227421" y="5064860"/>
            <a:ext cx="2378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Imagem</a:t>
            </a:r>
            <a:r>
              <a:rPr lang="en-US" sz="1000" dirty="0"/>
              <a:t>: </a:t>
            </a:r>
            <a:r>
              <a:rPr lang="en-US" sz="1000" dirty="0" err="1"/>
              <a:t>Halfdan</a:t>
            </a:r>
            <a:r>
              <a:rPr lang="en-US" sz="1000" dirty="0"/>
              <a:t>/GNU Free Documentation License</a:t>
            </a:r>
          </a:p>
        </p:txBody>
      </p:sp>
    </p:spTree>
    <p:extLst>
      <p:ext uri="{BB962C8B-B14F-4D97-AF65-F5344CB8AC3E}">
        <p14:creationId xmlns:p14="http://schemas.microsoft.com/office/powerpoint/2010/main" val="88279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3446" y="242905"/>
            <a:ext cx="8857108" cy="1143000"/>
          </a:xfrm>
        </p:spPr>
        <p:txBody>
          <a:bodyPr/>
          <a:lstStyle/>
          <a:p>
            <a:r>
              <a:rPr lang="pt-BR" dirty="0"/>
              <a:t>Configuração Eletrônica do </a:t>
            </a:r>
            <a:r>
              <a:rPr lang="pt-BR" baseline="-25000" dirty="0"/>
              <a:t>20</a:t>
            </a:r>
            <a:r>
              <a:rPr lang="pt-BR" dirty="0"/>
              <a:t>Ca </a:t>
            </a:r>
          </a:p>
        </p:txBody>
      </p:sp>
      <p:pic>
        <p:nvPicPr>
          <p:cNvPr id="491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61" y="1631198"/>
            <a:ext cx="2761905" cy="45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80"/>
          <p:cNvSpPr>
            <a:spLocks noChangeShapeType="1"/>
          </p:cNvSpPr>
          <p:nvPr/>
        </p:nvSpPr>
        <p:spPr bwMode="auto">
          <a:xfrm flipH="1">
            <a:off x="1428982" y="2567303"/>
            <a:ext cx="1749763" cy="1584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81"/>
          <p:cNvSpPr>
            <a:spLocks noChangeShapeType="1"/>
          </p:cNvSpPr>
          <p:nvPr/>
        </p:nvSpPr>
        <p:spPr bwMode="auto">
          <a:xfrm flipH="1">
            <a:off x="1390883" y="2279270"/>
            <a:ext cx="1499831" cy="13199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82"/>
          <p:cNvSpPr>
            <a:spLocks noChangeShapeType="1"/>
          </p:cNvSpPr>
          <p:nvPr/>
        </p:nvSpPr>
        <p:spPr bwMode="auto">
          <a:xfrm flipH="1">
            <a:off x="1431618" y="2068822"/>
            <a:ext cx="955040" cy="858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83"/>
          <p:cNvSpPr>
            <a:spLocks noChangeShapeType="1"/>
          </p:cNvSpPr>
          <p:nvPr/>
        </p:nvSpPr>
        <p:spPr bwMode="auto">
          <a:xfrm flipH="1">
            <a:off x="1406858" y="1707775"/>
            <a:ext cx="619760" cy="5714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140796"/>
              </p:ext>
            </p:extLst>
          </p:nvPr>
        </p:nvGraphicFramePr>
        <p:xfrm>
          <a:off x="5292034" y="2194470"/>
          <a:ext cx="10191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8" name="Equation" r:id="rId5" imgW="215713" imgH="203024" progId="Equation.3">
                  <p:embed/>
                </p:oleObj>
              </mc:Choice>
              <mc:Fallback>
                <p:oleObj name="Equation" r:id="rId5" imgW="215713" imgH="203024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34" y="2194470"/>
                        <a:ext cx="1019175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409535"/>
              </p:ext>
            </p:extLst>
          </p:nvPr>
        </p:nvGraphicFramePr>
        <p:xfrm>
          <a:off x="6323512" y="2194471"/>
          <a:ext cx="113982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9" name="Equation" r:id="rId7" imgW="241195" imgH="203112" progId="Equation.3">
                  <p:embed/>
                </p:oleObj>
              </mc:Choice>
              <mc:Fallback>
                <p:oleObj name="Equation" r:id="rId7" imgW="241195" imgH="203112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512" y="2194471"/>
                        <a:ext cx="1139825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472062"/>
              </p:ext>
            </p:extLst>
          </p:nvPr>
        </p:nvGraphicFramePr>
        <p:xfrm>
          <a:off x="5269982" y="3188865"/>
          <a:ext cx="22653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0" name="Equation" r:id="rId9" imgW="482391" imgH="228501" progId="Equation.3">
                  <p:embed/>
                </p:oleObj>
              </mc:Choice>
              <mc:Fallback>
                <p:oleObj name="Equation" r:id="rId9" imgW="482391" imgH="228501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982" y="3188865"/>
                        <a:ext cx="2265363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971541"/>
              </p:ext>
            </p:extLst>
          </p:nvPr>
        </p:nvGraphicFramePr>
        <p:xfrm>
          <a:off x="5340403" y="4196977"/>
          <a:ext cx="22669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1" name="Equation" r:id="rId11" imgW="482391" imgH="228501" progId="Equation.3">
                  <p:embed/>
                </p:oleObj>
              </mc:Choice>
              <mc:Fallback>
                <p:oleObj name="Equation" r:id="rId11" imgW="482391" imgH="228501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403" y="4196977"/>
                        <a:ext cx="226695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01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494" y="22464"/>
            <a:ext cx="8857108" cy="1143000"/>
          </a:xfrm>
        </p:spPr>
        <p:txBody>
          <a:bodyPr/>
          <a:lstStyle/>
          <a:p>
            <a:pPr algn="l"/>
            <a:r>
              <a:rPr lang="pt-BR" dirty="0"/>
              <a:t>Configuração Eletrônica do </a:t>
            </a:r>
            <a:r>
              <a:rPr lang="pt-BR" baseline="-25000" dirty="0"/>
              <a:t>92</a:t>
            </a:r>
            <a:r>
              <a:rPr lang="pt-BR" dirty="0"/>
              <a:t>U </a:t>
            </a:r>
          </a:p>
        </p:txBody>
      </p:sp>
      <p:pic>
        <p:nvPicPr>
          <p:cNvPr id="491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04" y="1650993"/>
            <a:ext cx="2761905" cy="45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80"/>
          <p:cNvSpPr>
            <a:spLocks noChangeShapeType="1"/>
          </p:cNvSpPr>
          <p:nvPr/>
        </p:nvSpPr>
        <p:spPr bwMode="auto">
          <a:xfrm flipH="1">
            <a:off x="955225" y="2587098"/>
            <a:ext cx="1749763" cy="1584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81"/>
          <p:cNvSpPr>
            <a:spLocks noChangeShapeType="1"/>
          </p:cNvSpPr>
          <p:nvPr/>
        </p:nvSpPr>
        <p:spPr bwMode="auto">
          <a:xfrm flipH="1">
            <a:off x="917126" y="2299065"/>
            <a:ext cx="1499831" cy="13199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82"/>
          <p:cNvSpPr>
            <a:spLocks noChangeShapeType="1"/>
          </p:cNvSpPr>
          <p:nvPr/>
        </p:nvSpPr>
        <p:spPr bwMode="auto">
          <a:xfrm flipH="1">
            <a:off x="957861" y="2088617"/>
            <a:ext cx="955040" cy="858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83"/>
          <p:cNvSpPr>
            <a:spLocks noChangeShapeType="1"/>
          </p:cNvSpPr>
          <p:nvPr/>
        </p:nvSpPr>
        <p:spPr bwMode="auto">
          <a:xfrm flipH="1">
            <a:off x="933101" y="1727570"/>
            <a:ext cx="619760" cy="5714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556072"/>
              </p:ext>
            </p:extLst>
          </p:nvPr>
        </p:nvGraphicFramePr>
        <p:xfrm>
          <a:off x="3984873" y="2276872"/>
          <a:ext cx="10191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2" name="Equation" r:id="rId5" imgW="215713" imgH="203024" progId="Equation.3">
                  <p:embed/>
                </p:oleObj>
              </mc:Choice>
              <mc:Fallback>
                <p:oleObj name="Equation" r:id="rId5" imgW="215713" imgH="203024" progId="Equation.3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873" y="2276872"/>
                        <a:ext cx="1019175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060420"/>
              </p:ext>
            </p:extLst>
          </p:nvPr>
        </p:nvGraphicFramePr>
        <p:xfrm>
          <a:off x="5016351" y="2261940"/>
          <a:ext cx="113982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3" name="Equation" r:id="rId7" imgW="241195" imgH="203112" progId="Equation.3">
                  <p:embed/>
                </p:oleObj>
              </mc:Choice>
              <mc:Fallback>
                <p:oleObj name="Equation" r:id="rId7" imgW="241195" imgH="203112" progId="Equation.3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351" y="2261940"/>
                        <a:ext cx="1139825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352701"/>
              </p:ext>
            </p:extLst>
          </p:nvPr>
        </p:nvGraphicFramePr>
        <p:xfrm>
          <a:off x="5979045" y="2248222"/>
          <a:ext cx="22653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4" name="Equation" r:id="rId9" imgW="482391" imgH="228501" progId="Equation.3">
                  <p:embed/>
                </p:oleObj>
              </mc:Choice>
              <mc:Fallback>
                <p:oleObj name="Equation" r:id="rId9" imgW="482391" imgH="228501" progId="Equation.3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9045" y="2248222"/>
                        <a:ext cx="2265363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603978"/>
              </p:ext>
            </p:extLst>
          </p:nvPr>
        </p:nvGraphicFramePr>
        <p:xfrm>
          <a:off x="3851920" y="2924944"/>
          <a:ext cx="22669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5" name="Equação" r:id="rId11" imgW="482391" imgH="228501" progId="Equation.3">
                  <p:embed/>
                </p:oleObj>
              </mc:Choice>
              <mc:Fallback>
                <p:oleObj name="Equação" r:id="rId11" imgW="482391" imgH="228501" progId="Equation.3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924944"/>
                        <a:ext cx="226695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80"/>
          <p:cNvSpPr>
            <a:spLocks noChangeShapeType="1"/>
          </p:cNvSpPr>
          <p:nvPr/>
        </p:nvSpPr>
        <p:spPr bwMode="auto">
          <a:xfrm flipH="1">
            <a:off x="976796" y="2947137"/>
            <a:ext cx="2016224" cy="18001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Line 80"/>
          <p:cNvSpPr>
            <a:spLocks noChangeShapeType="1"/>
          </p:cNvSpPr>
          <p:nvPr/>
        </p:nvSpPr>
        <p:spPr bwMode="auto">
          <a:xfrm flipH="1">
            <a:off x="1048804" y="3379187"/>
            <a:ext cx="2232248" cy="20325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Line 80"/>
          <p:cNvSpPr>
            <a:spLocks noChangeShapeType="1"/>
          </p:cNvSpPr>
          <p:nvPr/>
        </p:nvSpPr>
        <p:spPr bwMode="auto">
          <a:xfrm flipH="1">
            <a:off x="1048804" y="3619029"/>
            <a:ext cx="2592288" cy="236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Line 80"/>
          <p:cNvSpPr>
            <a:spLocks noChangeShapeType="1"/>
          </p:cNvSpPr>
          <p:nvPr/>
        </p:nvSpPr>
        <p:spPr bwMode="auto">
          <a:xfrm flipH="1">
            <a:off x="2993020" y="3969402"/>
            <a:ext cx="929146" cy="9219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490300"/>
              </p:ext>
            </p:extLst>
          </p:nvPr>
        </p:nvGraphicFramePr>
        <p:xfrm>
          <a:off x="3860824" y="3573016"/>
          <a:ext cx="35194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6" name="Equation" r:id="rId13" imgW="749300" imgH="228600" progId="Equation.3">
                  <p:embed/>
                </p:oleObj>
              </mc:Choice>
              <mc:Fallback>
                <p:oleObj name="Equation" r:id="rId13" imgW="749300" imgH="228600" progId="Equation.3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24" y="3573016"/>
                        <a:ext cx="3519488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269279"/>
              </p:ext>
            </p:extLst>
          </p:nvPr>
        </p:nvGraphicFramePr>
        <p:xfrm>
          <a:off x="3851920" y="4293096"/>
          <a:ext cx="357822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7" name="Equation" r:id="rId15" imgW="761669" imgH="228501" progId="Equation.3">
                  <p:embed/>
                </p:oleObj>
              </mc:Choice>
              <mc:Fallback>
                <p:oleObj name="Equation" r:id="rId15" imgW="761669" imgH="228501" progId="Equation.3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293096"/>
                        <a:ext cx="3578225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309184"/>
              </p:ext>
            </p:extLst>
          </p:nvPr>
        </p:nvGraphicFramePr>
        <p:xfrm>
          <a:off x="3798639" y="5013176"/>
          <a:ext cx="49498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8" name="Equation" r:id="rId17" imgW="1054100" imgH="228600" progId="Equation.3">
                  <p:embed/>
                </p:oleObj>
              </mc:Choice>
              <mc:Fallback>
                <p:oleObj name="Equation" r:id="rId17" imgW="1054100" imgH="228600" progId="Equation.3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639" y="5013176"/>
                        <a:ext cx="494982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485211"/>
              </p:ext>
            </p:extLst>
          </p:nvPr>
        </p:nvGraphicFramePr>
        <p:xfrm>
          <a:off x="3775075" y="5784850"/>
          <a:ext cx="1319213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9" name="Equação" r:id="rId19" imgW="279400" imgH="228600" progId="Equation.3">
                  <p:embed/>
                </p:oleObj>
              </mc:Choice>
              <mc:Fallback>
                <p:oleObj name="Equação" r:id="rId19" imgW="279400" imgH="228600" progId="Equation.3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5784850"/>
                        <a:ext cx="1319213" cy="82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512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86892" y="343560"/>
            <a:ext cx="8857108" cy="1143000"/>
          </a:xfrm>
        </p:spPr>
        <p:txBody>
          <a:bodyPr/>
          <a:lstStyle/>
          <a:p>
            <a:pPr algn="l"/>
            <a:r>
              <a:rPr lang="pt-BR" dirty="0"/>
              <a:t>Configuração Eletrônica do </a:t>
            </a:r>
            <a:r>
              <a:rPr lang="pt-BR" baseline="-25000" dirty="0"/>
              <a:t>28</a:t>
            </a:r>
            <a:r>
              <a:rPr lang="pt-BR" dirty="0"/>
              <a:t>Ni </a:t>
            </a:r>
          </a:p>
        </p:txBody>
      </p:sp>
      <p:pic>
        <p:nvPicPr>
          <p:cNvPr id="491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39" y="1493301"/>
            <a:ext cx="2761905" cy="45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80"/>
          <p:cNvSpPr>
            <a:spLocks noChangeShapeType="1"/>
          </p:cNvSpPr>
          <p:nvPr/>
        </p:nvSpPr>
        <p:spPr bwMode="auto">
          <a:xfrm flipH="1">
            <a:off x="1068260" y="2429406"/>
            <a:ext cx="1749763" cy="1584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81"/>
          <p:cNvSpPr>
            <a:spLocks noChangeShapeType="1"/>
          </p:cNvSpPr>
          <p:nvPr/>
        </p:nvSpPr>
        <p:spPr bwMode="auto">
          <a:xfrm flipH="1">
            <a:off x="1030161" y="2141373"/>
            <a:ext cx="1499831" cy="13199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82"/>
          <p:cNvSpPr>
            <a:spLocks noChangeShapeType="1"/>
          </p:cNvSpPr>
          <p:nvPr/>
        </p:nvSpPr>
        <p:spPr bwMode="auto">
          <a:xfrm flipH="1">
            <a:off x="1070896" y="1930925"/>
            <a:ext cx="955040" cy="858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83"/>
          <p:cNvSpPr>
            <a:spLocks noChangeShapeType="1"/>
          </p:cNvSpPr>
          <p:nvPr/>
        </p:nvSpPr>
        <p:spPr bwMode="auto">
          <a:xfrm flipH="1">
            <a:off x="1046136" y="1569878"/>
            <a:ext cx="619760" cy="5714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112468"/>
              </p:ext>
            </p:extLst>
          </p:nvPr>
        </p:nvGraphicFramePr>
        <p:xfrm>
          <a:off x="4427984" y="2448692"/>
          <a:ext cx="10191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1" name="Equation" r:id="rId5" imgW="215713" imgH="203024" progId="Equation.3">
                  <p:embed/>
                </p:oleObj>
              </mc:Choice>
              <mc:Fallback>
                <p:oleObj name="Equation" r:id="rId5" imgW="215713" imgH="203024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448692"/>
                        <a:ext cx="1019175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96730"/>
              </p:ext>
            </p:extLst>
          </p:nvPr>
        </p:nvGraphicFramePr>
        <p:xfrm>
          <a:off x="5459462" y="2433760"/>
          <a:ext cx="113982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2" name="Equation" r:id="rId7" imgW="241195" imgH="203112" progId="Equation.3">
                  <p:embed/>
                </p:oleObj>
              </mc:Choice>
              <mc:Fallback>
                <p:oleObj name="Equation" r:id="rId7" imgW="241195" imgH="203112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62" y="2433760"/>
                        <a:ext cx="1139825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051529"/>
              </p:ext>
            </p:extLst>
          </p:nvPr>
        </p:nvGraphicFramePr>
        <p:xfrm>
          <a:off x="6422156" y="2420042"/>
          <a:ext cx="22653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3" name="Equation" r:id="rId9" imgW="482391" imgH="228501" progId="Equation.3">
                  <p:embed/>
                </p:oleObj>
              </mc:Choice>
              <mc:Fallback>
                <p:oleObj name="Equation" r:id="rId9" imgW="482391" imgH="228501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2156" y="2420042"/>
                        <a:ext cx="2265363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748590"/>
              </p:ext>
            </p:extLst>
          </p:nvPr>
        </p:nvGraphicFramePr>
        <p:xfrm>
          <a:off x="4295031" y="3096764"/>
          <a:ext cx="22669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4" name="Equação" r:id="rId11" imgW="482391" imgH="228501" progId="Equation.3">
                  <p:embed/>
                </p:oleObj>
              </mc:Choice>
              <mc:Fallback>
                <p:oleObj name="Equação" r:id="rId11" imgW="482391" imgH="228501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031" y="3096764"/>
                        <a:ext cx="226695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80"/>
          <p:cNvSpPr>
            <a:spLocks noChangeShapeType="1"/>
          </p:cNvSpPr>
          <p:nvPr/>
        </p:nvSpPr>
        <p:spPr bwMode="auto">
          <a:xfrm flipH="1">
            <a:off x="2529991" y="2789446"/>
            <a:ext cx="576063" cy="5760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482148"/>
              </p:ext>
            </p:extLst>
          </p:nvPr>
        </p:nvGraphicFramePr>
        <p:xfrm>
          <a:off x="6559202" y="3168772"/>
          <a:ext cx="1192213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5" name="Equação" r:id="rId13" imgW="253780" imgH="203024" progId="Equation.3">
                  <p:embed/>
                </p:oleObj>
              </mc:Choice>
              <mc:Fallback>
                <p:oleObj name="Equação" r:id="rId13" imgW="253780" imgH="203024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202" y="3168772"/>
                        <a:ext cx="1192213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40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3446" y="325891"/>
            <a:ext cx="8857108" cy="1143000"/>
          </a:xfrm>
        </p:spPr>
        <p:txBody>
          <a:bodyPr/>
          <a:lstStyle/>
          <a:p>
            <a:pPr algn="l"/>
            <a:r>
              <a:rPr lang="pt-BR" dirty="0"/>
              <a:t>Configuração Eletrônica do </a:t>
            </a:r>
            <a:r>
              <a:rPr lang="pt-BR" baseline="-25000" dirty="0"/>
              <a:t>54</a:t>
            </a:r>
            <a:r>
              <a:rPr lang="pt-BR" dirty="0"/>
              <a:t>Xe </a:t>
            </a:r>
          </a:p>
        </p:txBody>
      </p:sp>
      <p:pic>
        <p:nvPicPr>
          <p:cNvPr id="491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74" y="1504230"/>
            <a:ext cx="2761905" cy="45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80"/>
          <p:cNvSpPr>
            <a:spLocks noChangeShapeType="1"/>
          </p:cNvSpPr>
          <p:nvPr/>
        </p:nvSpPr>
        <p:spPr bwMode="auto">
          <a:xfrm flipH="1">
            <a:off x="1134595" y="2440335"/>
            <a:ext cx="1749763" cy="1584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81"/>
          <p:cNvSpPr>
            <a:spLocks noChangeShapeType="1"/>
          </p:cNvSpPr>
          <p:nvPr/>
        </p:nvSpPr>
        <p:spPr bwMode="auto">
          <a:xfrm flipH="1">
            <a:off x="1096496" y="2152302"/>
            <a:ext cx="1499831" cy="13199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82"/>
          <p:cNvSpPr>
            <a:spLocks noChangeShapeType="1"/>
          </p:cNvSpPr>
          <p:nvPr/>
        </p:nvSpPr>
        <p:spPr bwMode="auto">
          <a:xfrm flipH="1">
            <a:off x="1137231" y="1941854"/>
            <a:ext cx="955040" cy="858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83"/>
          <p:cNvSpPr>
            <a:spLocks noChangeShapeType="1"/>
          </p:cNvSpPr>
          <p:nvPr/>
        </p:nvSpPr>
        <p:spPr bwMode="auto">
          <a:xfrm flipH="1">
            <a:off x="1112471" y="1580807"/>
            <a:ext cx="619760" cy="5714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147718"/>
              </p:ext>
            </p:extLst>
          </p:nvPr>
        </p:nvGraphicFramePr>
        <p:xfrm>
          <a:off x="4488929" y="2152302"/>
          <a:ext cx="10191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6" name="Equation" r:id="rId5" imgW="215713" imgH="203024" progId="Equation.3">
                  <p:embed/>
                </p:oleObj>
              </mc:Choice>
              <mc:Fallback>
                <p:oleObj name="Equation" r:id="rId5" imgW="215713" imgH="203024" progId="Equation.3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8929" y="2152302"/>
                        <a:ext cx="1019175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965789"/>
              </p:ext>
            </p:extLst>
          </p:nvPr>
        </p:nvGraphicFramePr>
        <p:xfrm>
          <a:off x="5520407" y="2137370"/>
          <a:ext cx="113982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7" name="Equation" r:id="rId7" imgW="241195" imgH="203112" progId="Equation.3">
                  <p:embed/>
                </p:oleObj>
              </mc:Choice>
              <mc:Fallback>
                <p:oleObj name="Equation" r:id="rId7" imgW="241195" imgH="203112" progId="Equation.3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0407" y="2137370"/>
                        <a:ext cx="1139825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58465"/>
              </p:ext>
            </p:extLst>
          </p:nvPr>
        </p:nvGraphicFramePr>
        <p:xfrm>
          <a:off x="6483101" y="2123652"/>
          <a:ext cx="22653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8" name="Equation" r:id="rId9" imgW="482391" imgH="228501" progId="Equation.3">
                  <p:embed/>
                </p:oleObj>
              </mc:Choice>
              <mc:Fallback>
                <p:oleObj name="Equation" r:id="rId9" imgW="482391" imgH="228501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101" y="2123652"/>
                        <a:ext cx="2265363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019023"/>
              </p:ext>
            </p:extLst>
          </p:nvPr>
        </p:nvGraphicFramePr>
        <p:xfrm>
          <a:off x="4355976" y="2800374"/>
          <a:ext cx="22669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9" name="Equação" r:id="rId11" imgW="482391" imgH="228501" progId="Equation.3">
                  <p:embed/>
                </p:oleObj>
              </mc:Choice>
              <mc:Fallback>
                <p:oleObj name="Equação" r:id="rId11" imgW="482391" imgH="228501" progId="Equation.3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800374"/>
                        <a:ext cx="226695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80"/>
          <p:cNvSpPr>
            <a:spLocks noChangeShapeType="1"/>
          </p:cNvSpPr>
          <p:nvPr/>
        </p:nvSpPr>
        <p:spPr bwMode="auto">
          <a:xfrm flipH="1">
            <a:off x="1228173" y="2800374"/>
            <a:ext cx="1944215" cy="18001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Line 80"/>
          <p:cNvSpPr>
            <a:spLocks noChangeShapeType="1"/>
          </p:cNvSpPr>
          <p:nvPr/>
        </p:nvSpPr>
        <p:spPr bwMode="auto">
          <a:xfrm flipH="1">
            <a:off x="1846410" y="3160415"/>
            <a:ext cx="1686018" cy="1584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918729"/>
              </p:ext>
            </p:extLst>
          </p:nvPr>
        </p:nvGraphicFramePr>
        <p:xfrm>
          <a:off x="4364856" y="3448893"/>
          <a:ext cx="3519488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0" name="Equation" r:id="rId13" imgW="749300" imgH="228600" progId="Equation.3">
                  <p:embed/>
                </p:oleObj>
              </mc:Choice>
              <mc:Fallback>
                <p:oleObj name="Equation" r:id="rId13" imgW="749300" imgH="228600" progId="Equation.3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856" y="3448893"/>
                        <a:ext cx="3519488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345372"/>
              </p:ext>
            </p:extLst>
          </p:nvPr>
        </p:nvGraphicFramePr>
        <p:xfrm>
          <a:off x="4355976" y="4168030"/>
          <a:ext cx="256381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1" name="Equação" r:id="rId15" imgW="545863" imgH="228501" progId="Equation.3">
                  <p:embed/>
                </p:oleObj>
              </mc:Choice>
              <mc:Fallback>
                <p:oleObj name="Equação" r:id="rId15" imgW="545863" imgH="228501" progId="Equation.3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168030"/>
                        <a:ext cx="2563812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96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>
            <a:extLst>
              <a:ext uri="{FF2B5EF4-FFF2-40B4-BE49-F238E27FC236}">
                <a16:creationId xmlns:a16="http://schemas.microsoft.com/office/drawing/2014/main" id="{C9BD1B74-DD01-45BF-B91A-71A9B4F8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397228"/>
            <a:ext cx="7704855" cy="114307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cs typeface="Arial" charset="0"/>
              </a:rPr>
              <a:t>Quando o átomo PERDE elétrons o íon terá CARGA POSITIVA e será chamado de CÁTION </a:t>
            </a:r>
          </a:p>
        </p:txBody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67EBA5B8-E686-4A7D-87A9-7510CE916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4894" y="3279895"/>
            <a:ext cx="4000528" cy="19740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cs typeface="Arial" pitchFamily="34" charset="0"/>
              </a:rPr>
              <a:t>O átomo de ferro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cs typeface="Arial" pitchFamily="34" charset="0"/>
              </a:rPr>
              <a:t>Tem  3 ELÉTRONS a menos em relação ao número de prótons.</a:t>
            </a:r>
          </a:p>
        </p:txBody>
      </p:sp>
      <p:sp>
        <p:nvSpPr>
          <p:cNvPr id="19464" name="Oval 10">
            <a:extLst>
              <a:ext uri="{FF2B5EF4-FFF2-40B4-BE49-F238E27FC236}">
                <a16:creationId xmlns:a16="http://schemas.microsoft.com/office/drawing/2014/main" id="{80E9C519-98CA-4F7E-8EDC-7D3E09B80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3429000"/>
            <a:ext cx="2157413" cy="2160588"/>
          </a:xfrm>
          <a:prstGeom prst="ellipse">
            <a:avLst/>
          </a:prstGeom>
          <a:gradFill rotWithShape="1">
            <a:gsLst>
              <a:gs pos="0">
                <a:srgbClr val="996600"/>
              </a:gs>
              <a:gs pos="100000">
                <a:srgbClr val="472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b="1"/>
          </a:p>
        </p:txBody>
      </p:sp>
      <p:sp>
        <p:nvSpPr>
          <p:cNvPr id="19465" name="Text Box 11">
            <a:extLst>
              <a:ext uri="{FF2B5EF4-FFF2-40B4-BE49-F238E27FC236}">
                <a16:creationId xmlns:a16="http://schemas.microsoft.com/office/drawing/2014/main" id="{C418A39D-D43F-44CB-9D0D-D33F1A62D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190" y="4117975"/>
            <a:ext cx="904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4800" b="1" dirty="0">
                <a:solidFill>
                  <a:schemeClr val="bg1"/>
                </a:solidFill>
              </a:rPr>
              <a:t>Fe</a:t>
            </a:r>
          </a:p>
        </p:txBody>
      </p:sp>
      <p:sp>
        <p:nvSpPr>
          <p:cNvPr id="19466" name="Text Box 12">
            <a:extLst>
              <a:ext uri="{FF2B5EF4-FFF2-40B4-BE49-F238E27FC236}">
                <a16:creationId xmlns:a16="http://schemas.microsoft.com/office/drawing/2014/main" id="{A3765DE9-9492-4D57-906C-B79573CF0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778" y="3959225"/>
            <a:ext cx="585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19467" name="Text Box 13">
            <a:extLst>
              <a:ext uri="{FF2B5EF4-FFF2-40B4-BE49-F238E27FC236}">
                <a16:creationId xmlns:a16="http://schemas.microsoft.com/office/drawing/2014/main" id="{87BC8EF9-6150-45F8-AFAE-E7C7265C8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928" y="4535488"/>
            <a:ext cx="585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19468" name="Text Box 14">
            <a:extLst>
              <a:ext uri="{FF2B5EF4-FFF2-40B4-BE49-F238E27FC236}">
                <a16:creationId xmlns:a16="http://schemas.microsoft.com/office/drawing/2014/main" id="{BFC4C5CE-B4D6-479D-9B63-414A01750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403" y="3932238"/>
            <a:ext cx="595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>
                <a:solidFill>
                  <a:schemeClr val="bg1"/>
                </a:solidFill>
              </a:rPr>
              <a:t>3+</a:t>
            </a:r>
          </a:p>
        </p:txBody>
      </p:sp>
    </p:spTree>
    <p:extLst>
      <p:ext uri="{BB962C8B-B14F-4D97-AF65-F5344CB8AC3E}">
        <p14:creationId xmlns:p14="http://schemas.microsoft.com/office/powerpoint/2010/main" val="23228674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8" name="Rectangle 80">
            <a:extLst>
              <a:ext uri="{FF2B5EF4-FFF2-40B4-BE49-F238E27FC236}">
                <a16:creationId xmlns:a16="http://schemas.microsoft.com/office/drawing/2014/main" id="{9B789048-32EE-491B-8CBF-558344FDB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3987"/>
            <a:ext cx="6486864" cy="6861987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7529" name="Picture 82">
            <a:extLst>
              <a:ext uri="{FF2B5EF4-FFF2-40B4-BE49-F238E27FC236}">
                <a16:creationId xmlns:a16="http://schemas.microsoft.com/office/drawing/2014/main" id="{EDD2F41E-8948-4BFB-A2A3-CA8BA8ED9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/>
          <a:stretch/>
        </p:blipFill>
        <p:spPr>
          <a:xfrm flipH="1">
            <a:off x="0" y="-3987"/>
            <a:ext cx="9143999" cy="68619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90E0DA-C920-43A0-868C-6CC1C6F9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904" y="1833834"/>
            <a:ext cx="3953518" cy="1420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685800">
              <a:defRPr/>
            </a:pPr>
            <a:r>
              <a:rPr lang="en-US" sz="36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LIGAÇÕES QUÍMICAS</a:t>
            </a:r>
          </a:p>
        </p:txBody>
      </p:sp>
      <p:sp>
        <p:nvSpPr>
          <p:cNvPr id="85" name="Freeform 67">
            <a:extLst>
              <a:ext uri="{FF2B5EF4-FFF2-40B4-BE49-F238E27FC236}">
                <a16:creationId xmlns:a16="http://schemas.microsoft.com/office/drawing/2014/main" id="{07500BEA-8A07-45E9-9219-40FBEECD5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316" y="4160567"/>
            <a:ext cx="3244015" cy="2706536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006ACBB-A8A7-4C1B-9832-A4BFEDD2E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6809" y="2827861"/>
            <a:ext cx="2867005" cy="2867005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Freeform 65">
            <a:extLst>
              <a:ext uri="{FF2B5EF4-FFF2-40B4-BE49-F238E27FC236}">
                <a16:creationId xmlns:a16="http://schemas.microsoft.com/office/drawing/2014/main" id="{46664683-CA82-4BDA-BCF2-58145807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987"/>
            <a:ext cx="4093299" cy="3467921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7522" name="Picture 2" descr="Resultado de imagem para chemical bonds">
            <a:extLst>
              <a:ext uri="{FF2B5EF4-FFF2-40B4-BE49-F238E27FC236}">
                <a16:creationId xmlns:a16="http://schemas.microsoft.com/office/drawing/2014/main" id="{5B21491A-C5E5-44F4-8CE4-FC2971B81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r="31792" b="2"/>
          <a:stretch/>
        </p:blipFill>
        <p:spPr bwMode="auto">
          <a:xfrm>
            <a:off x="-5316" y="4314758"/>
            <a:ext cx="3085236" cy="2548558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6" name="Picture 6" descr="Resultado de imagem para chemical bonds">
            <a:extLst>
              <a:ext uri="{FF2B5EF4-FFF2-40B4-BE49-F238E27FC236}">
                <a16:creationId xmlns:a16="http://schemas.microsoft.com/office/drawing/2014/main" id="{EDD14070-B62E-4AF3-8CA7-583DBDB3B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6665" b="4"/>
          <a:stretch/>
        </p:blipFill>
        <p:spPr bwMode="auto">
          <a:xfrm>
            <a:off x="3484383" y="2992428"/>
            <a:ext cx="2556888" cy="2556888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4" name="Picture 4" descr="Resultado de imagem para chemical bonds">
            <a:extLst>
              <a:ext uri="{FF2B5EF4-FFF2-40B4-BE49-F238E27FC236}">
                <a16:creationId xmlns:a16="http://schemas.microsoft.com/office/drawing/2014/main" id="{7A9958BB-1A3B-4D84-BE7F-EE1A46317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4" r="-2" b="4479"/>
          <a:stretch/>
        </p:blipFill>
        <p:spPr bwMode="auto">
          <a:xfrm>
            <a:off x="20" y="-12005"/>
            <a:ext cx="3945383" cy="3320025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0FA49CB7-F857-4119-84D7-6FAADEC925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24" y="5415652"/>
            <a:ext cx="688988" cy="1198299"/>
          </a:xfrm>
          <a:prstGeom prst="rect">
            <a:avLst/>
          </a:prstGeom>
        </p:spPr>
      </p:pic>
      <p:pic>
        <p:nvPicPr>
          <p:cNvPr id="41" name="Picture 4" descr="Resultado de imagem para paespe">
            <a:extLst>
              <a:ext uri="{FF2B5EF4-FFF2-40B4-BE49-F238E27FC236}">
                <a16:creationId xmlns:a16="http://schemas.microsoft.com/office/drawing/2014/main" id="{809B8100-DB5C-4245-B595-BAC1C88B0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797" y="5479986"/>
            <a:ext cx="1343751" cy="120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Resultado de imagem para pet ciencia e tecnologia">
            <a:extLst>
              <a:ext uri="{FF2B5EF4-FFF2-40B4-BE49-F238E27FC236}">
                <a16:creationId xmlns:a16="http://schemas.microsoft.com/office/drawing/2014/main" id="{B363C0D7-C956-4B7F-AAF1-EEED62B8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00" y="3461639"/>
            <a:ext cx="2117998" cy="63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04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14BCFA58-7D57-47EE-8C55-77EE3A5DD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798" y="1293812"/>
            <a:ext cx="6876702" cy="1143070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cs typeface="Arial" charset="0"/>
              </a:rPr>
              <a:t>Quando o átomo GANHA elétrons o íon terá CARGA NEGATIVA e será chamado de ÂNION 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DF82AA11-7198-4DF0-BC86-8B3D2CAF4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642" y="3572092"/>
            <a:ext cx="3043013" cy="1493935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cs typeface="Arial" charset="0"/>
              </a:rPr>
              <a:t>O átomo de oxigênio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cs typeface="Arial" charset="0"/>
              </a:rPr>
              <a:t>GANHOU 2 ELÉTRONS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cs typeface="Arial" charset="0"/>
              </a:rPr>
              <a:t>para produzi-lo </a:t>
            </a:r>
          </a:p>
        </p:txBody>
      </p:sp>
      <p:sp>
        <p:nvSpPr>
          <p:cNvPr id="92165" name="Oval 5">
            <a:extLst>
              <a:ext uri="{FF2B5EF4-FFF2-40B4-BE49-F238E27FC236}">
                <a16:creationId xmlns:a16="http://schemas.microsoft.com/office/drawing/2014/main" id="{6081A199-11F1-4047-A661-E6603B672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217" y="3403600"/>
            <a:ext cx="2157413" cy="2160588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/>
          </a:p>
        </p:txBody>
      </p:sp>
      <p:sp>
        <p:nvSpPr>
          <p:cNvPr id="20489" name="Text Box 6">
            <a:extLst>
              <a:ext uri="{FF2B5EF4-FFF2-40B4-BE49-F238E27FC236}">
                <a16:creationId xmlns:a16="http://schemas.microsoft.com/office/drawing/2014/main" id="{0D6627CB-CB65-407A-88EE-70F65B9A5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17" y="4092575"/>
            <a:ext cx="663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48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0490" name="Text Box 7">
            <a:extLst>
              <a:ext uri="{FF2B5EF4-FFF2-40B4-BE49-F238E27FC236}">
                <a16:creationId xmlns:a16="http://schemas.microsoft.com/office/drawing/2014/main" id="{0BD38C92-11D4-4FA8-8317-5BC9F3EDE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792" y="3933825"/>
            <a:ext cx="585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0491" name="Text Box 8">
            <a:extLst>
              <a:ext uri="{FF2B5EF4-FFF2-40B4-BE49-F238E27FC236}">
                <a16:creationId xmlns:a16="http://schemas.microsoft.com/office/drawing/2014/main" id="{8A8E7EC2-E73A-4C60-8D0D-2AF4A8BFD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30" y="4510088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0492" name="Text Box 9">
            <a:extLst>
              <a:ext uri="{FF2B5EF4-FFF2-40B4-BE49-F238E27FC236}">
                <a16:creationId xmlns:a16="http://schemas.microsoft.com/office/drawing/2014/main" id="{9F21942D-B180-499E-82F8-ACE69246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567" y="3906838"/>
            <a:ext cx="684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>
                <a:solidFill>
                  <a:schemeClr val="bg1"/>
                </a:solidFill>
              </a:rPr>
              <a:t>2 –</a:t>
            </a:r>
          </a:p>
        </p:txBody>
      </p:sp>
    </p:spTree>
    <p:extLst>
      <p:ext uri="{BB962C8B-B14F-4D97-AF65-F5344CB8AC3E}">
        <p14:creationId xmlns:p14="http://schemas.microsoft.com/office/powerpoint/2010/main" val="101012334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95903" y="388329"/>
            <a:ext cx="8857108" cy="1143000"/>
          </a:xfrm>
        </p:spPr>
        <p:txBody>
          <a:bodyPr/>
          <a:lstStyle/>
          <a:p>
            <a:pPr algn="l"/>
            <a:r>
              <a:rPr lang="pt-BR" dirty="0"/>
              <a:t>Configuração Eletrônica de Cátions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7504" y="1783357"/>
            <a:ext cx="8857108" cy="4525963"/>
          </a:xfrm>
        </p:spPr>
        <p:txBody>
          <a:bodyPr/>
          <a:lstStyle/>
          <a:p>
            <a:pPr algn="just"/>
            <a:r>
              <a:rPr lang="pt-BR" sz="3000" dirty="0"/>
              <a:t>Íon positivo (cátion): nº de p &gt; nº de elétrons;</a:t>
            </a:r>
          </a:p>
          <a:p>
            <a:pPr algn="just"/>
            <a:r>
              <a:rPr lang="pt-BR" sz="3000" dirty="0"/>
              <a:t>Retirar os elétrons mais externos do átomo correspondente;</a:t>
            </a:r>
          </a:p>
          <a:p>
            <a:pPr algn="just"/>
            <a:r>
              <a:rPr lang="pt-BR" sz="3000" dirty="0"/>
              <a:t>Ferro (Fe) Z = 26 → 1s</a:t>
            </a:r>
            <a:r>
              <a:rPr lang="pt-BR" sz="3000" baseline="30000" dirty="0"/>
              <a:t>2</a:t>
            </a:r>
            <a:r>
              <a:rPr lang="pt-BR" sz="3000" dirty="0"/>
              <a:t> 2s</a:t>
            </a:r>
            <a:r>
              <a:rPr lang="pt-BR" sz="3000" baseline="30000" dirty="0"/>
              <a:t>2</a:t>
            </a:r>
            <a:r>
              <a:rPr lang="pt-BR" sz="3000" dirty="0"/>
              <a:t> 2p</a:t>
            </a:r>
            <a:r>
              <a:rPr lang="pt-BR" sz="3000" baseline="30000" dirty="0"/>
              <a:t>6</a:t>
            </a:r>
            <a:r>
              <a:rPr lang="pt-BR" sz="3000" dirty="0"/>
              <a:t> 3s</a:t>
            </a:r>
            <a:r>
              <a:rPr lang="pt-BR" sz="3000" baseline="30000" dirty="0"/>
              <a:t>2</a:t>
            </a:r>
            <a:r>
              <a:rPr lang="pt-BR" sz="3000" dirty="0"/>
              <a:t> 3p</a:t>
            </a:r>
            <a:r>
              <a:rPr lang="pt-BR" sz="3000" baseline="30000" dirty="0"/>
              <a:t>6</a:t>
            </a:r>
            <a:r>
              <a:rPr lang="pt-BR" sz="3000" dirty="0"/>
              <a:t> </a:t>
            </a:r>
            <a:r>
              <a:rPr lang="pt-BR" sz="3000" b="1" dirty="0"/>
              <a:t>4s</a:t>
            </a:r>
            <a:r>
              <a:rPr lang="pt-BR" sz="3000" b="1" baseline="30000" dirty="0"/>
              <a:t>2</a:t>
            </a:r>
            <a:r>
              <a:rPr lang="pt-BR" sz="3000" dirty="0"/>
              <a:t> 3d</a:t>
            </a:r>
            <a:r>
              <a:rPr lang="pt-BR" sz="3000" baseline="30000" dirty="0"/>
              <a:t>6</a:t>
            </a:r>
            <a:r>
              <a:rPr lang="pt-BR" sz="3000" dirty="0"/>
              <a:t> (estado fundamental = neutro);</a:t>
            </a:r>
          </a:p>
          <a:p>
            <a:pPr algn="just"/>
            <a:r>
              <a:rPr lang="pt-BR" sz="3000" dirty="0"/>
              <a:t>Fe</a:t>
            </a:r>
            <a:r>
              <a:rPr lang="pt-BR" sz="3000" baseline="30000" dirty="0"/>
              <a:t>2+</a:t>
            </a:r>
            <a:r>
              <a:rPr lang="pt-BR" sz="3000" dirty="0"/>
              <a:t> → 1s</a:t>
            </a:r>
            <a:r>
              <a:rPr lang="pt-BR" sz="3000" baseline="30000" dirty="0"/>
              <a:t>2 </a:t>
            </a:r>
            <a:r>
              <a:rPr lang="pt-BR" sz="3000" dirty="0"/>
              <a:t>2s</a:t>
            </a:r>
            <a:r>
              <a:rPr lang="pt-BR" sz="3000" baseline="30000" dirty="0"/>
              <a:t>2</a:t>
            </a:r>
            <a:r>
              <a:rPr lang="pt-BR" sz="3000" dirty="0"/>
              <a:t> 2p</a:t>
            </a:r>
            <a:r>
              <a:rPr lang="pt-BR" sz="3000" baseline="30000" dirty="0"/>
              <a:t>6</a:t>
            </a:r>
            <a:r>
              <a:rPr lang="pt-BR" sz="3000" dirty="0"/>
              <a:t> 3s</a:t>
            </a:r>
            <a:r>
              <a:rPr lang="pt-BR" sz="3000" baseline="30000" dirty="0"/>
              <a:t>2</a:t>
            </a:r>
            <a:r>
              <a:rPr lang="pt-BR" sz="3000" dirty="0"/>
              <a:t> 3p</a:t>
            </a:r>
            <a:r>
              <a:rPr lang="pt-BR" sz="3000" baseline="30000" dirty="0"/>
              <a:t>6</a:t>
            </a:r>
            <a:r>
              <a:rPr lang="pt-BR" sz="3000" dirty="0"/>
              <a:t> 3d</a:t>
            </a:r>
            <a:r>
              <a:rPr lang="pt-BR" sz="3000" baseline="30000" dirty="0"/>
              <a:t>6</a:t>
            </a:r>
            <a:r>
              <a:rPr lang="pt-BR" sz="3000" dirty="0"/>
              <a:t> (estado iônico).</a:t>
            </a:r>
          </a:p>
          <a:p>
            <a:endParaRPr lang="pt-BR" sz="3000" dirty="0"/>
          </a:p>
        </p:txBody>
      </p:sp>
      <p:sp>
        <p:nvSpPr>
          <p:cNvPr id="7" name="Elipse 6"/>
          <p:cNvSpPr/>
          <p:nvPr/>
        </p:nvSpPr>
        <p:spPr>
          <a:xfrm>
            <a:off x="3707904" y="4730025"/>
            <a:ext cx="1728192" cy="18448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5076056" y="5594121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/>
              <a:t>-</a:t>
            </a:r>
            <a:endParaRPr lang="en-US" sz="3200" dirty="0"/>
          </a:p>
        </p:txBody>
      </p:sp>
      <p:sp>
        <p:nvSpPr>
          <p:cNvPr id="9" name="Elipse 8"/>
          <p:cNvSpPr/>
          <p:nvPr/>
        </p:nvSpPr>
        <p:spPr>
          <a:xfrm>
            <a:off x="3851920" y="5810145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/>
              <a:t>-</a:t>
            </a:r>
            <a:endParaRPr lang="en-US" sz="3200" dirty="0"/>
          </a:p>
        </p:txBody>
      </p:sp>
      <p:sp>
        <p:nvSpPr>
          <p:cNvPr id="10" name="Elipse 9"/>
          <p:cNvSpPr/>
          <p:nvPr/>
        </p:nvSpPr>
        <p:spPr>
          <a:xfrm>
            <a:off x="4355976" y="4946049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/>
              <a:t>-</a:t>
            </a:r>
            <a:endParaRPr lang="en-US" sz="3200" dirty="0"/>
          </a:p>
        </p:txBody>
      </p:sp>
      <p:sp>
        <p:nvSpPr>
          <p:cNvPr id="11" name="Elipse 10"/>
          <p:cNvSpPr/>
          <p:nvPr/>
        </p:nvSpPr>
        <p:spPr>
          <a:xfrm>
            <a:off x="4788024" y="5162073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/>
              <a:t>+</a:t>
            </a:r>
            <a:endParaRPr lang="en-US" sz="2000" dirty="0"/>
          </a:p>
        </p:txBody>
      </p:sp>
      <p:sp>
        <p:nvSpPr>
          <p:cNvPr id="12" name="Elipse 11"/>
          <p:cNvSpPr/>
          <p:nvPr/>
        </p:nvSpPr>
        <p:spPr>
          <a:xfrm>
            <a:off x="3995936" y="5234081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/>
              <a:t>+</a:t>
            </a:r>
            <a:endParaRPr lang="en-US" sz="2000" dirty="0"/>
          </a:p>
        </p:txBody>
      </p:sp>
      <p:sp>
        <p:nvSpPr>
          <p:cNvPr id="13" name="Elipse 12"/>
          <p:cNvSpPr/>
          <p:nvPr/>
        </p:nvSpPr>
        <p:spPr>
          <a:xfrm>
            <a:off x="4499992" y="5594121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/>
              <a:t>+</a:t>
            </a:r>
            <a:endParaRPr lang="en-US" sz="2000" dirty="0"/>
          </a:p>
        </p:txBody>
      </p:sp>
      <p:sp>
        <p:nvSpPr>
          <p:cNvPr id="14" name="Elipse 13"/>
          <p:cNvSpPr/>
          <p:nvPr/>
        </p:nvSpPr>
        <p:spPr>
          <a:xfrm>
            <a:off x="4932040" y="5954161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/>
              <a:t>+</a:t>
            </a:r>
            <a:endParaRPr lang="en-US" sz="2000" dirty="0"/>
          </a:p>
        </p:txBody>
      </p:sp>
      <p:sp>
        <p:nvSpPr>
          <p:cNvPr id="15" name="Elipse 14"/>
          <p:cNvSpPr/>
          <p:nvPr/>
        </p:nvSpPr>
        <p:spPr>
          <a:xfrm>
            <a:off x="4283968" y="6170185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/>
              <a:t>+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201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3446" y="506589"/>
            <a:ext cx="8857108" cy="1143000"/>
          </a:xfrm>
        </p:spPr>
        <p:txBody>
          <a:bodyPr/>
          <a:lstStyle/>
          <a:p>
            <a:pPr algn="l"/>
            <a:r>
              <a:rPr lang="pt-BR" dirty="0"/>
              <a:t>Configuração Eletrônica do </a:t>
            </a:r>
            <a:r>
              <a:rPr lang="pt-BR" baseline="-25000" dirty="0"/>
              <a:t>25</a:t>
            </a:r>
            <a:r>
              <a:rPr lang="pt-BR" dirty="0"/>
              <a:t>Mn</a:t>
            </a:r>
            <a:r>
              <a:rPr lang="pt-BR" baseline="30000" dirty="0"/>
              <a:t>2+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91" y="2204864"/>
            <a:ext cx="2761905" cy="45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80"/>
          <p:cNvSpPr>
            <a:spLocks noChangeShapeType="1"/>
          </p:cNvSpPr>
          <p:nvPr/>
        </p:nvSpPr>
        <p:spPr bwMode="auto">
          <a:xfrm flipH="1">
            <a:off x="734005" y="3140969"/>
            <a:ext cx="1749763" cy="1584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 flipH="1">
            <a:off x="695906" y="2852936"/>
            <a:ext cx="1499831" cy="13199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 flipH="1">
            <a:off x="736641" y="2642488"/>
            <a:ext cx="955040" cy="858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 flipH="1">
            <a:off x="711881" y="2281441"/>
            <a:ext cx="619760" cy="5714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Line 80"/>
          <p:cNvSpPr>
            <a:spLocks noChangeShapeType="1"/>
          </p:cNvSpPr>
          <p:nvPr/>
        </p:nvSpPr>
        <p:spPr bwMode="auto">
          <a:xfrm flipH="1">
            <a:off x="2195736" y="3501009"/>
            <a:ext cx="576059" cy="576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170764"/>
              </p:ext>
            </p:extLst>
          </p:nvPr>
        </p:nvGraphicFramePr>
        <p:xfrm>
          <a:off x="4201169" y="2535411"/>
          <a:ext cx="10191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5" name="Equation" r:id="rId5" imgW="215713" imgH="203024" progId="Equation.3">
                  <p:embed/>
                </p:oleObj>
              </mc:Choice>
              <mc:Fallback>
                <p:oleObj name="Equation" r:id="rId5" imgW="215713" imgH="203024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1169" y="2535411"/>
                        <a:ext cx="1019175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979512"/>
              </p:ext>
            </p:extLst>
          </p:nvPr>
        </p:nvGraphicFramePr>
        <p:xfrm>
          <a:off x="5233044" y="2521124"/>
          <a:ext cx="113982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6" name="Equation" r:id="rId7" imgW="241195" imgH="203112" progId="Equation.3">
                  <p:embed/>
                </p:oleObj>
              </mc:Choice>
              <mc:Fallback>
                <p:oleObj name="Equation" r:id="rId7" imgW="241195" imgH="203112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044" y="2521124"/>
                        <a:ext cx="1139825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415521"/>
              </p:ext>
            </p:extLst>
          </p:nvPr>
        </p:nvGraphicFramePr>
        <p:xfrm>
          <a:off x="6195069" y="2506836"/>
          <a:ext cx="22653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7" name="Equation" r:id="rId9" imgW="482391" imgH="228501" progId="Equation.3">
                  <p:embed/>
                </p:oleObj>
              </mc:Choice>
              <mc:Fallback>
                <p:oleObj name="Equation" r:id="rId9" imgW="482391" imgH="228501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069" y="2506836"/>
                        <a:ext cx="2265363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10541"/>
              </p:ext>
            </p:extLst>
          </p:nvPr>
        </p:nvGraphicFramePr>
        <p:xfrm>
          <a:off x="4067819" y="3183111"/>
          <a:ext cx="22669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8" name="Equação" r:id="rId11" imgW="482391" imgH="228501" progId="Equation.3">
                  <p:embed/>
                </p:oleObj>
              </mc:Choice>
              <mc:Fallback>
                <p:oleObj name="Equação" r:id="rId11" imgW="482391" imgH="228501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819" y="3183111"/>
                        <a:ext cx="226695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625060"/>
              </p:ext>
            </p:extLst>
          </p:nvPr>
        </p:nvGraphicFramePr>
        <p:xfrm>
          <a:off x="6302375" y="3213100"/>
          <a:ext cx="1192213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9" name="Equação" r:id="rId13" imgW="253780" imgH="203024" progId="Equation.3">
                  <p:embed/>
                </p:oleObj>
              </mc:Choice>
              <mc:Fallback>
                <p:oleObj name="Equação" r:id="rId13" imgW="253780" imgH="203024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5" y="3213100"/>
                        <a:ext cx="1192213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3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86892" y="475809"/>
            <a:ext cx="8857108" cy="1143000"/>
          </a:xfrm>
        </p:spPr>
        <p:txBody>
          <a:bodyPr/>
          <a:lstStyle/>
          <a:p>
            <a:pPr algn="l"/>
            <a:r>
              <a:rPr lang="pt-BR" dirty="0"/>
              <a:t>Configuração Eletrônica do </a:t>
            </a:r>
            <a:r>
              <a:rPr lang="pt-BR" baseline="-25000" dirty="0"/>
              <a:t>48</a:t>
            </a:r>
            <a:r>
              <a:rPr lang="pt-BR" dirty="0"/>
              <a:t>Cd</a:t>
            </a:r>
            <a:r>
              <a:rPr lang="pt-BR" baseline="30000" dirty="0"/>
              <a:t>2+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761905" cy="45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80"/>
          <p:cNvSpPr>
            <a:spLocks noChangeShapeType="1"/>
          </p:cNvSpPr>
          <p:nvPr/>
        </p:nvSpPr>
        <p:spPr bwMode="auto">
          <a:xfrm flipH="1">
            <a:off x="734005" y="3140969"/>
            <a:ext cx="1749763" cy="1584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 flipH="1">
            <a:off x="695906" y="2852936"/>
            <a:ext cx="1499831" cy="13199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 flipH="1">
            <a:off x="736641" y="2642488"/>
            <a:ext cx="955040" cy="858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 flipH="1">
            <a:off x="711881" y="2281441"/>
            <a:ext cx="619760" cy="5714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Line 80"/>
          <p:cNvSpPr>
            <a:spLocks noChangeShapeType="1"/>
          </p:cNvSpPr>
          <p:nvPr/>
        </p:nvSpPr>
        <p:spPr bwMode="auto">
          <a:xfrm flipH="1">
            <a:off x="736641" y="3501009"/>
            <a:ext cx="2035154" cy="18001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29602"/>
              </p:ext>
            </p:extLst>
          </p:nvPr>
        </p:nvGraphicFramePr>
        <p:xfrm>
          <a:off x="4355976" y="2535411"/>
          <a:ext cx="10191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3" name="Equation" r:id="rId5" imgW="215713" imgH="203024" progId="Equation.3">
                  <p:embed/>
                </p:oleObj>
              </mc:Choice>
              <mc:Fallback>
                <p:oleObj name="Equation" r:id="rId5" imgW="215713" imgH="203024" progId="Equation.3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535411"/>
                        <a:ext cx="1019175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213730"/>
              </p:ext>
            </p:extLst>
          </p:nvPr>
        </p:nvGraphicFramePr>
        <p:xfrm>
          <a:off x="5220072" y="2521124"/>
          <a:ext cx="113982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4" name="Equation" r:id="rId7" imgW="241195" imgH="203112" progId="Equation.3">
                  <p:embed/>
                </p:oleObj>
              </mc:Choice>
              <mc:Fallback>
                <p:oleObj name="Equation" r:id="rId7" imgW="241195" imgH="203112" progId="Equation.3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521124"/>
                        <a:ext cx="1139825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839938"/>
              </p:ext>
            </p:extLst>
          </p:nvPr>
        </p:nvGraphicFramePr>
        <p:xfrm>
          <a:off x="4322861" y="3112318"/>
          <a:ext cx="22653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5" name="Equation" r:id="rId9" imgW="482391" imgH="228501" progId="Equation.3">
                  <p:embed/>
                </p:oleObj>
              </mc:Choice>
              <mc:Fallback>
                <p:oleObj name="Equation" r:id="rId9" imgW="482391" imgH="228501" progId="Equation.3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861" y="3112318"/>
                        <a:ext cx="2265363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439608"/>
              </p:ext>
            </p:extLst>
          </p:nvPr>
        </p:nvGraphicFramePr>
        <p:xfrm>
          <a:off x="4393282" y="3760390"/>
          <a:ext cx="22669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6" name="Equação" r:id="rId11" imgW="482391" imgH="228501" progId="Equation.3">
                  <p:embed/>
                </p:oleObj>
              </mc:Choice>
              <mc:Fallback>
                <p:oleObj name="Equação" r:id="rId11" imgW="482391" imgH="228501" progId="Equation.3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282" y="3760390"/>
                        <a:ext cx="226695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80"/>
          <p:cNvSpPr>
            <a:spLocks noChangeShapeType="1"/>
          </p:cNvSpPr>
          <p:nvPr/>
        </p:nvSpPr>
        <p:spPr bwMode="auto">
          <a:xfrm flipH="1">
            <a:off x="2226192" y="4144711"/>
            <a:ext cx="576059" cy="576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909421"/>
              </p:ext>
            </p:extLst>
          </p:nvPr>
        </p:nvGraphicFramePr>
        <p:xfrm>
          <a:off x="4396432" y="4522333"/>
          <a:ext cx="3519488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7" name="Equation" r:id="rId13" imgW="749300" imgH="228600" progId="Equation.3">
                  <p:embed/>
                </p:oleObj>
              </mc:Choice>
              <mc:Fallback>
                <p:oleObj name="Equation" r:id="rId13" imgW="749300" imgH="228600" progId="Equation.3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6432" y="4522333"/>
                        <a:ext cx="3519488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95083"/>
              </p:ext>
            </p:extLst>
          </p:nvPr>
        </p:nvGraphicFramePr>
        <p:xfrm>
          <a:off x="4357861" y="5229200"/>
          <a:ext cx="143827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8" name="Equação" r:id="rId15" imgW="304536" imgH="203024" progId="Equation.3">
                  <p:embed/>
                </p:oleObj>
              </mc:Choice>
              <mc:Fallback>
                <p:oleObj name="Equação" r:id="rId15" imgW="304536" imgH="203024" progId="Equation.3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861" y="5229200"/>
                        <a:ext cx="1438275" cy="735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Elipse 18"/>
          <p:cNvSpPr/>
          <p:nvPr/>
        </p:nvSpPr>
        <p:spPr>
          <a:xfrm>
            <a:off x="6781818" y="4361201"/>
            <a:ext cx="1082429" cy="11430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513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246348" y="413792"/>
            <a:ext cx="8686800" cy="1143000"/>
          </a:xfrm>
        </p:spPr>
        <p:txBody>
          <a:bodyPr/>
          <a:lstStyle/>
          <a:p>
            <a:r>
              <a:rPr lang="pt-BR" dirty="0"/>
              <a:t>Configuração Eletrônica de um Ânion</a:t>
            </a:r>
          </a:p>
        </p:txBody>
      </p:sp>
      <p:sp>
        <p:nvSpPr>
          <p:cNvPr id="17" name="Espaço Reservado para Conteúdo 16"/>
          <p:cNvSpPr>
            <a:spLocks noGrp="1"/>
          </p:cNvSpPr>
          <p:nvPr>
            <p:ph idx="1"/>
          </p:nvPr>
        </p:nvSpPr>
        <p:spPr>
          <a:xfrm>
            <a:off x="107504" y="1796772"/>
            <a:ext cx="8964488" cy="4525963"/>
          </a:xfrm>
        </p:spPr>
        <p:txBody>
          <a:bodyPr/>
          <a:lstStyle/>
          <a:p>
            <a:pPr algn="just"/>
            <a:r>
              <a:rPr lang="pt-BR" dirty="0"/>
              <a:t>Íon negativo (ânion): nº de p &lt; nº de elétrons;</a:t>
            </a:r>
          </a:p>
          <a:p>
            <a:pPr algn="just"/>
            <a:r>
              <a:rPr lang="pt-BR" dirty="0"/>
              <a:t>Colocar os elétrons no subnível incompleto;</a:t>
            </a:r>
          </a:p>
          <a:p>
            <a:pPr algn="just"/>
            <a:r>
              <a:rPr lang="pt-BR" dirty="0"/>
              <a:t>Oxigênio (O) Z = 8 → 1s</a:t>
            </a:r>
            <a:r>
              <a:rPr lang="pt-BR" baseline="30000" dirty="0"/>
              <a:t>2</a:t>
            </a:r>
            <a:r>
              <a:rPr lang="pt-BR" dirty="0"/>
              <a:t> 2s</a:t>
            </a:r>
            <a:r>
              <a:rPr lang="pt-BR" baseline="30000" dirty="0"/>
              <a:t>2</a:t>
            </a:r>
            <a:r>
              <a:rPr lang="pt-BR" dirty="0"/>
              <a:t> </a:t>
            </a:r>
            <a:r>
              <a:rPr lang="pt-BR" b="1" dirty="0"/>
              <a:t>2p</a:t>
            </a:r>
            <a:r>
              <a:rPr lang="pt-BR" b="1" baseline="30000" dirty="0"/>
              <a:t>4</a:t>
            </a:r>
            <a:r>
              <a:rPr lang="pt-BR" dirty="0"/>
              <a:t> (estado fundamental = neutro);</a:t>
            </a:r>
          </a:p>
          <a:p>
            <a:pPr algn="just"/>
            <a:r>
              <a:rPr lang="pt-BR" dirty="0"/>
              <a:t>O</a:t>
            </a:r>
            <a:r>
              <a:rPr lang="pt-BR" baseline="30000" dirty="0"/>
              <a:t>2-</a:t>
            </a:r>
            <a:r>
              <a:rPr lang="pt-BR" dirty="0"/>
              <a:t> → 1s</a:t>
            </a:r>
            <a:r>
              <a:rPr lang="pt-BR" baseline="30000" dirty="0"/>
              <a:t>2</a:t>
            </a:r>
            <a:r>
              <a:rPr lang="pt-BR" dirty="0"/>
              <a:t> 2s</a:t>
            </a:r>
            <a:r>
              <a:rPr lang="pt-BR" baseline="30000" dirty="0"/>
              <a:t>2</a:t>
            </a:r>
            <a:r>
              <a:rPr lang="pt-BR" dirty="0"/>
              <a:t> </a:t>
            </a:r>
            <a:r>
              <a:rPr lang="pt-BR" b="1" dirty="0"/>
              <a:t>2p</a:t>
            </a:r>
            <a:r>
              <a:rPr lang="pt-BR" b="1" baseline="30000" dirty="0"/>
              <a:t>6</a:t>
            </a:r>
            <a:r>
              <a:rPr lang="pt-BR" b="1" baseline="-25000" dirty="0"/>
              <a:t>.</a:t>
            </a:r>
            <a:endParaRPr lang="pt-BR" baseline="30000" dirty="0"/>
          </a:p>
        </p:txBody>
      </p:sp>
      <p:sp>
        <p:nvSpPr>
          <p:cNvPr id="6" name="Elipse 5"/>
          <p:cNvSpPr/>
          <p:nvPr/>
        </p:nvSpPr>
        <p:spPr>
          <a:xfrm>
            <a:off x="3707904" y="4566754"/>
            <a:ext cx="1728192" cy="1728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4355976" y="5574866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/>
              <a:t>+</a:t>
            </a:r>
            <a:endParaRPr lang="en-US" sz="2000" dirty="0"/>
          </a:p>
        </p:txBody>
      </p:sp>
      <p:sp>
        <p:nvSpPr>
          <p:cNvPr id="8" name="Elipse 7"/>
          <p:cNvSpPr/>
          <p:nvPr/>
        </p:nvSpPr>
        <p:spPr>
          <a:xfrm>
            <a:off x="4067944" y="5070810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/>
              <a:t>+</a:t>
            </a:r>
            <a:endParaRPr lang="en-US" sz="2000" dirty="0"/>
          </a:p>
        </p:txBody>
      </p:sp>
      <p:sp>
        <p:nvSpPr>
          <p:cNvPr id="9" name="Elipse 8"/>
          <p:cNvSpPr/>
          <p:nvPr/>
        </p:nvSpPr>
        <p:spPr>
          <a:xfrm>
            <a:off x="4716016" y="5070810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/>
              <a:t>+</a:t>
            </a:r>
            <a:endParaRPr lang="en-US" sz="2000" dirty="0"/>
          </a:p>
        </p:txBody>
      </p:sp>
      <p:sp>
        <p:nvSpPr>
          <p:cNvPr id="10" name="Elipse 9"/>
          <p:cNvSpPr/>
          <p:nvPr/>
        </p:nvSpPr>
        <p:spPr>
          <a:xfrm>
            <a:off x="4932040" y="5502858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/>
              <a:t>-</a:t>
            </a:r>
            <a:endParaRPr lang="en-US" sz="3200" dirty="0"/>
          </a:p>
        </p:txBody>
      </p:sp>
      <p:sp>
        <p:nvSpPr>
          <p:cNvPr id="11" name="Elipse 10"/>
          <p:cNvSpPr/>
          <p:nvPr/>
        </p:nvSpPr>
        <p:spPr>
          <a:xfrm>
            <a:off x="3923928" y="5655258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/>
              <a:t>-</a:t>
            </a:r>
            <a:endParaRPr lang="en-US" sz="3200" dirty="0"/>
          </a:p>
        </p:txBody>
      </p:sp>
      <p:sp>
        <p:nvSpPr>
          <p:cNvPr id="12" name="Elipse 11"/>
          <p:cNvSpPr/>
          <p:nvPr/>
        </p:nvSpPr>
        <p:spPr>
          <a:xfrm>
            <a:off x="4572000" y="5934906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/>
              <a:t>-</a:t>
            </a:r>
            <a:endParaRPr lang="en-US" sz="3200" dirty="0"/>
          </a:p>
        </p:txBody>
      </p:sp>
      <p:sp>
        <p:nvSpPr>
          <p:cNvPr id="13" name="Elipse 12"/>
          <p:cNvSpPr/>
          <p:nvPr/>
        </p:nvSpPr>
        <p:spPr>
          <a:xfrm>
            <a:off x="4716016" y="4638762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/>
              <a:t>-</a:t>
            </a:r>
            <a:endParaRPr lang="en-US" sz="3200" dirty="0"/>
          </a:p>
        </p:txBody>
      </p:sp>
      <p:sp>
        <p:nvSpPr>
          <p:cNvPr id="14" name="Elipse 13"/>
          <p:cNvSpPr/>
          <p:nvPr/>
        </p:nvSpPr>
        <p:spPr>
          <a:xfrm>
            <a:off x="4139952" y="4710770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/>
              <a:t>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812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86892" y="399232"/>
            <a:ext cx="8857108" cy="1143000"/>
          </a:xfrm>
        </p:spPr>
        <p:txBody>
          <a:bodyPr/>
          <a:lstStyle/>
          <a:p>
            <a:pPr algn="l"/>
            <a:r>
              <a:rPr lang="pt-BR" dirty="0"/>
              <a:t>Configuração Eletrônica do </a:t>
            </a:r>
            <a:r>
              <a:rPr lang="pt-BR" baseline="-25000" dirty="0"/>
              <a:t>35</a:t>
            </a:r>
            <a:r>
              <a:rPr lang="pt-BR" dirty="0"/>
              <a:t>Br</a:t>
            </a:r>
            <a:r>
              <a:rPr lang="pt-BR" baseline="30000" dirty="0"/>
              <a:t>-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761905" cy="45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80"/>
          <p:cNvSpPr>
            <a:spLocks noChangeShapeType="1"/>
          </p:cNvSpPr>
          <p:nvPr/>
        </p:nvSpPr>
        <p:spPr bwMode="auto">
          <a:xfrm flipH="1">
            <a:off x="734005" y="3140969"/>
            <a:ext cx="1749763" cy="1584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 flipH="1">
            <a:off x="695906" y="2852936"/>
            <a:ext cx="1499831" cy="13199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 flipH="1">
            <a:off x="736641" y="2642488"/>
            <a:ext cx="955040" cy="858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 flipH="1">
            <a:off x="711881" y="2281441"/>
            <a:ext cx="619760" cy="5714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Line 80"/>
          <p:cNvSpPr>
            <a:spLocks noChangeShapeType="1"/>
          </p:cNvSpPr>
          <p:nvPr/>
        </p:nvSpPr>
        <p:spPr bwMode="auto">
          <a:xfrm flipH="1">
            <a:off x="1445821" y="3501010"/>
            <a:ext cx="1325974" cy="122413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179239"/>
              </p:ext>
            </p:extLst>
          </p:nvPr>
        </p:nvGraphicFramePr>
        <p:xfrm>
          <a:off x="4355976" y="2535411"/>
          <a:ext cx="10191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71" name="Equation" r:id="rId5" imgW="215713" imgH="203024" progId="Equation.3">
                  <p:embed/>
                </p:oleObj>
              </mc:Choice>
              <mc:Fallback>
                <p:oleObj name="Equation" r:id="rId5" imgW="215713" imgH="203024" progId="Equation.3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535411"/>
                        <a:ext cx="1019175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332442"/>
              </p:ext>
            </p:extLst>
          </p:nvPr>
        </p:nvGraphicFramePr>
        <p:xfrm>
          <a:off x="5220072" y="2521124"/>
          <a:ext cx="113982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72" name="Equation" r:id="rId7" imgW="241195" imgH="203112" progId="Equation.3">
                  <p:embed/>
                </p:oleObj>
              </mc:Choice>
              <mc:Fallback>
                <p:oleObj name="Equation" r:id="rId7" imgW="241195" imgH="203112" progId="Equation.3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521124"/>
                        <a:ext cx="1139825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590889"/>
              </p:ext>
            </p:extLst>
          </p:nvPr>
        </p:nvGraphicFramePr>
        <p:xfrm>
          <a:off x="4322861" y="3112318"/>
          <a:ext cx="22653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73" name="Equation" r:id="rId9" imgW="482391" imgH="228501" progId="Equation.3">
                  <p:embed/>
                </p:oleObj>
              </mc:Choice>
              <mc:Fallback>
                <p:oleObj name="Equation" r:id="rId9" imgW="482391" imgH="228501" progId="Equation.3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861" y="3112318"/>
                        <a:ext cx="2265363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420764"/>
              </p:ext>
            </p:extLst>
          </p:nvPr>
        </p:nvGraphicFramePr>
        <p:xfrm>
          <a:off x="4310856" y="4480471"/>
          <a:ext cx="25654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74" name="Equação" r:id="rId11" imgW="545863" imgH="228501" progId="Equation.3">
                  <p:embed/>
                </p:oleObj>
              </mc:Choice>
              <mc:Fallback>
                <p:oleObj name="Equação" r:id="rId11" imgW="545863" imgH="228501" progId="Equation.3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856" y="4480471"/>
                        <a:ext cx="2565400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439608"/>
              </p:ext>
            </p:extLst>
          </p:nvPr>
        </p:nvGraphicFramePr>
        <p:xfrm>
          <a:off x="4392613" y="3760788"/>
          <a:ext cx="22669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75" name="Equação" r:id="rId13" imgW="482391" imgH="228501" progId="Equation.3">
                  <p:embed/>
                </p:oleObj>
              </mc:Choice>
              <mc:Fallback>
                <p:oleObj name="Equação" r:id="rId13" imgW="482391" imgH="228501" progId="Equation.3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3760788"/>
                        <a:ext cx="2266950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024877"/>
              </p:ext>
            </p:extLst>
          </p:nvPr>
        </p:nvGraphicFramePr>
        <p:xfrm>
          <a:off x="5557044" y="4474120"/>
          <a:ext cx="131921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76" name="Equação" r:id="rId15" imgW="279400" imgH="228600" progId="Equation.3">
                  <p:embed/>
                </p:oleObj>
              </mc:Choice>
              <mc:Fallback>
                <p:oleObj name="Equação" r:id="rId15" imgW="279400" imgH="228600" progId="Equation.3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044" y="4474120"/>
                        <a:ext cx="1319212" cy="827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2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37009" y="435178"/>
            <a:ext cx="8857108" cy="1143000"/>
          </a:xfrm>
        </p:spPr>
        <p:txBody>
          <a:bodyPr/>
          <a:lstStyle/>
          <a:p>
            <a:pPr algn="l"/>
            <a:r>
              <a:rPr lang="pt-BR" dirty="0"/>
              <a:t>Configuração Eletrônica do </a:t>
            </a:r>
            <a:r>
              <a:rPr lang="pt-BR" baseline="-25000" dirty="0"/>
              <a:t>16</a:t>
            </a:r>
            <a:r>
              <a:rPr lang="pt-BR" dirty="0"/>
              <a:t>S</a:t>
            </a:r>
            <a:r>
              <a:rPr lang="pt-BR" baseline="30000" dirty="0"/>
              <a:t>2-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761905" cy="45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80"/>
          <p:cNvSpPr>
            <a:spLocks noChangeShapeType="1"/>
          </p:cNvSpPr>
          <p:nvPr/>
        </p:nvSpPr>
        <p:spPr bwMode="auto">
          <a:xfrm flipH="1">
            <a:off x="1445820" y="3140969"/>
            <a:ext cx="965940" cy="9361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 flipH="1">
            <a:off x="695906" y="2852936"/>
            <a:ext cx="1499831" cy="13199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 flipH="1">
            <a:off x="736641" y="2642488"/>
            <a:ext cx="955040" cy="858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 flipH="1">
            <a:off x="711881" y="2281441"/>
            <a:ext cx="619760" cy="5714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044835"/>
              </p:ext>
            </p:extLst>
          </p:nvPr>
        </p:nvGraphicFramePr>
        <p:xfrm>
          <a:off x="4355976" y="3183483"/>
          <a:ext cx="10191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76" name="Equation" r:id="rId5" imgW="215713" imgH="203024" progId="Equation.3">
                  <p:embed/>
                </p:oleObj>
              </mc:Choice>
              <mc:Fallback>
                <p:oleObj name="Equation" r:id="rId5" imgW="215713" imgH="203024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183483"/>
                        <a:ext cx="1019175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954680"/>
              </p:ext>
            </p:extLst>
          </p:nvPr>
        </p:nvGraphicFramePr>
        <p:xfrm>
          <a:off x="5220072" y="3169196"/>
          <a:ext cx="113982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77" name="Equation" r:id="rId7" imgW="241195" imgH="203112" progId="Equation.3">
                  <p:embed/>
                </p:oleObj>
              </mc:Choice>
              <mc:Fallback>
                <p:oleObj name="Equation" r:id="rId7" imgW="241195" imgH="203112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169196"/>
                        <a:ext cx="1139825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799764"/>
              </p:ext>
            </p:extLst>
          </p:nvPr>
        </p:nvGraphicFramePr>
        <p:xfrm>
          <a:off x="4322861" y="3760390"/>
          <a:ext cx="22653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78" name="Equation" r:id="rId9" imgW="482391" imgH="228501" progId="Equation.3">
                  <p:embed/>
                </p:oleObj>
              </mc:Choice>
              <mc:Fallback>
                <p:oleObj name="Equation" r:id="rId9" imgW="482391" imgH="228501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861" y="3760390"/>
                        <a:ext cx="2265363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229221"/>
              </p:ext>
            </p:extLst>
          </p:nvPr>
        </p:nvGraphicFramePr>
        <p:xfrm>
          <a:off x="6516216" y="3760391"/>
          <a:ext cx="1252538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79" name="Equação" r:id="rId11" imgW="266584" imgH="228501" progId="Equation.3">
                  <p:embed/>
                </p:oleObj>
              </mc:Choice>
              <mc:Fallback>
                <p:oleObj name="Equação" r:id="rId11" imgW="266584" imgH="228501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3760391"/>
                        <a:ext cx="1252538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629537"/>
              </p:ext>
            </p:extLst>
          </p:nvPr>
        </p:nvGraphicFramePr>
        <p:xfrm>
          <a:off x="6516216" y="3754040"/>
          <a:ext cx="126047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80" name="Equação" r:id="rId13" imgW="266584" imgH="228501" progId="Equation.3">
                  <p:embed/>
                </p:oleObj>
              </mc:Choice>
              <mc:Fallback>
                <p:oleObj name="Equação" r:id="rId13" imgW="266584" imgH="228501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3754040"/>
                        <a:ext cx="1260475" cy="827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75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A1D792CF-EC33-4753-8F12-CB0F97CAF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209" y="1391373"/>
            <a:ext cx="203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 dirty="0">
                <a:solidFill>
                  <a:srgbClr val="FF0000"/>
                </a:solidFill>
              </a:rPr>
              <a:t>Cuidado</a:t>
            </a:r>
          </a:p>
        </p:txBody>
      </p:sp>
      <p:sp>
        <p:nvSpPr>
          <p:cNvPr id="8196" name="Text Box 12">
            <a:extLst>
              <a:ext uri="{FF2B5EF4-FFF2-40B4-BE49-F238E27FC236}">
                <a16:creationId xmlns:a16="http://schemas.microsoft.com/office/drawing/2014/main" id="{39167688-EF2F-4EC9-9006-3DD1EC81D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0292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>
              <a:solidFill>
                <a:srgbClr val="7030A0"/>
              </a:solidFill>
            </a:endParaRPr>
          </a:p>
        </p:txBody>
      </p:sp>
      <p:sp>
        <p:nvSpPr>
          <p:cNvPr id="8198" name="Text Box 11">
            <a:extLst>
              <a:ext uri="{FF2B5EF4-FFF2-40B4-BE49-F238E27FC236}">
                <a16:creationId xmlns:a16="http://schemas.microsoft.com/office/drawing/2014/main" id="{8571188E-AF63-4914-A59E-F2BEBF08B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496" y="3377917"/>
            <a:ext cx="1420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 baseline="-25000" dirty="0">
                <a:solidFill>
                  <a:schemeClr val="accent2"/>
                </a:solidFill>
              </a:rPr>
              <a:t>26</a:t>
            </a:r>
            <a:r>
              <a:rPr lang="pt-BR" altLang="pt-BR" sz="2800" b="1" dirty="0">
                <a:solidFill>
                  <a:schemeClr val="accent2"/>
                </a:solidFill>
              </a:rPr>
              <a:t>Fe</a:t>
            </a:r>
            <a:r>
              <a:rPr lang="pt-BR" altLang="pt-BR" sz="2800" b="1" baseline="30000" dirty="0">
                <a:solidFill>
                  <a:schemeClr val="accent2"/>
                </a:solidFill>
              </a:rPr>
              <a:t>2+ </a:t>
            </a:r>
            <a:r>
              <a:rPr lang="pt-BR" altLang="pt-BR" sz="2800" b="1" dirty="0">
                <a:solidFill>
                  <a:schemeClr val="accent2"/>
                </a:solidFill>
              </a:rPr>
              <a:t>=</a:t>
            </a:r>
            <a:endParaRPr lang="pt-BR" altLang="pt-BR" sz="2800" b="1" dirty="0">
              <a:solidFill>
                <a:srgbClr val="FF0000"/>
              </a:solidFill>
            </a:endParaRPr>
          </a:p>
        </p:txBody>
      </p:sp>
      <p:sp>
        <p:nvSpPr>
          <p:cNvPr id="8199" name="Text Box 13">
            <a:extLst>
              <a:ext uri="{FF2B5EF4-FFF2-40B4-BE49-F238E27FC236}">
                <a16:creationId xmlns:a16="http://schemas.microsoft.com/office/drawing/2014/main" id="{C056E42E-DB5A-4C1B-AA2A-1C692D5E6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683" y="3453891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FF0000"/>
                </a:solidFill>
              </a:rPr>
              <a:t>Errado!!!</a:t>
            </a:r>
          </a:p>
        </p:txBody>
      </p:sp>
      <p:sp>
        <p:nvSpPr>
          <p:cNvPr id="8200" name="Text Box 16">
            <a:extLst>
              <a:ext uri="{FF2B5EF4-FFF2-40B4-BE49-F238E27FC236}">
                <a16:creationId xmlns:a16="http://schemas.microsoft.com/office/drawing/2014/main" id="{A8403FC1-E387-48C1-BEC3-910015086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459" y="3393792"/>
            <a:ext cx="43640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 dirty="0">
                <a:solidFill>
                  <a:schemeClr val="accent2"/>
                </a:solidFill>
              </a:rPr>
              <a:t>1s</a:t>
            </a:r>
            <a:r>
              <a:rPr lang="pt-BR" altLang="pt-BR" sz="2800" b="1" baseline="30000" dirty="0">
                <a:solidFill>
                  <a:schemeClr val="accent2"/>
                </a:solidFill>
              </a:rPr>
              <a:t>2 </a:t>
            </a:r>
            <a:r>
              <a:rPr lang="pt-BR" altLang="pt-BR" sz="2800" b="1" dirty="0">
                <a:solidFill>
                  <a:schemeClr val="accent2"/>
                </a:solidFill>
              </a:rPr>
              <a:t>2s</a:t>
            </a:r>
            <a:r>
              <a:rPr lang="pt-BR" altLang="pt-BR" sz="2800" b="1" baseline="30000" dirty="0">
                <a:solidFill>
                  <a:schemeClr val="accent2"/>
                </a:solidFill>
              </a:rPr>
              <a:t>2 </a:t>
            </a:r>
            <a:r>
              <a:rPr lang="pt-BR" altLang="pt-BR" sz="2800" b="1" dirty="0">
                <a:solidFill>
                  <a:schemeClr val="accent2"/>
                </a:solidFill>
              </a:rPr>
              <a:t>2p</a:t>
            </a:r>
            <a:r>
              <a:rPr lang="pt-BR" altLang="pt-BR" sz="2800" b="1" baseline="30000" dirty="0">
                <a:solidFill>
                  <a:schemeClr val="accent2"/>
                </a:solidFill>
              </a:rPr>
              <a:t>6 </a:t>
            </a:r>
            <a:r>
              <a:rPr lang="pt-BR" altLang="pt-BR" sz="2800" b="1" dirty="0">
                <a:solidFill>
                  <a:schemeClr val="accent2"/>
                </a:solidFill>
              </a:rPr>
              <a:t>3s</a:t>
            </a:r>
            <a:r>
              <a:rPr lang="pt-BR" altLang="pt-BR" sz="2800" b="1" baseline="30000" dirty="0">
                <a:solidFill>
                  <a:schemeClr val="accent2"/>
                </a:solidFill>
              </a:rPr>
              <a:t>2 </a:t>
            </a:r>
            <a:r>
              <a:rPr lang="pt-BR" altLang="pt-BR" sz="2800" b="1" dirty="0">
                <a:solidFill>
                  <a:schemeClr val="accent2"/>
                </a:solidFill>
              </a:rPr>
              <a:t>3p</a:t>
            </a:r>
            <a:r>
              <a:rPr lang="pt-BR" altLang="pt-BR" sz="2800" b="1" baseline="30000" dirty="0">
                <a:solidFill>
                  <a:schemeClr val="accent2"/>
                </a:solidFill>
              </a:rPr>
              <a:t>6 </a:t>
            </a:r>
            <a:r>
              <a:rPr lang="pt-BR" altLang="pt-BR" sz="2800" b="1" dirty="0">
                <a:solidFill>
                  <a:schemeClr val="accent2"/>
                </a:solidFill>
              </a:rPr>
              <a:t>4s</a:t>
            </a:r>
            <a:r>
              <a:rPr lang="pt-BR" altLang="pt-BR" sz="2800" b="1" baseline="30000" dirty="0">
                <a:solidFill>
                  <a:schemeClr val="accent2"/>
                </a:solidFill>
              </a:rPr>
              <a:t>2 </a:t>
            </a:r>
            <a:r>
              <a:rPr lang="pt-BR" altLang="pt-BR" sz="2800" b="1" dirty="0">
                <a:solidFill>
                  <a:srgbClr val="FF0000"/>
                </a:solidFill>
              </a:rPr>
              <a:t>3d</a:t>
            </a:r>
            <a:r>
              <a:rPr lang="pt-BR" altLang="pt-BR" sz="2800" b="1" baseline="30000" dirty="0">
                <a:solidFill>
                  <a:srgbClr val="FF0000"/>
                </a:solidFill>
              </a:rPr>
              <a:t>4</a:t>
            </a:r>
            <a:endParaRPr lang="pt-BR" altLang="pt-BR" sz="2800" b="1" dirty="0">
              <a:solidFill>
                <a:srgbClr val="FF0000"/>
              </a:solidFill>
            </a:endParaRPr>
          </a:p>
          <a:p>
            <a:endParaRPr lang="pt-BR" altLang="pt-BR" dirty="0"/>
          </a:p>
        </p:txBody>
      </p:sp>
      <p:sp>
        <p:nvSpPr>
          <p:cNvPr id="8201" name="Text Box 14">
            <a:extLst>
              <a:ext uri="{FF2B5EF4-FFF2-40B4-BE49-F238E27FC236}">
                <a16:creationId xmlns:a16="http://schemas.microsoft.com/office/drawing/2014/main" id="{5F4F1FF7-965B-4178-A518-7D771EE2B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396" y="5216242"/>
            <a:ext cx="1420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 baseline="-25000">
                <a:solidFill>
                  <a:schemeClr val="accent2"/>
                </a:solidFill>
              </a:rPr>
              <a:t>26</a:t>
            </a:r>
            <a:r>
              <a:rPr lang="pt-BR" altLang="pt-BR" sz="2800" b="1">
                <a:solidFill>
                  <a:schemeClr val="accent2"/>
                </a:solidFill>
              </a:rPr>
              <a:t>Fe</a:t>
            </a:r>
            <a:r>
              <a:rPr lang="pt-BR" altLang="pt-BR" sz="2800" b="1" baseline="30000">
                <a:solidFill>
                  <a:schemeClr val="accent2"/>
                </a:solidFill>
              </a:rPr>
              <a:t>2+ </a:t>
            </a:r>
            <a:r>
              <a:rPr lang="pt-BR" altLang="pt-BR" sz="2800" b="1">
                <a:solidFill>
                  <a:schemeClr val="accent2"/>
                </a:solidFill>
              </a:rPr>
              <a:t>=</a:t>
            </a:r>
            <a:endParaRPr lang="pt-BR" altLang="pt-BR" sz="2800" b="1">
              <a:solidFill>
                <a:srgbClr val="008000"/>
              </a:solidFill>
            </a:endParaRPr>
          </a:p>
        </p:txBody>
      </p:sp>
      <p:sp>
        <p:nvSpPr>
          <p:cNvPr id="8202" name="Text Box 15">
            <a:extLst>
              <a:ext uri="{FF2B5EF4-FFF2-40B4-BE49-F238E27FC236}">
                <a16:creationId xmlns:a16="http://schemas.microsoft.com/office/drawing/2014/main" id="{96C4BA59-CF35-4C28-A4E8-3FEA43405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596" y="5278154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008000"/>
                </a:solidFill>
              </a:rPr>
              <a:t>Certo!!!</a:t>
            </a:r>
          </a:p>
        </p:txBody>
      </p:sp>
      <p:sp>
        <p:nvSpPr>
          <p:cNvPr id="8203" name="Text Box 17">
            <a:extLst>
              <a:ext uri="{FF2B5EF4-FFF2-40B4-BE49-F238E27FC236}">
                <a16:creationId xmlns:a16="http://schemas.microsoft.com/office/drawing/2014/main" id="{9BE497EE-9467-4EB2-9214-B14EFD6C4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796" y="5201954"/>
            <a:ext cx="3765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>
                <a:solidFill>
                  <a:schemeClr val="accent2"/>
                </a:solidFill>
              </a:rPr>
              <a:t>1s</a:t>
            </a:r>
            <a:r>
              <a:rPr lang="pt-BR" altLang="pt-BR" sz="2800" b="1" baseline="30000">
                <a:solidFill>
                  <a:schemeClr val="accent2"/>
                </a:solidFill>
              </a:rPr>
              <a:t>2 </a:t>
            </a:r>
            <a:r>
              <a:rPr lang="pt-BR" altLang="pt-BR" sz="2800" b="1">
                <a:solidFill>
                  <a:schemeClr val="accent2"/>
                </a:solidFill>
              </a:rPr>
              <a:t>2s</a:t>
            </a:r>
            <a:r>
              <a:rPr lang="pt-BR" altLang="pt-BR" sz="2800" b="1" baseline="30000">
                <a:solidFill>
                  <a:schemeClr val="accent2"/>
                </a:solidFill>
              </a:rPr>
              <a:t>2 </a:t>
            </a:r>
            <a:r>
              <a:rPr lang="pt-BR" altLang="pt-BR" sz="2800" b="1">
                <a:solidFill>
                  <a:schemeClr val="accent2"/>
                </a:solidFill>
              </a:rPr>
              <a:t>2p</a:t>
            </a:r>
            <a:r>
              <a:rPr lang="pt-BR" altLang="pt-BR" sz="2800" b="1" baseline="30000">
                <a:solidFill>
                  <a:schemeClr val="accent2"/>
                </a:solidFill>
              </a:rPr>
              <a:t>6 </a:t>
            </a:r>
            <a:r>
              <a:rPr lang="pt-BR" altLang="pt-BR" sz="2800" b="1">
                <a:solidFill>
                  <a:schemeClr val="accent2"/>
                </a:solidFill>
              </a:rPr>
              <a:t>3s</a:t>
            </a:r>
            <a:r>
              <a:rPr lang="pt-BR" altLang="pt-BR" sz="2800" b="1" baseline="30000">
                <a:solidFill>
                  <a:schemeClr val="accent2"/>
                </a:solidFill>
              </a:rPr>
              <a:t>2 </a:t>
            </a:r>
            <a:r>
              <a:rPr lang="pt-BR" altLang="pt-BR" sz="2800" b="1">
                <a:solidFill>
                  <a:schemeClr val="accent2"/>
                </a:solidFill>
              </a:rPr>
              <a:t>3p</a:t>
            </a:r>
            <a:r>
              <a:rPr lang="pt-BR" altLang="pt-BR" sz="2800" b="1" baseline="30000">
                <a:solidFill>
                  <a:schemeClr val="accent2"/>
                </a:solidFill>
              </a:rPr>
              <a:t>6 </a:t>
            </a:r>
            <a:r>
              <a:rPr lang="pt-BR" altLang="pt-BR" sz="2800" b="1">
                <a:solidFill>
                  <a:srgbClr val="008000"/>
                </a:solidFill>
              </a:rPr>
              <a:t>3d</a:t>
            </a:r>
            <a:r>
              <a:rPr lang="pt-BR" altLang="pt-BR" sz="2800" b="1" baseline="30000">
                <a:solidFill>
                  <a:srgbClr val="008000"/>
                </a:solidFill>
              </a:rPr>
              <a:t>6</a:t>
            </a:r>
          </a:p>
        </p:txBody>
      </p:sp>
      <p:pic>
        <p:nvPicPr>
          <p:cNvPr id="91140" name="Picture 4" descr="Resultado de imagem para caution png">
            <a:extLst>
              <a:ext uri="{FF2B5EF4-FFF2-40B4-BE49-F238E27FC236}">
                <a16:creationId xmlns:a16="http://schemas.microsoft.com/office/drawing/2014/main" id="{3358DB03-5A25-4F17-A10D-D91D7F093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71" y="652461"/>
            <a:ext cx="2317896" cy="19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2728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0202815-C4D6-4C9F-A773-847C5DD73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1314450"/>
            <a:ext cx="8220075" cy="42291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FAC4CC-8356-4209-9A51-7BBB00DE9F98}"/>
              </a:ext>
            </a:extLst>
          </p:cNvPr>
          <p:cNvSpPr txBox="1"/>
          <p:nvPr/>
        </p:nvSpPr>
        <p:spPr>
          <a:xfrm>
            <a:off x="755575" y="54868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Distribuição Eletrônica Usando a Tabela Periódica</a:t>
            </a:r>
          </a:p>
        </p:txBody>
      </p:sp>
    </p:spTree>
    <p:extLst>
      <p:ext uri="{BB962C8B-B14F-4D97-AF65-F5344CB8AC3E}">
        <p14:creationId xmlns:p14="http://schemas.microsoft.com/office/powerpoint/2010/main" val="1981353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85254" y="188640"/>
            <a:ext cx="8229600" cy="1143000"/>
          </a:xfrm>
        </p:spPr>
        <p:txBody>
          <a:bodyPr/>
          <a:lstStyle/>
          <a:p>
            <a:pPr algn="l"/>
            <a:r>
              <a:rPr lang="pt-BR" dirty="0"/>
              <a:t>Desafio  1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8900" y="1331640"/>
            <a:ext cx="87851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Considerando-se um elemento M genérico qualquer, que apresenta configuração eletrônica 1s</a:t>
            </a:r>
            <a:r>
              <a:rPr lang="pt-BR" sz="2200" baseline="30000" dirty="0"/>
              <a:t>2</a:t>
            </a:r>
            <a:r>
              <a:rPr lang="pt-BR" sz="2200" dirty="0"/>
              <a:t> 2s</a:t>
            </a:r>
            <a:r>
              <a:rPr lang="pt-BR" sz="2200" baseline="30000" dirty="0"/>
              <a:t>2</a:t>
            </a:r>
            <a:r>
              <a:rPr lang="pt-BR" sz="2200" dirty="0"/>
              <a:t> 2p</a:t>
            </a:r>
            <a:r>
              <a:rPr lang="pt-BR" sz="2200" baseline="30000" dirty="0"/>
              <a:t>6</a:t>
            </a:r>
            <a:r>
              <a:rPr lang="pt-BR" sz="2200" dirty="0"/>
              <a:t> 3s</a:t>
            </a:r>
            <a:r>
              <a:rPr lang="pt-BR" sz="2200" baseline="30000" dirty="0"/>
              <a:t>2</a:t>
            </a:r>
            <a:r>
              <a:rPr lang="pt-BR" sz="2200" dirty="0"/>
              <a:t> 3p</a:t>
            </a:r>
            <a:r>
              <a:rPr lang="pt-BR" sz="2200" baseline="30000" dirty="0"/>
              <a:t>6</a:t>
            </a:r>
            <a:r>
              <a:rPr lang="pt-BR" sz="2200" dirty="0"/>
              <a:t> 4s</a:t>
            </a:r>
            <a:r>
              <a:rPr lang="pt-BR" sz="2200" baseline="30000" dirty="0"/>
              <a:t>2</a:t>
            </a:r>
            <a:r>
              <a:rPr lang="pt-BR" sz="2200" dirty="0"/>
              <a:t> 3d</a:t>
            </a:r>
            <a:r>
              <a:rPr lang="pt-BR" sz="2200" baseline="30000" dirty="0"/>
              <a:t>5</a:t>
            </a:r>
            <a:r>
              <a:rPr lang="pt-BR" sz="2200" dirty="0"/>
              <a:t>, pode-se afirmar que:</a:t>
            </a:r>
            <a:br>
              <a:rPr lang="pt-BR" sz="2200" dirty="0"/>
            </a:br>
            <a:br>
              <a:rPr lang="pt-BR" sz="2200" dirty="0"/>
            </a:br>
            <a:r>
              <a:rPr lang="pt-BR" sz="2200" dirty="0"/>
              <a:t>I.   seu número atômico é 25;</a:t>
            </a:r>
            <a:br>
              <a:rPr lang="pt-BR" sz="2200" dirty="0"/>
            </a:br>
            <a:r>
              <a:rPr lang="pt-BR" sz="2200" dirty="0"/>
              <a:t>II.  possui 7 elétrons na última camada;</a:t>
            </a:r>
            <a:br>
              <a:rPr lang="pt-BR" sz="2200" dirty="0"/>
            </a:br>
            <a:r>
              <a:rPr lang="pt-BR" sz="2200" dirty="0"/>
              <a:t>III. apresenta 5 elétrons desemparelhados;</a:t>
            </a:r>
            <a:br>
              <a:rPr lang="pt-BR" sz="2200" dirty="0"/>
            </a:br>
            <a:r>
              <a:rPr lang="pt-BR" sz="2200" dirty="0"/>
              <a:t>IV. pertence à família 7A.</a:t>
            </a:r>
            <a:br>
              <a:rPr lang="pt-BR" sz="2200" dirty="0"/>
            </a:br>
            <a:br>
              <a:rPr lang="pt-BR" sz="2200" dirty="0"/>
            </a:br>
            <a:r>
              <a:rPr lang="pt-BR" sz="2200" dirty="0"/>
              <a:t>Estão corretas as afirmações:</a:t>
            </a:r>
            <a:br>
              <a:rPr lang="pt-BR" sz="2200" dirty="0"/>
            </a:br>
            <a:r>
              <a:rPr lang="pt-BR" sz="2200" dirty="0"/>
              <a:t>a) I, II e III somente</a:t>
            </a:r>
            <a:br>
              <a:rPr lang="pt-BR" sz="2200" dirty="0"/>
            </a:br>
            <a:r>
              <a:rPr lang="pt-BR" sz="2200" dirty="0"/>
              <a:t>b) I e III somente</a:t>
            </a:r>
            <a:br>
              <a:rPr lang="pt-BR" sz="2200" dirty="0"/>
            </a:br>
            <a:r>
              <a:rPr lang="pt-BR" sz="2200" dirty="0"/>
              <a:t>c) II e IV somente</a:t>
            </a:r>
            <a:br>
              <a:rPr lang="pt-BR" sz="2200" dirty="0"/>
            </a:br>
            <a:r>
              <a:rPr lang="pt-BR" sz="2200" dirty="0"/>
              <a:t>d) I e IV somente</a:t>
            </a:r>
            <a:br>
              <a:rPr lang="pt-BR" sz="2200" dirty="0"/>
            </a:br>
            <a:r>
              <a:rPr lang="pt-BR" sz="2200" dirty="0"/>
              <a:t>e) II, III e IV somente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07504" y="5445224"/>
            <a:ext cx="2880320" cy="32403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7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40973"/>
            <a:ext cx="9144000" cy="1143000"/>
          </a:xfrm>
        </p:spPr>
        <p:txBody>
          <a:bodyPr/>
          <a:lstStyle/>
          <a:p>
            <a:pPr algn="l"/>
            <a:r>
              <a:rPr lang="pt-BR" dirty="0"/>
              <a:t>Modelo Atômico de Bohr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9227" y="1480896"/>
            <a:ext cx="849694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+mj-lt"/>
              </a:rPr>
              <a:t>Quando átomos são aquecidos ou submetidos a uma descarga elétrica, eles absorvem energia, que em seguida é emitida como radiação em forma de luz. Essa luz emitida pelos átomos pode ser estudada em espectrômetros, verificando-se que ela é constituída por linhas com diferentes comprimentos de onda.</a:t>
            </a:r>
          </a:p>
          <a:p>
            <a:endParaRPr lang="pt-BR" sz="2400" dirty="0">
              <a:latin typeface="+mj-lt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827584" y="3429000"/>
            <a:ext cx="3168476" cy="2802486"/>
            <a:chOff x="179512" y="2636912"/>
            <a:chExt cx="3888432" cy="3600400"/>
          </a:xfrm>
        </p:grpSpPr>
        <p:sp>
          <p:nvSpPr>
            <p:cNvPr id="18" name="Retângulo 17"/>
            <p:cNvSpPr/>
            <p:nvPr/>
          </p:nvSpPr>
          <p:spPr>
            <a:xfrm>
              <a:off x="179512" y="2636912"/>
              <a:ext cx="3888432" cy="36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File:Bohr Model.sv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5" y="3043013"/>
              <a:ext cx="3238500" cy="2762251"/>
            </a:xfrm>
            <a:prstGeom prst="rect">
              <a:avLst/>
            </a:prstGeom>
            <a:noFill/>
          </p:spPr>
        </p:pic>
      </p:grpSp>
      <p:sp>
        <p:nvSpPr>
          <p:cNvPr id="20" name="CaixaDeTexto 19"/>
          <p:cNvSpPr txBox="1"/>
          <p:nvPr/>
        </p:nvSpPr>
        <p:spPr>
          <a:xfrm>
            <a:off x="1002190" y="6290766"/>
            <a:ext cx="4037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Super </a:t>
            </a:r>
            <a:r>
              <a:rPr lang="pt-BR" sz="1000" dirty="0" err="1"/>
              <a:t>Rad</a:t>
            </a:r>
            <a:r>
              <a:rPr lang="pt-BR" sz="1000" dirty="0"/>
              <a:t>! / domínio público.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5422642" y="3358387"/>
            <a:ext cx="2125283" cy="3132434"/>
            <a:chOff x="7102624" y="185895"/>
            <a:chExt cx="2125283" cy="313243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4633" y="185895"/>
              <a:ext cx="1944216" cy="2749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CaixaDeTexto 23"/>
            <p:cNvSpPr txBox="1"/>
            <p:nvPr/>
          </p:nvSpPr>
          <p:spPr>
            <a:xfrm>
              <a:off x="7102624" y="2918219"/>
              <a:ext cx="21252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Imagem: Niels Bohr/ AB </a:t>
              </a:r>
              <a:r>
                <a:rPr lang="pt-BR" sz="1000" dirty="0" err="1"/>
                <a:t>Lagrelius</a:t>
              </a:r>
              <a:r>
                <a:rPr lang="pt-BR" sz="1000" dirty="0"/>
                <a:t> &amp; </a:t>
              </a:r>
              <a:r>
                <a:rPr lang="pt-BR" sz="1000" dirty="0" err="1"/>
                <a:t>Westphal</a:t>
              </a:r>
              <a:r>
                <a:rPr lang="pt-BR" sz="1000" dirty="0"/>
                <a:t> Domínio público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68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7504" y="845840"/>
            <a:ext cx="8229600" cy="1143000"/>
          </a:xfrm>
        </p:spPr>
        <p:txBody>
          <a:bodyPr/>
          <a:lstStyle/>
          <a:p>
            <a:pPr algn="l"/>
            <a:r>
              <a:rPr lang="pt-BR" dirty="0"/>
              <a:t>Desafio – 2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7504" y="1844824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 número de elétrons em cada subnível do átomo estrôncio (</a:t>
            </a:r>
            <a:r>
              <a:rPr lang="pt-BR" sz="2400" baseline="-25000" dirty="0"/>
              <a:t>38</a:t>
            </a:r>
            <a:r>
              <a:rPr lang="pt-BR" sz="2400" dirty="0"/>
              <a:t>Sr), em ordem crescente de energia, é: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a) 1s</a:t>
            </a:r>
            <a:r>
              <a:rPr lang="pt-BR" sz="2400" baseline="30000" dirty="0"/>
              <a:t>2</a:t>
            </a:r>
            <a:r>
              <a:rPr lang="pt-BR" sz="2400" dirty="0"/>
              <a:t> 2s</a:t>
            </a:r>
            <a:r>
              <a:rPr lang="pt-BR" sz="2400" baseline="30000" dirty="0"/>
              <a:t>2</a:t>
            </a:r>
            <a:r>
              <a:rPr lang="pt-BR" sz="2400" dirty="0"/>
              <a:t> 2p</a:t>
            </a:r>
            <a:r>
              <a:rPr lang="pt-BR" sz="2400" baseline="30000" dirty="0"/>
              <a:t>6</a:t>
            </a:r>
            <a:r>
              <a:rPr lang="pt-BR" sz="2400" dirty="0"/>
              <a:t> 3s</a:t>
            </a:r>
            <a:r>
              <a:rPr lang="pt-BR" sz="2400" baseline="30000" dirty="0"/>
              <a:t>2</a:t>
            </a:r>
            <a:r>
              <a:rPr lang="pt-BR" sz="2400" dirty="0"/>
              <a:t> 3p</a:t>
            </a:r>
            <a:r>
              <a:rPr lang="pt-BR" sz="2400" baseline="30000" dirty="0"/>
              <a:t>6</a:t>
            </a:r>
            <a:r>
              <a:rPr lang="pt-BR" sz="2400" dirty="0"/>
              <a:t> 4s</a:t>
            </a:r>
            <a:r>
              <a:rPr lang="pt-BR" sz="2400" baseline="30000" dirty="0"/>
              <a:t>2</a:t>
            </a:r>
            <a:r>
              <a:rPr lang="pt-BR" sz="2400" dirty="0"/>
              <a:t> 3d</a:t>
            </a:r>
            <a:r>
              <a:rPr lang="pt-BR" sz="2400" baseline="30000" dirty="0"/>
              <a:t>10</a:t>
            </a:r>
            <a:r>
              <a:rPr lang="pt-BR" sz="2400" dirty="0"/>
              <a:t> 4p</a:t>
            </a:r>
            <a:r>
              <a:rPr lang="pt-BR" sz="2400" baseline="30000" dirty="0"/>
              <a:t>6</a:t>
            </a:r>
            <a:r>
              <a:rPr lang="pt-BR" sz="2400" dirty="0"/>
              <a:t> 5s</a:t>
            </a:r>
            <a:r>
              <a:rPr lang="pt-BR" sz="2400" baseline="30000" dirty="0"/>
              <a:t>2</a:t>
            </a:r>
            <a:br>
              <a:rPr lang="pt-BR" sz="2400" dirty="0"/>
            </a:br>
            <a:r>
              <a:rPr lang="pt-BR" sz="2400" dirty="0"/>
              <a:t>b) 1s</a:t>
            </a:r>
            <a:r>
              <a:rPr lang="pt-BR" sz="2400" baseline="30000" dirty="0"/>
              <a:t>2</a:t>
            </a:r>
            <a:r>
              <a:rPr lang="pt-BR" sz="2400" dirty="0"/>
              <a:t> 2s</a:t>
            </a:r>
            <a:r>
              <a:rPr lang="pt-BR" sz="2400" baseline="30000" dirty="0"/>
              <a:t>2</a:t>
            </a:r>
            <a:r>
              <a:rPr lang="pt-BR" sz="2400" dirty="0"/>
              <a:t> 2p</a:t>
            </a:r>
            <a:r>
              <a:rPr lang="pt-BR" sz="2400" baseline="30000" dirty="0"/>
              <a:t>6</a:t>
            </a:r>
            <a:r>
              <a:rPr lang="pt-BR" sz="2400" dirty="0"/>
              <a:t> 3s</a:t>
            </a:r>
            <a:r>
              <a:rPr lang="pt-BR" sz="2400" baseline="30000" dirty="0"/>
              <a:t>2</a:t>
            </a:r>
            <a:r>
              <a:rPr lang="pt-BR" sz="2400" dirty="0"/>
              <a:t> 3p</a:t>
            </a:r>
            <a:r>
              <a:rPr lang="pt-BR" sz="2400" baseline="30000" dirty="0"/>
              <a:t>6</a:t>
            </a:r>
            <a:r>
              <a:rPr lang="pt-BR" sz="2400" dirty="0"/>
              <a:t> 4s</a:t>
            </a:r>
            <a:r>
              <a:rPr lang="pt-BR" sz="2400" baseline="30000" dirty="0"/>
              <a:t>2</a:t>
            </a:r>
            <a:r>
              <a:rPr lang="pt-BR" sz="2400" dirty="0"/>
              <a:t> 4p</a:t>
            </a:r>
            <a:r>
              <a:rPr lang="pt-BR" sz="2400" baseline="30000" dirty="0"/>
              <a:t>6</a:t>
            </a:r>
            <a:r>
              <a:rPr lang="pt-BR" sz="2400" dirty="0"/>
              <a:t> 3d</a:t>
            </a:r>
            <a:r>
              <a:rPr lang="pt-BR" sz="2400" baseline="30000" dirty="0"/>
              <a:t>10</a:t>
            </a:r>
            <a:r>
              <a:rPr lang="pt-BR" sz="2400" dirty="0"/>
              <a:t> 5s</a:t>
            </a:r>
            <a:r>
              <a:rPr lang="pt-BR" sz="2400" baseline="30000" dirty="0"/>
              <a:t>2</a:t>
            </a:r>
            <a:br>
              <a:rPr lang="pt-BR" sz="2400" dirty="0"/>
            </a:br>
            <a:r>
              <a:rPr lang="pt-BR" sz="2400" dirty="0"/>
              <a:t>c) 1s</a:t>
            </a:r>
            <a:r>
              <a:rPr lang="pt-BR" sz="2400" baseline="30000" dirty="0"/>
              <a:t>2</a:t>
            </a:r>
            <a:r>
              <a:rPr lang="pt-BR" sz="2400" dirty="0"/>
              <a:t> 2s</a:t>
            </a:r>
            <a:r>
              <a:rPr lang="pt-BR" sz="2400" baseline="30000" dirty="0"/>
              <a:t>2</a:t>
            </a:r>
            <a:r>
              <a:rPr lang="pt-BR" sz="2400" dirty="0"/>
              <a:t> 2p</a:t>
            </a:r>
            <a:r>
              <a:rPr lang="pt-BR" sz="2400" baseline="30000" dirty="0"/>
              <a:t>6</a:t>
            </a:r>
            <a:r>
              <a:rPr lang="pt-BR" sz="2400" dirty="0"/>
              <a:t> 3s</a:t>
            </a:r>
            <a:r>
              <a:rPr lang="pt-BR" sz="2400" baseline="30000" dirty="0"/>
              <a:t>2</a:t>
            </a:r>
            <a:r>
              <a:rPr lang="pt-BR" sz="2400" dirty="0"/>
              <a:t> 3p</a:t>
            </a:r>
            <a:r>
              <a:rPr lang="pt-BR" sz="2400" baseline="30000" dirty="0"/>
              <a:t>6</a:t>
            </a:r>
            <a:r>
              <a:rPr lang="pt-BR" sz="2400" dirty="0"/>
              <a:t> 3d</a:t>
            </a:r>
            <a:r>
              <a:rPr lang="pt-BR" sz="2400" baseline="30000" dirty="0"/>
              <a:t>10</a:t>
            </a:r>
            <a:r>
              <a:rPr lang="pt-BR" sz="2400" dirty="0"/>
              <a:t> 4s</a:t>
            </a:r>
            <a:r>
              <a:rPr lang="pt-BR" sz="2400" baseline="30000" dirty="0"/>
              <a:t>2</a:t>
            </a:r>
            <a:r>
              <a:rPr lang="pt-BR" sz="2400" dirty="0"/>
              <a:t> 4p</a:t>
            </a:r>
            <a:r>
              <a:rPr lang="pt-BR" sz="2400" baseline="30000" dirty="0"/>
              <a:t>6</a:t>
            </a:r>
            <a:r>
              <a:rPr lang="pt-BR" sz="2400" dirty="0"/>
              <a:t> 5s</a:t>
            </a:r>
            <a:r>
              <a:rPr lang="pt-BR" sz="2400" baseline="30000" dirty="0"/>
              <a:t>2</a:t>
            </a:r>
            <a:br>
              <a:rPr lang="pt-BR" sz="2400" dirty="0"/>
            </a:br>
            <a:r>
              <a:rPr lang="pt-BR" sz="2400" dirty="0"/>
              <a:t>d) 1s</a:t>
            </a:r>
            <a:r>
              <a:rPr lang="pt-BR" sz="2400" baseline="30000" dirty="0"/>
              <a:t>2</a:t>
            </a:r>
            <a:r>
              <a:rPr lang="pt-BR" sz="2400" dirty="0"/>
              <a:t> 2s</a:t>
            </a:r>
            <a:r>
              <a:rPr lang="pt-BR" sz="2400" baseline="30000" dirty="0"/>
              <a:t>2</a:t>
            </a:r>
            <a:r>
              <a:rPr lang="pt-BR" sz="2400" dirty="0"/>
              <a:t> 2p</a:t>
            </a:r>
            <a:r>
              <a:rPr lang="pt-BR" sz="2400" baseline="30000" dirty="0"/>
              <a:t>6</a:t>
            </a:r>
            <a:r>
              <a:rPr lang="pt-BR" sz="2400" dirty="0"/>
              <a:t> 3s</a:t>
            </a:r>
            <a:r>
              <a:rPr lang="pt-BR" sz="2400" baseline="30000" dirty="0"/>
              <a:t>2</a:t>
            </a:r>
            <a:r>
              <a:rPr lang="pt-BR" sz="2400" dirty="0"/>
              <a:t> 3p</a:t>
            </a:r>
            <a:r>
              <a:rPr lang="pt-BR" sz="2400" baseline="30000" dirty="0"/>
              <a:t>6</a:t>
            </a:r>
            <a:r>
              <a:rPr lang="pt-BR" sz="2400" dirty="0"/>
              <a:t> 4p</a:t>
            </a:r>
            <a:r>
              <a:rPr lang="pt-BR" sz="2400" baseline="30000" dirty="0"/>
              <a:t>6</a:t>
            </a:r>
            <a:r>
              <a:rPr lang="pt-BR" sz="2400" dirty="0"/>
              <a:t> 4s</a:t>
            </a:r>
            <a:r>
              <a:rPr lang="pt-BR" sz="2400" baseline="30000" dirty="0"/>
              <a:t>2</a:t>
            </a:r>
            <a:r>
              <a:rPr lang="pt-BR" sz="2400" dirty="0"/>
              <a:t> 3d</a:t>
            </a:r>
            <a:r>
              <a:rPr lang="pt-BR" sz="2400" baseline="30000" dirty="0"/>
              <a:t>10</a:t>
            </a:r>
            <a:r>
              <a:rPr lang="pt-BR" sz="2400" dirty="0"/>
              <a:t> 5s</a:t>
            </a:r>
            <a:r>
              <a:rPr lang="pt-BR" sz="2400" baseline="30000" dirty="0"/>
              <a:t>2</a:t>
            </a:r>
            <a:br>
              <a:rPr lang="pt-BR" sz="2400" dirty="0"/>
            </a:br>
            <a:r>
              <a:rPr lang="pt-BR" sz="2400" dirty="0"/>
              <a:t>e) 1s</a:t>
            </a:r>
            <a:r>
              <a:rPr lang="pt-BR" sz="2400" baseline="30000" dirty="0"/>
              <a:t>2</a:t>
            </a:r>
            <a:r>
              <a:rPr lang="pt-BR" sz="2400" dirty="0"/>
              <a:t> 2s</a:t>
            </a:r>
            <a:r>
              <a:rPr lang="pt-BR" sz="2400" baseline="30000" dirty="0"/>
              <a:t>2</a:t>
            </a:r>
            <a:r>
              <a:rPr lang="pt-BR" sz="2400" dirty="0"/>
              <a:t> 2p</a:t>
            </a:r>
            <a:r>
              <a:rPr lang="pt-BR" sz="2400" baseline="30000" dirty="0"/>
              <a:t>6</a:t>
            </a:r>
            <a:r>
              <a:rPr lang="pt-BR" sz="2400" dirty="0"/>
              <a:t> 3p</a:t>
            </a:r>
            <a:r>
              <a:rPr lang="pt-BR" sz="2400" baseline="30000" dirty="0"/>
              <a:t>6</a:t>
            </a:r>
            <a:r>
              <a:rPr lang="pt-BR" sz="2400" dirty="0"/>
              <a:t> 3s</a:t>
            </a:r>
            <a:r>
              <a:rPr lang="pt-BR" sz="2400" baseline="30000" dirty="0"/>
              <a:t>2</a:t>
            </a:r>
            <a:r>
              <a:rPr lang="pt-BR" sz="2400" dirty="0"/>
              <a:t> 4s</a:t>
            </a:r>
            <a:r>
              <a:rPr lang="pt-BR" sz="2400" baseline="30000" dirty="0"/>
              <a:t>2</a:t>
            </a:r>
            <a:r>
              <a:rPr lang="pt-BR" sz="2400" dirty="0"/>
              <a:t> 4p</a:t>
            </a:r>
            <a:r>
              <a:rPr lang="pt-BR" sz="2400" baseline="30000" dirty="0"/>
              <a:t>6</a:t>
            </a:r>
            <a:r>
              <a:rPr lang="pt-BR" sz="2400" dirty="0"/>
              <a:t> 3d</a:t>
            </a:r>
            <a:r>
              <a:rPr lang="pt-BR" sz="2400" baseline="30000" dirty="0"/>
              <a:t>10</a:t>
            </a:r>
            <a:r>
              <a:rPr lang="pt-BR" sz="2400" dirty="0"/>
              <a:t> 5s</a:t>
            </a:r>
            <a:r>
              <a:rPr lang="pt-BR" sz="2400" baseline="30000" dirty="0"/>
              <a:t>2</a:t>
            </a:r>
          </a:p>
        </p:txBody>
      </p:sp>
      <p:sp>
        <p:nvSpPr>
          <p:cNvPr id="7" name="Retângulo 6"/>
          <p:cNvSpPr/>
          <p:nvPr/>
        </p:nvSpPr>
        <p:spPr>
          <a:xfrm>
            <a:off x="197170" y="2996952"/>
            <a:ext cx="5238926" cy="40795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63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2AFC924-75F2-42AF-947B-98B80FF36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1" t="11991" r="25951" b="13664"/>
          <a:stretch/>
        </p:blipFill>
        <p:spPr>
          <a:xfrm>
            <a:off x="1115616" y="1268760"/>
            <a:ext cx="723680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52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79C1DF4-57F5-4ABD-8D21-5E371B3E6CD9}"/>
              </a:ext>
            </a:extLst>
          </p:cNvPr>
          <p:cNvSpPr/>
          <p:nvPr/>
        </p:nvSpPr>
        <p:spPr>
          <a:xfrm>
            <a:off x="323850" y="209550"/>
            <a:ext cx="8569325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pt-BR" sz="3000" b="1" dirty="0">
                <a:solidFill>
                  <a:srgbClr val="00B050"/>
                </a:solidFill>
                <a:latin typeface="Arial" charset="0"/>
                <a:ea typeface="Microsoft YaHei" charset="-122"/>
              </a:rPr>
              <a:t>EXERCÍCIOS DE FIXAÇÃO</a:t>
            </a:r>
          </a:p>
          <a:p>
            <a:pPr>
              <a:defRPr/>
            </a:pPr>
            <a:b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</a:b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  <a:t>1. Qual é a camada de valência de um átomo?</a:t>
            </a:r>
          </a:p>
          <a:p>
            <a:pPr>
              <a:defRPr/>
            </a:pPr>
            <a:endParaRPr lang="pt-BR" b="1" dirty="0">
              <a:solidFill>
                <a:schemeClr val="accent6">
                  <a:lumMod val="75000"/>
                </a:schemeClr>
              </a:solidFill>
              <a:latin typeface="Arial" charset="0"/>
              <a:ea typeface="Microsoft YaHei" charset="-122"/>
            </a:endParaRPr>
          </a:p>
          <a:p>
            <a:pPr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  <a:t>2. Por que os átomos tendem a ganhar ou perder elétrons?</a:t>
            </a:r>
          </a:p>
          <a:p>
            <a:pPr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  <a:t> </a:t>
            </a:r>
          </a:p>
          <a:p>
            <a:pPr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  <a:t>3. De qual camada eletrônica um átomo perde elétrons para tornar-se um cátion?</a:t>
            </a:r>
          </a:p>
          <a:p>
            <a:pPr>
              <a:buFont typeface="Times New Roman" pitchFamily="16" charset="0"/>
              <a:buNone/>
              <a:defRPr/>
            </a:pPr>
            <a:endParaRPr lang="pt-BR" b="1" dirty="0">
              <a:solidFill>
                <a:schemeClr val="accent6">
                  <a:lumMod val="75000"/>
                </a:schemeClr>
              </a:solidFill>
              <a:latin typeface="Arial" charset="0"/>
              <a:ea typeface="Microsoft YaHei" charset="-122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  <a:t>4. Quanto mais longe do núcleo atômico mais energético é um elétron?</a:t>
            </a:r>
          </a:p>
          <a:p>
            <a:pPr>
              <a:buFont typeface="Times New Roman" pitchFamily="16" charset="0"/>
              <a:buNone/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  <a:t>Para um átomo qualquer, qual é o subnível eletrônico mais energético?</a:t>
            </a:r>
          </a:p>
          <a:p>
            <a:pPr>
              <a:buFont typeface="Times New Roman" pitchFamily="16" charset="0"/>
              <a:buNone/>
              <a:defRPr/>
            </a:pPr>
            <a:b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</a:b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  <a:t>5. Faça a distribuição eletrônica em subníveis energéticos para os seguintes átomos e íons:</a:t>
            </a:r>
          </a:p>
          <a:p>
            <a:pPr>
              <a:buFont typeface="Times New Roman" pitchFamily="16" charset="0"/>
              <a:buNone/>
              <a:defRPr/>
            </a:pPr>
            <a:endParaRPr lang="pt-BR" b="1" dirty="0">
              <a:solidFill>
                <a:schemeClr val="accent6">
                  <a:lumMod val="75000"/>
                </a:schemeClr>
              </a:solidFill>
              <a:latin typeface="Arial" charset="0"/>
              <a:ea typeface="Microsoft YaHei" charset="-122"/>
            </a:endParaRPr>
          </a:p>
          <a:p>
            <a:pPr marL="342900" indent="-342900">
              <a:buFont typeface="Times New Roman" pitchFamily="16" charset="0"/>
              <a:buAutoNum type="alphaLcParenR"/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  <a:t>Co </a:t>
            </a:r>
          </a:p>
          <a:p>
            <a:pPr marL="342900" indent="-342900">
              <a:buFont typeface="Times New Roman" pitchFamily="16" charset="0"/>
              <a:buAutoNum type="alphaLcParenR"/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  <a:t>C</a:t>
            </a:r>
          </a:p>
          <a:p>
            <a:pPr marL="342900" indent="-342900">
              <a:buFont typeface="Times New Roman" pitchFamily="16" charset="0"/>
              <a:buAutoNum type="alphaLcParenR"/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  <a:t>Na  e Na</a:t>
            </a:r>
            <a:r>
              <a:rPr lang="pt-BR" b="1" baseline="30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  <a:t>+</a:t>
            </a:r>
          </a:p>
          <a:p>
            <a:pPr marL="342900" indent="-342900">
              <a:buFont typeface="Times New Roman" pitchFamily="16" charset="0"/>
              <a:buAutoNum type="alphaLcParenR"/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  <a:t>O   e   O</a:t>
            </a:r>
            <a:r>
              <a:rPr lang="pt-BR" b="1" baseline="30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  <a:t>-2</a:t>
            </a:r>
          </a:p>
          <a:p>
            <a:pPr marL="342900" indent="-342900">
              <a:buFont typeface="Times New Roman" pitchFamily="16" charset="0"/>
              <a:buAutoNum type="alphaLcParenR"/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  <a:t>Cl  e Cl</a:t>
            </a:r>
            <a:r>
              <a:rPr lang="pt-BR" b="1" baseline="30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  <a:t>-</a:t>
            </a:r>
          </a:p>
          <a:p>
            <a:pPr marL="342900" indent="-342900">
              <a:buFont typeface="Times New Roman" panose="02020603050405020304" pitchFamily="18" charset="0"/>
              <a:buAutoNum type="alphaLcParenR" startAt="6"/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  <a:t>Al  e Al</a:t>
            </a:r>
            <a:r>
              <a:rPr lang="pt-BR" b="1" baseline="30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  <a:t>+3</a:t>
            </a:r>
          </a:p>
          <a:p>
            <a:pPr marL="342900" indent="-342900">
              <a:buFont typeface="Times New Roman" panose="02020603050405020304" pitchFamily="18" charset="0"/>
              <a:buAutoNum type="alphaLcParenR" startAt="6"/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  <a:t>Cu  e Cu</a:t>
            </a:r>
            <a:r>
              <a:rPr lang="pt-BR" b="1" baseline="30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Microsoft YaHei" charset="-122"/>
              </a:rPr>
              <a:t>+2</a:t>
            </a:r>
          </a:p>
          <a:p>
            <a:pPr marL="342900" indent="-342900">
              <a:defRPr/>
            </a:pPr>
            <a:endParaRPr lang="pt-BR" b="1" baseline="30000" dirty="0">
              <a:solidFill>
                <a:schemeClr val="accent6">
                  <a:lumMod val="75000"/>
                </a:schemeClr>
              </a:solidFill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13184" y="260648"/>
            <a:ext cx="8229600" cy="1143000"/>
          </a:xfrm>
        </p:spPr>
        <p:txBody>
          <a:bodyPr/>
          <a:lstStyle/>
          <a:p>
            <a:pPr algn="l"/>
            <a:r>
              <a:rPr lang="pt-BR" dirty="0"/>
              <a:t>Desafio – 3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51520" y="1403648"/>
            <a:ext cx="86409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Sendo o </a:t>
            </a:r>
            <a:r>
              <a:rPr lang="pt-BR" sz="2400" dirty="0" err="1"/>
              <a:t>subnível</a:t>
            </a:r>
            <a:r>
              <a:rPr lang="pt-BR" sz="2400" dirty="0"/>
              <a:t> 4s</a:t>
            </a:r>
            <a:r>
              <a:rPr lang="pt-BR" sz="2400" baseline="30000" dirty="0"/>
              <a:t>1</a:t>
            </a:r>
            <a:r>
              <a:rPr lang="pt-BR" sz="2400" dirty="0"/>
              <a:t> (com um elétron) o mais energético de um átomo, podemos afirmar que: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I.   o número total de elétrons desse átomo é igual a 19;</a:t>
            </a:r>
            <a:br>
              <a:rPr lang="pt-BR" sz="2400" dirty="0"/>
            </a:br>
            <a:r>
              <a:rPr lang="pt-BR" sz="2400" dirty="0"/>
              <a:t>II.  esse apresenta quatro camadas eletrônicas;</a:t>
            </a:r>
            <a:br>
              <a:rPr lang="pt-BR" sz="2400" dirty="0"/>
            </a:br>
            <a:r>
              <a:rPr lang="pt-BR" sz="2400" dirty="0"/>
              <a:t>III. a sua configuração eletrônica é 1s</a:t>
            </a:r>
            <a:r>
              <a:rPr lang="pt-BR" sz="2400" baseline="30000" dirty="0"/>
              <a:t>2</a:t>
            </a:r>
            <a:r>
              <a:rPr lang="pt-BR" sz="2400" dirty="0"/>
              <a:t>  2s</a:t>
            </a:r>
            <a:r>
              <a:rPr lang="pt-BR" sz="2400" baseline="30000" dirty="0"/>
              <a:t>2</a:t>
            </a:r>
            <a:r>
              <a:rPr lang="pt-BR" sz="2400" dirty="0"/>
              <a:t>  2p</a:t>
            </a:r>
            <a:r>
              <a:rPr lang="pt-BR" sz="2400" baseline="30000" dirty="0"/>
              <a:t>6</a:t>
            </a:r>
            <a:r>
              <a:rPr lang="pt-BR" sz="2400" dirty="0"/>
              <a:t>  3s</a:t>
            </a:r>
            <a:r>
              <a:rPr lang="pt-BR" sz="2400" baseline="30000" dirty="0"/>
              <a:t>2</a:t>
            </a:r>
            <a:r>
              <a:rPr lang="pt-BR" sz="2400" dirty="0"/>
              <a:t>  3p</a:t>
            </a:r>
            <a:r>
              <a:rPr lang="pt-BR" sz="2400" baseline="30000" dirty="0"/>
              <a:t>6</a:t>
            </a:r>
            <a:r>
              <a:rPr lang="pt-BR" sz="2400" dirty="0"/>
              <a:t>  3d</a:t>
            </a:r>
            <a:r>
              <a:rPr lang="pt-BR" sz="2400" baseline="30000" dirty="0"/>
              <a:t>10</a:t>
            </a:r>
            <a:r>
              <a:rPr lang="pt-BR" sz="2400" dirty="0"/>
              <a:t>  4s</a:t>
            </a:r>
            <a:r>
              <a:rPr lang="pt-BR" sz="2400" baseline="30000" dirty="0"/>
              <a:t>1</a:t>
            </a:r>
            <a:r>
              <a:rPr lang="pt-BR" sz="2400" dirty="0"/>
              <a:t>.</a:t>
            </a:r>
          </a:p>
          <a:p>
            <a:br>
              <a:rPr lang="pt-BR" sz="2400" dirty="0"/>
            </a:br>
            <a:r>
              <a:rPr lang="pt-BR" sz="2400" dirty="0"/>
              <a:t>a) Apenas a firmação I é correta.</a:t>
            </a:r>
            <a:br>
              <a:rPr lang="pt-BR" sz="2400" dirty="0"/>
            </a:br>
            <a:r>
              <a:rPr lang="pt-BR" sz="2400" dirty="0"/>
              <a:t>b) Apenas a firmação II é correta.</a:t>
            </a:r>
            <a:br>
              <a:rPr lang="pt-BR" sz="2400" dirty="0"/>
            </a:br>
            <a:r>
              <a:rPr lang="pt-BR" sz="2400" dirty="0"/>
              <a:t>c) Apenas a firmação III é correta.</a:t>
            </a:r>
            <a:br>
              <a:rPr lang="pt-BR" sz="2400" dirty="0"/>
            </a:br>
            <a:r>
              <a:rPr lang="pt-BR" sz="2400" dirty="0"/>
              <a:t>d) As afirmações I e II são corretas.</a:t>
            </a:r>
            <a:br>
              <a:rPr lang="pt-BR" sz="2400" dirty="0"/>
            </a:br>
            <a:r>
              <a:rPr lang="pt-BR" sz="2400" dirty="0"/>
              <a:t>e) As afirmações II e III são corretas.</a:t>
            </a:r>
            <a:br>
              <a:rPr lang="pt-BR" sz="2400" dirty="0"/>
            </a:br>
            <a:endParaRPr lang="pt-BR" sz="2400" baseline="30000" dirty="0"/>
          </a:p>
        </p:txBody>
      </p:sp>
      <p:sp>
        <p:nvSpPr>
          <p:cNvPr id="7" name="Retângulo 6"/>
          <p:cNvSpPr/>
          <p:nvPr/>
        </p:nvSpPr>
        <p:spPr>
          <a:xfrm>
            <a:off x="179512" y="5877272"/>
            <a:ext cx="5040188" cy="40795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8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3429C-B1C8-4A07-B40F-C2FAD0DB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4BCDAD-3DE5-4378-A223-0DCBDF276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TESTE</a:t>
            </a:r>
          </a:p>
        </p:txBody>
      </p:sp>
    </p:spTree>
    <p:extLst>
      <p:ext uri="{BB962C8B-B14F-4D97-AF65-F5344CB8AC3E}">
        <p14:creationId xmlns:p14="http://schemas.microsoft.com/office/powerpoint/2010/main" val="1736303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294CBA5-31EB-4522-9027-95278343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68" y="287199"/>
            <a:ext cx="8120063" cy="1152525"/>
          </a:xfrm>
        </p:spPr>
        <p:txBody>
          <a:bodyPr>
            <a:noAutofit/>
          </a:bodyPr>
          <a:lstStyle/>
          <a:p>
            <a:b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Teoria do Octeto</a:t>
            </a:r>
            <a:b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alt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652" name="Grupo 14">
            <a:extLst>
              <a:ext uri="{FF2B5EF4-FFF2-40B4-BE49-F238E27FC236}">
                <a16:creationId xmlns:a16="http://schemas.microsoft.com/office/drawing/2014/main" id="{013A3D8B-42F8-4C8E-9548-7D54609C54DB}"/>
              </a:ext>
            </a:extLst>
          </p:cNvPr>
          <p:cNvGrpSpPr>
            <a:grpSpLocks/>
          </p:cNvGrpSpPr>
          <p:nvPr/>
        </p:nvGrpSpPr>
        <p:grpSpPr bwMode="auto">
          <a:xfrm>
            <a:off x="928686" y="1623572"/>
            <a:ext cx="7286626" cy="4592637"/>
            <a:chOff x="2125645" y="2214554"/>
            <a:chExt cx="5143536" cy="3214710"/>
          </a:xfrm>
        </p:grpSpPr>
        <p:pic>
          <p:nvPicPr>
            <p:cNvPr id="27654" name="Picture 7" descr="File:Electron shell 011 Sodium.svg">
              <a:extLst>
                <a:ext uri="{FF2B5EF4-FFF2-40B4-BE49-F238E27FC236}">
                  <a16:creationId xmlns:a16="http://schemas.microsoft.com/office/drawing/2014/main" id="{C45EABE9-264F-483A-A017-E66C4853B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01" t="23914" r="20523" b="19563"/>
            <a:stretch>
              <a:fillRect/>
            </a:stretch>
          </p:blipFill>
          <p:spPr bwMode="auto">
            <a:xfrm>
              <a:off x="2411397" y="3500438"/>
              <a:ext cx="1857388" cy="185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9" descr="File:Electron shell 017 Chlorine.svg">
              <a:extLst>
                <a:ext uri="{FF2B5EF4-FFF2-40B4-BE49-F238E27FC236}">
                  <a16:creationId xmlns:a16="http://schemas.microsoft.com/office/drawing/2014/main" id="{D3B794FD-8D5C-4389-9B07-6E7774DB2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7" t="22968" r="19173" b="18567"/>
            <a:stretch>
              <a:fillRect/>
            </a:stretch>
          </p:blipFill>
          <p:spPr bwMode="auto">
            <a:xfrm>
              <a:off x="5054603" y="3429000"/>
              <a:ext cx="1928826" cy="2000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CaixaDeTexto 7">
              <a:extLst>
                <a:ext uri="{FF2B5EF4-FFF2-40B4-BE49-F238E27FC236}">
                  <a16:creationId xmlns:a16="http://schemas.microsoft.com/office/drawing/2014/main" id="{452C633E-8A3C-4B66-B373-85BFA9282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3033" y="5072074"/>
              <a:ext cx="4286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/>
                <a:t>(a)</a:t>
              </a:r>
            </a:p>
          </p:txBody>
        </p:sp>
        <p:sp>
          <p:nvSpPr>
            <p:cNvPr id="27657" name="CaixaDeTexto 8">
              <a:extLst>
                <a:ext uri="{FF2B5EF4-FFF2-40B4-BE49-F238E27FC236}">
                  <a16:creationId xmlns:a16="http://schemas.microsoft.com/office/drawing/2014/main" id="{F21B3F83-8E01-4C9E-AB5B-2F148378D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7677" y="5072074"/>
              <a:ext cx="4286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/>
                <a:t>(b)</a:t>
              </a:r>
            </a:p>
          </p:txBody>
        </p:sp>
        <p:sp>
          <p:nvSpPr>
            <p:cNvPr id="12" name="Texto explicativo retangular com cantos arredondados 11">
              <a:extLst>
                <a:ext uri="{FF2B5EF4-FFF2-40B4-BE49-F238E27FC236}">
                  <a16:creationId xmlns:a16="http://schemas.microsoft.com/office/drawing/2014/main" id="{A8DB8003-A5E2-44E4-BBE3-FA9C0BE3DBCD}"/>
                </a:ext>
              </a:extLst>
            </p:cNvPr>
            <p:cNvSpPr/>
            <p:nvPr/>
          </p:nvSpPr>
          <p:spPr>
            <a:xfrm>
              <a:off x="2125645" y="2285992"/>
              <a:ext cx="2357453" cy="1214447"/>
            </a:xfrm>
            <a:prstGeom prst="wedgeRoundRectCallou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/>
                <a:t>Eu ficaria mais nobre sem este meu elétron no 3º nível. Se você quiser eu lhe dou este meu elétron.</a:t>
              </a:r>
            </a:p>
          </p:txBody>
        </p:sp>
        <p:sp>
          <p:nvSpPr>
            <p:cNvPr id="13" name="Texto explicativo retangular com cantos arredondados 12">
              <a:extLst>
                <a:ext uri="{FF2B5EF4-FFF2-40B4-BE49-F238E27FC236}">
                  <a16:creationId xmlns:a16="http://schemas.microsoft.com/office/drawing/2014/main" id="{C4C9C4BA-E294-4ED0-9E45-137FEDFB2D3F}"/>
                </a:ext>
              </a:extLst>
            </p:cNvPr>
            <p:cNvSpPr/>
            <p:nvPr/>
          </p:nvSpPr>
          <p:spPr>
            <a:xfrm>
              <a:off x="4911726" y="2214554"/>
              <a:ext cx="2357455" cy="1285884"/>
            </a:xfrm>
            <a:prstGeom prst="wedgeRoundRectCallout">
              <a:avLst>
                <a:gd name="adj1" fmla="val 19802"/>
                <a:gd name="adj2" fmla="val 62500"/>
                <a:gd name="adj3" fmla="val 16667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/>
                <a:t>Oba! Obrigado! Estava mesmo precisando de mais um elétron para adquirir estabilidade!</a:t>
              </a:r>
            </a:p>
          </p:txBody>
        </p:sp>
      </p:grpSp>
      <p:sp>
        <p:nvSpPr>
          <p:cNvPr id="27653" name="CaixaDeTexto 13">
            <a:extLst>
              <a:ext uri="{FF2B5EF4-FFF2-40B4-BE49-F238E27FC236}">
                <a16:creationId xmlns:a16="http://schemas.microsoft.com/office/drawing/2014/main" id="{24D05F33-7793-4F48-A5FF-A1D1CE6B2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4" y="6457950"/>
            <a:ext cx="910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Imagem: (a) Electron shell 011 Sodium/ Pumbaa/ Creative Commons - Atribuição - Partilha nos Mesmos Termos 2.0 Reino Unido: Inglaterra e País de Gales; (b) Electron shell 017 Chlorine/ Pumbaa/ Creative Commons - Atribuição - Partilha nos Mesmos Termos 2.0 Reino Unido: Inglaterra e País de Gales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9E24148-C597-45E9-B1DE-2B504493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24" y="183591"/>
            <a:ext cx="8197850" cy="1064219"/>
          </a:xfrm>
        </p:spPr>
        <p:txBody>
          <a:bodyPr/>
          <a:lstStyle/>
          <a:p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Ligação Iônica ou Eletrovalente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0334A35-706F-41C6-AB35-8F271C8436D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11163" y="1988840"/>
            <a:ext cx="3875088" cy="39592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1200" dirty="0"/>
              <a:t>        </a:t>
            </a:r>
            <a:r>
              <a:rPr lang="pt-BR" altLang="pt-BR" sz="2000" dirty="0"/>
              <a:t>Como o próprio nome já diz,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2000" dirty="0"/>
              <a:t>ligação   iônica  ocorre   com  a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2000" dirty="0"/>
              <a:t>formação de  íons.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pt-BR" altLang="pt-BR" sz="1200" dirty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2000" dirty="0"/>
              <a:t>     A atração  entre  os  átomos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2000" dirty="0"/>
              <a:t>que  formam  o  composto  é de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2000" dirty="0"/>
              <a:t>origem   eletrostática.    Sempre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2000" dirty="0"/>
              <a:t>um dos átomos  perde  elétrons,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2000" dirty="0"/>
              <a:t>enquanto o  outro recebe.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pt-BR" altLang="pt-BR" sz="1200" dirty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2000" dirty="0"/>
              <a:t>    O átomo mais eletronegativo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2000" dirty="0"/>
              <a:t>arranca os elétrons  do  átomo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2000" dirty="0"/>
              <a:t>menos eletronegativo. </a:t>
            </a:r>
          </a:p>
          <a:p>
            <a:pPr>
              <a:lnSpc>
                <a:spcPct val="80000"/>
              </a:lnSpc>
            </a:pPr>
            <a:endParaRPr lang="pt-BR" altLang="pt-BR" sz="2000" dirty="0"/>
          </a:p>
        </p:txBody>
      </p:sp>
      <p:pic>
        <p:nvPicPr>
          <p:cNvPr id="28677" name="Picture 10" descr="File:Legame ionico fra sodio e cloro.svg">
            <a:extLst>
              <a:ext uri="{FF2B5EF4-FFF2-40B4-BE49-F238E27FC236}">
                <a16:creationId xmlns:a16="http://schemas.microsoft.com/office/drawing/2014/main" id="{C901AB7A-4363-4764-907C-E8162D3C2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08983"/>
            <a:ext cx="523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CaixaDeTexto 10">
            <a:extLst>
              <a:ext uri="{FF2B5EF4-FFF2-40B4-BE49-F238E27FC236}">
                <a16:creationId xmlns:a16="http://schemas.microsoft.com/office/drawing/2014/main" id="{D537A1DD-6BE0-45A2-9E97-55E22CAFB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434" y="3576158"/>
            <a:ext cx="51260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/>
              <a:t>Imagem: </a:t>
            </a:r>
            <a:r>
              <a:rPr lang="it-IT" altLang="pt-BR" dirty="0"/>
              <a:t>Legame ionico fra sodio e cloro</a:t>
            </a:r>
            <a:r>
              <a:rPr lang="pt-BR" altLang="pt-BR" dirty="0"/>
              <a:t>/ </a:t>
            </a:r>
            <a:r>
              <a:rPr lang="pt-BR" altLang="pt-BR" dirty="0" err="1"/>
              <a:t>User:ARTE</a:t>
            </a:r>
            <a:r>
              <a:rPr lang="pt-BR" altLang="pt-BR" dirty="0"/>
              <a:t>/ </a:t>
            </a:r>
            <a:r>
              <a:rPr lang="pt-BR" altLang="pt-BR" dirty="0" err="1"/>
              <a:t>Public</a:t>
            </a:r>
            <a:r>
              <a:rPr lang="pt-BR" altLang="pt-BR" dirty="0"/>
              <a:t> Domain</a:t>
            </a:r>
            <a:endParaRPr lang="it-IT" altLang="pt-BR" dirty="0"/>
          </a:p>
        </p:txBody>
      </p:sp>
      <p:pic>
        <p:nvPicPr>
          <p:cNvPr id="28679" name="Picture 12" descr="File:Sodium-chloride-monomer-CRC-MW-3D-balls.png">
            <a:extLst>
              <a:ext uri="{FF2B5EF4-FFF2-40B4-BE49-F238E27FC236}">
                <a16:creationId xmlns:a16="http://schemas.microsoft.com/office/drawing/2014/main" id="{B0F620B6-0828-4A2F-A254-B728D6129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9" y="4362210"/>
            <a:ext cx="363696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CaixaDeTexto 12">
            <a:extLst>
              <a:ext uri="{FF2B5EF4-FFF2-40B4-BE49-F238E27FC236}">
                <a16:creationId xmlns:a16="http://schemas.microsoft.com/office/drawing/2014/main" id="{57F606C2-45CC-4DB6-9A4D-AA5D311DA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7967" y="5548015"/>
            <a:ext cx="364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/>
              <a:t>Imagem: Sodium-chloride-monomer-CRC-MW-3D-balls/ Ben Mills/ </a:t>
            </a:r>
            <a:r>
              <a:rPr lang="pt-BR" altLang="pt-BR" dirty="0" err="1"/>
              <a:t>Public</a:t>
            </a:r>
            <a:r>
              <a:rPr lang="pt-BR" altLang="pt-BR" dirty="0"/>
              <a:t> Domain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DDDC1B1-D127-456B-A166-E79B6371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232504"/>
            <a:ext cx="6826249" cy="1079500"/>
          </a:xfrm>
        </p:spPr>
        <p:txBody>
          <a:bodyPr>
            <a:normAutofit/>
          </a:bodyPr>
          <a:lstStyle/>
          <a:p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Ligação Iônica e Formação de Íons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2A1C961-5FBE-4F19-8B64-427065E97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1653" y="3603625"/>
            <a:ext cx="6826250" cy="2016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pt-BR" altLang="pt-BR" sz="2400" baseline="-25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400" baseline="-25000" dirty="0"/>
              <a:t>          </a:t>
            </a:r>
            <a:r>
              <a:rPr lang="pt-BR" altLang="pt-BR" sz="2400" baseline="-25000" dirty="0">
                <a:solidFill>
                  <a:srgbClr val="4D4D4D"/>
                </a:solidFill>
              </a:rPr>
              <a:t> </a:t>
            </a:r>
            <a:r>
              <a:rPr lang="pt-BR" altLang="pt-BR" sz="2000" baseline="-25000" dirty="0">
                <a:solidFill>
                  <a:srgbClr val="4D4D4D"/>
                </a:solidFill>
              </a:rPr>
              <a:t>11</a:t>
            </a:r>
            <a:r>
              <a:rPr lang="pt-BR" altLang="pt-BR" sz="2000" dirty="0">
                <a:solidFill>
                  <a:srgbClr val="4D4D4D"/>
                </a:solidFill>
              </a:rPr>
              <a:t>Na</a:t>
            </a:r>
            <a:r>
              <a:rPr lang="pt-BR" altLang="pt-BR" sz="2000" dirty="0"/>
              <a:t>:  1s</a:t>
            </a:r>
            <a:r>
              <a:rPr lang="pt-BR" altLang="pt-BR" sz="2000" baseline="30000" dirty="0"/>
              <a:t>2</a:t>
            </a:r>
            <a:r>
              <a:rPr lang="pt-BR" altLang="pt-BR" sz="2000" dirty="0"/>
              <a:t>  2s</a:t>
            </a:r>
            <a:r>
              <a:rPr lang="pt-BR" altLang="pt-BR" sz="2000" baseline="30000" dirty="0"/>
              <a:t>2</a:t>
            </a:r>
            <a:r>
              <a:rPr lang="pt-BR" altLang="pt-BR" sz="2000" dirty="0"/>
              <a:t> 2p</a:t>
            </a:r>
            <a:r>
              <a:rPr lang="pt-BR" altLang="pt-BR" sz="2000" baseline="30000" dirty="0"/>
              <a:t>6</a:t>
            </a:r>
            <a:r>
              <a:rPr lang="pt-BR" altLang="pt-BR" sz="2000" baseline="-25000" dirty="0"/>
              <a:t>   </a:t>
            </a:r>
            <a:r>
              <a:rPr lang="pt-BR" altLang="pt-BR" sz="2000" dirty="0"/>
              <a:t>3s</a:t>
            </a:r>
            <a:r>
              <a:rPr lang="pt-BR" altLang="pt-BR" sz="2000" baseline="30000" dirty="0"/>
              <a:t>1               </a:t>
            </a:r>
            <a:r>
              <a:rPr lang="pt-BR" altLang="pt-BR" sz="2000" baseline="-25000" dirty="0"/>
              <a:t> 17</a:t>
            </a:r>
            <a:r>
              <a:rPr lang="pt-BR" altLang="pt-BR" sz="2000" dirty="0">
                <a:solidFill>
                  <a:srgbClr val="339933"/>
                </a:solidFill>
              </a:rPr>
              <a:t>Cl</a:t>
            </a:r>
            <a:r>
              <a:rPr lang="pt-BR" altLang="pt-BR" sz="2000" dirty="0"/>
              <a:t>:  1s</a:t>
            </a:r>
            <a:r>
              <a:rPr lang="pt-BR" altLang="pt-BR" sz="2000" baseline="30000" dirty="0"/>
              <a:t>2</a:t>
            </a:r>
            <a:r>
              <a:rPr lang="pt-BR" altLang="pt-BR" sz="2000" dirty="0"/>
              <a:t>   2s</a:t>
            </a:r>
            <a:r>
              <a:rPr lang="pt-BR" altLang="pt-BR" sz="2000" baseline="30000" dirty="0"/>
              <a:t>2</a:t>
            </a:r>
            <a:r>
              <a:rPr lang="pt-BR" altLang="pt-BR" sz="2000" dirty="0"/>
              <a:t> 2p</a:t>
            </a:r>
            <a:r>
              <a:rPr lang="pt-BR" altLang="pt-BR" sz="2000" baseline="30000" dirty="0"/>
              <a:t>6</a:t>
            </a:r>
            <a:r>
              <a:rPr lang="pt-BR" altLang="pt-BR" sz="2000" dirty="0"/>
              <a:t>   3s</a:t>
            </a:r>
            <a:r>
              <a:rPr lang="pt-BR" altLang="pt-BR" sz="2000" baseline="30000" dirty="0"/>
              <a:t>7         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000" baseline="30000" dirty="0"/>
              <a:t>                              </a:t>
            </a:r>
            <a:r>
              <a:rPr lang="pt-BR" altLang="pt-BR" sz="2000" baseline="-25000" dirty="0"/>
              <a:t>K = 2      L= 8           M = 1                              K = 2        L= 8            M = 7                                       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000" baseline="30000" dirty="0"/>
              <a:t>  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000" baseline="-25000" dirty="0"/>
              <a:t>         </a:t>
            </a:r>
            <a:r>
              <a:rPr lang="pt-BR" altLang="pt-BR" sz="2000" baseline="-25000" dirty="0">
                <a:solidFill>
                  <a:srgbClr val="4D4D4D"/>
                </a:solidFill>
              </a:rPr>
              <a:t>11</a:t>
            </a:r>
            <a:r>
              <a:rPr lang="pt-BR" altLang="pt-BR" sz="2000" dirty="0">
                <a:solidFill>
                  <a:srgbClr val="4D4D4D"/>
                </a:solidFill>
              </a:rPr>
              <a:t>Na</a:t>
            </a:r>
            <a:r>
              <a:rPr lang="pt-BR" altLang="pt-BR" sz="2000" baseline="30000" dirty="0">
                <a:solidFill>
                  <a:srgbClr val="4D4D4D"/>
                </a:solidFill>
              </a:rPr>
              <a:t>+</a:t>
            </a:r>
            <a:r>
              <a:rPr lang="pt-BR" altLang="pt-BR" sz="2000" dirty="0">
                <a:solidFill>
                  <a:srgbClr val="4D4D4D"/>
                </a:solidFill>
              </a:rPr>
              <a:t>:</a:t>
            </a:r>
            <a:r>
              <a:rPr lang="pt-BR" altLang="pt-BR" sz="2000" dirty="0"/>
              <a:t> 1s</a:t>
            </a:r>
            <a:r>
              <a:rPr lang="pt-BR" altLang="pt-BR" sz="2000" baseline="30000" dirty="0"/>
              <a:t>2</a:t>
            </a:r>
            <a:r>
              <a:rPr lang="pt-BR" altLang="pt-BR" sz="2000" dirty="0"/>
              <a:t>  2s</a:t>
            </a:r>
            <a:r>
              <a:rPr lang="pt-BR" altLang="pt-BR" sz="2000" baseline="30000" dirty="0"/>
              <a:t>2</a:t>
            </a:r>
            <a:r>
              <a:rPr lang="pt-BR" altLang="pt-BR" sz="2000" dirty="0"/>
              <a:t> 2p</a:t>
            </a:r>
            <a:r>
              <a:rPr lang="pt-BR" altLang="pt-BR" sz="2000" baseline="30000" dirty="0"/>
              <a:t>6    </a:t>
            </a:r>
            <a:r>
              <a:rPr lang="pt-BR" altLang="pt-BR" sz="2000" dirty="0"/>
              <a:t>       </a:t>
            </a:r>
            <a:r>
              <a:rPr lang="pt-BR" altLang="pt-BR" sz="2000" baseline="30000" dirty="0"/>
              <a:t>              </a:t>
            </a:r>
            <a:r>
              <a:rPr lang="pt-BR" altLang="pt-BR" sz="2000" baseline="-25000" dirty="0"/>
              <a:t>17</a:t>
            </a:r>
            <a:r>
              <a:rPr lang="pt-BR" altLang="pt-BR" sz="2000" dirty="0">
                <a:solidFill>
                  <a:srgbClr val="339933"/>
                </a:solidFill>
              </a:rPr>
              <a:t>Cl</a:t>
            </a:r>
            <a:r>
              <a:rPr lang="pt-BR" altLang="pt-BR" sz="2000" b="1" baseline="30000" dirty="0">
                <a:solidFill>
                  <a:srgbClr val="339933"/>
                </a:solidFill>
              </a:rPr>
              <a:t>-</a:t>
            </a:r>
            <a:r>
              <a:rPr lang="pt-BR" altLang="pt-BR" sz="2000" dirty="0"/>
              <a:t>:  1s</a:t>
            </a:r>
            <a:r>
              <a:rPr lang="pt-BR" altLang="pt-BR" sz="2000" baseline="30000" dirty="0"/>
              <a:t>2</a:t>
            </a:r>
            <a:r>
              <a:rPr lang="pt-BR" altLang="pt-BR" sz="2000" dirty="0"/>
              <a:t>   2s</a:t>
            </a:r>
            <a:r>
              <a:rPr lang="pt-BR" altLang="pt-BR" sz="2000" baseline="30000" dirty="0"/>
              <a:t>2</a:t>
            </a:r>
            <a:r>
              <a:rPr lang="pt-BR" altLang="pt-BR" sz="2000" dirty="0"/>
              <a:t> 2p</a:t>
            </a:r>
            <a:r>
              <a:rPr lang="pt-BR" altLang="pt-BR" sz="2000" baseline="30000" dirty="0"/>
              <a:t>6</a:t>
            </a:r>
            <a:r>
              <a:rPr lang="pt-BR" altLang="pt-BR" sz="2000" dirty="0"/>
              <a:t>  3s</a:t>
            </a:r>
            <a:r>
              <a:rPr lang="pt-BR" altLang="pt-BR" sz="2000" baseline="30000" dirty="0"/>
              <a:t>8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000" baseline="-25000" dirty="0"/>
              <a:t>                             K = 2       L= 8                                                   K = 2        L= 8           M = 8</a:t>
            </a:r>
            <a:endParaRPr lang="en-US" altLang="pt-BR" sz="1400" baseline="30000" dirty="0"/>
          </a:p>
        </p:txBody>
      </p:sp>
      <p:pic>
        <p:nvPicPr>
          <p:cNvPr id="29701" name="Picture 10" descr="File:Legame ionico fra sodio e cloro.svg">
            <a:extLst>
              <a:ext uri="{FF2B5EF4-FFF2-40B4-BE49-F238E27FC236}">
                <a16:creationId xmlns:a16="http://schemas.microsoft.com/office/drawing/2014/main" id="{998474C3-30C2-4C01-BCDE-0350875A0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759080"/>
            <a:ext cx="523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CaixaDeTexto 7">
            <a:extLst>
              <a:ext uri="{FF2B5EF4-FFF2-40B4-BE49-F238E27FC236}">
                <a16:creationId xmlns:a16="http://schemas.microsoft.com/office/drawing/2014/main" id="{AEB67C04-5C27-45BD-950B-A880F485C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3182938"/>
            <a:ext cx="51260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/>
              <a:t>Imagem: </a:t>
            </a:r>
            <a:r>
              <a:rPr lang="it-IT" altLang="pt-BR" dirty="0"/>
              <a:t>Legame ionico fra sodio e cloro</a:t>
            </a:r>
            <a:r>
              <a:rPr lang="pt-BR" altLang="pt-BR" dirty="0"/>
              <a:t>/ </a:t>
            </a:r>
            <a:r>
              <a:rPr lang="pt-BR" altLang="pt-BR" dirty="0" err="1"/>
              <a:t>User:ARTE</a:t>
            </a:r>
            <a:r>
              <a:rPr lang="pt-BR" altLang="pt-BR" dirty="0"/>
              <a:t>/ </a:t>
            </a:r>
            <a:r>
              <a:rPr lang="pt-BR" altLang="pt-BR" dirty="0" err="1"/>
              <a:t>Public</a:t>
            </a:r>
            <a:r>
              <a:rPr lang="pt-BR" altLang="pt-BR" dirty="0"/>
              <a:t> Domain</a:t>
            </a:r>
            <a:endParaRPr lang="it-IT" alt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1C2B5107-ABD9-46EA-B00B-B3A820A9F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383675"/>
            <a:ext cx="8064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(UERJ-RJ) </a:t>
            </a: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 figura abaixo representa o átomo de um elemento químico, de acordo com o modelo de Bohr.</a:t>
            </a:r>
            <a:r>
              <a:rPr lang="pt-BR" altLang="pt-BR" sz="105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lang="pt-BR" altLang="pt-BR" sz="900" dirty="0">
              <a:ea typeface="Calibri" panose="020F0502020204030204" pitchFamily="34" charset="0"/>
              <a:cs typeface="Tahoma" panose="020B0604030504040204" pitchFamily="34" charset="0"/>
            </a:endParaRPr>
          </a:p>
          <a:p>
            <a:endParaRPr lang="pt-BR" altLang="pt-BR" sz="2000" dirty="0"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39939" name="Rectangle 5">
            <a:extLst>
              <a:ext uri="{FF2B5EF4-FFF2-40B4-BE49-F238E27FC236}">
                <a16:creationId xmlns:a16="http://schemas.microsoft.com/office/drawing/2014/main" id="{5DFD06CF-0FF7-4F7F-891D-D06851FC5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401115"/>
            <a:ext cx="79200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(HARTWIG, D. R. e outros. "Química geral e inorgânica." São Paulo: Scipione, 1999.) </a:t>
            </a:r>
          </a:p>
          <a:p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Para adquirir estabilidade, um átomo do elemento representado pela figura deverá efetuar ligação química com um único átomo de outro elemento, cujo símbolo é: </a:t>
            </a:r>
          </a:p>
          <a:p>
            <a:endParaRPr lang="pt-BR" altLang="pt-BR" sz="20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a) C          b) F            c) P            d) S </a:t>
            </a:r>
          </a:p>
        </p:txBody>
      </p:sp>
      <p:sp>
        <p:nvSpPr>
          <p:cNvPr id="39940" name="Rectangle 6">
            <a:extLst>
              <a:ext uri="{FF2B5EF4-FFF2-40B4-BE49-F238E27FC236}">
                <a16:creationId xmlns:a16="http://schemas.microsoft.com/office/drawing/2014/main" id="{4FD08CCB-8B5E-4753-89C3-C977BB6F0E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20" y="360638"/>
            <a:ext cx="8197850" cy="576263"/>
          </a:xfrm>
        </p:spPr>
        <p:txBody>
          <a:bodyPr>
            <a:noAutofit/>
          </a:bodyPr>
          <a:lstStyle/>
          <a:p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Exercícios</a:t>
            </a:r>
          </a:p>
        </p:txBody>
      </p:sp>
      <p:pic>
        <p:nvPicPr>
          <p:cNvPr id="39942" name="Picture 8" descr="File:Electron shell 012 Magnesium.svg">
            <a:extLst>
              <a:ext uri="{FF2B5EF4-FFF2-40B4-BE49-F238E27FC236}">
                <a16:creationId xmlns:a16="http://schemas.microsoft.com/office/drawing/2014/main" id="{6CF096F6-131A-4B09-B3A6-3E3E64F39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91506"/>
            <a:ext cx="267335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CaixaDeTexto 8">
            <a:extLst>
              <a:ext uri="{FF2B5EF4-FFF2-40B4-BE49-F238E27FC236}">
                <a16:creationId xmlns:a16="http://schemas.microsoft.com/office/drawing/2014/main" id="{455F2ABD-5FCB-4BA3-8AFA-3D5AC9573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4" y="6611938"/>
            <a:ext cx="9109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Imagem: Electron shell 012 Magnesium/ Pumbaa/ Creative Commons - Atribuição - Partilha nos Mesmos Termos 2.0 Reino Unido: Inglaterra e País de Gales</a:t>
            </a:r>
          </a:p>
        </p:txBody>
      </p:sp>
    </p:spTree>
    <p:extLst>
      <p:ext uri="{BB962C8B-B14F-4D97-AF65-F5344CB8AC3E}">
        <p14:creationId xmlns:p14="http://schemas.microsoft.com/office/powerpoint/2010/main" val="716298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9547B70-BD70-4C77-8CDB-759F5D94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69515"/>
            <a:ext cx="6767983" cy="1439862"/>
          </a:xfrm>
        </p:spPr>
        <p:txBody>
          <a:bodyPr>
            <a:normAutofit/>
          </a:bodyPr>
          <a:lstStyle/>
          <a:p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Fórmula de um Composto Iônico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29074E8-20E4-4F49-80ED-14DB178E8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60" y="1609377"/>
            <a:ext cx="8197850" cy="41767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pt-BR" altLang="pt-BR" sz="2000" dirty="0"/>
              <a:t>            </a:t>
            </a:r>
            <a:r>
              <a:rPr lang="pt-BR" altLang="pt-BR" sz="2400" dirty="0"/>
              <a:t>Para escrever a fórmula de um composto iônico, é preciso descobrir a carga do íon formada pelos elementos presentes e levar em conta que  a      carga total do composto é nula.</a:t>
            </a:r>
          </a:p>
          <a:p>
            <a:pPr>
              <a:buFont typeface="Arial" panose="020B0604020202020204" pitchFamily="34" charset="0"/>
              <a:buNone/>
            </a:pPr>
            <a:endParaRPr lang="pt-BR" altLang="pt-BR" sz="2000" dirty="0"/>
          </a:p>
          <a:p>
            <a:pPr>
              <a:buFont typeface="Arial" panose="020B0604020202020204" pitchFamily="34" charset="0"/>
              <a:buNone/>
            </a:pPr>
            <a:r>
              <a:rPr lang="pt-BR" altLang="pt-BR" sz="2000" dirty="0"/>
              <a:t>		               </a:t>
            </a:r>
            <a:r>
              <a:rPr lang="pt-BR" altLang="pt-BR" sz="3200" dirty="0">
                <a:solidFill>
                  <a:schemeClr val="accent2"/>
                </a:solidFill>
              </a:rPr>
              <a:t>[ Cátion </a:t>
            </a:r>
            <a:r>
              <a:rPr lang="pt-BR" altLang="pt-BR" sz="3200" baseline="30000" dirty="0">
                <a:solidFill>
                  <a:schemeClr val="accent2"/>
                </a:solidFill>
              </a:rPr>
              <a:t>x+ </a:t>
            </a:r>
            <a:r>
              <a:rPr lang="pt-BR" altLang="pt-BR" sz="3200" dirty="0">
                <a:solidFill>
                  <a:schemeClr val="accent2"/>
                </a:solidFill>
              </a:rPr>
              <a:t>] </a:t>
            </a:r>
            <a:r>
              <a:rPr lang="pt-BR" altLang="pt-BR" sz="3200" baseline="-25000" dirty="0">
                <a:solidFill>
                  <a:schemeClr val="accent2"/>
                </a:solidFill>
              </a:rPr>
              <a:t>y </a:t>
            </a:r>
            <a:r>
              <a:rPr lang="pt-BR" altLang="pt-BR" sz="3200" dirty="0">
                <a:solidFill>
                  <a:schemeClr val="accent2"/>
                </a:solidFill>
              </a:rPr>
              <a:t>[Ânion </a:t>
            </a:r>
            <a:r>
              <a:rPr lang="pt-BR" altLang="pt-BR" sz="3200" baseline="30000" dirty="0">
                <a:solidFill>
                  <a:schemeClr val="accent2"/>
                </a:solidFill>
              </a:rPr>
              <a:t>y- </a:t>
            </a:r>
            <a:r>
              <a:rPr lang="pt-BR" altLang="pt-BR" sz="3200" dirty="0">
                <a:solidFill>
                  <a:schemeClr val="accent2"/>
                </a:solidFill>
              </a:rPr>
              <a:t>] </a:t>
            </a:r>
            <a:r>
              <a:rPr lang="pt-BR" altLang="pt-BR" sz="3200" baseline="-25000" dirty="0">
                <a:solidFill>
                  <a:schemeClr val="accent2"/>
                </a:solidFill>
              </a:rPr>
              <a:t>x   </a:t>
            </a:r>
            <a:endParaRPr lang="pt-BR" altLang="pt-BR" sz="2400" baseline="-25000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pt-BR" altLang="pt-BR" sz="2400" baseline="-25000" dirty="0">
                <a:solidFill>
                  <a:schemeClr val="accent2"/>
                </a:solidFill>
              </a:rPr>
              <a:t>                                                                 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pt-BR" altLang="pt-BR" sz="2400" baseline="-25000" dirty="0">
                <a:solidFill>
                  <a:schemeClr val="accent2"/>
                </a:solidFill>
              </a:rPr>
              <a:t>                                                                                            </a:t>
            </a:r>
            <a:endParaRPr lang="pt-BR" altLang="pt-BR" sz="2000" baseline="-25000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pt-BR" altLang="pt-BR" sz="2400" baseline="-25000" dirty="0">
                <a:solidFill>
                  <a:schemeClr val="accent2"/>
                </a:solidFill>
              </a:rPr>
              <a:t>                             </a:t>
            </a:r>
            <a:r>
              <a:rPr lang="pt-BR" altLang="pt-BR" sz="2400" dirty="0"/>
              <a:t>O cátion é escrito à esquerda e o ânion, à direita.</a:t>
            </a:r>
          </a:p>
          <a:p>
            <a:pPr>
              <a:buFont typeface="Arial" panose="020B0604020202020204" pitchFamily="34" charset="0"/>
              <a:buNone/>
            </a:pPr>
            <a:endParaRPr lang="pt-BR" altLang="pt-BR" sz="2000" dirty="0"/>
          </a:p>
          <a:p>
            <a:pPr>
              <a:buFont typeface="Arial" panose="020B0604020202020204" pitchFamily="34" charset="0"/>
              <a:buNone/>
            </a:pPr>
            <a:r>
              <a:rPr lang="pt-BR" altLang="pt-BR" sz="2000" baseline="-25000" dirty="0">
                <a:solidFill>
                  <a:schemeClr val="accent2"/>
                </a:solidFill>
              </a:rPr>
              <a:t>                                               </a:t>
            </a:r>
            <a:r>
              <a:rPr lang="pt-BR" altLang="pt-BR" sz="3200" dirty="0">
                <a:solidFill>
                  <a:schemeClr val="accent2"/>
                </a:solidFill>
              </a:rPr>
              <a:t>[ Ca </a:t>
            </a:r>
            <a:r>
              <a:rPr lang="pt-BR" altLang="pt-BR" sz="3200" baseline="30000" dirty="0">
                <a:solidFill>
                  <a:schemeClr val="accent2"/>
                </a:solidFill>
              </a:rPr>
              <a:t>2+</a:t>
            </a:r>
            <a:r>
              <a:rPr lang="pt-BR" altLang="pt-BR" sz="3200" dirty="0">
                <a:solidFill>
                  <a:schemeClr val="accent2"/>
                </a:solidFill>
              </a:rPr>
              <a:t> ]</a:t>
            </a:r>
            <a:r>
              <a:rPr lang="pt-BR" altLang="pt-BR" sz="3200" baseline="-25000" dirty="0">
                <a:solidFill>
                  <a:schemeClr val="accent2"/>
                </a:solidFill>
              </a:rPr>
              <a:t>1 </a:t>
            </a:r>
            <a:r>
              <a:rPr lang="pt-BR" altLang="pt-BR" sz="3200" dirty="0">
                <a:solidFill>
                  <a:schemeClr val="accent2"/>
                </a:solidFill>
              </a:rPr>
              <a:t>[ F </a:t>
            </a:r>
            <a:r>
              <a:rPr lang="pt-BR" altLang="pt-BR" sz="3200" baseline="30000" dirty="0">
                <a:solidFill>
                  <a:schemeClr val="accent2"/>
                </a:solidFill>
              </a:rPr>
              <a:t>-</a:t>
            </a:r>
            <a:r>
              <a:rPr lang="pt-BR" altLang="pt-BR" sz="3200" dirty="0">
                <a:solidFill>
                  <a:schemeClr val="accent2"/>
                </a:solidFill>
              </a:rPr>
              <a:t> ]</a:t>
            </a:r>
            <a:r>
              <a:rPr lang="pt-BR" altLang="pt-BR" sz="3200" baseline="-25000" dirty="0">
                <a:solidFill>
                  <a:schemeClr val="accent2"/>
                </a:solidFill>
              </a:rPr>
              <a:t>2</a:t>
            </a:r>
            <a:r>
              <a:rPr lang="pt-BR" altLang="pt-BR" sz="3200" dirty="0">
                <a:solidFill>
                  <a:schemeClr val="accent2"/>
                </a:solidFill>
              </a:rPr>
              <a:t>             CaF</a:t>
            </a:r>
            <a:r>
              <a:rPr lang="pt-BR" altLang="pt-BR" sz="3200" baseline="-25000" dirty="0">
                <a:solidFill>
                  <a:schemeClr val="accent2"/>
                </a:solidFill>
              </a:rPr>
              <a:t>2</a:t>
            </a:r>
          </a:p>
          <a:p>
            <a:pPr>
              <a:buFont typeface="Arial" panose="020B0604020202020204" pitchFamily="34" charset="0"/>
              <a:buNone/>
            </a:pPr>
            <a:endParaRPr lang="pt-BR" altLang="pt-BR" sz="3200" baseline="-25000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 sz="2000" baseline="-25000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 sz="2000" baseline="-25000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 sz="2000" baseline="-25000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pt-BR" altLang="pt-BR" sz="2000" baseline="-25000" dirty="0">
              <a:solidFill>
                <a:schemeClr val="accent2"/>
              </a:solidFill>
            </a:endParaRPr>
          </a:p>
        </p:txBody>
      </p:sp>
      <p:sp>
        <p:nvSpPr>
          <p:cNvPr id="30724" name="AutoShape 4">
            <a:extLst>
              <a:ext uri="{FF2B5EF4-FFF2-40B4-BE49-F238E27FC236}">
                <a16:creationId xmlns:a16="http://schemas.microsoft.com/office/drawing/2014/main" id="{65655056-995F-47DA-BB64-A9199B14B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5445224"/>
            <a:ext cx="715963" cy="196850"/>
          </a:xfrm>
          <a:prstGeom prst="notchedRightArrow">
            <a:avLst>
              <a:gd name="adj1" fmla="val 50000"/>
              <a:gd name="adj2" fmla="val 909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/>
              <a:t>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3458"/>
            <a:ext cx="8229600" cy="1143000"/>
          </a:xfrm>
        </p:spPr>
        <p:txBody>
          <a:bodyPr/>
          <a:lstStyle/>
          <a:p>
            <a:pPr algn="l"/>
            <a:r>
              <a:rPr lang="pt-BR" dirty="0"/>
              <a:t>Modelo Atômico Ondulatório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48394" y="2132856"/>
            <a:ext cx="4528062" cy="2592288"/>
          </a:xfrm>
        </p:spPr>
        <p:txBody>
          <a:bodyPr/>
          <a:lstStyle/>
          <a:p>
            <a:pPr algn="just"/>
            <a:r>
              <a:rPr lang="pt-BR" sz="3000" i="1" dirty="0"/>
              <a:t>Princípio da Incerteza de Heisenberg</a:t>
            </a:r>
            <a:r>
              <a:rPr lang="pt-BR" sz="3000" dirty="0"/>
              <a:t>: é impossível determinar com precisão a posição e a velocidade de um elétron num mesmo instante;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51520" y="1448576"/>
            <a:ext cx="3816424" cy="4680520"/>
            <a:chOff x="459094" y="3488809"/>
            <a:chExt cx="2672746" cy="327789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488809"/>
              <a:ext cx="2352675" cy="287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459094" y="6366595"/>
              <a:ext cx="2672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Imagem: Autor Desconhecido/ Disponibilizada por Quiris/ Domínio público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398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>
            <a:extLst>
              <a:ext uri="{FF2B5EF4-FFF2-40B4-BE49-F238E27FC236}">
                <a16:creationId xmlns:a16="http://schemas.microsoft.com/office/drawing/2014/main" id="{5DFD06CF-0FF7-4F7F-891D-D06851FC5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861199"/>
            <a:ext cx="838842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dirty="0"/>
              <a:t>Na ligação entre átomos dos elementos químicos </a:t>
            </a:r>
            <a:r>
              <a:rPr lang="pt-BR" sz="2400" baseline="-25000" dirty="0"/>
              <a:t>15</a:t>
            </a:r>
            <a:r>
              <a:rPr lang="pt-BR" sz="2400" dirty="0"/>
              <a:t>P</a:t>
            </a:r>
            <a:r>
              <a:rPr lang="pt-BR" sz="2400" baseline="30000" dirty="0"/>
              <a:t>31</a:t>
            </a:r>
            <a:r>
              <a:rPr lang="pt-BR" sz="2400" dirty="0"/>
              <a:t> e Ca, que tem 20 prótons, forma-se o composto de fórmula: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a) </a:t>
            </a:r>
            <a:r>
              <a:rPr lang="pt-BR" sz="2400" dirty="0" err="1"/>
              <a:t>CaP</a:t>
            </a:r>
            <a:endParaRPr lang="pt-BR" sz="2400" dirty="0"/>
          </a:p>
          <a:p>
            <a:r>
              <a:rPr lang="pt-BR" sz="2400" dirty="0"/>
              <a:t>b) Ca</a:t>
            </a:r>
            <a:r>
              <a:rPr lang="pt-BR" sz="2400" baseline="-25000" dirty="0"/>
              <a:t>3</a:t>
            </a:r>
            <a:r>
              <a:rPr lang="pt-BR" sz="2400" dirty="0"/>
              <a:t>P</a:t>
            </a:r>
          </a:p>
          <a:p>
            <a:r>
              <a:rPr lang="pt-BR" sz="2400" dirty="0"/>
              <a:t>c) CaP</a:t>
            </a:r>
            <a:r>
              <a:rPr lang="pt-BR" sz="2400" baseline="-25000" dirty="0"/>
              <a:t>3</a:t>
            </a:r>
            <a:endParaRPr lang="pt-BR" sz="2400" dirty="0"/>
          </a:p>
          <a:p>
            <a:r>
              <a:rPr lang="pt-BR" sz="2400" dirty="0"/>
              <a:t>d) Ca</a:t>
            </a:r>
            <a:r>
              <a:rPr lang="pt-BR" sz="2400" baseline="-25000" dirty="0"/>
              <a:t>2</a:t>
            </a:r>
            <a:r>
              <a:rPr lang="pt-BR" sz="2400" dirty="0"/>
              <a:t>P</a:t>
            </a:r>
            <a:r>
              <a:rPr lang="pt-BR" sz="2400" baseline="-25000" dirty="0"/>
              <a:t>3</a:t>
            </a:r>
            <a:endParaRPr lang="pt-BR" sz="2400" dirty="0"/>
          </a:p>
          <a:p>
            <a:r>
              <a:rPr lang="pt-BR" sz="2400" dirty="0"/>
              <a:t>e) Ca</a:t>
            </a:r>
            <a:r>
              <a:rPr lang="pt-BR" sz="2400" baseline="-25000" dirty="0"/>
              <a:t>3</a:t>
            </a:r>
            <a:r>
              <a:rPr lang="pt-BR" sz="2400" dirty="0"/>
              <a:t>P</a:t>
            </a:r>
            <a:r>
              <a:rPr lang="pt-BR" sz="2400" baseline="-25000" dirty="0"/>
              <a:t>2</a:t>
            </a:r>
            <a:endParaRPr lang="pt-BR" sz="2400" dirty="0"/>
          </a:p>
        </p:txBody>
      </p:sp>
      <p:sp>
        <p:nvSpPr>
          <p:cNvPr id="39940" name="Rectangle 6">
            <a:extLst>
              <a:ext uri="{FF2B5EF4-FFF2-40B4-BE49-F238E27FC236}">
                <a16:creationId xmlns:a16="http://schemas.microsoft.com/office/drawing/2014/main" id="{4FD08CCB-8B5E-4753-89C3-C977BB6F0E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20" y="360638"/>
            <a:ext cx="8197850" cy="576263"/>
          </a:xfrm>
        </p:spPr>
        <p:txBody>
          <a:bodyPr>
            <a:noAutofit/>
          </a:bodyPr>
          <a:lstStyle/>
          <a:p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3549754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EA8B700-190B-4DB3-8A72-CB2BA782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08794"/>
            <a:ext cx="8197850" cy="790575"/>
          </a:xfrm>
        </p:spPr>
        <p:txBody>
          <a:bodyPr>
            <a:normAutofit/>
          </a:bodyPr>
          <a:lstStyle/>
          <a:p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Estrutura dos Compostos Iônicos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743CF94-C702-4816-A5F1-820D8641EF2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27403" y="1844824"/>
            <a:ext cx="4098925" cy="4103688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endParaRPr lang="pt-BR" altLang="pt-BR" sz="21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100" dirty="0"/>
              <a:t>         Esses arranjos de íons,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100" dirty="0"/>
              <a:t>formando figuras geométricas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100" dirty="0"/>
              <a:t>definidas,   são     chamados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100" dirty="0"/>
              <a:t>redes cristalinas ou retículos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100" dirty="0"/>
              <a:t>cristalinos.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endParaRPr lang="pt-BR" altLang="pt-BR" sz="21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100" dirty="0"/>
              <a:t>	   A figura  mostra a  rede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100" dirty="0"/>
              <a:t>cristalina do cloreto de sódio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100" dirty="0"/>
              <a:t>(</a:t>
            </a:r>
            <a:r>
              <a:rPr lang="pt-BR" altLang="pt-BR" sz="2100" dirty="0" err="1"/>
              <a:t>NaCl</a:t>
            </a:r>
            <a:r>
              <a:rPr lang="pt-BR" altLang="pt-BR" sz="2100" dirty="0"/>
              <a:t>).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endParaRPr lang="pt-BR" altLang="pt-BR" sz="2100" dirty="0"/>
          </a:p>
          <a:p>
            <a:pPr lvl="1" algn="r">
              <a:lnSpc>
                <a:spcPct val="90000"/>
              </a:lnSpc>
              <a:buFont typeface="Arial" panose="020B0604020202020204" pitchFamily="34" charset="0"/>
              <a:buNone/>
            </a:pPr>
            <a:endParaRPr lang="pt-BR" altLang="pt-BR" sz="2100" dirty="0"/>
          </a:p>
          <a:p>
            <a:pPr lvl="1" algn="r">
              <a:lnSpc>
                <a:spcPct val="90000"/>
              </a:lnSpc>
              <a:buFont typeface="Arial" panose="020B0604020202020204" pitchFamily="34" charset="0"/>
              <a:buNone/>
            </a:pPr>
            <a:endParaRPr lang="pt-BR" altLang="pt-BR" sz="2100" dirty="0"/>
          </a:p>
          <a:p>
            <a:pPr lvl="1" algn="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100" dirty="0"/>
              <a:t>         </a:t>
            </a:r>
          </a:p>
          <a:p>
            <a:pPr algn="r">
              <a:lnSpc>
                <a:spcPct val="90000"/>
              </a:lnSpc>
              <a:buFont typeface="Arial" panose="020B0604020202020204" pitchFamily="34" charset="0"/>
              <a:buNone/>
            </a:pPr>
            <a:endParaRPr lang="pt-BR" altLang="pt-BR" sz="2100" dirty="0"/>
          </a:p>
        </p:txBody>
      </p:sp>
      <p:pic>
        <p:nvPicPr>
          <p:cNvPr id="31749" name="Picture 8" descr="File:NaCl.png">
            <a:extLst>
              <a:ext uri="{FF2B5EF4-FFF2-40B4-BE49-F238E27FC236}">
                <a16:creationId xmlns:a16="http://schemas.microsoft.com/office/drawing/2014/main" id="{0AB7EE46-96E8-4031-B85F-69AFC3708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98" y="1843881"/>
            <a:ext cx="390048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CaixaDeTexto 7">
            <a:extLst>
              <a:ext uri="{FF2B5EF4-FFF2-40B4-BE49-F238E27FC236}">
                <a16:creationId xmlns:a16="http://schemas.microsoft.com/office/drawing/2014/main" id="{376DC62D-7547-4800-AD92-86B2D2073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5703621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Imagem: NaCl/ Raj6/ GNU Free Documentation License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CB7BB5A-A461-430E-BF8C-D880AFE53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14" y="1123625"/>
            <a:ext cx="85693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000" dirty="0"/>
              <a:t>É o tipo de ligação que ocorre quando os dois átomos precisam adicionar elétrons em suas últimas camadas. Somente  o compartilhamento  é  que  pode assegurar que esses átomos atinjam a quantidade  de  elétrons   necessária em suas últimas camadas. Cada um dos átomos envolvidos entra com um elétron para a formação de um par compartilhado, que, a partir da  formação, passará a  pertencer a ambos os átomos. 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FF12591-7115-4771-87D3-49B5272A55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2576" y="193177"/>
            <a:ext cx="8197850" cy="792162"/>
          </a:xfrm>
        </p:spPr>
        <p:txBody>
          <a:bodyPr>
            <a:normAutofit/>
          </a:bodyPr>
          <a:lstStyle/>
          <a:p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Ligação Covalente Simples</a:t>
            </a:r>
          </a:p>
        </p:txBody>
      </p:sp>
      <p:pic>
        <p:nvPicPr>
          <p:cNvPr id="32773" name="Picture 12" descr="File:Covalent bond hydrogen.svg">
            <a:extLst>
              <a:ext uri="{FF2B5EF4-FFF2-40B4-BE49-F238E27FC236}">
                <a16:creationId xmlns:a16="http://schemas.microsoft.com/office/drawing/2014/main" id="{E0CB6D5F-188C-4CBF-A7E2-2303285CB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707785"/>
            <a:ext cx="416718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4" descr="File:Ligatio-covalens.jpg">
            <a:extLst>
              <a:ext uri="{FF2B5EF4-FFF2-40B4-BE49-F238E27FC236}">
                <a16:creationId xmlns:a16="http://schemas.microsoft.com/office/drawing/2014/main" id="{BFBAE3E1-FDB3-4CF7-9CBE-430F7B582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92974"/>
            <a:ext cx="4167188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CaixaDeTexto 12">
            <a:extLst>
              <a:ext uri="{FF2B5EF4-FFF2-40B4-BE49-F238E27FC236}">
                <a16:creationId xmlns:a16="http://schemas.microsoft.com/office/drawing/2014/main" id="{EADC46BD-93AD-498F-BDFD-BF3000F5B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6143625"/>
            <a:ext cx="857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Imagens da esquerda para direita: (a) Covalent bond hydrogen/ Jacek FH/ GNU Free Documentation License; (b) Ligatio-covalens/ Anselm H. C. Hor/ </a:t>
            </a:r>
            <a:r>
              <a:rPr lang="en-US" altLang="pt-BR"/>
              <a:t>Creative Commons Attribution-Share Alike 2.5 Generic</a:t>
            </a:r>
            <a:endParaRPr lang="pt-BR" altLang="pt-B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ADD412E-EA0D-493B-AD5E-10DA3E3C44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3075" y="214312"/>
            <a:ext cx="8197850" cy="865188"/>
          </a:xfrm>
        </p:spPr>
        <p:txBody>
          <a:bodyPr>
            <a:normAutofit/>
          </a:bodyPr>
          <a:lstStyle/>
          <a:p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Ligação Covalente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FA0215D-D034-4F40-8E1C-43C229A9A6F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3851" y="2276475"/>
            <a:ext cx="8424862" cy="44640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t-PT" altLang="pt-BR" sz="1800" b="1"/>
              <a:t>       </a:t>
            </a:r>
            <a:endParaRPr lang="pt-BR" altLang="pt-BR" sz="1800"/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BD6F18C-F458-4A61-9456-155606A3FE89}"/>
              </a:ext>
            </a:extLst>
          </p:cNvPr>
          <p:cNvSpPr>
            <a:spLocks/>
          </p:cNvSpPr>
          <p:nvPr/>
        </p:nvSpPr>
        <p:spPr bwMode="auto">
          <a:xfrm>
            <a:off x="17463" y="2205038"/>
            <a:ext cx="81978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PT" altLang="pt-BR" sz="1800" b="1">
                <a:latin typeface="Calibri" panose="020F0502020204030204" pitchFamily="34" charset="0"/>
              </a:rPr>
              <a:t>       </a:t>
            </a:r>
            <a:endParaRPr lang="pt-BR" altLang="pt-BR" sz="1800">
              <a:latin typeface="Calibri" panose="020F0502020204030204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1733097-55AF-402E-9892-688E42797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344767"/>
              </p:ext>
            </p:extLst>
          </p:nvPr>
        </p:nvGraphicFramePr>
        <p:xfrm>
          <a:off x="1535907" y="1172847"/>
          <a:ext cx="6072186" cy="4929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977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Fórmula eletrônica ou</a:t>
                      </a:r>
                    </a:p>
                    <a:p>
                      <a:pPr algn="ctr"/>
                      <a:r>
                        <a:rPr lang="pt-BR" sz="1800" dirty="0"/>
                        <a:t> Fórmula de Lewis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Fórmula estrutural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Fórmula molecular</a:t>
                      </a:r>
                    </a:p>
                  </a:txBody>
                  <a:tcPr marL="91432" marR="9143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35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Cl       </a:t>
                      </a:r>
                      <a:r>
                        <a:rPr lang="pt-BR" sz="1800" dirty="0" err="1"/>
                        <a:t>Cl</a:t>
                      </a:r>
                      <a:endParaRPr lang="pt-BR" sz="18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Cl       </a:t>
                      </a:r>
                      <a:r>
                        <a:rPr lang="pt-BR" sz="1800" dirty="0" err="1"/>
                        <a:t>Cl</a:t>
                      </a:r>
                      <a:endParaRPr lang="pt-BR" sz="18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</a:t>
                      </a:r>
                      <a:r>
                        <a:rPr lang="pt-BR" sz="1800" b="0" i="0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800" dirty="0"/>
                    </a:p>
                  </a:txBody>
                  <a:tcPr marL="91432" marR="91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35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O       </a:t>
                      </a:r>
                      <a:r>
                        <a:rPr lang="pt-BR" sz="1800" dirty="0" err="1"/>
                        <a:t>O</a:t>
                      </a:r>
                      <a:endParaRPr lang="pt-BR" sz="18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O       </a:t>
                      </a:r>
                      <a:r>
                        <a:rPr lang="pt-BR" sz="1800" dirty="0" err="1"/>
                        <a:t>O</a:t>
                      </a:r>
                      <a:endParaRPr lang="pt-BR" sz="18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pt-BR" sz="1800" b="0" i="0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800" dirty="0"/>
                    </a:p>
                  </a:txBody>
                  <a:tcPr marL="91432" marR="914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35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N       </a:t>
                      </a:r>
                      <a:r>
                        <a:rPr lang="pt-BR" sz="1800" dirty="0" err="1"/>
                        <a:t>N</a:t>
                      </a:r>
                      <a:endParaRPr lang="pt-BR" sz="18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N       </a:t>
                      </a:r>
                      <a:r>
                        <a:rPr lang="pt-BR" sz="1800" dirty="0" err="1"/>
                        <a:t>N</a:t>
                      </a:r>
                      <a:endParaRPr lang="pt-BR" sz="18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pt-BR" sz="1800" b="0" i="0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800" dirty="0"/>
                    </a:p>
                  </a:txBody>
                  <a:tcPr marL="91432" marR="9143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35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H       </a:t>
                      </a:r>
                      <a:r>
                        <a:rPr lang="pt-BR" sz="1800" dirty="0" err="1"/>
                        <a:t>H</a:t>
                      </a:r>
                      <a:endParaRPr lang="pt-BR" sz="18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H       </a:t>
                      </a:r>
                      <a:r>
                        <a:rPr lang="pt-BR" sz="1800" dirty="0" err="1"/>
                        <a:t>H</a:t>
                      </a:r>
                      <a:endParaRPr lang="pt-BR" sz="18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pt-BR" sz="1800" b="0" i="0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800" dirty="0"/>
                    </a:p>
                  </a:txBody>
                  <a:tcPr marL="91432" marR="9143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DBC6721-CA0F-46F7-BA81-D72CC7B93B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8795" y="307976"/>
            <a:ext cx="8197850" cy="865188"/>
          </a:xfrm>
        </p:spPr>
        <p:txBody>
          <a:bodyPr>
            <a:normAutofit/>
          </a:bodyPr>
          <a:lstStyle/>
          <a:p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Ligação Covalente Dativa e Ressonância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0DA326F-5BFC-4CB5-95D0-4C14601150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30214" y="1339851"/>
            <a:ext cx="8197850" cy="44640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pt-PT" altLang="pt-BR" sz="2000" b="1" dirty="0"/>
              <a:t>       Ligação Dativa</a:t>
            </a:r>
            <a:r>
              <a:rPr lang="pt-PT" altLang="pt-BR" sz="2000" dirty="0"/>
              <a:t> ou </a:t>
            </a:r>
            <a:r>
              <a:rPr lang="pt-PT" altLang="pt-BR" sz="2000" b="1" dirty="0"/>
              <a:t>Coordenada</a:t>
            </a:r>
            <a:r>
              <a:rPr lang="pt-PT" altLang="pt-BR" sz="2000" dirty="0"/>
              <a:t> é descrita como uma </a:t>
            </a:r>
            <a:r>
              <a:rPr lang="pt-PT" altLang="pt-BR" sz="2000" dirty="0">
                <a:hlinkClick r:id="rId2" tooltip="Ligação covalente"/>
              </a:rPr>
              <a:t>ligação covalente</a:t>
            </a:r>
            <a:r>
              <a:rPr lang="pt-PT" altLang="pt-BR" sz="2000" dirty="0"/>
              <a:t> entre dois </a:t>
            </a:r>
            <a:r>
              <a:rPr lang="pt-PT" altLang="pt-BR" sz="2000" dirty="0">
                <a:hlinkClick r:id="rId3" tooltip="Átomo"/>
              </a:rPr>
              <a:t>átomos</a:t>
            </a:r>
            <a:r>
              <a:rPr lang="pt-PT" altLang="pt-BR" sz="2000" dirty="0"/>
              <a:t>, na qual os dois </a:t>
            </a:r>
            <a:r>
              <a:rPr lang="pt-PT" altLang="pt-BR" sz="2000" dirty="0">
                <a:hlinkClick r:id="rId4" tooltip="Elétron"/>
              </a:rPr>
              <a:t>elétrons</a:t>
            </a:r>
            <a:r>
              <a:rPr lang="pt-PT" altLang="pt-BR" sz="2000" dirty="0"/>
              <a:t> compartilhados provêm do mesmo átomo.</a:t>
            </a:r>
          </a:p>
          <a:p>
            <a:pPr>
              <a:buFont typeface="Arial" panose="020B0604020202020204" pitchFamily="34" charset="0"/>
              <a:buNone/>
            </a:pPr>
            <a:r>
              <a:rPr lang="pt-PT" altLang="pt-BR" sz="2000" dirty="0"/>
              <a:t>      Uma vez que a ligação dativa seja formada, sua força e demais características não têm diferença das de outras ligações covalentes </a:t>
            </a:r>
            <a:r>
              <a:rPr lang="pt-PT" altLang="pt-BR" sz="2000" dirty="0">
                <a:hlinkClick r:id="rId5" tooltip="Polaridade molecular"/>
              </a:rPr>
              <a:t>polares</a:t>
            </a:r>
            <a:r>
              <a:rPr lang="pt-PT" altLang="pt-BR" sz="2000" dirty="0"/>
              <a:t>.</a:t>
            </a:r>
            <a:endParaRPr lang="pt-BR" altLang="pt-BR" sz="2000" dirty="0"/>
          </a:p>
        </p:txBody>
      </p:sp>
      <p:pic>
        <p:nvPicPr>
          <p:cNvPr id="34821" name="Picture 8" descr="File:Coordinate Covalent Bonding.gif">
            <a:extLst>
              <a:ext uri="{FF2B5EF4-FFF2-40B4-BE49-F238E27FC236}">
                <a16:creationId xmlns:a16="http://schemas.microsoft.com/office/drawing/2014/main" id="{8A330ACF-6E40-415C-9218-D6142064A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55" y="3190082"/>
            <a:ext cx="46577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CaixaDeTexto 7">
            <a:extLst>
              <a:ext uri="{FF2B5EF4-FFF2-40B4-BE49-F238E27FC236}">
                <a16:creationId xmlns:a16="http://schemas.microsoft.com/office/drawing/2014/main" id="{EBBC8B85-EEDB-425E-99EA-2A4A70BC8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6303962"/>
            <a:ext cx="4786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/>
              <a:t>Imagem: </a:t>
            </a:r>
            <a:r>
              <a:rPr lang="pt-BR" altLang="pt-BR" dirty="0" err="1"/>
              <a:t>Coordinate</a:t>
            </a:r>
            <a:r>
              <a:rPr lang="pt-BR" altLang="pt-BR" dirty="0"/>
              <a:t> </a:t>
            </a:r>
            <a:r>
              <a:rPr lang="pt-BR" altLang="pt-BR" dirty="0" err="1"/>
              <a:t>Covalent</a:t>
            </a:r>
            <a:r>
              <a:rPr lang="pt-BR" altLang="pt-BR" dirty="0"/>
              <a:t> </a:t>
            </a:r>
            <a:r>
              <a:rPr lang="pt-BR" altLang="pt-BR" dirty="0" err="1"/>
              <a:t>Bonding</a:t>
            </a:r>
            <a:r>
              <a:rPr lang="pt-BR" altLang="pt-BR" dirty="0"/>
              <a:t>/ </a:t>
            </a:r>
            <a:r>
              <a:rPr lang="pt-BR" altLang="pt-BR" dirty="0" err="1"/>
              <a:t>Nonagonal</a:t>
            </a:r>
            <a:r>
              <a:rPr lang="pt-BR" altLang="pt-BR" dirty="0"/>
              <a:t> </a:t>
            </a:r>
            <a:r>
              <a:rPr lang="pt-BR" altLang="pt-BR" dirty="0" err="1"/>
              <a:t>Spider</a:t>
            </a:r>
            <a:r>
              <a:rPr lang="pt-BR" altLang="pt-BR" dirty="0"/>
              <a:t>/ </a:t>
            </a:r>
            <a:r>
              <a:rPr lang="pt-BR" altLang="pt-BR" dirty="0" err="1"/>
              <a:t>Public</a:t>
            </a:r>
            <a:r>
              <a:rPr lang="pt-BR" altLang="pt-BR" dirty="0"/>
              <a:t> Domain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AC60BB28-84CA-4E46-AAB9-A1B591A543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3075" y="161893"/>
            <a:ext cx="8197850" cy="1081088"/>
          </a:xfrm>
        </p:spPr>
        <p:txBody>
          <a:bodyPr>
            <a:normAutofit/>
          </a:bodyPr>
          <a:lstStyle/>
          <a:p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Polaridade</a:t>
            </a:r>
          </a:p>
        </p:txBody>
      </p:sp>
      <p:sp>
        <p:nvSpPr>
          <p:cNvPr id="35843" name="Rectangle 8">
            <a:extLst>
              <a:ext uri="{FF2B5EF4-FFF2-40B4-BE49-F238E27FC236}">
                <a16:creationId xmlns:a16="http://schemas.microsoft.com/office/drawing/2014/main" id="{0D42ABDD-70EE-4AC4-AA33-F35EAD5A4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50" y="1468544"/>
            <a:ext cx="87851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BR" sz="2000" dirty="0">
                <a:latin typeface="Calibri" panose="020F0502020204030204" pitchFamily="34" charset="0"/>
              </a:rPr>
              <a:t>As ligações covalentes são afetadas pela eletronegatividade dos átomos ligados entre si. Dois átomos de  eletronegatividade  igual  formam  ligações  covalentes  não-polares  ( como H-H ),</a:t>
            </a:r>
          </a:p>
          <a:p>
            <a:pPr eaLnBrk="1" hangingPunct="1"/>
            <a:r>
              <a:rPr lang="pt-PT" altLang="pt-BR" sz="2000" dirty="0">
                <a:latin typeface="Calibri" panose="020F0502020204030204" pitchFamily="34" charset="0"/>
              </a:rPr>
              <a:t>e um relacionamento desigual cria ligações covalentes polares (como o H-Cl).</a:t>
            </a:r>
            <a:r>
              <a:rPr lang="pt-PT" altLang="pt-BR" sz="2000" dirty="0">
                <a:latin typeface="Lucida Calligraphy" panose="03010101010101010101" pitchFamily="66" charset="0"/>
              </a:rPr>
              <a:t> </a:t>
            </a:r>
          </a:p>
          <a:p>
            <a:pPr eaLnBrk="1" hangingPunct="1"/>
            <a:br>
              <a:rPr lang="pt-PT" altLang="pt-BR" sz="3600" dirty="0">
                <a:latin typeface="Lucida Calligraphy" panose="03010101010101010101" pitchFamily="66" charset="0"/>
              </a:rPr>
            </a:br>
            <a:br>
              <a:rPr lang="pt-PT" altLang="pt-BR" sz="3600" dirty="0">
                <a:latin typeface="Lucida Calligraphy" panose="03010101010101010101" pitchFamily="66" charset="0"/>
              </a:rPr>
            </a:br>
            <a:endParaRPr lang="pt-PT" altLang="pt-BR" sz="3600" dirty="0">
              <a:latin typeface="Lucida Calligraphy" panose="03010101010101010101" pitchFamily="66" charset="0"/>
            </a:endParaRPr>
          </a:p>
        </p:txBody>
      </p:sp>
      <p:sp>
        <p:nvSpPr>
          <p:cNvPr id="35844" name="Text Box 10">
            <a:extLst>
              <a:ext uri="{FF2B5EF4-FFF2-40B4-BE49-F238E27FC236}">
                <a16:creationId xmlns:a16="http://schemas.microsoft.com/office/drawing/2014/main" id="{EA1CA4F4-6EB0-49E6-B948-B318409B2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9" y="3284538"/>
            <a:ext cx="2073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800">
              <a:latin typeface="Calibri" panose="020F0502020204030204" pitchFamily="34" charset="0"/>
            </a:endParaRPr>
          </a:p>
        </p:txBody>
      </p:sp>
      <p:sp>
        <p:nvSpPr>
          <p:cNvPr id="35846" name="Text Box 9">
            <a:extLst>
              <a:ext uri="{FF2B5EF4-FFF2-40B4-BE49-F238E27FC236}">
                <a16:creationId xmlns:a16="http://schemas.microsoft.com/office/drawing/2014/main" id="{5834BE7F-9073-4749-BBBA-F22393FA2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3010459"/>
            <a:ext cx="2017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dirty="0">
                <a:latin typeface="Calibri" panose="020F0502020204030204" pitchFamily="34" charset="0"/>
              </a:rPr>
              <a:t>   Covalente Apolar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800" dirty="0">
                <a:latin typeface="Calibri" panose="020F0502020204030204" pitchFamily="34" charset="0"/>
              </a:rPr>
              <a:t>            </a:t>
            </a:r>
            <a:r>
              <a:rPr lang="pt-BR" altLang="pt-BR" sz="2400" b="1" dirty="0">
                <a:latin typeface="Calibri" panose="020F0502020204030204" pitchFamily="34" charset="0"/>
              </a:rPr>
              <a:t>H-H</a:t>
            </a:r>
          </a:p>
        </p:txBody>
      </p:sp>
      <p:sp>
        <p:nvSpPr>
          <p:cNvPr id="35847" name="Text Box 11">
            <a:extLst>
              <a:ext uri="{FF2B5EF4-FFF2-40B4-BE49-F238E27FC236}">
                <a16:creationId xmlns:a16="http://schemas.microsoft.com/office/drawing/2014/main" id="{EAEA426E-8E31-4A27-A315-3AE2A4CA4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3" y="2987493"/>
            <a:ext cx="22320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dirty="0">
                <a:latin typeface="Calibri" panose="020F0502020204030204" pitchFamily="34" charset="0"/>
              </a:rPr>
              <a:t>Covalente Polar</a:t>
            </a:r>
          </a:p>
          <a:p>
            <a:pPr eaLnBrk="1" hangingPunct="1"/>
            <a:r>
              <a:rPr lang="pt-BR" altLang="pt-BR" sz="1800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pt-BR" altLang="pt-BR" sz="1800" dirty="0">
                <a:latin typeface="Calibri" panose="020F0502020204030204" pitchFamily="34" charset="0"/>
              </a:rPr>
              <a:t>           </a:t>
            </a:r>
            <a:r>
              <a:rPr lang="pt-BR" altLang="pt-BR" sz="2400" b="1" dirty="0">
                <a:latin typeface="Calibri" panose="020F0502020204030204" pitchFamily="34" charset="0"/>
              </a:rPr>
              <a:t>H-Cl</a:t>
            </a:r>
          </a:p>
          <a:p>
            <a:pPr eaLnBrk="1" hangingPunct="1"/>
            <a:endParaRPr lang="pt-BR" altLang="pt-BR" sz="2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1800" dirty="0">
                <a:latin typeface="Calibri" panose="020F0502020204030204" pitchFamily="34" charset="0"/>
              </a:rPr>
              <a:t>              </a:t>
            </a:r>
          </a:p>
        </p:txBody>
      </p:sp>
      <p:pic>
        <p:nvPicPr>
          <p:cNvPr id="35848" name="Picture 12" descr="File:Covalent bond hydrogen.svg">
            <a:extLst>
              <a:ext uri="{FF2B5EF4-FFF2-40B4-BE49-F238E27FC236}">
                <a16:creationId xmlns:a16="http://schemas.microsoft.com/office/drawing/2014/main" id="{F3791501-A032-4FB8-9EE5-96019FA3A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2" y="3987852"/>
            <a:ext cx="416718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Retângulo 12">
            <a:extLst>
              <a:ext uri="{FF2B5EF4-FFF2-40B4-BE49-F238E27FC236}">
                <a16:creationId xmlns:a16="http://schemas.microsoft.com/office/drawing/2014/main" id="{A0B10BAE-6561-4431-9360-A3E82D132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9" y="6143625"/>
            <a:ext cx="814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Imagens da esquerda para direita: (a) Covalent bond hydrogen/ Jacek FH/ GNU Free Documentation License; (b) Hydrogen-chloride-elpot-transparent-3D-balls/ Ben Mills/ Public Domain</a:t>
            </a:r>
          </a:p>
        </p:txBody>
      </p:sp>
      <p:pic>
        <p:nvPicPr>
          <p:cNvPr id="35850" name="Picture 13" descr="File:Hydrogen-chloride-elpot-transparent-3D-balls.png">
            <a:extLst>
              <a:ext uri="{FF2B5EF4-FFF2-40B4-BE49-F238E27FC236}">
                <a16:creationId xmlns:a16="http://schemas.microsoft.com/office/drawing/2014/main" id="{C1A7C519-0F23-47C6-9D67-DCCBFEC23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681" y="3924859"/>
            <a:ext cx="19843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>
            <a:extLst>
              <a:ext uri="{FF2B5EF4-FFF2-40B4-BE49-F238E27FC236}">
                <a16:creationId xmlns:a16="http://schemas.microsoft.com/office/drawing/2014/main" id="{12315A4F-68FF-4E92-800D-7A7BE1676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9" y="1701996"/>
            <a:ext cx="87137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000" dirty="0">
                <a:latin typeface="Calibri" panose="020F0502020204030204" pitchFamily="34" charset="0"/>
              </a:rPr>
              <a:t>A ligação metálica é constituída pelos elétrons </a:t>
            </a:r>
            <a:r>
              <a:rPr lang="pt-BR" altLang="pt-BR" sz="2000" i="1" dirty="0">
                <a:latin typeface="Calibri" panose="020F0502020204030204" pitchFamily="34" charset="0"/>
              </a:rPr>
              <a:t>livres,</a:t>
            </a:r>
            <a:r>
              <a:rPr lang="pt-BR" altLang="pt-BR" sz="2000" dirty="0">
                <a:latin typeface="Calibri" panose="020F0502020204030204" pitchFamily="34" charset="0"/>
              </a:rPr>
              <a:t> que ficam entre os cátions dos metais (modelo do </a:t>
            </a:r>
            <a:r>
              <a:rPr lang="pt-BR" altLang="pt-BR" sz="2000" i="1" dirty="0">
                <a:latin typeface="Calibri" panose="020F0502020204030204" pitchFamily="34" charset="0"/>
              </a:rPr>
              <a:t>gás eletrônico</a:t>
            </a:r>
            <a:r>
              <a:rPr lang="pt-BR" altLang="pt-BR" sz="2000" dirty="0">
                <a:latin typeface="Calibri" panose="020F0502020204030204" pitchFamily="34" charset="0"/>
              </a:rPr>
              <a:t> ou do </a:t>
            </a:r>
            <a:r>
              <a:rPr lang="pt-BR" altLang="pt-BR" sz="2000" i="1" dirty="0">
                <a:latin typeface="Calibri" panose="020F0502020204030204" pitchFamily="34" charset="0"/>
              </a:rPr>
              <a:t>mar de elétrons</a:t>
            </a:r>
            <a:r>
              <a:rPr lang="pt-BR" altLang="pt-BR" sz="2000" dirty="0">
                <a:latin typeface="Calibri" panose="020F0502020204030204" pitchFamily="34" charset="0"/>
              </a:rPr>
              <a:t>). Os  metais  são  constituídos  por    seus cátions mergulhados em um </a:t>
            </a:r>
            <a:r>
              <a:rPr lang="pt-BR" altLang="pt-BR" sz="2000" i="1" dirty="0">
                <a:latin typeface="Calibri" panose="020F0502020204030204" pitchFamily="34" charset="0"/>
              </a:rPr>
              <a:t>mar de elétrons</a:t>
            </a:r>
            <a:r>
              <a:rPr lang="pt-BR" altLang="pt-BR" sz="2000" dirty="0">
                <a:latin typeface="Calibri" panose="020F0502020204030204" pitchFamily="34" charset="0"/>
              </a:rPr>
              <a:t>.</a:t>
            </a:r>
            <a:br>
              <a:rPr lang="pt-BR" altLang="pt-BR" sz="2000" dirty="0">
                <a:latin typeface="Calibri" panose="020F0502020204030204" pitchFamily="34" charset="0"/>
              </a:rPr>
            </a:br>
            <a:br>
              <a:rPr lang="pt-BR" altLang="pt-BR" sz="2000" dirty="0">
                <a:latin typeface="Calibri" panose="020F0502020204030204" pitchFamily="34" charset="0"/>
              </a:rPr>
            </a:br>
            <a:endParaRPr lang="pt-BR" altLang="pt-BR" sz="2000" dirty="0">
              <a:latin typeface="Calibri" panose="020F0502020204030204" pitchFamily="34" charset="0"/>
            </a:endParaRPr>
          </a:p>
        </p:txBody>
      </p:sp>
      <p:sp>
        <p:nvSpPr>
          <p:cNvPr id="36867" name="Rectangle 6">
            <a:extLst>
              <a:ext uri="{FF2B5EF4-FFF2-40B4-BE49-F238E27FC236}">
                <a16:creationId xmlns:a16="http://schemas.microsoft.com/office/drawing/2014/main" id="{9A0638C2-B53A-4C16-B8D1-CD991621FB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5920" y="556218"/>
            <a:ext cx="8197850" cy="792163"/>
          </a:xfrm>
        </p:spPr>
        <p:txBody>
          <a:bodyPr>
            <a:normAutofit/>
          </a:bodyPr>
          <a:lstStyle/>
          <a:p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Ligação Metálica</a:t>
            </a:r>
          </a:p>
        </p:txBody>
      </p:sp>
      <p:sp>
        <p:nvSpPr>
          <p:cNvPr id="36868" name="Text Box 9">
            <a:extLst>
              <a:ext uri="{FF2B5EF4-FFF2-40B4-BE49-F238E27FC236}">
                <a16:creationId xmlns:a16="http://schemas.microsoft.com/office/drawing/2014/main" id="{148D6EC9-B77C-4660-881E-EA181FFB2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4" y="5794376"/>
            <a:ext cx="6608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800">
              <a:latin typeface="Calibri" panose="020F0502020204030204" pitchFamily="34" charset="0"/>
            </a:endParaRPr>
          </a:p>
        </p:txBody>
      </p:sp>
      <p:pic>
        <p:nvPicPr>
          <p:cNvPr id="36870" name="Picture 13" descr="File:Metallic bond Cu.svg">
            <a:extLst>
              <a:ext uri="{FF2B5EF4-FFF2-40B4-BE49-F238E27FC236}">
                <a16:creationId xmlns:a16="http://schemas.microsoft.com/office/drawing/2014/main" id="{9EF335E4-E340-478B-963E-B5D451355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21424"/>
            <a:ext cx="3157139" cy="252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5" descr="File:Metallic bonding.svg">
            <a:extLst>
              <a:ext uri="{FF2B5EF4-FFF2-40B4-BE49-F238E27FC236}">
                <a16:creationId xmlns:a16="http://schemas.microsoft.com/office/drawing/2014/main" id="{11EBBEF0-AE43-43F8-8849-B45FE32AD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974184"/>
            <a:ext cx="3620051" cy="282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CaixaDeTexto 13">
            <a:extLst>
              <a:ext uri="{FF2B5EF4-FFF2-40B4-BE49-F238E27FC236}">
                <a16:creationId xmlns:a16="http://schemas.microsoft.com/office/drawing/2014/main" id="{680E93EC-DFBA-409C-8144-5152212EE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7" y="6000750"/>
            <a:ext cx="7500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Imagens da esquerda para direita: (a) Metallic bond Cu/ King of Hearts/ Public Domain; (b) Metallic bonding/ Muskid/ </a:t>
            </a:r>
            <a:r>
              <a:rPr lang="en-US" altLang="pt-BR"/>
              <a:t>Creative Commons Attribution-Share Alike 3.0 Germany</a:t>
            </a:r>
            <a:endParaRPr lang="pt-BR" altLang="pt-B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">
            <a:extLst>
              <a:ext uri="{FF2B5EF4-FFF2-40B4-BE49-F238E27FC236}">
                <a16:creationId xmlns:a16="http://schemas.microsoft.com/office/drawing/2014/main" id="{DF6B1E0D-16B6-4213-B5DE-CAE893DD9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6" y="1725614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3200">
              <a:latin typeface="Lucida Calligraphy" panose="03010101010101010101" pitchFamily="66" charset="0"/>
            </a:endParaRPr>
          </a:p>
        </p:txBody>
      </p:sp>
      <p:sp>
        <p:nvSpPr>
          <p:cNvPr id="37892" name="Text Box 13">
            <a:extLst>
              <a:ext uri="{FF2B5EF4-FFF2-40B4-BE49-F238E27FC236}">
                <a16:creationId xmlns:a16="http://schemas.microsoft.com/office/drawing/2014/main" id="{34B9D52A-B9D0-46E8-9B1F-E1361612A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1" y="1643331"/>
            <a:ext cx="82994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000" dirty="0">
                <a:latin typeface="Calibri" panose="020F0502020204030204" pitchFamily="34" charset="0"/>
              </a:rPr>
              <a:t>Ligas metálicas: são uniões de dois ou mais metais, podendo ainda incluir </a:t>
            </a:r>
            <a:r>
              <a:rPr lang="pt-BR" altLang="pt-BR" sz="2000" dirty="0" err="1">
                <a:latin typeface="Calibri" panose="020F0502020204030204" pitchFamily="34" charset="0"/>
              </a:rPr>
              <a:t>semimetais</a:t>
            </a:r>
            <a:r>
              <a:rPr lang="pt-BR" altLang="pt-BR" sz="2000" dirty="0">
                <a:latin typeface="Calibri" panose="020F0502020204030204" pitchFamily="34" charset="0"/>
              </a:rPr>
              <a:t> ou não-metais, mas sempre com predominância dos elementos metálicos.</a:t>
            </a:r>
          </a:p>
          <a:p>
            <a:pPr eaLnBrk="1" hangingPunct="1"/>
            <a:endParaRPr lang="pt-BR" altLang="pt-BR" sz="2000" dirty="0">
              <a:latin typeface="Calibri" panose="020F0502020204030204" pitchFamily="34" charset="0"/>
            </a:endParaRPr>
          </a:p>
        </p:txBody>
      </p:sp>
      <p:pic>
        <p:nvPicPr>
          <p:cNvPr id="37894" name="Picture 9" descr="File:Brake shoe materials.jpg">
            <a:extLst>
              <a:ext uri="{FF2B5EF4-FFF2-40B4-BE49-F238E27FC236}">
                <a16:creationId xmlns:a16="http://schemas.microsoft.com/office/drawing/2014/main" id="{A9109E74-DE8E-43F8-8FCA-5450F2E50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717801"/>
            <a:ext cx="600075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CaixaDeTexto 8">
            <a:extLst>
              <a:ext uri="{FF2B5EF4-FFF2-40B4-BE49-F238E27FC236}">
                <a16:creationId xmlns:a16="http://schemas.microsoft.com/office/drawing/2014/main" id="{B0DE45DC-526D-4028-815E-19BAE5D8963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807869" y="4550569"/>
            <a:ext cx="4071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Imagem: Brake shoe materials/ 100yen/ GNU Free Documentation License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77C4333-CA3B-4A0A-9BD2-77CE8278261A}"/>
              </a:ext>
            </a:extLst>
          </p:cNvPr>
          <p:cNvSpPr txBox="1">
            <a:spLocks/>
          </p:cNvSpPr>
          <p:nvPr/>
        </p:nvSpPr>
        <p:spPr>
          <a:xfrm>
            <a:off x="365920" y="556218"/>
            <a:ext cx="819785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Ligação Metálica</a:t>
            </a:r>
            <a:endParaRPr lang="pt-BR" alt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>
            <a:extLst>
              <a:ext uri="{FF2B5EF4-FFF2-40B4-BE49-F238E27FC236}">
                <a16:creationId xmlns:a16="http://schemas.microsoft.com/office/drawing/2014/main" id="{4A9FEE44-6AE3-438C-94AD-FAC7AC76B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76672"/>
            <a:ext cx="4340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Ligação Covalente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990B1B7-7D9F-46F8-9221-DC64DC0DEE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5308422"/>
              </p:ext>
            </p:extLst>
          </p:nvPr>
        </p:nvGraphicFramePr>
        <p:xfrm>
          <a:off x="179512" y="1144637"/>
          <a:ext cx="8712968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1C2B5107-ABD9-46EA-B00B-B3A820A9F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383675"/>
            <a:ext cx="8064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(UERJ-RJ) </a:t>
            </a: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 figura abaixo representa o átomo de um elemento químico, de acordo com o modelo de Bohr.</a:t>
            </a:r>
            <a:r>
              <a:rPr lang="pt-BR" altLang="pt-BR" sz="105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lang="pt-BR" altLang="pt-BR" sz="900" dirty="0">
              <a:ea typeface="Calibri" panose="020F0502020204030204" pitchFamily="34" charset="0"/>
              <a:cs typeface="Tahoma" panose="020B0604030504040204" pitchFamily="34" charset="0"/>
            </a:endParaRPr>
          </a:p>
          <a:p>
            <a:endParaRPr lang="pt-BR" altLang="pt-BR" sz="2000" dirty="0"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39939" name="Rectangle 5">
            <a:extLst>
              <a:ext uri="{FF2B5EF4-FFF2-40B4-BE49-F238E27FC236}">
                <a16:creationId xmlns:a16="http://schemas.microsoft.com/office/drawing/2014/main" id="{5DFD06CF-0FF7-4F7F-891D-D06851FC5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401115"/>
            <a:ext cx="79200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(HARTWIG, D. R. e outros. "Química geral e inorgânica." São Paulo: Scipione, 1999.) </a:t>
            </a:r>
          </a:p>
          <a:p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Para adquirir estabilidade, um átomo do elemento representado pela figura deverá efetuar ligação química com um único átomo de outro elemento, cujo símbolo é: </a:t>
            </a:r>
          </a:p>
          <a:p>
            <a:endParaRPr lang="pt-BR" altLang="pt-BR" sz="20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a) C          b) F            c) P            d) S </a:t>
            </a:r>
          </a:p>
        </p:txBody>
      </p:sp>
      <p:sp>
        <p:nvSpPr>
          <p:cNvPr id="39940" name="Rectangle 6">
            <a:extLst>
              <a:ext uri="{FF2B5EF4-FFF2-40B4-BE49-F238E27FC236}">
                <a16:creationId xmlns:a16="http://schemas.microsoft.com/office/drawing/2014/main" id="{4FD08CCB-8B5E-4753-89C3-C977BB6F0E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20" y="360638"/>
            <a:ext cx="8197850" cy="576263"/>
          </a:xfrm>
        </p:spPr>
        <p:txBody>
          <a:bodyPr>
            <a:noAutofit/>
          </a:bodyPr>
          <a:lstStyle/>
          <a:p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Exercícios</a:t>
            </a:r>
          </a:p>
        </p:txBody>
      </p:sp>
      <p:pic>
        <p:nvPicPr>
          <p:cNvPr id="39942" name="Picture 8" descr="File:Electron shell 012 Magnesium.svg">
            <a:extLst>
              <a:ext uri="{FF2B5EF4-FFF2-40B4-BE49-F238E27FC236}">
                <a16:creationId xmlns:a16="http://schemas.microsoft.com/office/drawing/2014/main" id="{6CF096F6-131A-4B09-B3A6-3E3E64F39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91506"/>
            <a:ext cx="267335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CaixaDeTexto 8">
            <a:extLst>
              <a:ext uri="{FF2B5EF4-FFF2-40B4-BE49-F238E27FC236}">
                <a16:creationId xmlns:a16="http://schemas.microsoft.com/office/drawing/2014/main" id="{455F2ABD-5FCB-4BA3-8AFA-3D5AC9573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4" y="6611938"/>
            <a:ext cx="9109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Imagem: Electron shell 012 Magnesium/ Pumbaa/ Creative Commons - Atribuição - Partilha nos Mesmos Termos 2.0 Reino Unido: Inglaterra e País de Gales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3655"/>
            <a:ext cx="8229600" cy="1143000"/>
          </a:xfrm>
        </p:spPr>
        <p:txBody>
          <a:bodyPr/>
          <a:lstStyle/>
          <a:p>
            <a:pPr algn="l"/>
            <a:r>
              <a:rPr lang="pt-BR" dirty="0"/>
              <a:t>Modelo Atômico Ondulatório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43400" y="2215149"/>
            <a:ext cx="5400600" cy="3456384"/>
          </a:xfrm>
        </p:spPr>
        <p:txBody>
          <a:bodyPr/>
          <a:lstStyle/>
          <a:p>
            <a:r>
              <a:rPr lang="pt-BR" sz="2800" dirty="0"/>
              <a:t>Erwin </a:t>
            </a:r>
            <a:r>
              <a:rPr lang="pt-BR" sz="2800" dirty="0" err="1"/>
              <a:t>Schrödinger</a:t>
            </a:r>
            <a:r>
              <a:rPr lang="pt-BR" sz="2800" dirty="0"/>
              <a:t>,  baseado nestes dois princípios, criou o conceito de Orbital;</a:t>
            </a:r>
          </a:p>
          <a:p>
            <a:r>
              <a:rPr lang="pt-BR" sz="2800" b="1" i="1" dirty="0"/>
              <a:t>Orbital é a região onde é mais provável encontrar um elétron.</a:t>
            </a:r>
            <a:endParaRPr lang="pt-BR" sz="2800" dirty="0"/>
          </a:p>
        </p:txBody>
      </p:sp>
      <p:grpSp>
        <p:nvGrpSpPr>
          <p:cNvPr id="8" name="Grupo 7"/>
          <p:cNvGrpSpPr/>
          <p:nvPr/>
        </p:nvGrpSpPr>
        <p:grpSpPr>
          <a:xfrm>
            <a:off x="179512" y="1988840"/>
            <a:ext cx="3240360" cy="4728672"/>
            <a:chOff x="3221756" y="3544436"/>
            <a:chExt cx="2023106" cy="2952328"/>
          </a:xfrm>
        </p:grpSpPr>
        <p:sp>
          <p:nvSpPr>
            <p:cNvPr id="9" name="CaixaDeTexto 8"/>
            <p:cNvSpPr txBox="1"/>
            <p:nvPr/>
          </p:nvSpPr>
          <p:spPr>
            <a:xfrm>
              <a:off x="3221756" y="5942766"/>
              <a:ext cx="20231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>
                  <a:latin typeface="Arial" pitchFamily="34" charset="0"/>
                  <a:cs typeface="Arial" pitchFamily="34" charset="0"/>
                </a:rPr>
                <a:t>Imagem: Autor Desconhecido/ Disponibilizada por </a:t>
              </a:r>
              <a:r>
                <a:rPr lang="pt-BR" sz="1000" dirty="0" err="1">
                  <a:latin typeface="Arial" pitchFamily="34" charset="0"/>
                  <a:cs typeface="Arial" pitchFamily="34" charset="0"/>
                </a:rPr>
                <a:t>Orgullomoore</a:t>
              </a:r>
              <a:r>
                <a:rPr lang="pt-BR" sz="1000" dirty="0">
                  <a:latin typeface="Arial" pitchFamily="34" charset="0"/>
                  <a:cs typeface="Arial" pitchFamily="34" charset="0"/>
                </a:rPr>
                <a:t> / Domínio público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544436"/>
              <a:ext cx="1879090" cy="244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596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0446"/>
            <a:ext cx="8229600" cy="1143000"/>
          </a:xfrm>
        </p:spPr>
        <p:txBody>
          <a:bodyPr/>
          <a:lstStyle/>
          <a:p>
            <a:pPr algn="l"/>
            <a:r>
              <a:rPr lang="pt-BR" dirty="0"/>
              <a:t>Número Quântico Principal (n)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11" y="1772816"/>
            <a:ext cx="8575545" cy="4896544"/>
          </a:xfrm>
        </p:spPr>
        <p:txBody>
          <a:bodyPr/>
          <a:lstStyle/>
          <a:p>
            <a:pPr algn="just"/>
            <a:r>
              <a:rPr lang="pt-BR" sz="3000" dirty="0"/>
              <a:t>Indica o nível de energia do elétron no átomo. Entre os átomos conhecidos em seus estados fundamentais, </a:t>
            </a:r>
            <a:r>
              <a:rPr lang="pt-BR" sz="3000" b="1" dirty="0"/>
              <a:t>n</a:t>
            </a:r>
            <a:r>
              <a:rPr lang="pt-BR" sz="3000" dirty="0"/>
              <a:t> varia de 1 a 7. O número máximo de elétrons em cada nível é dado por 2n</a:t>
            </a:r>
            <a:r>
              <a:rPr lang="pt-BR" sz="3000" baseline="30000" dirty="0"/>
              <a:t>2</a:t>
            </a:r>
            <a:r>
              <a:rPr lang="pt-BR" sz="3000" baseline="-25000" dirty="0"/>
              <a:t>.</a:t>
            </a:r>
          </a:p>
          <a:p>
            <a:endParaRPr lang="pt-BR" sz="3000" baseline="-25000" dirty="0"/>
          </a:p>
          <a:p>
            <a:endParaRPr lang="pt-BR" sz="3000" dirty="0"/>
          </a:p>
        </p:txBody>
      </p:sp>
      <p:sp>
        <p:nvSpPr>
          <p:cNvPr id="8" name="Retângulo 7"/>
          <p:cNvSpPr/>
          <p:nvPr/>
        </p:nvSpPr>
        <p:spPr>
          <a:xfrm>
            <a:off x="251520" y="3861048"/>
            <a:ext cx="8424936" cy="360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/>
              <a:t>     Níveis de Energia                           Camada                     Número Máximo de Elétrons</a:t>
            </a:r>
            <a:endParaRPr lang="en-US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9512" y="42930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         1°                                   K                                                  2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23528" y="458112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       2°                                   L</a:t>
            </a:r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092280" y="45811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8</a:t>
            </a:r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020272" y="48598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18</a:t>
            </a:r>
            <a:endParaRPr lang="en-US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020272" y="51479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32</a:t>
            </a:r>
            <a:endParaRPr lang="en-US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020272" y="54452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32</a:t>
            </a:r>
            <a:endParaRPr lang="en-US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020272" y="57959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18</a:t>
            </a:r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23528" y="485986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       3°                                   M</a:t>
            </a:r>
            <a:endParaRPr lang="en-US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23528" y="514790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       4°                                   N</a:t>
            </a:r>
            <a:endParaRPr lang="en-US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23528" y="54359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       5°                                   O</a:t>
            </a:r>
            <a:endParaRPr lang="en-US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23528" y="579597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       6°                                   P</a:t>
            </a:r>
            <a:endParaRPr lang="en-US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092280" y="60932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8</a:t>
            </a:r>
            <a:endParaRPr lang="en-US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23528" y="609329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       7°                                   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01606"/>
            <a:ext cx="9361040" cy="1143000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Número Quântico Secundário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521" y="1700808"/>
            <a:ext cx="8711951" cy="4824536"/>
          </a:xfrm>
        </p:spPr>
        <p:txBody>
          <a:bodyPr/>
          <a:lstStyle/>
          <a:p>
            <a:pPr algn="just"/>
            <a:r>
              <a:rPr lang="pt-BR" sz="3000" b="1" dirty="0"/>
              <a:t> </a:t>
            </a:r>
            <a:r>
              <a:rPr lang="pt-BR" sz="3000" dirty="0"/>
              <a:t>Indica a energia do elétron no subnível.  Entre os átomos conhecidos em seus estados fundamentais, </a:t>
            </a:r>
            <a:r>
              <a:rPr lang="pt-BR" sz="3000" b="1" dirty="0"/>
              <a:t>l</a:t>
            </a:r>
            <a:r>
              <a:rPr lang="pt-BR" sz="3000" dirty="0"/>
              <a:t> varia de 0 a 3 e esses subníveis são representados pelas letras </a:t>
            </a:r>
            <a:r>
              <a:rPr lang="pt-BR" sz="3000" b="1" dirty="0"/>
              <a:t>s, p, d, f,</a:t>
            </a:r>
            <a:r>
              <a:rPr lang="pt-BR" sz="3000" dirty="0"/>
              <a:t> respectivamente. O número máximo de elétrons em cada subnível é dado por 2 (2 l + 1).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37343"/>
              </p:ext>
            </p:extLst>
          </p:nvPr>
        </p:nvGraphicFramePr>
        <p:xfrm>
          <a:off x="1259632" y="4365104"/>
          <a:ext cx="6984776" cy="2012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208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rgbClr val="0070C0"/>
                          </a:solidFill>
                        </a:rPr>
                        <a:t>Subnível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rgbClr val="0070C0"/>
                          </a:solidFill>
                        </a:rPr>
                        <a:t>n° quântico (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ℓ)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rgbClr val="0070C0"/>
                          </a:solidFill>
                        </a:rPr>
                        <a:t>Máximo de</a:t>
                      </a:r>
                      <a:r>
                        <a:rPr lang="pt-BR" sz="1800" b="1" baseline="0" dirty="0">
                          <a:solidFill>
                            <a:srgbClr val="0070C0"/>
                          </a:solidFill>
                        </a:rPr>
                        <a:t> elétrons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        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         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        f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04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>
            <a:extLst>
              <a:ext uri="{FF2B5EF4-FFF2-40B4-BE49-F238E27FC236}">
                <a16:creationId xmlns:a16="http://schemas.microsoft.com/office/drawing/2014/main" id="{62D35FAF-F625-432F-AAA4-B3E591772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63" y="506723"/>
            <a:ext cx="7819102" cy="168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b="1" dirty="0">
                <a:latin typeface="Arial" charset="0"/>
                <a:cs typeface="Arial" charset="0"/>
              </a:rPr>
              <a:t>O </a:t>
            </a:r>
            <a:r>
              <a:rPr lang="pt-BR" sz="2400" b="1" dirty="0" err="1">
                <a:latin typeface="Arial" charset="0"/>
                <a:cs typeface="Arial" charset="0"/>
              </a:rPr>
              <a:t>subnível</a:t>
            </a:r>
            <a:r>
              <a:rPr lang="pt-BR" sz="2400" b="1" dirty="0">
                <a:latin typeface="Arial" charset="0"/>
                <a:cs typeface="Arial" charset="0"/>
              </a:rPr>
              <a:t>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“ p “ </a:t>
            </a:r>
            <a:r>
              <a:rPr lang="pt-BR" sz="2400" b="1" dirty="0">
                <a:latin typeface="Arial" charset="0"/>
                <a:cs typeface="Arial" charset="0"/>
              </a:rPr>
              <a:t>possui três orbitais na forma de um duplo ovóide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400" b="1" dirty="0">
                <a:latin typeface="Arial" charset="0"/>
                <a:cs typeface="Arial" charset="0"/>
              </a:rPr>
              <a:t>e orientações espaciais perpendiculares entre si.</a:t>
            </a:r>
          </a:p>
        </p:txBody>
      </p:sp>
      <p:sp>
        <p:nvSpPr>
          <p:cNvPr id="22" name="Oval 23">
            <a:extLst>
              <a:ext uri="{FF2B5EF4-FFF2-40B4-BE49-F238E27FC236}">
                <a16:creationId xmlns:a16="http://schemas.microsoft.com/office/drawing/2014/main" id="{E7A3EB22-3AF8-4550-A241-51CA3CBAC90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24733" y="3464546"/>
            <a:ext cx="647700" cy="18716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Oval 24">
            <a:extLst>
              <a:ext uri="{FF2B5EF4-FFF2-40B4-BE49-F238E27FC236}">
                <a16:creationId xmlns:a16="http://schemas.microsoft.com/office/drawing/2014/main" id="{4239A4FD-11DF-412A-86DA-11A4BF4C3BB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824958" y="3426446"/>
            <a:ext cx="647700" cy="18716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7B6CFEEE-87BF-4EA0-81A3-9EFC4D705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614" y="4327352"/>
            <a:ext cx="647700" cy="18716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B3A6854-DA51-4B52-B4B5-7767AE7FA8B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52614" y="2492202"/>
            <a:ext cx="647700" cy="18716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Oval 27">
            <a:extLst>
              <a:ext uri="{FF2B5EF4-FFF2-40B4-BE49-F238E27FC236}">
                <a16:creationId xmlns:a16="http://schemas.microsoft.com/office/drawing/2014/main" id="{0A49F362-408D-4CCA-A281-1676491A1DF7}"/>
              </a:ext>
            </a:extLst>
          </p:cNvPr>
          <p:cNvSpPr>
            <a:spLocks noChangeArrowheads="1"/>
          </p:cNvSpPr>
          <p:nvPr/>
        </p:nvSpPr>
        <p:spPr bwMode="auto">
          <a:xfrm rot="3221635">
            <a:off x="3169196" y="4040807"/>
            <a:ext cx="647700" cy="18716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Oval 28">
            <a:extLst>
              <a:ext uri="{FF2B5EF4-FFF2-40B4-BE49-F238E27FC236}">
                <a16:creationId xmlns:a16="http://schemas.microsoft.com/office/drawing/2014/main" id="{522CC841-7025-4677-BAD7-A8BBC9CFDDD9}"/>
              </a:ext>
            </a:extLst>
          </p:cNvPr>
          <p:cNvSpPr>
            <a:spLocks noChangeArrowheads="1"/>
          </p:cNvSpPr>
          <p:nvPr/>
        </p:nvSpPr>
        <p:spPr bwMode="auto">
          <a:xfrm rot="-7815209">
            <a:off x="4609058" y="2816846"/>
            <a:ext cx="647700" cy="18716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Line 29">
            <a:extLst>
              <a:ext uri="{FF2B5EF4-FFF2-40B4-BE49-F238E27FC236}">
                <a16:creationId xmlns:a16="http://schemas.microsoft.com/office/drawing/2014/main" id="{360A83D4-BF4E-4E4D-B585-A50A8B306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6852" y="4363864"/>
            <a:ext cx="4248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" name="Line 30">
            <a:extLst>
              <a:ext uri="{FF2B5EF4-FFF2-40B4-BE49-F238E27FC236}">
                <a16:creationId xmlns:a16="http://schemas.microsoft.com/office/drawing/2014/main" id="{531202EB-00C2-453A-8121-937B9232A4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189" y="2852564"/>
            <a:ext cx="3529013" cy="2879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" name="Line 31">
            <a:extLst>
              <a:ext uri="{FF2B5EF4-FFF2-40B4-BE49-F238E27FC236}">
                <a16:creationId xmlns:a16="http://schemas.microsoft.com/office/drawing/2014/main" id="{E9B6A4B9-6028-4ED1-AC3D-D4E8EC6A7B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39952" y="2204864"/>
            <a:ext cx="73025" cy="4175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" name="Text Box 32">
            <a:extLst>
              <a:ext uri="{FF2B5EF4-FFF2-40B4-BE49-F238E27FC236}">
                <a16:creationId xmlns:a16="http://schemas.microsoft.com/office/drawing/2014/main" id="{12FCE4F6-8FDA-4683-B7E6-D5725458C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389" y="4109864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cs typeface="Arial" panose="020B0604020202020204" pitchFamily="34" charset="0"/>
              </a:rPr>
              <a:t>p</a:t>
            </a:r>
          </a:p>
        </p:txBody>
      </p:sp>
      <p:sp>
        <p:nvSpPr>
          <p:cNvPr id="32" name="Text Box 33">
            <a:extLst>
              <a:ext uri="{FF2B5EF4-FFF2-40B4-BE49-F238E27FC236}">
                <a16:creationId xmlns:a16="http://schemas.microsoft.com/office/drawing/2014/main" id="{AFE29EB9-C058-411E-AB32-D2F6FCAF7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902" y="4292427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cs typeface="Arial" panose="020B0604020202020204" pitchFamily="34" charset="0"/>
              </a:rPr>
              <a:t>x</a:t>
            </a:r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7E602378-D54F-4E84-BEA9-80733AE4F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364" y="2093739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cs typeface="Arial" panose="020B0604020202020204" pitchFamily="34" charset="0"/>
              </a:rPr>
              <a:t>p</a:t>
            </a:r>
          </a:p>
        </p:txBody>
      </p:sp>
      <p:sp>
        <p:nvSpPr>
          <p:cNvPr id="34" name="Text Box 35">
            <a:extLst>
              <a:ext uri="{FF2B5EF4-FFF2-40B4-BE49-F238E27FC236}">
                <a16:creationId xmlns:a16="http://schemas.microsoft.com/office/drawing/2014/main" id="{0C5E7C0A-F1C6-484F-B6B2-C4BE4A65C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877" y="2276302"/>
            <a:ext cx="319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Arrus Blk BT" pitchFamily="18" charset="0"/>
              </a:rPr>
              <a:t>y</a:t>
            </a:r>
          </a:p>
        </p:txBody>
      </p:sp>
      <p:sp>
        <p:nvSpPr>
          <p:cNvPr id="35" name="Text Box 36">
            <a:extLst>
              <a:ext uri="{FF2B5EF4-FFF2-40B4-BE49-F238E27FC236}">
                <a16:creationId xmlns:a16="http://schemas.microsoft.com/office/drawing/2014/main" id="{7C88243C-5E06-4756-B7B2-CF34FF851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639" y="2662064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cs typeface="Arial" panose="020B0604020202020204" pitchFamily="34" charset="0"/>
              </a:rPr>
              <a:t>p</a:t>
            </a:r>
          </a:p>
        </p:txBody>
      </p:sp>
      <p:sp>
        <p:nvSpPr>
          <p:cNvPr id="36" name="Text Box 37">
            <a:extLst>
              <a:ext uri="{FF2B5EF4-FFF2-40B4-BE49-F238E27FC236}">
                <a16:creationId xmlns:a16="http://schemas.microsoft.com/office/drawing/2014/main" id="{77B67352-49D7-441F-8F05-7BAB5378B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152" y="2844627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cs typeface="Arial" panose="020B0604020202020204" pitchFamily="34" charset="0"/>
              </a:rPr>
              <a:t>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7" name="Object 5">
            <a:extLst>
              <a:ext uri="{FF2B5EF4-FFF2-40B4-BE49-F238E27FC236}">
                <a16:creationId xmlns:a16="http://schemas.microsoft.com/office/drawing/2014/main" id="{DF896834-051B-41C2-8C83-86F27446E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849439"/>
              </p:ext>
            </p:extLst>
          </p:nvPr>
        </p:nvGraphicFramePr>
        <p:xfrm>
          <a:off x="231494" y="391848"/>
          <a:ext cx="3810595" cy="246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2" name="Imagem de bitmap" r:id="rId3" imgW="1647619" imgH="1066667" progId="Paint.Picture">
                  <p:embed/>
                </p:oleObj>
              </mc:Choice>
              <mc:Fallback>
                <p:oleObj name="Imagem de bitmap" r:id="rId3" imgW="1647619" imgH="1066667" progId="Paint.Picture">
                  <p:embed/>
                  <p:pic>
                    <p:nvPicPr>
                      <p:cNvPr id="151557" name="Object 5">
                        <a:extLst>
                          <a:ext uri="{FF2B5EF4-FFF2-40B4-BE49-F238E27FC236}">
                            <a16:creationId xmlns:a16="http://schemas.microsoft.com/office/drawing/2014/main" id="{DF896834-051B-41C2-8C83-86F27446EF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94" y="391848"/>
                        <a:ext cx="3810595" cy="2468151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7">
            <a:extLst>
              <a:ext uri="{FF2B5EF4-FFF2-40B4-BE49-F238E27FC236}">
                <a16:creationId xmlns:a16="http://schemas.microsoft.com/office/drawing/2014/main" id="{7F44B9FE-968B-4BF5-AB93-A6829B179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298" y="836712"/>
            <a:ext cx="4550588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pt-BR" sz="2400" b="1" dirty="0">
                <a:cs typeface="Arial" panose="020B0604020202020204" pitchFamily="34" charset="0"/>
              </a:rPr>
              <a:t>O subnível “ d “ possui cinco orbitais</a:t>
            </a:r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DE6741FB-6608-4058-BD4C-DA4E87575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74493"/>
            <a:ext cx="53944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pt-BR" sz="2400" b="1" dirty="0">
                <a:cs typeface="Arial" panose="020B0604020202020204" pitchFamily="34" charset="0"/>
              </a:rPr>
              <a:t>O subnível “ f “ possui sete orbitais</a:t>
            </a: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7080D433-D18E-4905-BB57-4B206FD39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805670"/>
              </p:ext>
            </p:extLst>
          </p:nvPr>
        </p:nvGraphicFramePr>
        <p:xfrm>
          <a:off x="5672522" y="2527879"/>
          <a:ext cx="3167980" cy="3718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3" name="Imagem de bitmap" r:id="rId5" imgW="1752381" imgH="2057143" progId="Paint.Picture">
                  <p:embed/>
                </p:oleObj>
              </mc:Choice>
              <mc:Fallback>
                <p:oleObj name="Imagem de bitmap" r:id="rId5" imgW="1752381" imgH="2057143" progId="Paint.Picture">
                  <p:embed/>
                  <p:pic>
                    <p:nvPicPr>
                      <p:cNvPr id="151558" name="Object 6">
                        <a:extLst>
                          <a:ext uri="{FF2B5EF4-FFF2-40B4-BE49-F238E27FC236}">
                            <a16:creationId xmlns:a16="http://schemas.microsoft.com/office/drawing/2014/main" id="{33144084-DD60-4967-A0EE-8B72280F7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522" y="2527879"/>
                        <a:ext cx="3167980" cy="3718933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1860</Words>
  <Application>Microsoft Office PowerPoint</Application>
  <PresentationFormat>Apresentação na tela (4:3)</PresentationFormat>
  <Paragraphs>351</Paragraphs>
  <Slides>49</Slides>
  <Notes>23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49</vt:i4>
      </vt:variant>
    </vt:vector>
  </HeadingPairs>
  <TitlesOfParts>
    <vt:vector size="62" baseType="lpstr">
      <vt:lpstr>Aharoni</vt:lpstr>
      <vt:lpstr>Arial</vt:lpstr>
      <vt:lpstr>Arrus Blk BT</vt:lpstr>
      <vt:lpstr>Calibri</vt:lpstr>
      <vt:lpstr>Calibri Light</vt:lpstr>
      <vt:lpstr>Lucida Calligraphy</vt:lpstr>
      <vt:lpstr>Tahoma</vt:lpstr>
      <vt:lpstr>Times New Roman</vt:lpstr>
      <vt:lpstr>Personalizar design</vt:lpstr>
      <vt:lpstr>Office Theme</vt:lpstr>
      <vt:lpstr>Imagem de bitmap</vt:lpstr>
      <vt:lpstr>Equation</vt:lpstr>
      <vt:lpstr>Equação</vt:lpstr>
      <vt:lpstr>LIGAÇÕES QUÍMICAS</vt:lpstr>
      <vt:lpstr>LIGAÇÕES QUÍMICAS</vt:lpstr>
      <vt:lpstr>Modelo Atômico de Bohr</vt:lpstr>
      <vt:lpstr>Modelo Atômico Ondulatório</vt:lpstr>
      <vt:lpstr>Modelo Atômico Ondulatório</vt:lpstr>
      <vt:lpstr>Número Quântico Principal (n)</vt:lpstr>
      <vt:lpstr>Número Quântico Secundário</vt:lpstr>
      <vt:lpstr>Apresentação do PowerPoint</vt:lpstr>
      <vt:lpstr>Apresentação do PowerPoint</vt:lpstr>
      <vt:lpstr>Apresentação do PowerPoint</vt:lpstr>
      <vt:lpstr>Distribuição Eletrônica</vt:lpstr>
      <vt:lpstr>Diagrama de Pauling</vt:lpstr>
      <vt:lpstr>Diagrama de Pauling</vt:lpstr>
      <vt:lpstr>Configuração Eletrônica de um Átomo Neutro</vt:lpstr>
      <vt:lpstr>Configuração Eletrônica do 20Ca </vt:lpstr>
      <vt:lpstr>Configuração Eletrônica do 92U </vt:lpstr>
      <vt:lpstr>Configuração Eletrônica do 28Ni </vt:lpstr>
      <vt:lpstr>Configuração Eletrônica do 54Xe </vt:lpstr>
      <vt:lpstr>Apresentação do PowerPoint</vt:lpstr>
      <vt:lpstr>Apresentação do PowerPoint</vt:lpstr>
      <vt:lpstr>Configuração Eletrônica de Cátions</vt:lpstr>
      <vt:lpstr>Configuração Eletrônica do 25Mn2+</vt:lpstr>
      <vt:lpstr>Configuração Eletrônica do 48Cd2+</vt:lpstr>
      <vt:lpstr>Configuração Eletrônica de um Ânion</vt:lpstr>
      <vt:lpstr>Configuração Eletrônica do 35Br-</vt:lpstr>
      <vt:lpstr>Configuração Eletrônica do 16S2-</vt:lpstr>
      <vt:lpstr>Apresentação do PowerPoint</vt:lpstr>
      <vt:lpstr>Apresentação do PowerPoint</vt:lpstr>
      <vt:lpstr>Desafio  1 </vt:lpstr>
      <vt:lpstr>Desafio – 2 </vt:lpstr>
      <vt:lpstr>Apresentação do PowerPoint</vt:lpstr>
      <vt:lpstr>Apresentação do PowerPoint</vt:lpstr>
      <vt:lpstr>Desafio – 3 </vt:lpstr>
      <vt:lpstr>Apresentação do PowerPoint</vt:lpstr>
      <vt:lpstr>  Teoria do Octeto  </vt:lpstr>
      <vt:lpstr>Ligação Iônica ou Eletrovalente</vt:lpstr>
      <vt:lpstr>Ligação Iônica e Formação de Íons</vt:lpstr>
      <vt:lpstr>Exercícios</vt:lpstr>
      <vt:lpstr>Fórmula de um Composto Iônico</vt:lpstr>
      <vt:lpstr>Exercícios</vt:lpstr>
      <vt:lpstr>A Estrutura dos Compostos Iônicos</vt:lpstr>
      <vt:lpstr>Ligação Covalente Simples</vt:lpstr>
      <vt:lpstr>Ligação Covalente </vt:lpstr>
      <vt:lpstr>Ligação Covalente Dativa e Ressonância</vt:lpstr>
      <vt:lpstr>Polaridade</vt:lpstr>
      <vt:lpstr>Ligação Metálica</vt:lpstr>
      <vt:lpstr>Apresentação do PowerPoint</vt:lpstr>
      <vt:lpstr>Apresentação do PowerPoint</vt:lpstr>
      <vt:lpstr>Exercícios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LIGAÇÕES QUÍMICAS</dc:title>
  <dc:creator>Alef Tenório</dc:creator>
  <cp:lastModifiedBy>Alef Tenório</cp:lastModifiedBy>
  <cp:revision>6</cp:revision>
  <dcterms:created xsi:type="dcterms:W3CDTF">2019-02-25T21:38:15Z</dcterms:created>
  <dcterms:modified xsi:type="dcterms:W3CDTF">2019-02-26T13:38:43Z</dcterms:modified>
</cp:coreProperties>
</file>