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8" r:id="rId1"/>
    <p:sldMasterId id="2147483860" r:id="rId2"/>
  </p:sldMasterIdLst>
  <p:notesMasterIdLst>
    <p:notesMasterId r:id="rId32"/>
  </p:notesMasterIdLst>
  <p:sldIdLst>
    <p:sldId id="256" r:id="rId3"/>
    <p:sldId id="270" r:id="rId4"/>
    <p:sldId id="271" r:id="rId5"/>
    <p:sldId id="272" r:id="rId6"/>
    <p:sldId id="274" r:id="rId7"/>
    <p:sldId id="297" r:id="rId8"/>
    <p:sldId id="284" r:id="rId9"/>
    <p:sldId id="285" r:id="rId10"/>
    <p:sldId id="286" r:id="rId11"/>
    <p:sldId id="304" r:id="rId12"/>
    <p:sldId id="290" r:id="rId13"/>
    <p:sldId id="276" r:id="rId14"/>
    <p:sldId id="277" r:id="rId15"/>
    <p:sldId id="288" r:id="rId16"/>
    <p:sldId id="278" r:id="rId17"/>
    <p:sldId id="292" r:id="rId18"/>
    <p:sldId id="298" r:id="rId19"/>
    <p:sldId id="291" r:id="rId20"/>
    <p:sldId id="299" r:id="rId21"/>
    <p:sldId id="293" r:id="rId22"/>
    <p:sldId id="294" r:id="rId23"/>
    <p:sldId id="295" r:id="rId24"/>
    <p:sldId id="296" r:id="rId25"/>
    <p:sldId id="279" r:id="rId26"/>
    <p:sldId id="281" r:id="rId27"/>
    <p:sldId id="300" r:id="rId28"/>
    <p:sldId id="301" r:id="rId29"/>
    <p:sldId id="302" r:id="rId30"/>
    <p:sldId id="303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6370" autoAdjust="0"/>
  </p:normalViewPr>
  <p:slideViewPr>
    <p:cSldViewPr snapToGrid="0" snapToObjects="1">
      <p:cViewPr varScale="1">
        <p:scale>
          <a:sx n="73" d="100"/>
          <a:sy n="73" d="100"/>
        </p:scale>
        <p:origin x="45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952322023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23555" name="Espaço Reservado para Anotaçõ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438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23555" name="Espaço Reservado para Anotaçõ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5908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24579" name="Espaço Reservado para Anotaçõ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182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25603" name="Espaço Reservado para Anotaçõ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558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26627" name="Espaço Reservado para Anotaçõ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211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26627" name="Espaço Reservado para Anotações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144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0192-68EE-42EE-8E89-FD7B37F07907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53FBB-9CCC-46E5-83C5-F3652652BF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160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D649-028B-47D5-AA34-C23CE13D6B1D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DB688-6AAD-491C-93DB-92E6027147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53263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6A784-1044-4075-9790-6FECF0C36916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2B6D5-916F-474B-93E1-6FE414E55C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30583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rgbClr val="35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90B3F90-57EC-4ED9-B370-17B8FD064A32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F6CCFDDA-59CE-4A54-AFAA-83D408DC4B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3859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F3699-7F8D-4B14-9610-51AB1934486B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C35A5-6E28-41F0-929E-54F424AE52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27931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4B5D-4D3B-4B17-A2EE-2755A8F7AE95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371D7-4D4C-4CAA-A5CB-02E1FCAF98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74497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40562-9BCB-4BFF-9D37-B60C65F04D58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87318-FD7D-406D-B12C-70B6411319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21658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A22A-98E7-49DF-895D-987EB2454DBF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7CC89-35F3-4F42-A886-94681C12AF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930597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FAFD-BD47-4834-94B0-0F6C27115814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A1BA7-A3C8-46CF-9B63-DF7C4DD993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959934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B2B3A-7040-4302-9854-00F3193FFAFB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5E174-6115-43DD-9DF3-72DB0CB28F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458008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/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E9BA-0A13-4159-A272-8AA5859C2465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B7117-B955-4F04-8836-784561F607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85270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B887C-8197-4103-94DD-215286AAE6F0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0A4C1-CF62-4614-BB0C-F86539304B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862491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5105400"/>
            <a:ext cx="11293475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0089D-23EF-4127-8C36-ADD7587E5821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B67FC-C618-4BC3-A8F2-36FEC12500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926321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6A25-83C6-40BF-900F-AA9A7FD92D5F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63D3B-21F7-47C5-A7EE-791C8D115C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040441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8F6D-B795-4A3A-8D7B-48E0499CC977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9AA12-467C-4FC5-9BDD-7EC3E4A2A4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62541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8422-CFE1-48AC-8C29-39BC7C726F6A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89F87-25AD-4A35-AB14-4A8D38CD37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32611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567A-6EFA-45B7-96B7-EE6811ED73D3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CB309-6C73-427F-9E14-00701F2381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32486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E00D-D2E1-4AE0-921D-B75840825878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A00CD-26F1-4E00-A211-AF270C90A2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27130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AF37-5359-4A3C-AD12-4D396B7FDAA9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0842B-E7EE-448D-A113-E6264616A4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373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043C-8DF6-4D51-90EA-4B44FC3B0FD2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FCB4-DA57-4963-8A57-1A4B031EEE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2611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CABC9-1AF4-49B8-99DE-713371ABFED6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C8356-52E3-4622-8EE5-6C66FE36FB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75075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2443-BBAB-4B09-BF78-AE0AA2916041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1BF4D-D29A-4C8D-AFAF-4445178C0A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02675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926EA2-2833-4160-A6D1-F70AE06BA022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9F4E7367-114E-40D3-AFAC-B9E2F9903E5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98" r:id="rId9"/>
    <p:sldLayoutId id="2147483988" r:id="rId10"/>
    <p:sldLayoutId id="214748398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3475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063" y="1828800"/>
            <a:ext cx="8594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8176" y="998537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1AC07-C256-415B-8305-04F4B6729FDA}" type="datetimeFigureOut">
              <a:rPr lang="pt-BR"/>
              <a:pPr>
                <a:defRPr/>
              </a:pPr>
              <a:t>01/02/2019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976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3600">
                <a:solidFill>
                  <a:srgbClr val="8E8E94"/>
                </a:solidFill>
                <a:latin typeface="Century Schoolbook" panose="02040604050505020304" pitchFamily="18" charset="0"/>
              </a:defRPr>
            </a:lvl1pPr>
          </a:lstStyle>
          <a:p>
            <a:fld id="{5F23B955-8C90-4957-AC09-002660226DB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90" r:id="rId2"/>
    <p:sldLayoutId id="214748400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4001" r:id="rId9"/>
    <p:sldLayoutId id="2147483996" r:id="rId10"/>
    <p:sldLayoutId id="214748399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9pPr>
    </p:titleStyle>
    <p:bodyStyle>
      <a:lvl1pPr marL="182563" indent="-182563" algn="l" rtl="0" eaLnBrk="0" fontAlgn="base" hangingPunct="0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kern="1200" spc="1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032001"/>
            <a:ext cx="12192000" cy="2678544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01" name="Título 1"/>
          <p:cNvSpPr>
            <a:spLocks noGrp="1"/>
          </p:cNvSpPr>
          <p:nvPr>
            <p:ph type="ctrTitle"/>
          </p:nvPr>
        </p:nvSpPr>
        <p:spPr>
          <a:xfrm>
            <a:off x="3743325" y="1887538"/>
            <a:ext cx="9144000" cy="2387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11500" b="1" dirty="0">
                <a:latin typeface="Book Antiqua" panose="02040602050305030304" pitchFamily="18" charset="0"/>
              </a:rPr>
              <a:t>FÍSICA</a:t>
            </a:r>
          </a:p>
        </p:txBody>
      </p:sp>
      <p:pic>
        <p:nvPicPr>
          <p:cNvPr id="7175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476500"/>
            <a:ext cx="20129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59864" y="5383369"/>
            <a:ext cx="7701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</a:rPr>
              <a:t>Maria Clara, </a:t>
            </a:r>
            <a:r>
              <a:rPr lang="pt-BR" sz="3200" b="1" dirty="0" err="1" smtClean="0">
                <a:solidFill>
                  <a:schemeClr val="accent1"/>
                </a:solidFill>
              </a:rPr>
              <a:t>Yanna</a:t>
            </a:r>
            <a:r>
              <a:rPr lang="pt-BR" sz="3200" b="1" dirty="0" smtClean="0">
                <a:solidFill>
                  <a:schemeClr val="accent1"/>
                </a:solidFill>
              </a:rPr>
              <a:t> Patriota e Luís </a:t>
            </a:r>
            <a:r>
              <a:rPr lang="pt-BR" sz="3200" b="1" dirty="0" smtClean="0">
                <a:solidFill>
                  <a:schemeClr val="accent1"/>
                </a:solidFill>
              </a:rPr>
              <a:t>Henrique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72" b="96583" l="9943" r="89943">
                        <a14:foregroundMark x1="25943" y1="7859" x2="25943" y2="7859"/>
                        <a14:foregroundMark x1="29486" y1="7517" x2="29486" y2="7517"/>
                        <a14:foregroundMark x1="33829" y1="6720" x2="33829" y2="6720"/>
                        <a14:foregroundMark x1="40914" y1="5923" x2="40914" y2="5923"/>
                        <a14:foregroundMark x1="43543" y1="5923" x2="43543" y2="5923"/>
                        <a14:foregroundMark x1="47429" y1="8314" x2="47429" y2="8314"/>
                        <a14:foregroundMark x1="50629" y1="6948" x2="50629" y2="6948"/>
                        <a14:foregroundMark x1="53029" y1="7289" x2="53029" y2="7289"/>
                        <a14:foregroundMark x1="58514" y1="7859" x2="58514" y2="7859"/>
                        <a14:foregroundMark x1="63086" y1="8884" x2="63086" y2="8884"/>
                        <a14:foregroundMark x1="65600" y1="8314" x2="65600" y2="8314"/>
                        <a14:foregroundMark x1="69943" y1="7859" x2="69943" y2="7859"/>
                        <a14:foregroundMark x1="73143" y1="7859" x2="73143" y2="7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25" y="2500150"/>
            <a:ext cx="1912892" cy="19194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66682" y="746975"/>
            <a:ext cx="66841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400" dirty="0" smtClean="0">
                <a:latin typeface="Lato Medium"/>
                <a:cs typeface="Arial" panose="020B0604020202020204" pitchFamily="34" charset="0"/>
              </a:rPr>
              <a:t>OPERAÇÕES </a:t>
            </a:r>
          </a:p>
          <a:p>
            <a:pPr algn="ctr"/>
            <a:r>
              <a:rPr lang="pt-BR" altLang="pt-BR" sz="4400" dirty="0" smtClean="0">
                <a:latin typeface="Lato Medium"/>
                <a:cs typeface="Arial" panose="020B0604020202020204" pitchFamily="34" charset="0"/>
              </a:rPr>
              <a:t>COM </a:t>
            </a:r>
          </a:p>
          <a:p>
            <a:pPr algn="ctr"/>
            <a:r>
              <a:rPr lang="pt-BR" altLang="pt-BR" sz="4400" dirty="0" smtClean="0">
                <a:latin typeface="Lato Medium"/>
                <a:cs typeface="Arial" panose="020B0604020202020204" pitchFamily="34" charset="0"/>
              </a:rPr>
              <a:t>VETORES</a:t>
            </a:r>
          </a:p>
          <a:p>
            <a:endParaRPr lang="pt-BR" altLang="pt-BR" sz="1200" dirty="0"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Picture 2" descr="C:\Users\ian\Desktop\figs_jpg\measuring_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219" y="3425780"/>
            <a:ext cx="2723061" cy="2109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243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856877" y="5011131"/>
            <a:ext cx="96457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marL="342900" indent="-342900" algn="just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pt-BR" altLang="pt-BR" sz="2400" dirty="0">
                <a:latin typeface="+mn-lt"/>
              </a:rPr>
              <a:t>O sentido do vetor é o mesmo se a&gt;0, e oposto se a&lt;0.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pt-BR" altLang="pt-BR" sz="2400" dirty="0">
                <a:latin typeface="+mn-lt"/>
              </a:rPr>
              <a:t>O módulo do resultante é dado pela multiplicação do escalar pelo módulo do vetor.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4" name="Text Box 10"/>
              <p:cNvSpPr txBox="1">
                <a:spLocks noChangeArrowheads="1"/>
              </p:cNvSpPr>
              <p:nvPr/>
            </p:nvSpPr>
            <p:spPr bwMode="auto">
              <a:xfrm>
                <a:off x="922894" y="1804631"/>
                <a:ext cx="9579722" cy="1399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indent="-342900" eaLnBrk="1" hangingPunct="1">
                  <a:spcBef>
                    <a:spcPct val="50000"/>
                  </a:spcBef>
                  <a:buClr>
                    <a:schemeClr val="accent4"/>
                  </a:buClr>
                  <a:buFont typeface="Wingdings" panose="05000000000000000000" pitchFamily="2" charset="2"/>
                  <a:buChar char="v"/>
                </a:pPr>
                <a:r>
                  <a:rPr lang="pt-BR" altLang="pt-BR" sz="2400" dirty="0">
                    <a:latin typeface="+mn-lt"/>
                    <a:cs typeface="Arial" panose="020B0604020202020204" pitchFamily="34" charset="0"/>
                  </a:rPr>
                  <a:t>Multiplicação e/ou divisão de vetores por um escalar: </a:t>
                </a:r>
              </a:p>
              <a:p>
                <a:pPr algn="ctr" eaLnBrk="1" hangingPunct="1">
                  <a:spcBef>
                    <a:spcPct val="50000"/>
                  </a:spcBef>
                  <a:buClr>
                    <a:schemeClr val="accent4"/>
                  </a:buClr>
                </a:pPr>
                <a:r>
                  <a:rPr lang="pt-BR" altLang="pt-BR" sz="3600" dirty="0">
                    <a:latin typeface="+mn-lt"/>
                    <a:cs typeface="Arial" panose="020B0604020202020204" pitchFamily="34" charset="0"/>
                  </a:rPr>
                  <a:t>a.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3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6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pt-BR" altLang="pt-BR" sz="3600" dirty="0">
                    <a:latin typeface="+mn-lt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29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894" y="1804631"/>
                <a:ext cx="9579722" cy="1399037"/>
              </a:xfrm>
              <a:prstGeom prst="rect">
                <a:avLst/>
              </a:prstGeom>
              <a:blipFill>
                <a:blip r:embed="rId2"/>
                <a:stretch>
                  <a:fillRect l="-827" t="-3478" b="-15217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" y="745615"/>
            <a:ext cx="112934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4400" dirty="0">
                <a:latin typeface="+mj-lt"/>
              </a:rPr>
              <a:t>MULTIPLICAÇÃO POR ESCALAR</a:t>
            </a:r>
            <a:endParaRPr lang="pt-BR" altLang="pt-BR" sz="44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500665" y="3394925"/>
            <a:ext cx="1223962" cy="722313"/>
            <a:chOff x="9247173" y="3362265"/>
            <a:chExt cx="1223962" cy="722313"/>
          </a:xfrm>
        </p:grpSpPr>
        <p:sp>
          <p:nvSpPr>
            <p:cNvPr id="12292" name="Line 6"/>
            <p:cNvSpPr>
              <a:spLocks noChangeShapeType="1"/>
            </p:cNvSpPr>
            <p:nvPr/>
          </p:nvSpPr>
          <p:spPr bwMode="auto">
            <a:xfrm rot="10800000" flipH="1">
              <a:off x="9247173" y="3362265"/>
              <a:ext cx="122396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p:grpSp>
          <p:nvGrpSpPr>
            <p:cNvPr id="12293" name="Group 7"/>
            <p:cNvGrpSpPr>
              <a:grpSpLocks/>
            </p:cNvGrpSpPr>
            <p:nvPr/>
          </p:nvGrpSpPr>
          <p:grpSpPr bwMode="auto">
            <a:xfrm>
              <a:off x="9607536" y="3505140"/>
              <a:ext cx="504825" cy="579438"/>
              <a:chOff x="2789" y="2840"/>
              <a:chExt cx="318" cy="365"/>
            </a:xfrm>
          </p:grpSpPr>
          <p:sp>
            <p:nvSpPr>
              <p:cNvPr id="12313" name="Text Box 8"/>
              <p:cNvSpPr txBox="1">
                <a:spLocks noChangeArrowheads="1"/>
              </p:cNvSpPr>
              <p:nvPr/>
            </p:nvSpPr>
            <p:spPr bwMode="auto">
              <a:xfrm>
                <a:off x="2789" y="2840"/>
                <a:ext cx="31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3200" dirty="0">
                    <a:solidFill>
                      <a:schemeClr val="accent1"/>
                    </a:solidFill>
                  </a:rPr>
                  <a:t>A</a:t>
                </a:r>
              </a:p>
            </p:txBody>
          </p:sp>
          <p:sp>
            <p:nvSpPr>
              <p:cNvPr id="12314" name="Line 9"/>
              <p:cNvSpPr>
                <a:spLocks noChangeShapeType="1"/>
              </p:cNvSpPr>
              <p:nvPr/>
            </p:nvSpPr>
            <p:spPr bwMode="auto">
              <a:xfrm>
                <a:off x="2807" y="2895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4" name="Agrupar 3"/>
          <p:cNvGrpSpPr/>
          <p:nvPr/>
        </p:nvGrpSpPr>
        <p:grpSpPr>
          <a:xfrm>
            <a:off x="6888163" y="2580468"/>
            <a:ext cx="3671888" cy="2017713"/>
            <a:chOff x="6888163" y="2580468"/>
            <a:chExt cx="3671888" cy="2017713"/>
          </a:xfrm>
        </p:grpSpPr>
        <p:sp>
          <p:nvSpPr>
            <p:cNvPr id="12296" name="Line 12"/>
            <p:cNvSpPr>
              <a:spLocks noChangeShapeType="1"/>
            </p:cNvSpPr>
            <p:nvPr/>
          </p:nvSpPr>
          <p:spPr bwMode="auto">
            <a:xfrm rot="10800000" flipH="1">
              <a:off x="6888163" y="3301193"/>
              <a:ext cx="367030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accent1"/>
                </a:solidFill>
              </a:endParaRPr>
            </a:p>
          </p:txBody>
        </p:sp>
        <p:sp>
          <p:nvSpPr>
            <p:cNvPr id="12297" name="Text Box 14"/>
            <p:cNvSpPr txBox="1">
              <a:spLocks noChangeArrowheads="1"/>
            </p:cNvSpPr>
            <p:nvPr/>
          </p:nvSpPr>
          <p:spPr bwMode="auto">
            <a:xfrm>
              <a:off x="7967663" y="2580468"/>
              <a:ext cx="10795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3200" dirty="0">
                  <a:solidFill>
                    <a:schemeClr val="accent1"/>
                  </a:solidFill>
                </a:rPr>
                <a:t>  3 A</a:t>
              </a:r>
            </a:p>
          </p:txBody>
        </p:sp>
        <p:sp>
          <p:nvSpPr>
            <p:cNvPr id="12298" name="Line 16"/>
            <p:cNvSpPr>
              <a:spLocks noChangeShapeType="1"/>
            </p:cNvSpPr>
            <p:nvPr/>
          </p:nvSpPr>
          <p:spPr bwMode="auto">
            <a:xfrm>
              <a:off x="8529103" y="2651906"/>
              <a:ext cx="4318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accent1"/>
                </a:solidFill>
              </a:endParaRP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888164" y="3874281"/>
              <a:ext cx="3671887" cy="723900"/>
              <a:chOff x="1973" y="3565"/>
              <a:chExt cx="2313" cy="456"/>
            </a:xfrm>
          </p:grpSpPr>
          <p:sp>
            <p:nvSpPr>
              <p:cNvPr id="12301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1973" y="3565"/>
                <a:ext cx="771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2302" name="Group 18"/>
              <p:cNvGrpSpPr>
                <a:grpSpLocks/>
              </p:cNvGrpSpPr>
              <p:nvPr/>
            </p:nvGrpSpPr>
            <p:grpSpPr bwMode="auto">
              <a:xfrm>
                <a:off x="2200" y="3655"/>
                <a:ext cx="318" cy="365"/>
                <a:chOff x="2789" y="2840"/>
                <a:chExt cx="318" cy="365"/>
              </a:xfrm>
            </p:grpSpPr>
            <p:sp>
              <p:nvSpPr>
                <p:cNvPr id="1231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789" y="2840"/>
                  <a:ext cx="318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3200">
                      <a:solidFill>
                        <a:schemeClr val="accent1"/>
                      </a:solidFill>
                    </a:rPr>
                    <a:t>A</a:t>
                  </a:r>
                </a:p>
              </p:txBody>
            </p:sp>
            <p:sp>
              <p:nvSpPr>
                <p:cNvPr id="12312" name="Line 20"/>
                <p:cNvSpPr>
                  <a:spLocks noChangeShapeType="1"/>
                </p:cNvSpPr>
                <p:nvPr/>
              </p:nvSpPr>
              <p:spPr bwMode="auto">
                <a:xfrm>
                  <a:off x="2807" y="2895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12303" name="Line 21"/>
              <p:cNvSpPr>
                <a:spLocks noChangeShapeType="1"/>
              </p:cNvSpPr>
              <p:nvPr/>
            </p:nvSpPr>
            <p:spPr bwMode="auto">
              <a:xfrm rot="10800000" flipH="1">
                <a:off x="2744" y="3566"/>
                <a:ext cx="771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2304" name="Group 22"/>
              <p:cNvGrpSpPr>
                <a:grpSpLocks/>
              </p:cNvGrpSpPr>
              <p:nvPr/>
            </p:nvGrpSpPr>
            <p:grpSpPr bwMode="auto">
              <a:xfrm>
                <a:off x="2971" y="3656"/>
                <a:ext cx="318" cy="365"/>
                <a:chOff x="2789" y="2840"/>
                <a:chExt cx="318" cy="365"/>
              </a:xfrm>
            </p:grpSpPr>
            <p:sp>
              <p:nvSpPr>
                <p:cNvPr id="1230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789" y="2840"/>
                  <a:ext cx="318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3200">
                      <a:solidFill>
                        <a:schemeClr val="accent1"/>
                      </a:solidFill>
                    </a:rPr>
                    <a:t>A</a:t>
                  </a:r>
                </a:p>
              </p:txBody>
            </p:sp>
            <p:sp>
              <p:nvSpPr>
                <p:cNvPr id="12310" name="Line 24"/>
                <p:cNvSpPr>
                  <a:spLocks noChangeShapeType="1"/>
                </p:cNvSpPr>
                <p:nvPr/>
              </p:nvSpPr>
              <p:spPr bwMode="auto">
                <a:xfrm>
                  <a:off x="2807" y="2895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12305" name="Line 26"/>
              <p:cNvSpPr>
                <a:spLocks noChangeShapeType="1"/>
              </p:cNvSpPr>
              <p:nvPr/>
            </p:nvSpPr>
            <p:spPr bwMode="auto">
              <a:xfrm rot="10800000" flipH="1">
                <a:off x="3515" y="3565"/>
                <a:ext cx="771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2306" name="Group 27"/>
              <p:cNvGrpSpPr>
                <a:grpSpLocks/>
              </p:cNvGrpSpPr>
              <p:nvPr/>
            </p:nvGrpSpPr>
            <p:grpSpPr bwMode="auto">
              <a:xfrm>
                <a:off x="3742" y="3655"/>
                <a:ext cx="318" cy="365"/>
                <a:chOff x="2789" y="2840"/>
                <a:chExt cx="318" cy="365"/>
              </a:xfrm>
            </p:grpSpPr>
            <p:sp>
              <p:nvSpPr>
                <p:cNvPr id="1230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789" y="2840"/>
                  <a:ext cx="318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3200">
                      <a:solidFill>
                        <a:schemeClr val="accent1"/>
                      </a:solidFill>
                    </a:rPr>
                    <a:t>A</a:t>
                  </a:r>
                </a:p>
              </p:txBody>
            </p:sp>
            <p:sp>
              <p:nvSpPr>
                <p:cNvPr id="12308" name="Line 29"/>
                <p:cNvSpPr>
                  <a:spLocks noChangeShapeType="1"/>
                </p:cNvSpPr>
                <p:nvPr/>
              </p:nvSpPr>
              <p:spPr bwMode="auto">
                <a:xfrm>
                  <a:off x="2807" y="2895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410546" y="3694171"/>
                <a:ext cx="3178884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>
                    <a:latin typeface="+mn-lt"/>
                  </a:rPr>
                  <a:t>QUAL O VETOR </a:t>
                </a:r>
                <a:r>
                  <a:rPr lang="pt-BR" sz="2400" dirty="0">
                    <a:latin typeface="+mn-lt"/>
                    <a:cs typeface="Arial" panose="020B0604020202020204" pitchFamily="34" charset="0"/>
                  </a:rPr>
                  <a:t>3</a:t>
                </a:r>
                <a:r>
                  <a:rPr lang="pt-BR" altLang="pt-BR" sz="2400" dirty="0">
                    <a:cs typeface="Arial" panose="020B0604020202020204" pitchFamily="34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pt-BR" altLang="pt-BR" sz="2400" dirty="0"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546" y="3694171"/>
                <a:ext cx="3178884" cy="508857"/>
              </a:xfrm>
              <a:prstGeom prst="rect">
                <a:avLst/>
              </a:prstGeom>
              <a:blipFill>
                <a:blip r:embed="rId3"/>
                <a:stretch>
                  <a:fillRect l="-2874" t="-2410" r="-1916" b="-277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67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3"/>
            <a:ext cx="11300603" cy="1325562"/>
          </a:xfrm>
        </p:spPr>
        <p:txBody>
          <a:bodyPr/>
          <a:lstStyle/>
          <a:p>
            <a:pPr algn="r"/>
            <a:r>
              <a:rPr lang="pt-BR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ADIÇÃO DE VETORES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706393" y="1667669"/>
            <a:ext cx="9645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marL="514350" indent="-514350" algn="just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pt-BR" altLang="pt-BR" sz="2400" dirty="0">
                <a:latin typeface="+mn-lt"/>
              </a:rPr>
              <a:t>Vetores de Direções e Sentidos iguais:</a:t>
            </a:r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 rot="10800000" flipH="1">
            <a:off x="3265488" y="2638425"/>
            <a:ext cx="1223962" cy="0"/>
          </a:xfrm>
          <a:prstGeom prst="line">
            <a:avLst/>
          </a:prstGeom>
          <a:noFill/>
          <a:ln w="57150">
            <a:solidFill>
              <a:schemeClr val="accent4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14341" name="Group 8"/>
          <p:cNvGrpSpPr>
            <a:grpSpLocks/>
          </p:cNvGrpSpPr>
          <p:nvPr/>
        </p:nvGrpSpPr>
        <p:grpSpPr bwMode="auto">
          <a:xfrm>
            <a:off x="5351463" y="2782888"/>
            <a:ext cx="504825" cy="579437"/>
            <a:chOff x="2789" y="2840"/>
            <a:chExt cx="318" cy="365"/>
          </a:xfrm>
        </p:grpSpPr>
        <p:sp>
          <p:nvSpPr>
            <p:cNvPr id="16404" name="Text Box 9"/>
            <p:cNvSpPr txBox="1">
              <a:spLocks noChangeArrowheads="1"/>
            </p:cNvSpPr>
            <p:nvPr/>
          </p:nvSpPr>
          <p:spPr bwMode="auto">
            <a:xfrm>
              <a:off x="2789" y="2840"/>
              <a:ext cx="3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6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pt-BR" altLang="pt-BR" sz="3200" dirty="0">
                  <a:latin typeface="+mn-lt"/>
                </a:rPr>
                <a:t>B</a:t>
              </a:r>
            </a:p>
          </p:txBody>
        </p:sp>
        <p:sp>
          <p:nvSpPr>
            <p:cNvPr id="14357" name="Line 10"/>
            <p:cNvSpPr>
              <a:spLocks noChangeShapeType="1"/>
            </p:cNvSpPr>
            <p:nvPr/>
          </p:nvSpPr>
          <p:spPr bwMode="auto">
            <a:xfrm>
              <a:off x="2807" y="2895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390" name="Line 11"/>
          <p:cNvSpPr>
            <a:spLocks noChangeShapeType="1"/>
          </p:cNvSpPr>
          <p:nvPr/>
        </p:nvSpPr>
        <p:spPr bwMode="auto">
          <a:xfrm rot="10800000" flipH="1">
            <a:off x="4487863" y="2638425"/>
            <a:ext cx="2447925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14343" name="Group 12"/>
          <p:cNvGrpSpPr>
            <a:grpSpLocks/>
          </p:cNvGrpSpPr>
          <p:nvPr/>
        </p:nvGrpSpPr>
        <p:grpSpPr bwMode="auto">
          <a:xfrm>
            <a:off x="3625850" y="2782888"/>
            <a:ext cx="504825" cy="579437"/>
            <a:chOff x="2789" y="2840"/>
            <a:chExt cx="318" cy="365"/>
          </a:xfrm>
        </p:grpSpPr>
        <p:sp>
          <p:nvSpPr>
            <p:cNvPr id="16402" name="Text Box 13"/>
            <p:cNvSpPr txBox="1">
              <a:spLocks noChangeArrowheads="1"/>
            </p:cNvSpPr>
            <p:nvPr/>
          </p:nvSpPr>
          <p:spPr bwMode="auto">
            <a:xfrm>
              <a:off x="2789" y="2840"/>
              <a:ext cx="3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6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pt-BR" altLang="pt-BR" sz="3200" dirty="0">
                  <a:latin typeface="+mn-lt"/>
                </a:rPr>
                <a:t>A</a:t>
              </a:r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2807" y="2895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pt-BR">
                <a:ln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1" name="Line 15"/>
          <p:cNvSpPr>
            <a:spLocks noChangeShapeType="1"/>
          </p:cNvSpPr>
          <p:nvPr/>
        </p:nvSpPr>
        <p:spPr bwMode="auto">
          <a:xfrm>
            <a:off x="3280674" y="3719513"/>
            <a:ext cx="36703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2" name="Group 19"/>
          <p:cNvGrpSpPr>
            <a:grpSpLocks/>
          </p:cNvGrpSpPr>
          <p:nvPr/>
        </p:nvGrpSpPr>
        <p:grpSpPr bwMode="auto">
          <a:xfrm>
            <a:off x="4548188" y="3975100"/>
            <a:ext cx="1368425" cy="579438"/>
            <a:chOff x="1627" y="2750"/>
            <a:chExt cx="862" cy="365"/>
          </a:xfrm>
        </p:grpSpPr>
        <p:sp>
          <p:nvSpPr>
            <p:cNvPr id="16399" name="Text Box 16"/>
            <p:cNvSpPr txBox="1">
              <a:spLocks noChangeArrowheads="1"/>
            </p:cNvSpPr>
            <p:nvPr/>
          </p:nvSpPr>
          <p:spPr bwMode="auto">
            <a:xfrm>
              <a:off x="1627" y="2750"/>
              <a:ext cx="8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6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1400">
                  <a:solidFill>
                    <a:srgbClr val="262626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pt-BR" altLang="pt-BR" sz="3200" dirty="0">
                  <a:solidFill>
                    <a:srgbClr val="FF0000"/>
                  </a:solidFill>
                  <a:latin typeface="+mn-lt"/>
                </a:rPr>
                <a:t>A + B</a:t>
              </a:r>
            </a:p>
          </p:txBody>
        </p:sp>
        <p:sp>
          <p:nvSpPr>
            <p:cNvPr id="14352" name="Line 17"/>
            <p:cNvSpPr>
              <a:spLocks noChangeShapeType="1"/>
            </p:cNvSpPr>
            <p:nvPr/>
          </p:nvSpPr>
          <p:spPr bwMode="auto">
            <a:xfrm>
              <a:off x="1650" y="2792"/>
              <a:ext cx="272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3" name="Line 18"/>
            <p:cNvSpPr>
              <a:spLocks noChangeShapeType="1"/>
            </p:cNvSpPr>
            <p:nvPr/>
          </p:nvSpPr>
          <p:spPr bwMode="auto">
            <a:xfrm>
              <a:off x="2109" y="2795"/>
              <a:ext cx="272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396" name="Text Box 21"/>
              <p:cNvSpPr txBox="1">
                <a:spLocks noChangeArrowheads="1"/>
              </p:cNvSpPr>
              <p:nvPr/>
            </p:nvSpPr>
            <p:spPr bwMode="auto">
              <a:xfrm>
                <a:off x="706393" y="4800601"/>
                <a:ext cx="9645739" cy="1464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1600">
                    <a:solidFill>
                      <a:srgbClr val="262626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1400">
                    <a:solidFill>
                      <a:srgbClr val="262626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1400">
                    <a:solidFill>
                      <a:srgbClr val="262626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1400">
                    <a:solidFill>
                      <a:srgbClr val="262626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1400">
                    <a:solidFill>
                      <a:srgbClr val="262626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1400">
                    <a:solidFill>
                      <a:srgbClr val="262626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1400">
                    <a:solidFill>
                      <a:srgbClr val="262626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1400">
                    <a:solidFill>
                      <a:srgbClr val="262626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marL="342900" indent="-342900" algn="just" ea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accent4"/>
                  </a:buClr>
                  <a:buSzTx/>
                  <a:buFont typeface="Wingdings" panose="05000000000000000000" pitchFamily="2" charset="2"/>
                  <a:buChar char="v"/>
                  <a:defRPr/>
                </a:pPr>
                <a:r>
                  <a:rPr lang="pt-BR" altLang="pt-BR" sz="2400" dirty="0">
                    <a:latin typeface="+mn-lt"/>
                  </a:rPr>
                  <a:t>O sentido do vetor soma é o mesmo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pt-BR" sz="2400" dirty="0"/>
                  <a:t> </a:t>
                </a:r>
                <a:r>
                  <a:rPr lang="pt-BR" altLang="pt-BR" sz="2400" dirty="0">
                    <a:latin typeface="+mn-lt"/>
                  </a:rPr>
                  <a:t> 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pt-BR" sz="2400" dirty="0"/>
                  <a:t> </a:t>
                </a:r>
                <a:r>
                  <a:rPr lang="pt-BR" altLang="pt-BR" sz="2400" dirty="0">
                    <a:latin typeface="+mn-lt"/>
                  </a:rPr>
                  <a:t>.</a:t>
                </a:r>
              </a:p>
              <a:p>
                <a:pPr marL="342900" indent="-342900" algn="just" ea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accent4"/>
                  </a:buClr>
                  <a:buSzTx/>
                  <a:buFont typeface="Wingdings" panose="05000000000000000000" pitchFamily="2" charset="2"/>
                  <a:buChar char="v"/>
                  <a:defRPr/>
                </a:pPr>
                <a:r>
                  <a:rPr lang="pt-BR" altLang="pt-BR" sz="2400" dirty="0">
                    <a:latin typeface="+mn-lt"/>
                  </a:rPr>
                  <a:t>O módulo do resultante é dado pela soma dos módulos dos dois vetores.</a:t>
                </a:r>
              </a:p>
            </p:txBody>
          </p:sp>
        </mc:Choice>
        <mc:Fallback xmlns="">
          <p:sp>
            <p:nvSpPr>
              <p:cNvPr id="16396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6393" y="4800601"/>
                <a:ext cx="9645739" cy="1464055"/>
              </a:xfrm>
              <a:prstGeom prst="rect">
                <a:avLst/>
              </a:prstGeom>
              <a:blipFill>
                <a:blip r:embed="rId2"/>
                <a:stretch>
                  <a:fillRect l="-885" r="-948" b="-6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265488" y="2484406"/>
            <a:ext cx="0" cy="141473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6950974" y="2484406"/>
            <a:ext cx="0" cy="141473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5"/>
              <p:cNvSpPr txBox="1">
                <a:spLocks noChangeArrowheads="1"/>
              </p:cNvSpPr>
              <p:nvPr/>
            </p:nvSpPr>
            <p:spPr bwMode="auto">
              <a:xfrm>
                <a:off x="734218" y="1538287"/>
                <a:ext cx="10031548" cy="5209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indent="-342900" eaLnBrk="1" hangingPunct="1">
                  <a:buClr>
                    <a:schemeClr val="accent3"/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pt-BR" altLang="pt-BR" sz="2400" dirty="0">
                    <a:latin typeface="+mn-lt"/>
                  </a:rPr>
                  <a:t>Vetores de mesma Direção e Sentido oposto:</a:t>
                </a:r>
              </a:p>
              <a:p>
                <a:pPr marL="342900" indent="-342900" algn="just" eaLnBrk="1" hangingPunct="1">
                  <a:spcBef>
                    <a:spcPct val="50000"/>
                  </a:spcBef>
                  <a:buClr>
                    <a:schemeClr val="accent3"/>
                  </a:buClr>
                  <a:buFont typeface="Wingdings" panose="05000000000000000000" pitchFamily="2" charset="2"/>
                  <a:buChar char="v"/>
                  <a:defRPr/>
                </a:pPr>
                <a:endParaRPr lang="pt-BR" altLang="pt-BR" sz="2400" dirty="0"/>
              </a:p>
              <a:p>
                <a:pPr marL="342900" indent="-342900" algn="just" eaLnBrk="1" hangingPunct="1">
                  <a:spcBef>
                    <a:spcPct val="50000"/>
                  </a:spcBef>
                  <a:buClr>
                    <a:schemeClr val="accent3"/>
                  </a:buClr>
                  <a:buFont typeface="Wingdings" panose="05000000000000000000" pitchFamily="2" charset="2"/>
                  <a:buChar char="v"/>
                  <a:defRPr/>
                </a:pPr>
                <a:endParaRPr lang="pt-BR" altLang="pt-BR" sz="2400" dirty="0"/>
              </a:p>
              <a:p>
                <a:pPr marL="342900" indent="-342900" algn="just" eaLnBrk="1" hangingPunct="1">
                  <a:spcBef>
                    <a:spcPct val="50000"/>
                  </a:spcBef>
                  <a:buClr>
                    <a:schemeClr val="accent3"/>
                  </a:buClr>
                  <a:buFont typeface="Wingdings" panose="05000000000000000000" pitchFamily="2" charset="2"/>
                  <a:buChar char="v"/>
                  <a:defRPr/>
                </a:pPr>
                <a:endParaRPr lang="pt-BR" altLang="pt-BR" sz="2400" dirty="0"/>
              </a:p>
              <a:p>
                <a:pPr marL="342900" indent="-342900" algn="just" eaLnBrk="1" hangingPunct="1">
                  <a:spcBef>
                    <a:spcPct val="50000"/>
                  </a:spcBef>
                  <a:buClr>
                    <a:schemeClr val="accent3"/>
                  </a:buClr>
                  <a:buFont typeface="Wingdings" panose="05000000000000000000" pitchFamily="2" charset="2"/>
                  <a:buChar char="v"/>
                  <a:defRPr/>
                </a:pPr>
                <a:endParaRPr lang="pt-BR" altLang="pt-BR" sz="2400" dirty="0"/>
              </a:p>
              <a:p>
                <a:pPr marL="342900" indent="-342900" algn="just" eaLnBrk="1" hangingPunct="1">
                  <a:spcBef>
                    <a:spcPct val="50000"/>
                  </a:spcBef>
                  <a:buClr>
                    <a:schemeClr val="accent3"/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pt-BR" altLang="pt-BR" sz="2400" dirty="0"/>
                  <a:t>Nesse caso o vetor soma terá o sentido do maior deles -  o sentido do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pt-BR" altLang="pt-BR" sz="2400" dirty="0"/>
                  <a:t>.</a:t>
                </a:r>
              </a:p>
              <a:p>
                <a:pPr marL="342900" indent="-342900" algn="just" eaLnBrk="1" hangingPunct="1">
                  <a:spcBef>
                    <a:spcPct val="50000"/>
                  </a:spcBef>
                  <a:buClr>
                    <a:schemeClr val="accent3"/>
                  </a:buClr>
                  <a:buFont typeface="Wingdings" panose="05000000000000000000" pitchFamily="2" charset="2"/>
                  <a:buChar char="v"/>
                  <a:defRPr/>
                </a:pPr>
                <a:r>
                  <a:rPr lang="pt-BR" altLang="pt-BR" sz="2400" dirty="0"/>
                  <a:t>O módulo da soma será dado por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pt-BR" altLang="pt-BR" sz="2400" dirty="0"/>
                  <a:t> –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pt-BR" altLang="pt-BR" sz="2400" dirty="0"/>
                  <a:t> , ou seja, o maior menos o menor.</a:t>
                </a:r>
              </a:p>
              <a:p>
                <a:pPr eaLnBrk="1" hangingPunct="1">
                  <a:defRPr/>
                </a:pPr>
                <a:endParaRPr lang="pt-BR" altLang="pt-B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218" y="1538287"/>
                <a:ext cx="10031548" cy="5209439"/>
              </a:xfrm>
              <a:prstGeom prst="rect">
                <a:avLst/>
              </a:prstGeom>
              <a:blipFill>
                <a:blip r:embed="rId2"/>
                <a:stretch>
                  <a:fillRect l="-790" t="-936" r="-9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6"/>
          <p:cNvSpPr>
            <a:spLocks noChangeShapeType="1"/>
          </p:cNvSpPr>
          <p:nvPr/>
        </p:nvSpPr>
        <p:spPr bwMode="auto">
          <a:xfrm rot="10800000" flipH="1">
            <a:off x="3340100" y="2678113"/>
            <a:ext cx="1223963" cy="0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5461000" y="2822575"/>
            <a:ext cx="504825" cy="579438"/>
            <a:chOff x="2789" y="2840"/>
            <a:chExt cx="318" cy="365"/>
          </a:xfrm>
        </p:grpSpPr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2789" y="2840"/>
              <a:ext cx="3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t-BR" altLang="pt-BR" sz="3200">
                  <a:latin typeface="+mn-lt"/>
                </a:rPr>
                <a:t>B</a:t>
              </a:r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2807" y="2895"/>
              <a:ext cx="272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</p:grpSp>
      <p:sp>
        <p:nvSpPr>
          <p:cNvPr id="23" name="Line 10"/>
          <p:cNvSpPr>
            <a:spLocks noChangeShapeType="1"/>
          </p:cNvSpPr>
          <p:nvPr/>
        </p:nvSpPr>
        <p:spPr bwMode="auto">
          <a:xfrm rot="10800000">
            <a:off x="4597400" y="2678113"/>
            <a:ext cx="2447925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grpSp>
        <p:nvGrpSpPr>
          <p:cNvPr id="15366" name="Group 11"/>
          <p:cNvGrpSpPr>
            <a:grpSpLocks/>
          </p:cNvGrpSpPr>
          <p:nvPr/>
        </p:nvGrpSpPr>
        <p:grpSpPr bwMode="auto">
          <a:xfrm>
            <a:off x="3700463" y="2822575"/>
            <a:ext cx="504825" cy="579438"/>
            <a:chOff x="2789" y="2840"/>
            <a:chExt cx="318" cy="365"/>
          </a:xfrm>
        </p:grpSpPr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2789" y="2840"/>
              <a:ext cx="3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t-BR" altLang="pt-BR" sz="3200">
                  <a:latin typeface="+mn-lt"/>
                </a:rPr>
                <a:t>A</a:t>
              </a: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2807" y="2895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pt-BR">
                <a:latin typeface="+mn-lt"/>
              </a:endParaRPr>
            </a:p>
          </p:txBody>
        </p:sp>
      </p:grpSp>
      <p:sp>
        <p:nvSpPr>
          <p:cNvPr id="27" name="Line 14"/>
          <p:cNvSpPr>
            <a:spLocks noChangeShapeType="1"/>
          </p:cNvSpPr>
          <p:nvPr/>
        </p:nvSpPr>
        <p:spPr bwMode="auto">
          <a:xfrm flipH="1">
            <a:off x="4601407" y="3457575"/>
            <a:ext cx="12239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grpSp>
        <p:nvGrpSpPr>
          <p:cNvPr id="28" name="Group 15"/>
          <p:cNvGrpSpPr>
            <a:grpSpLocks/>
          </p:cNvGrpSpPr>
          <p:nvPr/>
        </p:nvGrpSpPr>
        <p:grpSpPr bwMode="auto">
          <a:xfrm>
            <a:off x="4679045" y="3673475"/>
            <a:ext cx="1368425" cy="579438"/>
            <a:chOff x="1610" y="2750"/>
            <a:chExt cx="862" cy="365"/>
          </a:xfrm>
        </p:grpSpPr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1610" y="2750"/>
              <a:ext cx="8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t-BR" altLang="pt-BR" sz="3200" dirty="0">
                  <a:solidFill>
                    <a:srgbClr val="FF0000"/>
                  </a:solidFill>
                  <a:latin typeface="+mn-lt"/>
                </a:rPr>
                <a:t>A + B</a:t>
              </a:r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>
              <a:off x="1610" y="2795"/>
              <a:ext cx="272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2094" y="2795"/>
              <a:ext cx="272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pt-BR">
                <a:latin typeface="+mn-lt"/>
              </a:endParaRPr>
            </a:p>
          </p:txBody>
        </p:sp>
      </p:grpSp>
      <p:sp>
        <p:nvSpPr>
          <p:cNvPr id="34" name="Título 1"/>
          <p:cNvSpPr>
            <a:spLocks noGrp="1"/>
          </p:cNvSpPr>
          <p:nvPr>
            <p:ph type="title"/>
          </p:nvPr>
        </p:nvSpPr>
        <p:spPr>
          <a:xfrm>
            <a:off x="0" y="42863"/>
            <a:ext cx="11291977" cy="132556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ADIÇÃO DE VETORES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2025315" y="2743201"/>
            <a:ext cx="8077200" cy="2844800"/>
            <a:chOff x="2025315" y="2743201"/>
            <a:chExt cx="8077200" cy="2844800"/>
          </a:xfrm>
        </p:grpSpPr>
        <p:grpSp>
          <p:nvGrpSpPr>
            <p:cNvPr id="11278" name="Group 14"/>
            <p:cNvGrpSpPr>
              <a:grpSpLocks/>
            </p:cNvGrpSpPr>
            <p:nvPr/>
          </p:nvGrpSpPr>
          <p:grpSpPr bwMode="auto">
            <a:xfrm>
              <a:off x="5741653" y="4673601"/>
              <a:ext cx="3598863" cy="914400"/>
              <a:chOff x="2581" y="2496"/>
              <a:chExt cx="2267" cy="576"/>
            </a:xfrm>
          </p:grpSpPr>
          <p:sp>
            <p:nvSpPr>
              <p:cNvPr id="11270" name="Line 6"/>
              <p:cNvSpPr>
                <a:spLocks noChangeShapeType="1"/>
              </p:cNvSpPr>
              <p:nvPr/>
            </p:nvSpPr>
            <p:spPr bwMode="auto">
              <a:xfrm>
                <a:off x="2581" y="3071"/>
                <a:ext cx="2267" cy="1"/>
              </a:xfrm>
              <a:prstGeom prst="line">
                <a:avLst/>
              </a:prstGeom>
              <a:noFill/>
              <a:ln w="2540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72" name="Line 8"/>
              <p:cNvSpPr>
                <a:spLocks noChangeShapeType="1"/>
              </p:cNvSpPr>
              <p:nvPr/>
            </p:nvSpPr>
            <p:spPr bwMode="auto">
              <a:xfrm>
                <a:off x="3408" y="2544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73" name="Text Box 9"/>
              <p:cNvSpPr txBox="1">
                <a:spLocks noChangeArrowheads="1"/>
              </p:cNvSpPr>
              <p:nvPr/>
            </p:nvSpPr>
            <p:spPr bwMode="auto">
              <a:xfrm>
                <a:off x="2588" y="2496"/>
                <a:ext cx="211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4000" b="1" dirty="0"/>
                  <a:t>            V</a:t>
                </a:r>
                <a:r>
                  <a:rPr lang="pt-BR" altLang="pt-BR" sz="4000" b="1" baseline="-25000" dirty="0"/>
                  <a:t>1</a:t>
                </a:r>
                <a:r>
                  <a:rPr lang="pt-BR" altLang="pt-BR" sz="4000" b="1" dirty="0"/>
                  <a:t> </a:t>
                </a:r>
              </a:p>
            </p:txBody>
          </p:sp>
        </p:grp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H="1">
              <a:off x="2025315" y="5588001"/>
              <a:ext cx="807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V="1">
              <a:off x="2787315" y="2743201"/>
              <a:ext cx="4876800" cy="2820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285" name="Group 21"/>
            <p:cNvGrpSpPr>
              <a:grpSpLocks/>
            </p:cNvGrpSpPr>
            <p:nvPr/>
          </p:nvGrpSpPr>
          <p:grpSpPr bwMode="auto">
            <a:xfrm>
              <a:off x="3092115" y="3378202"/>
              <a:ext cx="3429000" cy="1966913"/>
              <a:chOff x="912" y="1680"/>
              <a:chExt cx="2160" cy="1239"/>
            </a:xfrm>
          </p:grpSpPr>
          <p:sp>
            <p:nvSpPr>
              <p:cNvPr id="11277" name="Line 13"/>
              <p:cNvSpPr>
                <a:spLocks noChangeShapeType="1"/>
              </p:cNvSpPr>
              <p:nvPr/>
            </p:nvSpPr>
            <p:spPr bwMode="auto">
              <a:xfrm flipV="1">
                <a:off x="912" y="1694"/>
                <a:ext cx="2160" cy="1225"/>
              </a:xfrm>
              <a:prstGeom prst="line">
                <a:avLst/>
              </a:prstGeom>
              <a:noFill/>
              <a:ln w="2540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283" name="Group 19"/>
              <p:cNvGrpSpPr>
                <a:grpSpLocks/>
              </p:cNvGrpSpPr>
              <p:nvPr/>
            </p:nvGrpSpPr>
            <p:grpSpPr bwMode="auto">
              <a:xfrm>
                <a:off x="1631" y="1680"/>
                <a:ext cx="816" cy="442"/>
                <a:chOff x="3983" y="1440"/>
                <a:chExt cx="816" cy="442"/>
              </a:xfrm>
            </p:grpSpPr>
            <p:sp>
              <p:nvSpPr>
                <p:cNvPr id="11281" name="Line 17"/>
                <p:cNvSpPr>
                  <a:spLocks noChangeShapeType="1"/>
                </p:cNvSpPr>
                <p:nvPr/>
              </p:nvSpPr>
              <p:spPr bwMode="auto">
                <a:xfrm>
                  <a:off x="4128" y="1488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28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983" y="1440"/>
                  <a:ext cx="81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t-BR" altLang="pt-BR" sz="4000" b="1" dirty="0"/>
                    <a:t>  V</a:t>
                  </a:r>
                  <a:r>
                    <a:rPr lang="pt-BR" altLang="pt-BR" sz="4000" b="1" baseline="-25000" dirty="0"/>
                    <a:t>2</a:t>
                  </a:r>
                  <a:r>
                    <a:rPr lang="pt-BR" altLang="pt-BR" sz="4000" b="1" dirty="0"/>
                    <a:t> </a:t>
                  </a:r>
                </a:p>
              </p:txBody>
            </p:sp>
          </p:grpSp>
        </p:grpSp>
        <p:grpSp>
          <p:nvGrpSpPr>
            <p:cNvPr id="11288" name="Group 24"/>
            <p:cNvGrpSpPr>
              <a:grpSpLocks/>
            </p:cNvGrpSpPr>
            <p:nvPr/>
          </p:nvGrpSpPr>
          <p:grpSpPr bwMode="auto">
            <a:xfrm>
              <a:off x="3930315" y="4826002"/>
              <a:ext cx="909638" cy="701675"/>
              <a:chOff x="1440" y="2592"/>
              <a:chExt cx="573" cy="442"/>
            </a:xfrm>
          </p:grpSpPr>
          <p:sp>
            <p:nvSpPr>
              <p:cNvPr id="11286" name="Arc 22"/>
              <p:cNvSpPr>
                <a:spLocks/>
              </p:cNvSpPr>
              <p:nvPr/>
            </p:nvSpPr>
            <p:spPr bwMode="auto">
              <a:xfrm rot="1828444">
                <a:off x="1489" y="2639"/>
                <a:ext cx="524" cy="384"/>
              </a:xfrm>
              <a:custGeom>
                <a:avLst/>
                <a:gdLst>
                  <a:gd name="G0" fmla="+- 0 0 0"/>
                  <a:gd name="G1" fmla="+- 21588 0 0"/>
                  <a:gd name="G2" fmla="+- 21600 0 0"/>
                  <a:gd name="T0" fmla="*/ 706 w 21450"/>
                  <a:gd name="T1" fmla="*/ 0 h 21588"/>
                  <a:gd name="T2" fmla="*/ 21450 w 21450"/>
                  <a:gd name="T3" fmla="*/ 19048 h 21588"/>
                  <a:gd name="T4" fmla="*/ 0 w 21450"/>
                  <a:gd name="T5" fmla="*/ 21588 h 21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50" h="21588" fill="none" extrusionOk="0">
                    <a:moveTo>
                      <a:pt x="706" y="-1"/>
                    </a:moveTo>
                    <a:cubicBezTo>
                      <a:pt x="11378" y="348"/>
                      <a:pt x="20194" y="8443"/>
                      <a:pt x="21450" y="19047"/>
                    </a:cubicBezTo>
                  </a:path>
                  <a:path w="21450" h="21588" stroke="0" extrusionOk="0">
                    <a:moveTo>
                      <a:pt x="706" y="-1"/>
                    </a:moveTo>
                    <a:cubicBezTo>
                      <a:pt x="11378" y="348"/>
                      <a:pt x="20194" y="8443"/>
                      <a:pt x="21450" y="19047"/>
                    </a:cubicBezTo>
                    <a:lnTo>
                      <a:pt x="0" y="21588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7" name="Text Box 23"/>
              <p:cNvSpPr txBox="1">
                <a:spLocks noChangeArrowheads="1"/>
              </p:cNvSpPr>
              <p:nvPr/>
            </p:nvSpPr>
            <p:spPr bwMode="auto">
              <a:xfrm>
                <a:off x="1440" y="2592"/>
                <a:ext cx="38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4000" b="1" dirty="0">
                    <a:latin typeface="Symbol" panose="05050102010706020507" pitchFamily="18" charset="2"/>
                  </a:rPr>
                  <a:t>a</a:t>
                </a:r>
              </a:p>
            </p:txBody>
          </p:sp>
        </p:grp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18783" y="1587454"/>
            <a:ext cx="96457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>
                <a:solidFill>
                  <a:srgbClr val="262626"/>
                </a:solidFill>
                <a:latin typeface="Century Schoolbook" panose="020406040505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>
                <a:solidFill>
                  <a:srgbClr val="262626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Tx/>
              <a:buNone/>
              <a:defRPr/>
            </a:pPr>
            <a:r>
              <a:rPr lang="pt-BR" altLang="pt-BR" sz="4400" i="1" dirty="0">
                <a:solidFill>
                  <a:schemeClr val="accent1"/>
                </a:solidFill>
                <a:latin typeface="+mn-lt"/>
              </a:rPr>
              <a:t>E agora?</a:t>
            </a:r>
          </a:p>
        </p:txBody>
      </p:sp>
    </p:spTree>
    <p:extLst>
      <p:ext uri="{BB962C8B-B14F-4D97-AF65-F5344CB8AC3E}">
        <p14:creationId xmlns:p14="http://schemas.microsoft.com/office/powerpoint/2010/main" val="36682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 descr="Resultado de imagem para dúvidas"/>
          <p:cNvSpPr>
            <a:spLocks noChangeAspect="1" noChangeArrowheads="1"/>
          </p:cNvSpPr>
          <p:nvPr/>
        </p:nvSpPr>
        <p:spPr bwMode="auto">
          <a:xfrm>
            <a:off x="49213" y="-1063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>
              <a:latin typeface="Century Schoolbook" panose="02040604050505020304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1" y="42863"/>
            <a:ext cx="11274725" cy="132556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ADIÇÃO DE VETORES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20700" y="1892300"/>
            <a:ext cx="972978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v"/>
              <a:defRPr/>
            </a:pPr>
            <a:r>
              <a:rPr lang="pt-BR" sz="2800" dirty="0">
                <a:latin typeface="+mn-lt"/>
              </a:rPr>
              <a:t>Regra do paralelogramo;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v"/>
              <a:defRPr/>
            </a:pPr>
            <a:r>
              <a:rPr lang="pt-BR" sz="2800" dirty="0">
                <a:latin typeface="+mn-lt"/>
              </a:rPr>
              <a:t>Teorema de Pitágoras ou Método do triângulo;</a:t>
            </a:r>
          </a:p>
          <a:p>
            <a:pPr marL="457200" indent="-457200">
              <a:buClr>
                <a:schemeClr val="accent4"/>
              </a:buClr>
              <a:buFont typeface="Wingdings" panose="05000000000000000000" pitchFamily="2" charset="2"/>
              <a:buChar char="v"/>
              <a:defRPr/>
            </a:pPr>
            <a:r>
              <a:rPr lang="pt-BR" sz="2800" dirty="0">
                <a:latin typeface="+mn-lt"/>
              </a:rPr>
              <a:t>Regra do polígono;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5"/>
          <p:cNvSpPr txBox="1">
            <a:spLocks noChangeArrowheads="1"/>
          </p:cNvSpPr>
          <p:nvPr/>
        </p:nvSpPr>
        <p:spPr bwMode="auto">
          <a:xfrm>
            <a:off x="2668287" y="587701"/>
            <a:ext cx="8642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4400" dirty="0">
                <a:latin typeface="+mj-lt"/>
              </a:rPr>
              <a:t>Regra do Paralelogramo</a:t>
            </a:r>
          </a:p>
        </p:txBody>
      </p:sp>
      <p:sp>
        <p:nvSpPr>
          <p:cNvPr id="19460" name="Text Box 46"/>
          <p:cNvSpPr txBox="1">
            <a:spLocks noChangeArrowheads="1"/>
          </p:cNvSpPr>
          <p:nvPr/>
        </p:nvSpPr>
        <p:spPr bwMode="auto">
          <a:xfrm>
            <a:off x="1223085" y="1469783"/>
            <a:ext cx="999034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pt-BR" altLang="pt-BR" sz="2400" dirty="0">
                <a:latin typeface="+mn-lt"/>
              </a:rPr>
              <a:t>Sejam os vetores abaixo:</a:t>
            </a:r>
          </a:p>
          <a:p>
            <a:pPr eaLnBrk="1" hangingPunct="1">
              <a:spcBef>
                <a:spcPct val="50000"/>
              </a:spcBef>
              <a:buClr>
                <a:schemeClr val="accent4"/>
              </a:buClr>
            </a:pPr>
            <a:endParaRPr lang="pt-BR" altLang="pt-BR" sz="2800" dirty="0">
              <a:latin typeface="+mn-lt"/>
            </a:endParaRPr>
          </a:p>
          <a:p>
            <a:pPr marL="457200" indent="-457200" eaLnBrk="1" hangingPunct="1">
              <a:spcBef>
                <a:spcPct val="50000"/>
              </a:spcBef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pt-BR" altLang="pt-BR" sz="2400" dirty="0"/>
              <a:t>Ordenar os vetores de modo que as origens se encontrem;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pt-BR" altLang="pt-BR" sz="2400" dirty="0"/>
              <a:t>Traçar retas paralelas aos lados opostos;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pt-BR" altLang="pt-BR" sz="2400" dirty="0"/>
              <a:t>O vetor resultante partirá da origem dos vetores até o encontro das retas paralelas.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accent4"/>
              </a:buClr>
              <a:buFont typeface="Wingdings" panose="05000000000000000000" pitchFamily="2" charset="2"/>
              <a:buChar char="v"/>
            </a:pPr>
            <a:endParaRPr lang="pt-BR" altLang="pt-BR" sz="2800" dirty="0"/>
          </a:p>
        </p:txBody>
      </p:sp>
      <p:sp>
        <p:nvSpPr>
          <p:cNvPr id="19463" name="Line 74"/>
          <p:cNvSpPr>
            <a:spLocks noChangeShapeType="1"/>
          </p:cNvSpPr>
          <p:nvPr/>
        </p:nvSpPr>
        <p:spPr bwMode="auto">
          <a:xfrm flipV="1">
            <a:off x="6750974" y="1369174"/>
            <a:ext cx="649287" cy="1295400"/>
          </a:xfrm>
          <a:prstGeom prst="lin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600">
              <a:latin typeface="+mn-lt"/>
            </a:endParaRPr>
          </a:p>
        </p:txBody>
      </p:sp>
      <p:sp>
        <p:nvSpPr>
          <p:cNvPr id="19465" name="Line 87"/>
          <p:cNvSpPr>
            <a:spLocks noChangeShapeType="1"/>
          </p:cNvSpPr>
          <p:nvPr/>
        </p:nvSpPr>
        <p:spPr bwMode="auto">
          <a:xfrm>
            <a:off x="8308559" y="1800969"/>
            <a:ext cx="2447925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t-BR" sz="1600"/>
          </a:p>
        </p:txBody>
      </p:sp>
      <p:grpSp>
        <p:nvGrpSpPr>
          <p:cNvPr id="9" name="Agrupar 8"/>
          <p:cNvGrpSpPr/>
          <p:nvPr/>
        </p:nvGrpSpPr>
        <p:grpSpPr>
          <a:xfrm>
            <a:off x="7163348" y="4815710"/>
            <a:ext cx="863601" cy="1295400"/>
            <a:chOff x="1558925" y="3500438"/>
            <a:chExt cx="863601" cy="1295400"/>
          </a:xfrm>
        </p:grpSpPr>
        <p:sp>
          <p:nvSpPr>
            <p:cNvPr id="23641" name="Line 89"/>
            <p:cNvSpPr>
              <a:spLocks noChangeShapeType="1"/>
            </p:cNvSpPr>
            <p:nvPr/>
          </p:nvSpPr>
          <p:spPr bwMode="auto">
            <a:xfrm flipV="1">
              <a:off x="1773239" y="3500438"/>
              <a:ext cx="649287" cy="1295400"/>
            </a:xfrm>
            <a:prstGeom prst="line">
              <a:avLst/>
            </a:prstGeom>
            <a:noFill/>
            <a:ln w="57150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60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83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558925" y="3716354"/>
                  <a:ext cx="431800" cy="57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altLang="pt-BR" sz="2800" i="1" dirty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altLang="pt-BR" sz="2800" b="0" i="1" dirty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pt-BR" altLang="pt-BR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483" name="Text 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58925" y="3716354"/>
                  <a:ext cx="431800" cy="5783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648" name="Line 96"/>
          <p:cNvSpPr>
            <a:spLocks noChangeShapeType="1"/>
          </p:cNvSpPr>
          <p:nvPr/>
        </p:nvSpPr>
        <p:spPr bwMode="auto">
          <a:xfrm>
            <a:off x="7414967" y="6122578"/>
            <a:ext cx="2447925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600">
              <a:latin typeface="+mn-lt"/>
            </a:endParaRPr>
          </a:p>
        </p:txBody>
      </p:sp>
      <p:sp>
        <p:nvSpPr>
          <p:cNvPr id="23649" name="Line 97"/>
          <p:cNvSpPr>
            <a:spLocks noChangeShapeType="1"/>
          </p:cNvSpPr>
          <p:nvPr/>
        </p:nvSpPr>
        <p:spPr bwMode="auto">
          <a:xfrm>
            <a:off x="8026949" y="4815710"/>
            <a:ext cx="2808287" cy="0"/>
          </a:xfrm>
          <a:prstGeom prst="line">
            <a:avLst/>
          </a:prstGeom>
          <a:noFill/>
          <a:ln w="28575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600">
              <a:latin typeface="+mn-lt"/>
            </a:endParaRPr>
          </a:p>
        </p:txBody>
      </p:sp>
      <p:sp>
        <p:nvSpPr>
          <p:cNvPr id="23650" name="Line 98"/>
          <p:cNvSpPr>
            <a:spLocks noChangeShapeType="1"/>
          </p:cNvSpPr>
          <p:nvPr/>
        </p:nvSpPr>
        <p:spPr bwMode="auto">
          <a:xfrm flipV="1">
            <a:off x="9828761" y="4383911"/>
            <a:ext cx="863600" cy="1728787"/>
          </a:xfrm>
          <a:prstGeom prst="line">
            <a:avLst/>
          </a:prstGeom>
          <a:noFill/>
          <a:ln w="28575">
            <a:solidFill>
              <a:srgbClr val="FF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600">
              <a:latin typeface="+mn-lt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7379249" y="4815711"/>
            <a:ext cx="3097213" cy="1296987"/>
            <a:chOff x="1762794" y="4270460"/>
            <a:chExt cx="3097213" cy="1296987"/>
          </a:xfrm>
        </p:grpSpPr>
        <p:sp>
          <p:nvSpPr>
            <p:cNvPr id="23651" name="Line 99"/>
            <p:cNvSpPr>
              <a:spLocks noChangeShapeType="1"/>
            </p:cNvSpPr>
            <p:nvPr/>
          </p:nvSpPr>
          <p:spPr bwMode="auto">
            <a:xfrm flipV="1">
              <a:off x="1762794" y="4270460"/>
              <a:ext cx="3097213" cy="129698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60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Box 91"/>
                <p:cNvSpPr txBox="1">
                  <a:spLocks noChangeArrowheads="1"/>
                </p:cNvSpPr>
                <p:nvPr/>
              </p:nvSpPr>
              <p:spPr bwMode="auto">
                <a:xfrm rot="20079676">
                  <a:off x="2771650" y="4508230"/>
                  <a:ext cx="431800" cy="575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altLang="pt-BR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altLang="pt-BR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pt-BR" altLang="pt-BR" sz="280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3" name="Text 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20079676">
                  <a:off x="2771650" y="4508230"/>
                  <a:ext cx="431800" cy="57547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477" name="Text Box 101"/>
              <p:cNvSpPr txBox="1">
                <a:spLocks noChangeArrowheads="1"/>
              </p:cNvSpPr>
              <p:nvPr/>
            </p:nvSpPr>
            <p:spPr bwMode="auto">
              <a:xfrm>
                <a:off x="2848854" y="4959154"/>
                <a:ext cx="3197998" cy="57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altLang="pt-BR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𝑆𝑜𝑚𝑎</m:t>
                        </m:r>
                      </m:e>
                    </m:acc>
                  </m:oMath>
                </a14:m>
                <a:r>
                  <a:rPr lang="pt-BR" altLang="pt-BR" sz="2800" dirty="0">
                    <a:solidFill>
                      <a:schemeClr val="tx1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altLang="pt-BR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pt-BR" altLang="pt-BR" sz="2800" dirty="0">
                    <a:latin typeface="+mn-lt"/>
                  </a:rPr>
                  <a:t>=</a:t>
                </a:r>
                <a:r>
                  <a:rPr lang="pt-BR" altLang="pt-BR" sz="2800" dirty="0">
                    <a:solidFill>
                      <a:schemeClr val="accent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altLang="pt-BR" sz="2800" i="1" dirty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2800" i="1" dirty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pt-BR" altLang="pt-BR" sz="2800" dirty="0">
                    <a:solidFill>
                      <a:schemeClr val="accent1"/>
                    </a:solidFill>
                    <a:latin typeface="+mn-lt"/>
                  </a:rPr>
                  <a:t> </a:t>
                </a:r>
                <a:r>
                  <a:rPr lang="pt-BR" altLang="pt-BR" sz="2800" dirty="0">
                    <a:latin typeface="+mn-lt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altLang="pt-BR" sz="28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28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pt-BR" altLang="pt-BR" sz="2800" dirty="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477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54" y="4959154"/>
                <a:ext cx="3197998" cy="578300"/>
              </a:xfrm>
              <a:prstGeom prst="rect">
                <a:avLst/>
              </a:prstGeom>
              <a:blipFill>
                <a:blip r:embed="rId4"/>
                <a:stretch>
                  <a:fillRect t="-2128" b="-297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91"/>
              <p:cNvSpPr txBox="1">
                <a:spLocks noChangeArrowheads="1"/>
              </p:cNvSpPr>
              <p:nvPr/>
            </p:nvSpPr>
            <p:spPr bwMode="auto">
              <a:xfrm>
                <a:off x="6535074" y="1627487"/>
                <a:ext cx="431800" cy="57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altLang="pt-BR" sz="2800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altLang="pt-BR" sz="2800" b="0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pt-BR" altLang="pt-BR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8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5074" y="1627487"/>
                <a:ext cx="431800" cy="578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91"/>
              <p:cNvSpPr txBox="1">
                <a:spLocks noChangeArrowheads="1"/>
              </p:cNvSpPr>
              <p:nvPr/>
            </p:nvSpPr>
            <p:spPr bwMode="auto">
              <a:xfrm>
                <a:off x="8197969" y="6132459"/>
                <a:ext cx="431800" cy="57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altLang="pt-BR" sz="2800" i="1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altLang="pt-BR" sz="2800" b="0" i="1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pt-BR" altLang="pt-BR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9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7969" y="6132459"/>
                <a:ext cx="431800" cy="5754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9316621" y="1897968"/>
                <a:ext cx="431800" cy="57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altLang="pt-BR" sz="2800" i="1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altLang="pt-BR" sz="2800" b="0" i="1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pt-BR" altLang="pt-BR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40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16621" y="1897968"/>
                <a:ext cx="431800" cy="5754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79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49" grpId="0" animBg="1"/>
      <p:bldP spid="236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1475471" y="4702175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2185091" y="4700587"/>
            <a:ext cx="3598868" cy="981075"/>
            <a:chOff x="687" y="3071"/>
            <a:chExt cx="2267" cy="618"/>
          </a:xfrm>
        </p:grpSpPr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>
              <a:off x="687" y="3071"/>
              <a:ext cx="2267" cy="1"/>
            </a:xfrm>
            <a:prstGeom prst="line">
              <a:avLst/>
            </a:prstGeom>
            <a:noFill/>
            <a:ln w="2540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1612" y="326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768" y="3247"/>
              <a:ext cx="21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4000" b="1" dirty="0"/>
                <a:t>            V</a:t>
              </a:r>
              <a:r>
                <a:rPr lang="pt-BR" altLang="pt-BR" sz="4000" b="1" baseline="-25000" dirty="0"/>
                <a:t>1</a:t>
              </a:r>
              <a:r>
                <a:rPr lang="pt-BR" altLang="pt-BR" sz="4000" b="1" dirty="0"/>
                <a:t> </a:t>
              </a:r>
            </a:p>
          </p:txBody>
        </p:sp>
      </p:grp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2237471" y="1857375"/>
            <a:ext cx="4876800" cy="28209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1285" name="Group 21"/>
          <p:cNvGrpSpPr>
            <a:grpSpLocks/>
          </p:cNvGrpSpPr>
          <p:nvPr/>
        </p:nvGrpSpPr>
        <p:grpSpPr bwMode="auto">
          <a:xfrm>
            <a:off x="2159687" y="2492376"/>
            <a:ext cx="3429000" cy="2195513"/>
            <a:chOff x="671" y="1680"/>
            <a:chExt cx="2160" cy="1383"/>
          </a:xfrm>
        </p:grpSpPr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 flipV="1">
              <a:off x="671" y="1838"/>
              <a:ext cx="2160" cy="1225"/>
            </a:xfrm>
            <a:prstGeom prst="line">
              <a:avLst/>
            </a:prstGeom>
            <a:noFill/>
            <a:ln w="2540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283" name="Group 19"/>
            <p:cNvGrpSpPr>
              <a:grpSpLocks/>
            </p:cNvGrpSpPr>
            <p:nvPr/>
          </p:nvGrpSpPr>
          <p:grpSpPr bwMode="auto">
            <a:xfrm>
              <a:off x="1631" y="1680"/>
              <a:ext cx="816" cy="442"/>
              <a:chOff x="3983" y="1440"/>
              <a:chExt cx="816" cy="442"/>
            </a:xfrm>
          </p:grpSpPr>
          <p:sp>
            <p:nvSpPr>
              <p:cNvPr id="11281" name="Line 17"/>
              <p:cNvSpPr>
                <a:spLocks noChangeShapeType="1"/>
              </p:cNvSpPr>
              <p:nvPr/>
            </p:nvSpPr>
            <p:spPr bwMode="auto">
              <a:xfrm>
                <a:off x="4128" y="1488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82" name="Text Box 18"/>
              <p:cNvSpPr txBox="1">
                <a:spLocks noChangeArrowheads="1"/>
              </p:cNvSpPr>
              <p:nvPr/>
            </p:nvSpPr>
            <p:spPr bwMode="auto">
              <a:xfrm>
                <a:off x="3983" y="1440"/>
                <a:ext cx="816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4000" b="1" dirty="0"/>
                  <a:t>  V</a:t>
                </a:r>
                <a:r>
                  <a:rPr lang="pt-BR" altLang="pt-BR" sz="4000" b="1" baseline="-25000" dirty="0"/>
                  <a:t>2</a:t>
                </a:r>
                <a:r>
                  <a:rPr lang="pt-BR" altLang="pt-BR" sz="4000" b="1" dirty="0"/>
                  <a:t> </a:t>
                </a:r>
              </a:p>
            </p:txBody>
          </p:sp>
        </p:grpSp>
      </p:grpSp>
      <p:grpSp>
        <p:nvGrpSpPr>
          <p:cNvPr id="11288" name="Group 24"/>
          <p:cNvGrpSpPr>
            <a:grpSpLocks/>
          </p:cNvGrpSpPr>
          <p:nvPr/>
        </p:nvGrpSpPr>
        <p:grpSpPr bwMode="auto">
          <a:xfrm>
            <a:off x="3380471" y="3940176"/>
            <a:ext cx="909638" cy="701675"/>
            <a:chOff x="1440" y="2592"/>
            <a:chExt cx="573" cy="442"/>
          </a:xfrm>
        </p:grpSpPr>
        <p:sp>
          <p:nvSpPr>
            <p:cNvPr id="11286" name="Arc 22"/>
            <p:cNvSpPr>
              <a:spLocks/>
            </p:cNvSpPr>
            <p:nvPr/>
          </p:nvSpPr>
          <p:spPr bwMode="auto">
            <a:xfrm rot="1828444">
              <a:off x="1489" y="2639"/>
              <a:ext cx="524" cy="384"/>
            </a:xfrm>
            <a:custGeom>
              <a:avLst/>
              <a:gdLst>
                <a:gd name="G0" fmla="+- 0 0 0"/>
                <a:gd name="G1" fmla="+- 21588 0 0"/>
                <a:gd name="G2" fmla="+- 21600 0 0"/>
                <a:gd name="T0" fmla="*/ 706 w 21450"/>
                <a:gd name="T1" fmla="*/ 0 h 21588"/>
                <a:gd name="T2" fmla="*/ 21450 w 21450"/>
                <a:gd name="T3" fmla="*/ 19048 h 21588"/>
                <a:gd name="T4" fmla="*/ 0 w 21450"/>
                <a:gd name="T5" fmla="*/ 21588 h 2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50" h="21588" fill="none" extrusionOk="0">
                  <a:moveTo>
                    <a:pt x="706" y="-1"/>
                  </a:moveTo>
                  <a:cubicBezTo>
                    <a:pt x="11378" y="348"/>
                    <a:pt x="20194" y="8443"/>
                    <a:pt x="21450" y="19047"/>
                  </a:cubicBezTo>
                </a:path>
                <a:path w="21450" h="21588" stroke="0" extrusionOk="0">
                  <a:moveTo>
                    <a:pt x="706" y="-1"/>
                  </a:moveTo>
                  <a:cubicBezTo>
                    <a:pt x="11378" y="348"/>
                    <a:pt x="20194" y="8443"/>
                    <a:pt x="21450" y="19047"/>
                  </a:cubicBezTo>
                  <a:lnTo>
                    <a:pt x="0" y="21588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87" name="Text Box 23"/>
            <p:cNvSpPr txBox="1">
              <a:spLocks noChangeArrowheads="1"/>
            </p:cNvSpPr>
            <p:nvPr/>
          </p:nvSpPr>
          <p:spPr bwMode="auto">
            <a:xfrm>
              <a:off x="1440" y="2592"/>
              <a:ext cx="38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4000" b="1" dirty="0">
                  <a:latin typeface="Symbol" panose="05050102010706020507" pitchFamily="18" charset="2"/>
                </a:rPr>
                <a:t>a</a:t>
              </a:r>
            </a:p>
          </p:txBody>
        </p:sp>
      </p:grpSp>
      <p:sp>
        <p:nvSpPr>
          <p:cNvPr id="18" name="Line 11"/>
          <p:cNvSpPr>
            <a:spLocks noChangeShapeType="1"/>
          </p:cNvSpPr>
          <p:nvPr/>
        </p:nvSpPr>
        <p:spPr bwMode="auto">
          <a:xfrm flipH="1" flipV="1">
            <a:off x="5562198" y="2743201"/>
            <a:ext cx="4122821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5783959" y="2492375"/>
            <a:ext cx="3768712" cy="2209799"/>
          </a:xfrm>
          <a:prstGeom prst="line">
            <a:avLst/>
          </a:prstGeom>
          <a:noFill/>
          <a:ln w="28575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3" name="Agrupar 22"/>
          <p:cNvGrpSpPr/>
          <p:nvPr/>
        </p:nvGrpSpPr>
        <p:grpSpPr>
          <a:xfrm>
            <a:off x="2589110" y="2743202"/>
            <a:ext cx="6546065" cy="1864002"/>
            <a:chOff x="1762794" y="4270460"/>
            <a:chExt cx="3097213" cy="1296987"/>
          </a:xfrm>
        </p:grpSpPr>
        <p:sp>
          <p:nvSpPr>
            <p:cNvPr id="24" name="Line 99"/>
            <p:cNvSpPr>
              <a:spLocks noChangeShapeType="1"/>
            </p:cNvSpPr>
            <p:nvPr/>
          </p:nvSpPr>
          <p:spPr bwMode="auto">
            <a:xfrm flipV="1">
              <a:off x="1762794" y="4270460"/>
              <a:ext cx="3097213" cy="129698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600">
                <a:latin typeface="+mn-lt"/>
              </a:endParaRPr>
            </a:p>
          </p:txBody>
        </p:sp>
        <p:grpSp>
          <p:nvGrpSpPr>
            <p:cNvPr id="25" name="Group 90"/>
            <p:cNvGrpSpPr>
              <a:grpSpLocks/>
            </p:cNvGrpSpPr>
            <p:nvPr/>
          </p:nvGrpSpPr>
          <p:grpSpPr bwMode="auto">
            <a:xfrm rot="20079676">
              <a:off x="3114116" y="4640651"/>
              <a:ext cx="195263" cy="363538"/>
              <a:chOff x="2939" y="2740"/>
              <a:chExt cx="123" cy="229"/>
            </a:xfrm>
          </p:grpSpPr>
          <p:sp>
            <p:nvSpPr>
              <p:cNvPr id="26" name="Text Box 91"/>
              <p:cNvSpPr txBox="1">
                <a:spLocks noChangeArrowheads="1"/>
              </p:cNvSpPr>
              <p:nvPr/>
            </p:nvSpPr>
            <p:spPr bwMode="auto">
              <a:xfrm rot="384726">
                <a:off x="2939" y="2740"/>
                <a:ext cx="123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800" dirty="0">
                    <a:solidFill>
                      <a:srgbClr val="FF0000"/>
                    </a:solidFill>
                    <a:latin typeface="+mn-lt"/>
                  </a:rPr>
                  <a:t>R</a:t>
                </a:r>
              </a:p>
            </p:txBody>
          </p:sp>
          <p:sp>
            <p:nvSpPr>
              <p:cNvPr id="27" name="Line 92"/>
              <p:cNvSpPr>
                <a:spLocks noChangeShapeType="1"/>
              </p:cNvSpPr>
              <p:nvPr/>
            </p:nvSpPr>
            <p:spPr bwMode="auto">
              <a:xfrm rot="384726" flipV="1">
                <a:off x="2942" y="2749"/>
                <a:ext cx="107" cy="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60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01"/>
              <p:cNvSpPr txBox="1">
                <a:spLocks noChangeArrowheads="1"/>
              </p:cNvSpPr>
              <p:nvPr/>
            </p:nvSpPr>
            <p:spPr bwMode="auto">
              <a:xfrm>
                <a:off x="990110" y="1021933"/>
                <a:ext cx="4572087" cy="57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altLang="pt-BR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pt-BR" altLang="pt-BR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pt-BR" altLang="pt-BR" sz="2800" dirty="0">
                    <a:latin typeface="+mn-lt"/>
                  </a:rPr>
                  <a:t>=</a:t>
                </a:r>
                <a:r>
                  <a:rPr lang="pt-BR" altLang="pt-BR" sz="2800" dirty="0">
                    <a:solidFill>
                      <a:schemeClr val="accent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altLang="pt-BR" sz="2800" i="1" dirty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2800" i="1" dirty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pt-BR" altLang="pt-BR" sz="2800" b="0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pt-BR" altLang="pt-BR" sz="2800" dirty="0">
                    <a:solidFill>
                      <a:schemeClr val="accent1"/>
                    </a:solidFill>
                    <a:latin typeface="+mn-lt"/>
                  </a:rPr>
                  <a:t> </a:t>
                </a:r>
                <a:r>
                  <a:rPr lang="pt-BR" altLang="pt-BR" sz="2800" dirty="0">
                    <a:latin typeface="+mn-lt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altLang="pt-BR" sz="28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28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t-BR" altLang="pt-BR" sz="28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pt-BR" altLang="pt-BR" sz="2800" dirty="0">
                    <a:latin typeface="+mn-lt"/>
                  </a:rPr>
                  <a:t>+ 2.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altLang="pt-BR" sz="2800" i="1" dirty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2800" i="1" dirty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pt-BR" altLang="pt-BR" sz="2800" dirty="0"/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altLang="pt-BR" sz="28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28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t-BR" altLang="pt-BR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pt-BR" altLang="pt-BR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pt-BR" altLang="pt-BR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l-GR" altLang="pt-BR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pt-BR" altLang="pt-BR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altLang="pt-BR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8" name="Text 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110" y="1021933"/>
                <a:ext cx="4572087" cy="578300"/>
              </a:xfrm>
              <a:prstGeom prst="rect">
                <a:avLst/>
              </a:prstGeom>
              <a:blipFill>
                <a:blip r:embed="rId2"/>
                <a:stretch>
                  <a:fillRect t="-2105" b="-284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15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-206829" y="985575"/>
            <a:ext cx="112833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4400" dirty="0">
                <a:latin typeface="+mj-lt"/>
              </a:rPr>
              <a:t>REGRA DO POLÍGONO</a:t>
            </a:r>
            <a:endParaRPr lang="pt-BR" altLang="pt-BR" sz="3200" dirty="0">
              <a:latin typeface="+mj-lt"/>
            </a:endParaRP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1774826" y="2136855"/>
            <a:ext cx="4968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dirty="0">
                <a:latin typeface="+mn-lt"/>
                <a:cs typeface="Arial" panose="020B0604020202020204" pitchFamily="34" charset="0"/>
              </a:rPr>
              <a:t>Sejam os vetores abaixo:</a:t>
            </a:r>
            <a:endParaRPr lang="pt-BR" altLang="pt-BR" sz="3200" dirty="0"/>
          </a:p>
        </p:txBody>
      </p:sp>
      <p:sp>
        <p:nvSpPr>
          <p:cNvPr id="18470" name="Line 15"/>
          <p:cNvSpPr>
            <a:spLocks noChangeShapeType="1"/>
          </p:cNvSpPr>
          <p:nvPr/>
        </p:nvSpPr>
        <p:spPr bwMode="auto">
          <a:xfrm flipH="1">
            <a:off x="9273281" y="2880828"/>
            <a:ext cx="792163" cy="1584325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rgbClr val="FFC000"/>
              </a:solidFill>
            </a:endParaRPr>
          </a:p>
        </p:txBody>
      </p:sp>
      <p:sp>
        <p:nvSpPr>
          <p:cNvPr id="18467" name="Line 12"/>
          <p:cNvSpPr>
            <a:spLocks noChangeShapeType="1"/>
          </p:cNvSpPr>
          <p:nvPr/>
        </p:nvSpPr>
        <p:spPr bwMode="auto">
          <a:xfrm flipV="1">
            <a:off x="2072376" y="3290763"/>
            <a:ext cx="1079500" cy="1008062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4" name="Line 14"/>
          <p:cNvSpPr>
            <a:spLocks noChangeShapeType="1"/>
          </p:cNvSpPr>
          <p:nvPr/>
        </p:nvSpPr>
        <p:spPr bwMode="auto">
          <a:xfrm>
            <a:off x="5792223" y="3929856"/>
            <a:ext cx="252095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rgbClr val="7030A0"/>
              </a:solidFill>
            </a:endParaRPr>
          </a:p>
        </p:txBody>
      </p:sp>
      <p:sp>
        <p:nvSpPr>
          <p:cNvPr id="18441" name="Text Box 36"/>
          <p:cNvSpPr txBox="1">
            <a:spLocks noChangeArrowheads="1"/>
          </p:cNvSpPr>
          <p:nvPr/>
        </p:nvSpPr>
        <p:spPr bwMode="auto">
          <a:xfrm>
            <a:off x="1774825" y="4873021"/>
            <a:ext cx="86423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pt-BR" altLang="pt-BR" sz="2400" dirty="0">
                <a:cs typeface="Arial" panose="020B0604020202020204" pitchFamily="34" charset="0"/>
              </a:rPr>
              <a:t>Ordenar os vetores de modo que a origem de um vetor coincida com a extremidade do próximo.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pt-BR" altLang="pt-BR" sz="2400" dirty="0">
                <a:cs typeface="Arial" panose="020B0604020202020204" pitchFamily="34" charset="0"/>
              </a:rPr>
              <a:t>Após terminar a formação de um polígono, une-se a origem do primeiro vetor a extremidade do último.</a:t>
            </a:r>
          </a:p>
        </p:txBody>
      </p:sp>
      <p:sp>
        <p:nvSpPr>
          <p:cNvPr id="18454" name="Line 52"/>
          <p:cNvSpPr>
            <a:spLocks noChangeShapeType="1"/>
          </p:cNvSpPr>
          <p:nvPr/>
        </p:nvSpPr>
        <p:spPr bwMode="auto">
          <a:xfrm flipV="1">
            <a:off x="4387244" y="3346634"/>
            <a:ext cx="0" cy="86360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954555" y="3346634"/>
                <a:ext cx="540917" cy="647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555" y="3346634"/>
                <a:ext cx="540917" cy="6478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9075666" y="3164388"/>
                <a:ext cx="557973" cy="644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pt-BR" sz="32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666" y="3164388"/>
                <a:ext cx="557973" cy="644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632225" y="3362198"/>
                <a:ext cx="573426" cy="644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pt-BR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225" y="3362198"/>
                <a:ext cx="573426" cy="644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414017" y="3523456"/>
                <a:ext cx="541367" cy="647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017" y="3523456"/>
                <a:ext cx="541367" cy="647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484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0" y="999508"/>
            <a:ext cx="112833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4400" dirty="0">
                <a:latin typeface="+mj-lt"/>
              </a:rPr>
              <a:t>REGRA DO POLÍGONO</a:t>
            </a:r>
            <a:endParaRPr lang="pt-BR" altLang="pt-BR" sz="3200" dirty="0">
              <a:latin typeface="+mj-lt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3563098" y="4101313"/>
            <a:ext cx="1079500" cy="1039408"/>
            <a:chOff x="3563098" y="4101313"/>
            <a:chExt cx="1079500" cy="1039408"/>
          </a:xfrm>
        </p:grpSpPr>
        <p:sp>
          <p:nvSpPr>
            <p:cNvPr id="18461" name="Line 38"/>
            <p:cNvSpPr>
              <a:spLocks noChangeShapeType="1"/>
            </p:cNvSpPr>
            <p:nvPr/>
          </p:nvSpPr>
          <p:spPr bwMode="auto">
            <a:xfrm flipV="1">
              <a:off x="3563098" y="4132659"/>
              <a:ext cx="1079500" cy="1008062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tângulo 50"/>
                <p:cNvSpPr/>
                <p:nvPr/>
              </p:nvSpPr>
              <p:spPr>
                <a:xfrm>
                  <a:off x="3607714" y="4101313"/>
                  <a:ext cx="540917" cy="647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320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3200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pt-BR" sz="3200" dirty="0"/>
                </a:p>
              </p:txBody>
            </p:sp>
          </mc:Choice>
          <mc:Fallback xmlns="">
            <p:sp>
              <p:nvSpPr>
                <p:cNvPr id="51" name="Retângulo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714" y="4101313"/>
                  <a:ext cx="540917" cy="6478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Agrupar 2"/>
          <p:cNvGrpSpPr/>
          <p:nvPr/>
        </p:nvGrpSpPr>
        <p:grpSpPr>
          <a:xfrm>
            <a:off x="4048064" y="3269060"/>
            <a:ext cx="597841" cy="863600"/>
            <a:chOff x="4048064" y="3269060"/>
            <a:chExt cx="597841" cy="863600"/>
          </a:xfrm>
        </p:grpSpPr>
        <p:sp>
          <p:nvSpPr>
            <p:cNvPr id="18473" name="Line 13"/>
            <p:cNvSpPr>
              <a:spLocks noChangeShapeType="1"/>
            </p:cNvSpPr>
            <p:nvPr/>
          </p:nvSpPr>
          <p:spPr bwMode="auto">
            <a:xfrm flipV="1">
              <a:off x="4645905" y="3269060"/>
              <a:ext cx="0" cy="863600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tângulo 51"/>
                <p:cNvSpPr/>
                <p:nvPr/>
              </p:nvSpPr>
              <p:spPr>
                <a:xfrm>
                  <a:off x="4048064" y="3410216"/>
                  <a:ext cx="541367" cy="647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320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32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2" name="Retângulo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064" y="3410216"/>
                  <a:ext cx="541367" cy="6478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/>
          <p:cNvGrpSpPr/>
          <p:nvPr/>
        </p:nvGrpSpPr>
        <p:grpSpPr>
          <a:xfrm>
            <a:off x="4642598" y="2593051"/>
            <a:ext cx="2520950" cy="656243"/>
            <a:chOff x="4642598" y="2593051"/>
            <a:chExt cx="2520950" cy="656243"/>
          </a:xfrm>
        </p:grpSpPr>
        <p:sp>
          <p:nvSpPr>
            <p:cNvPr id="18458" name="Line 47"/>
            <p:cNvSpPr>
              <a:spLocks noChangeShapeType="1"/>
            </p:cNvSpPr>
            <p:nvPr/>
          </p:nvSpPr>
          <p:spPr bwMode="auto">
            <a:xfrm>
              <a:off x="4642598" y="3249294"/>
              <a:ext cx="2520950" cy="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tângulo 52"/>
                <p:cNvSpPr/>
                <p:nvPr/>
              </p:nvSpPr>
              <p:spPr>
                <a:xfrm>
                  <a:off x="5616360" y="2593051"/>
                  <a:ext cx="573426" cy="644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32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32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pt-BR" sz="3200" dirty="0"/>
                </a:p>
              </p:txBody>
            </p:sp>
          </mc:Choice>
          <mc:Fallback xmlns="">
            <p:sp>
              <p:nvSpPr>
                <p:cNvPr id="53" name="Retângulo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6360" y="2593051"/>
                  <a:ext cx="573426" cy="64466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Agrupar 6"/>
          <p:cNvGrpSpPr/>
          <p:nvPr/>
        </p:nvGrpSpPr>
        <p:grpSpPr>
          <a:xfrm>
            <a:off x="6371390" y="3269060"/>
            <a:ext cx="1004227" cy="1584325"/>
            <a:chOff x="6371390" y="3269060"/>
            <a:chExt cx="1004227" cy="1584325"/>
          </a:xfrm>
        </p:grpSpPr>
        <p:sp>
          <p:nvSpPr>
            <p:cNvPr id="18451" name="Line 57"/>
            <p:cNvSpPr>
              <a:spLocks noChangeShapeType="1"/>
            </p:cNvSpPr>
            <p:nvPr/>
          </p:nvSpPr>
          <p:spPr bwMode="auto">
            <a:xfrm flipH="1">
              <a:off x="6371390" y="3269060"/>
              <a:ext cx="792163" cy="1584325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tângulo 53"/>
                <p:cNvSpPr/>
                <p:nvPr/>
              </p:nvSpPr>
              <p:spPr>
                <a:xfrm>
                  <a:off x="6817644" y="3865511"/>
                  <a:ext cx="557973" cy="644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320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3200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pt-BR" sz="3200" dirty="0"/>
                </a:p>
              </p:txBody>
            </p:sp>
          </mc:Choice>
          <mc:Fallback xmlns="">
            <p:sp>
              <p:nvSpPr>
                <p:cNvPr id="54" name="Retângulo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7644" y="3865511"/>
                  <a:ext cx="557973" cy="6446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Agrupar 7"/>
          <p:cNvGrpSpPr/>
          <p:nvPr/>
        </p:nvGrpSpPr>
        <p:grpSpPr>
          <a:xfrm>
            <a:off x="3563098" y="4853399"/>
            <a:ext cx="2986303" cy="823463"/>
            <a:chOff x="3563098" y="4853399"/>
            <a:chExt cx="2986303" cy="823463"/>
          </a:xfrm>
        </p:grpSpPr>
        <p:sp>
          <p:nvSpPr>
            <p:cNvPr id="18448" name="Line 60"/>
            <p:cNvSpPr>
              <a:spLocks noChangeShapeType="1"/>
            </p:cNvSpPr>
            <p:nvPr/>
          </p:nvSpPr>
          <p:spPr bwMode="auto">
            <a:xfrm flipV="1">
              <a:off x="3563098" y="4853399"/>
              <a:ext cx="2808288" cy="287338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tângulo 25"/>
                <p:cNvSpPr/>
                <p:nvPr/>
              </p:nvSpPr>
              <p:spPr>
                <a:xfrm rot="21255518">
                  <a:off x="3632804" y="5028992"/>
                  <a:ext cx="2916597" cy="647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3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pt-BR" sz="32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𝑆𝑜𝑚𝑎</m:t>
                            </m:r>
                          </m:e>
                        </m:acc>
                      </m:oMath>
                    </m:oMathPara>
                  </a14:m>
                  <a:endParaRPr lang="pt-BR" sz="3200" dirty="0"/>
                </a:p>
              </p:txBody>
            </p:sp>
          </mc:Choice>
          <mc:Fallback xmlns="">
            <p:sp>
              <p:nvSpPr>
                <p:cNvPr id="26" name="Retângulo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55518">
                  <a:off x="3632804" y="5028992"/>
                  <a:ext cx="2916597" cy="6478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131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032001"/>
            <a:ext cx="12192000" cy="2678544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01" name="Título 1"/>
          <p:cNvSpPr>
            <a:spLocks noGrp="1"/>
          </p:cNvSpPr>
          <p:nvPr>
            <p:ph type="ctrTitle"/>
          </p:nvPr>
        </p:nvSpPr>
        <p:spPr>
          <a:xfrm>
            <a:off x="1006475" y="2065338"/>
            <a:ext cx="10021888" cy="2387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6600" b="1" dirty="0">
                <a:latin typeface="Book Antiqua" panose="02040602050305030304" pitchFamily="18" charset="0"/>
              </a:rPr>
              <a:t>Noções de Força e Componentes</a:t>
            </a:r>
          </a:p>
        </p:txBody>
      </p:sp>
      <p:pic>
        <p:nvPicPr>
          <p:cNvPr id="819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3338"/>
            <a:ext cx="20129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ítulo 1"/>
          <p:cNvSpPr txBox="1">
            <a:spLocks/>
          </p:cNvSpPr>
          <p:nvPr/>
        </p:nvSpPr>
        <p:spPr bwMode="auto">
          <a:xfrm>
            <a:off x="1663700" y="4046538"/>
            <a:ext cx="9144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3600" b="1">
                <a:latin typeface="Century Schoolbook" panose="02040604050505020304" pitchFamily="18" charset="0"/>
              </a:rPr>
              <a:t>Roberto Tenório – PET Eng. Civil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72" b="96583" l="9943" r="89943">
                        <a14:foregroundMark x1="25943" y1="7859" x2="25943" y2="7859"/>
                        <a14:foregroundMark x1="29486" y1="7517" x2="29486" y2="7517"/>
                        <a14:foregroundMark x1="33829" y1="6720" x2="33829" y2="6720"/>
                        <a14:foregroundMark x1="40914" y1="5923" x2="40914" y2="5923"/>
                        <a14:foregroundMark x1="43543" y1="5923" x2="43543" y2="5923"/>
                        <a14:foregroundMark x1="47429" y1="8314" x2="47429" y2="8314"/>
                        <a14:foregroundMark x1="50629" y1="6948" x2="50629" y2="6948"/>
                        <a14:foregroundMark x1="53029" y1="7289" x2="53029" y2="7289"/>
                        <a14:foregroundMark x1="58514" y1="7859" x2="58514" y2="7859"/>
                        <a14:foregroundMark x1="63086" y1="8884" x2="63086" y2="8884"/>
                        <a14:foregroundMark x1="65600" y1="8314" x2="65600" y2="8314"/>
                        <a14:foregroundMark x1="69943" y1="7859" x2="69943" y2="7859"/>
                        <a14:foregroundMark x1="73143" y1="7859" x2="73143" y2="7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254" y="176762"/>
            <a:ext cx="1912892" cy="19194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08108" y="781151"/>
            <a:ext cx="108645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4400" dirty="0">
                <a:latin typeface="+mj-lt"/>
              </a:rPr>
              <a:t>TEOREMA DE PITÁGORAS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35352" y="1896597"/>
            <a:ext cx="10672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400" dirty="0">
                <a:latin typeface="+mn-lt"/>
              </a:rPr>
              <a:t>Caso os dois vetores sejam perpendiculares entre si, o vetor resultante e seu módulo pode ser determinado utilizando o TEOREMA DE PITÁGORAS: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76166" y="3213984"/>
            <a:ext cx="3744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pt-BR" altLang="pt-BR" sz="2000" dirty="0">
                <a:latin typeface="+mn-lt"/>
              </a:rPr>
              <a:t>REGRA DO POLÍGONO: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5951539" y="3217068"/>
            <a:ext cx="4752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pt-BR" altLang="pt-BR" sz="2000" dirty="0">
                <a:latin typeface="+mn-lt"/>
              </a:rPr>
              <a:t>REGRA DO PARALELOGRAMO: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05" name="Text Box 29"/>
              <p:cNvSpPr txBox="1">
                <a:spLocks noChangeArrowheads="1"/>
              </p:cNvSpPr>
              <p:nvPr/>
            </p:nvSpPr>
            <p:spPr bwMode="auto">
              <a:xfrm>
                <a:off x="3365642" y="5934905"/>
                <a:ext cx="4750907" cy="717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pt-BR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pt-BR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60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3600" i="1" dirty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600" b="0" i="1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pt-BR" sz="36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pt-BR" sz="36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3600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600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pt-BR" sz="36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pt-BR" sz="36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altLang="pt-BR" sz="3600" dirty="0">
                  <a:latin typeface="+mn-lt"/>
                </a:endParaRPr>
              </a:p>
            </p:txBody>
          </p:sp>
        </mc:Choice>
        <mc:Fallback xmlns="">
          <p:sp>
            <p:nvSpPr>
              <p:cNvPr id="24605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5642" y="5934905"/>
                <a:ext cx="4750907" cy="7172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Agrupar 1"/>
          <p:cNvGrpSpPr/>
          <p:nvPr/>
        </p:nvGrpSpPr>
        <p:grpSpPr>
          <a:xfrm>
            <a:off x="6213346" y="3690803"/>
            <a:ext cx="3330738" cy="2150025"/>
            <a:chOff x="6868951" y="3884928"/>
            <a:chExt cx="3330738" cy="2150025"/>
          </a:xfrm>
        </p:grpSpPr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 flipV="1">
              <a:off x="7464425" y="4062231"/>
              <a:ext cx="0" cy="1366837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+mn-lt"/>
              </a:endParaRPr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>
              <a:off x="7464425" y="5429067"/>
              <a:ext cx="2376488" cy="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+mn-lt"/>
              </a:endParaRP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7464425" y="4062231"/>
              <a:ext cx="2376488" cy="1368425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+mn-lt"/>
              </a:endParaRPr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>
              <a:off x="7464426" y="4062230"/>
              <a:ext cx="27352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+mn-lt"/>
              </a:endParaRPr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 flipV="1">
              <a:off x="9840913" y="3884928"/>
              <a:ext cx="0" cy="15543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ângulo 28"/>
                <p:cNvSpPr/>
                <p:nvPr/>
              </p:nvSpPr>
              <p:spPr>
                <a:xfrm>
                  <a:off x="8116549" y="4282029"/>
                  <a:ext cx="550985" cy="644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32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32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pt-BR" sz="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tângulo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6549" y="4282029"/>
                  <a:ext cx="550985" cy="6446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tângulo 29"/>
                <p:cNvSpPr/>
                <p:nvPr/>
              </p:nvSpPr>
              <p:spPr>
                <a:xfrm>
                  <a:off x="6868951" y="4499910"/>
                  <a:ext cx="540917" cy="6478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320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3200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pt-BR" sz="3200" dirty="0"/>
                </a:p>
              </p:txBody>
            </p:sp>
          </mc:Choice>
          <mc:Fallback xmlns="">
            <p:sp>
              <p:nvSpPr>
                <p:cNvPr id="30" name="Retângulo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951" y="4499910"/>
                  <a:ext cx="540917" cy="6478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ângulo 30"/>
                <p:cNvSpPr/>
                <p:nvPr/>
              </p:nvSpPr>
              <p:spPr>
                <a:xfrm>
                  <a:off x="8373682" y="5390289"/>
                  <a:ext cx="557973" cy="644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320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3200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pt-BR" sz="3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tângulo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3682" y="5390289"/>
                  <a:ext cx="557973" cy="6446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/>
          <p:cNvGrpSpPr/>
          <p:nvPr/>
        </p:nvGrpSpPr>
        <p:grpSpPr>
          <a:xfrm>
            <a:off x="1867893" y="3709244"/>
            <a:ext cx="2915456" cy="1981147"/>
            <a:chOff x="1885145" y="3709244"/>
            <a:chExt cx="2915456" cy="1981147"/>
          </a:xfrm>
        </p:grpSpPr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2424114" y="4275942"/>
              <a:ext cx="2376487" cy="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+mn-lt"/>
              </a:endParaRPr>
            </a:p>
          </p:txBody>
        </p:sp>
        <p:grpSp>
          <p:nvGrpSpPr>
            <p:cNvPr id="3" name="Agrupar 2"/>
            <p:cNvGrpSpPr/>
            <p:nvPr/>
          </p:nvGrpSpPr>
          <p:grpSpPr>
            <a:xfrm>
              <a:off x="1885145" y="3709244"/>
              <a:ext cx="2915456" cy="1981147"/>
              <a:chOff x="1885145" y="3562597"/>
              <a:chExt cx="2915456" cy="1981147"/>
            </a:xfrm>
          </p:grpSpPr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 flipV="1">
                <a:off x="2424113" y="4146550"/>
                <a:ext cx="0" cy="1366838"/>
              </a:xfrm>
              <a:prstGeom prst="line">
                <a:avLst/>
              </a:prstGeom>
              <a:noFill/>
              <a:ln w="57150">
                <a:solidFill>
                  <a:srgbClr val="92D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+mn-lt"/>
                </a:endParaRPr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 flipV="1">
                <a:off x="2424114" y="4144964"/>
                <a:ext cx="2376487" cy="1368425"/>
              </a:xfrm>
              <a:prstGeom prst="line">
                <a:avLst/>
              </a:prstGeom>
              <a:noFill/>
              <a:ln w="57150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+mn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tângulo 26"/>
                  <p:cNvSpPr/>
                  <p:nvPr/>
                </p:nvSpPr>
                <p:spPr>
                  <a:xfrm>
                    <a:off x="1885145" y="4582893"/>
                    <a:ext cx="541366" cy="6478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sz="3200" i="1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dirty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pt-BR" sz="3200" dirty="0"/>
                  </a:p>
                </p:txBody>
              </p:sp>
            </mc:Choice>
            <mc:Fallback xmlns="">
              <p:sp>
                <p:nvSpPr>
                  <p:cNvPr id="27" name="Retângulo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85145" y="4582893"/>
                    <a:ext cx="541366" cy="64787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tângulo 27"/>
                  <p:cNvSpPr/>
                  <p:nvPr/>
                </p:nvSpPr>
                <p:spPr>
                  <a:xfrm>
                    <a:off x="3131442" y="3562597"/>
                    <a:ext cx="557973" cy="64466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sz="320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200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oMath>
                      </m:oMathPara>
                    </a14:m>
                    <a:endParaRPr lang="pt-BR" sz="3200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Retângulo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1442" y="3562597"/>
                    <a:ext cx="557973" cy="64466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tângulo 31"/>
                  <p:cNvSpPr/>
                  <p:nvPr/>
                </p:nvSpPr>
                <p:spPr>
                  <a:xfrm>
                    <a:off x="3435013" y="4899080"/>
                    <a:ext cx="550985" cy="64466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sz="32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oMath>
                      </m:oMathPara>
                    </a14:m>
                    <a:endParaRPr lang="pt-BR" sz="32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tângulo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5013" y="4899080"/>
                    <a:ext cx="550985" cy="64466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50373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600" grpId="0"/>
      <p:bldP spid="246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4916098" y="2225524"/>
            <a:ext cx="5776913" cy="4321175"/>
            <a:chOff x="1121" y="680"/>
            <a:chExt cx="3639" cy="2722"/>
          </a:xfrm>
        </p:grpSpPr>
        <p:sp>
          <p:nvSpPr>
            <p:cNvPr id="21527" name="Rectangle 3"/>
            <p:cNvSpPr>
              <a:spLocks noChangeArrowheads="1"/>
            </p:cNvSpPr>
            <p:nvPr/>
          </p:nvSpPr>
          <p:spPr bwMode="auto">
            <a:xfrm>
              <a:off x="1133" y="680"/>
              <a:ext cx="3627" cy="272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528" name="Line 4"/>
            <p:cNvSpPr>
              <a:spLocks noChangeShapeType="1"/>
            </p:cNvSpPr>
            <p:nvPr/>
          </p:nvSpPr>
          <p:spPr bwMode="auto">
            <a:xfrm>
              <a:off x="1382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29" name="Line 5"/>
            <p:cNvSpPr>
              <a:spLocks noChangeShapeType="1"/>
            </p:cNvSpPr>
            <p:nvPr/>
          </p:nvSpPr>
          <p:spPr bwMode="auto">
            <a:xfrm>
              <a:off x="1608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30" name="Line 6"/>
            <p:cNvSpPr>
              <a:spLocks noChangeShapeType="1"/>
            </p:cNvSpPr>
            <p:nvPr/>
          </p:nvSpPr>
          <p:spPr bwMode="auto">
            <a:xfrm>
              <a:off x="1835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31" name="Line 7"/>
            <p:cNvSpPr>
              <a:spLocks noChangeShapeType="1"/>
            </p:cNvSpPr>
            <p:nvPr/>
          </p:nvSpPr>
          <p:spPr bwMode="auto">
            <a:xfrm>
              <a:off x="2062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32" name="Line 8"/>
            <p:cNvSpPr>
              <a:spLocks noChangeShapeType="1"/>
            </p:cNvSpPr>
            <p:nvPr/>
          </p:nvSpPr>
          <p:spPr bwMode="auto">
            <a:xfrm>
              <a:off x="2289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33" name="Line 9"/>
            <p:cNvSpPr>
              <a:spLocks noChangeShapeType="1"/>
            </p:cNvSpPr>
            <p:nvPr/>
          </p:nvSpPr>
          <p:spPr bwMode="auto">
            <a:xfrm>
              <a:off x="3649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34" name="Line 10"/>
            <p:cNvSpPr>
              <a:spLocks noChangeShapeType="1"/>
            </p:cNvSpPr>
            <p:nvPr/>
          </p:nvSpPr>
          <p:spPr bwMode="auto">
            <a:xfrm>
              <a:off x="2515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35" name="Line 11"/>
            <p:cNvSpPr>
              <a:spLocks noChangeShapeType="1"/>
            </p:cNvSpPr>
            <p:nvPr/>
          </p:nvSpPr>
          <p:spPr bwMode="auto">
            <a:xfrm>
              <a:off x="2742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36" name="Line 12"/>
            <p:cNvSpPr>
              <a:spLocks noChangeShapeType="1"/>
            </p:cNvSpPr>
            <p:nvPr/>
          </p:nvSpPr>
          <p:spPr bwMode="auto">
            <a:xfrm>
              <a:off x="2969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37" name="Line 13"/>
            <p:cNvSpPr>
              <a:spLocks noChangeShapeType="1"/>
            </p:cNvSpPr>
            <p:nvPr/>
          </p:nvSpPr>
          <p:spPr bwMode="auto">
            <a:xfrm>
              <a:off x="3195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38" name="Line 14"/>
            <p:cNvSpPr>
              <a:spLocks noChangeShapeType="1"/>
            </p:cNvSpPr>
            <p:nvPr/>
          </p:nvSpPr>
          <p:spPr bwMode="auto">
            <a:xfrm>
              <a:off x="3422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39" name="Line 15"/>
            <p:cNvSpPr>
              <a:spLocks noChangeShapeType="1"/>
            </p:cNvSpPr>
            <p:nvPr/>
          </p:nvSpPr>
          <p:spPr bwMode="auto">
            <a:xfrm>
              <a:off x="3875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40" name="Line 16"/>
            <p:cNvSpPr>
              <a:spLocks noChangeShapeType="1"/>
            </p:cNvSpPr>
            <p:nvPr/>
          </p:nvSpPr>
          <p:spPr bwMode="auto">
            <a:xfrm>
              <a:off x="4102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41" name="Line 17"/>
            <p:cNvSpPr>
              <a:spLocks noChangeShapeType="1"/>
            </p:cNvSpPr>
            <p:nvPr/>
          </p:nvSpPr>
          <p:spPr bwMode="auto">
            <a:xfrm>
              <a:off x="4329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42" name="Line 18"/>
            <p:cNvSpPr>
              <a:spLocks noChangeShapeType="1"/>
            </p:cNvSpPr>
            <p:nvPr/>
          </p:nvSpPr>
          <p:spPr bwMode="auto">
            <a:xfrm>
              <a:off x="4556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43" name="Line 19"/>
            <p:cNvSpPr>
              <a:spLocks noChangeShapeType="1"/>
            </p:cNvSpPr>
            <p:nvPr/>
          </p:nvSpPr>
          <p:spPr bwMode="auto">
            <a:xfrm>
              <a:off x="1129" y="906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44" name="Line 20"/>
            <p:cNvSpPr>
              <a:spLocks noChangeShapeType="1"/>
            </p:cNvSpPr>
            <p:nvPr/>
          </p:nvSpPr>
          <p:spPr bwMode="auto">
            <a:xfrm>
              <a:off x="1129" y="1133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45" name="Line 21"/>
            <p:cNvSpPr>
              <a:spLocks noChangeShapeType="1"/>
            </p:cNvSpPr>
            <p:nvPr/>
          </p:nvSpPr>
          <p:spPr bwMode="auto">
            <a:xfrm>
              <a:off x="1129" y="1360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46" name="Line 22"/>
            <p:cNvSpPr>
              <a:spLocks noChangeShapeType="1"/>
            </p:cNvSpPr>
            <p:nvPr/>
          </p:nvSpPr>
          <p:spPr bwMode="auto">
            <a:xfrm>
              <a:off x="1121" y="1586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47" name="Line 23"/>
            <p:cNvSpPr>
              <a:spLocks noChangeShapeType="1"/>
            </p:cNvSpPr>
            <p:nvPr/>
          </p:nvSpPr>
          <p:spPr bwMode="auto">
            <a:xfrm>
              <a:off x="1129" y="1813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48" name="Line 24"/>
            <p:cNvSpPr>
              <a:spLocks noChangeShapeType="1"/>
            </p:cNvSpPr>
            <p:nvPr/>
          </p:nvSpPr>
          <p:spPr bwMode="auto">
            <a:xfrm>
              <a:off x="1129" y="2040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49" name="Line 25"/>
            <p:cNvSpPr>
              <a:spLocks noChangeShapeType="1"/>
            </p:cNvSpPr>
            <p:nvPr/>
          </p:nvSpPr>
          <p:spPr bwMode="auto">
            <a:xfrm>
              <a:off x="1129" y="2267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50" name="Line 26"/>
            <p:cNvSpPr>
              <a:spLocks noChangeShapeType="1"/>
            </p:cNvSpPr>
            <p:nvPr/>
          </p:nvSpPr>
          <p:spPr bwMode="auto">
            <a:xfrm>
              <a:off x="1129" y="2493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51" name="Line 27"/>
            <p:cNvSpPr>
              <a:spLocks noChangeShapeType="1"/>
            </p:cNvSpPr>
            <p:nvPr/>
          </p:nvSpPr>
          <p:spPr bwMode="auto">
            <a:xfrm>
              <a:off x="1129" y="2720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52" name="Line 28"/>
            <p:cNvSpPr>
              <a:spLocks noChangeShapeType="1"/>
            </p:cNvSpPr>
            <p:nvPr/>
          </p:nvSpPr>
          <p:spPr bwMode="auto">
            <a:xfrm>
              <a:off x="1129" y="2947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53" name="Line 29"/>
            <p:cNvSpPr>
              <a:spLocks noChangeShapeType="1"/>
            </p:cNvSpPr>
            <p:nvPr/>
          </p:nvSpPr>
          <p:spPr bwMode="auto">
            <a:xfrm>
              <a:off x="1129" y="3173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508" name="Group 30"/>
          <p:cNvGrpSpPr>
            <a:grpSpLocks/>
          </p:cNvGrpSpPr>
          <p:nvPr/>
        </p:nvGrpSpPr>
        <p:grpSpPr bwMode="auto">
          <a:xfrm>
            <a:off x="6346913" y="4395636"/>
            <a:ext cx="1152525" cy="1441450"/>
            <a:chOff x="2562" y="3339"/>
            <a:chExt cx="726" cy="908"/>
          </a:xfrm>
        </p:grpSpPr>
        <p:sp>
          <p:nvSpPr>
            <p:cNvPr id="21523" name="Line 31"/>
            <p:cNvSpPr>
              <a:spLocks noChangeShapeType="1"/>
            </p:cNvSpPr>
            <p:nvPr/>
          </p:nvSpPr>
          <p:spPr bwMode="auto">
            <a:xfrm>
              <a:off x="2607" y="3339"/>
              <a:ext cx="681" cy="9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2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562" y="3748"/>
                  <a:ext cx="363" cy="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20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20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20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pt-BR" altLang="pt-BR" sz="20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1525" name="Text 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2" y="3748"/>
                  <a:ext cx="363" cy="276"/>
                </a:xfrm>
                <a:prstGeom prst="rect">
                  <a:avLst/>
                </a:prstGeom>
                <a:blipFill>
                  <a:blip r:embed="rId2"/>
                  <a:stretch>
                    <a:fillRect b="-28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509" name="Group 35"/>
          <p:cNvGrpSpPr>
            <a:grpSpLocks/>
          </p:cNvGrpSpPr>
          <p:nvPr/>
        </p:nvGrpSpPr>
        <p:grpSpPr bwMode="auto">
          <a:xfrm>
            <a:off x="9645738" y="5116362"/>
            <a:ext cx="622300" cy="720725"/>
            <a:chOff x="3288" y="3476"/>
            <a:chExt cx="392" cy="454"/>
          </a:xfrm>
        </p:grpSpPr>
        <p:sp>
          <p:nvSpPr>
            <p:cNvPr id="21519" name="Line 36"/>
            <p:cNvSpPr>
              <a:spLocks noChangeShapeType="1"/>
            </p:cNvSpPr>
            <p:nvPr/>
          </p:nvSpPr>
          <p:spPr bwMode="auto">
            <a:xfrm flipV="1">
              <a:off x="3288" y="3476"/>
              <a:ext cx="0" cy="454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2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317" y="3642"/>
                  <a:ext cx="363" cy="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20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2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pt-BR" altLang="pt-BR" sz="20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1521" name="Text 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17" y="3642"/>
                  <a:ext cx="363" cy="276"/>
                </a:xfrm>
                <a:prstGeom prst="rect">
                  <a:avLst/>
                </a:prstGeom>
                <a:blipFill>
                  <a:blip r:embed="rId3"/>
                  <a:stretch>
                    <a:fillRect b="-422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15" name="Line 41"/>
          <p:cNvSpPr>
            <a:spLocks noChangeShapeType="1"/>
          </p:cNvSpPr>
          <p:nvPr/>
        </p:nvSpPr>
        <p:spPr bwMode="auto">
          <a:xfrm>
            <a:off x="7472449" y="3313673"/>
            <a:ext cx="1079500" cy="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Text Box 45"/>
              <p:cNvSpPr txBox="1">
                <a:spLocks noChangeArrowheads="1"/>
              </p:cNvSpPr>
              <p:nvPr/>
            </p:nvSpPr>
            <p:spPr bwMode="auto">
              <a:xfrm>
                <a:off x="744846" y="2228817"/>
                <a:ext cx="3181785" cy="2028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pt-BR" altLang="pt-BR" sz="2400" dirty="0">
                    <a:latin typeface="+mn-lt"/>
                  </a:rPr>
                  <a:t>Dados os </a:t>
                </a:r>
                <a:r>
                  <a:rPr lang="pt-BR" altLang="pt-BR" sz="2400" dirty="0">
                    <a:solidFill>
                      <a:schemeClr val="tx1"/>
                    </a:solidFill>
                    <a:latin typeface="+mn-lt"/>
                  </a:rPr>
                  <a:t>vetores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altLang="pt-BR" sz="2400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altLang="pt-BR" sz="2400" dirty="0">
                    <a:solidFill>
                      <a:schemeClr val="tx1"/>
                    </a:solidFill>
                    <a:latin typeface="+mn-lt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altLang="pt-BR" sz="2400" dirty="0">
                    <a:solidFill>
                      <a:schemeClr val="tx1"/>
                    </a:solidFill>
                    <a:latin typeface="+mn-lt"/>
                  </a:rPr>
                  <a:t> da </a:t>
                </a:r>
                <a:r>
                  <a:rPr lang="pt-BR" altLang="pt-BR" sz="2400" dirty="0">
                    <a:latin typeface="+mn-lt"/>
                  </a:rPr>
                  <a:t>figura a seguir, obtenha graficamente o vetor soma vetorial:</a:t>
                </a:r>
              </a:p>
            </p:txBody>
          </p:sp>
        </mc:Choice>
        <mc:Fallback xmlns="">
          <p:sp>
            <p:nvSpPr>
              <p:cNvPr id="21511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846" y="2228817"/>
                <a:ext cx="3181785" cy="2028504"/>
              </a:xfrm>
              <a:prstGeom prst="rect">
                <a:avLst/>
              </a:prstGeom>
              <a:blipFill>
                <a:blip r:embed="rId4"/>
                <a:stretch>
                  <a:fillRect l="-2874" t="-301" r="-3065" b="-63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ítulo 2"/>
          <p:cNvSpPr>
            <a:spLocks noGrp="1"/>
          </p:cNvSpPr>
          <p:nvPr>
            <p:ph type="title"/>
          </p:nvPr>
        </p:nvSpPr>
        <p:spPr>
          <a:xfrm>
            <a:off x="1598493" y="365125"/>
            <a:ext cx="9691687" cy="1325563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dirty="0"/>
              <a:t>EXERCÍCIOS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7759766" y="3389604"/>
                <a:ext cx="458523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dirty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i="1" dirty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dirty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b="0" i="1" dirty="0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66" y="3389604"/>
                <a:ext cx="458523" cy="4029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817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3064670" y="1764456"/>
            <a:ext cx="5776913" cy="4321175"/>
            <a:chOff x="1121" y="680"/>
            <a:chExt cx="3639" cy="2722"/>
          </a:xfrm>
        </p:grpSpPr>
        <p:sp>
          <p:nvSpPr>
            <p:cNvPr id="22550" name="Rectangle 3"/>
            <p:cNvSpPr>
              <a:spLocks noChangeArrowheads="1"/>
            </p:cNvSpPr>
            <p:nvPr/>
          </p:nvSpPr>
          <p:spPr bwMode="auto">
            <a:xfrm>
              <a:off x="1133" y="680"/>
              <a:ext cx="3627" cy="272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2551" name="Line 4"/>
            <p:cNvSpPr>
              <a:spLocks noChangeShapeType="1"/>
            </p:cNvSpPr>
            <p:nvPr/>
          </p:nvSpPr>
          <p:spPr bwMode="auto">
            <a:xfrm>
              <a:off x="1382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52" name="Line 5"/>
            <p:cNvSpPr>
              <a:spLocks noChangeShapeType="1"/>
            </p:cNvSpPr>
            <p:nvPr/>
          </p:nvSpPr>
          <p:spPr bwMode="auto">
            <a:xfrm>
              <a:off x="1608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53" name="Line 6"/>
            <p:cNvSpPr>
              <a:spLocks noChangeShapeType="1"/>
            </p:cNvSpPr>
            <p:nvPr/>
          </p:nvSpPr>
          <p:spPr bwMode="auto">
            <a:xfrm>
              <a:off x="1835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54" name="Line 7"/>
            <p:cNvSpPr>
              <a:spLocks noChangeShapeType="1"/>
            </p:cNvSpPr>
            <p:nvPr/>
          </p:nvSpPr>
          <p:spPr bwMode="auto">
            <a:xfrm>
              <a:off x="2062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55" name="Line 8"/>
            <p:cNvSpPr>
              <a:spLocks noChangeShapeType="1"/>
            </p:cNvSpPr>
            <p:nvPr/>
          </p:nvSpPr>
          <p:spPr bwMode="auto">
            <a:xfrm>
              <a:off x="2289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56" name="Line 9"/>
            <p:cNvSpPr>
              <a:spLocks noChangeShapeType="1"/>
            </p:cNvSpPr>
            <p:nvPr/>
          </p:nvSpPr>
          <p:spPr bwMode="auto">
            <a:xfrm>
              <a:off x="3649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57" name="Line 10"/>
            <p:cNvSpPr>
              <a:spLocks noChangeShapeType="1"/>
            </p:cNvSpPr>
            <p:nvPr/>
          </p:nvSpPr>
          <p:spPr bwMode="auto">
            <a:xfrm>
              <a:off x="2515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58" name="Line 11"/>
            <p:cNvSpPr>
              <a:spLocks noChangeShapeType="1"/>
            </p:cNvSpPr>
            <p:nvPr/>
          </p:nvSpPr>
          <p:spPr bwMode="auto">
            <a:xfrm>
              <a:off x="2742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59" name="Line 12"/>
            <p:cNvSpPr>
              <a:spLocks noChangeShapeType="1"/>
            </p:cNvSpPr>
            <p:nvPr/>
          </p:nvSpPr>
          <p:spPr bwMode="auto">
            <a:xfrm>
              <a:off x="2969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60" name="Line 13"/>
            <p:cNvSpPr>
              <a:spLocks noChangeShapeType="1"/>
            </p:cNvSpPr>
            <p:nvPr/>
          </p:nvSpPr>
          <p:spPr bwMode="auto">
            <a:xfrm>
              <a:off x="3195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61" name="Line 14"/>
            <p:cNvSpPr>
              <a:spLocks noChangeShapeType="1"/>
            </p:cNvSpPr>
            <p:nvPr/>
          </p:nvSpPr>
          <p:spPr bwMode="auto">
            <a:xfrm>
              <a:off x="3422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62" name="Line 15"/>
            <p:cNvSpPr>
              <a:spLocks noChangeShapeType="1"/>
            </p:cNvSpPr>
            <p:nvPr/>
          </p:nvSpPr>
          <p:spPr bwMode="auto">
            <a:xfrm>
              <a:off x="3875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63" name="Line 16"/>
            <p:cNvSpPr>
              <a:spLocks noChangeShapeType="1"/>
            </p:cNvSpPr>
            <p:nvPr/>
          </p:nvSpPr>
          <p:spPr bwMode="auto">
            <a:xfrm>
              <a:off x="4102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64" name="Line 17"/>
            <p:cNvSpPr>
              <a:spLocks noChangeShapeType="1"/>
            </p:cNvSpPr>
            <p:nvPr/>
          </p:nvSpPr>
          <p:spPr bwMode="auto">
            <a:xfrm>
              <a:off x="4329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65" name="Line 18"/>
            <p:cNvSpPr>
              <a:spLocks noChangeShapeType="1"/>
            </p:cNvSpPr>
            <p:nvPr/>
          </p:nvSpPr>
          <p:spPr bwMode="auto">
            <a:xfrm>
              <a:off x="4556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66" name="Line 19"/>
            <p:cNvSpPr>
              <a:spLocks noChangeShapeType="1"/>
            </p:cNvSpPr>
            <p:nvPr/>
          </p:nvSpPr>
          <p:spPr bwMode="auto">
            <a:xfrm>
              <a:off x="1129" y="906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67" name="Line 20"/>
            <p:cNvSpPr>
              <a:spLocks noChangeShapeType="1"/>
            </p:cNvSpPr>
            <p:nvPr/>
          </p:nvSpPr>
          <p:spPr bwMode="auto">
            <a:xfrm>
              <a:off x="1129" y="1133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68" name="Line 21"/>
            <p:cNvSpPr>
              <a:spLocks noChangeShapeType="1"/>
            </p:cNvSpPr>
            <p:nvPr/>
          </p:nvSpPr>
          <p:spPr bwMode="auto">
            <a:xfrm>
              <a:off x="1129" y="1360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69" name="Line 22"/>
            <p:cNvSpPr>
              <a:spLocks noChangeShapeType="1"/>
            </p:cNvSpPr>
            <p:nvPr/>
          </p:nvSpPr>
          <p:spPr bwMode="auto">
            <a:xfrm>
              <a:off x="1121" y="1586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70" name="Line 23"/>
            <p:cNvSpPr>
              <a:spLocks noChangeShapeType="1"/>
            </p:cNvSpPr>
            <p:nvPr/>
          </p:nvSpPr>
          <p:spPr bwMode="auto">
            <a:xfrm>
              <a:off x="1129" y="1813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71" name="Line 24"/>
            <p:cNvSpPr>
              <a:spLocks noChangeShapeType="1"/>
            </p:cNvSpPr>
            <p:nvPr/>
          </p:nvSpPr>
          <p:spPr bwMode="auto">
            <a:xfrm>
              <a:off x="1129" y="2040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72" name="Line 25"/>
            <p:cNvSpPr>
              <a:spLocks noChangeShapeType="1"/>
            </p:cNvSpPr>
            <p:nvPr/>
          </p:nvSpPr>
          <p:spPr bwMode="auto">
            <a:xfrm>
              <a:off x="1129" y="2267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73" name="Line 26"/>
            <p:cNvSpPr>
              <a:spLocks noChangeShapeType="1"/>
            </p:cNvSpPr>
            <p:nvPr/>
          </p:nvSpPr>
          <p:spPr bwMode="auto">
            <a:xfrm>
              <a:off x="1129" y="2493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74" name="Line 27"/>
            <p:cNvSpPr>
              <a:spLocks noChangeShapeType="1"/>
            </p:cNvSpPr>
            <p:nvPr/>
          </p:nvSpPr>
          <p:spPr bwMode="auto">
            <a:xfrm>
              <a:off x="1129" y="2720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75" name="Line 28"/>
            <p:cNvSpPr>
              <a:spLocks noChangeShapeType="1"/>
            </p:cNvSpPr>
            <p:nvPr/>
          </p:nvSpPr>
          <p:spPr bwMode="auto">
            <a:xfrm>
              <a:off x="1129" y="2947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76" name="Line 29"/>
            <p:cNvSpPr>
              <a:spLocks noChangeShapeType="1"/>
            </p:cNvSpPr>
            <p:nvPr/>
          </p:nvSpPr>
          <p:spPr bwMode="auto">
            <a:xfrm>
              <a:off x="1129" y="3173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06120" y="2485180"/>
            <a:ext cx="1152525" cy="1441450"/>
            <a:chOff x="2562" y="3339"/>
            <a:chExt cx="726" cy="908"/>
          </a:xfrm>
        </p:grpSpPr>
        <p:sp>
          <p:nvSpPr>
            <p:cNvPr id="22546" name="Line 31"/>
            <p:cNvSpPr>
              <a:spLocks noChangeShapeType="1"/>
            </p:cNvSpPr>
            <p:nvPr/>
          </p:nvSpPr>
          <p:spPr bwMode="auto">
            <a:xfrm>
              <a:off x="2607" y="3339"/>
              <a:ext cx="681" cy="9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4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562" y="3748"/>
                  <a:ext cx="363" cy="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20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20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20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pt-BR" altLang="pt-BR" sz="20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2548" name="Text 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2" y="3748"/>
                  <a:ext cx="363" cy="276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657057" y="3925042"/>
            <a:ext cx="1079500" cy="581025"/>
            <a:chOff x="2154" y="3612"/>
            <a:chExt cx="680" cy="366"/>
          </a:xfrm>
        </p:grpSpPr>
        <p:sp>
          <p:nvSpPr>
            <p:cNvPr id="22542" name="Line 36"/>
            <p:cNvSpPr>
              <a:spLocks noChangeShapeType="1"/>
            </p:cNvSpPr>
            <p:nvPr/>
          </p:nvSpPr>
          <p:spPr bwMode="auto">
            <a:xfrm>
              <a:off x="2154" y="3612"/>
              <a:ext cx="680" cy="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4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336" y="3702"/>
                  <a:ext cx="363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2000" i="1" dirty="0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2000" i="1" dirty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 dirty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2000" b="0" i="1" dirty="0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pt-BR" altLang="pt-BR" sz="2000" b="1" dirty="0">
                    <a:solidFill>
                      <a:srgbClr val="FF3399"/>
                    </a:solidFill>
                  </a:endParaRPr>
                </a:p>
              </p:txBody>
            </p:sp>
          </mc:Choice>
          <mc:Fallback xmlns="">
            <p:sp>
              <p:nvSpPr>
                <p:cNvPr id="22544" name="Text 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6" y="3702"/>
                  <a:ext cx="363" cy="276"/>
                </a:xfrm>
                <a:prstGeom prst="rect">
                  <a:avLst/>
                </a:prstGeom>
                <a:blipFill>
                  <a:blip r:embed="rId3"/>
                  <a:stretch>
                    <a:fillRect b="-2778"/>
                  </a:stretch>
                </a:blipFill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536" name="Line 42"/>
          <p:cNvSpPr>
            <a:spLocks noChangeShapeType="1"/>
          </p:cNvSpPr>
          <p:nvPr/>
        </p:nvSpPr>
        <p:spPr bwMode="auto">
          <a:xfrm>
            <a:off x="3143250" y="40481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4577558" y="2447874"/>
            <a:ext cx="2160587" cy="1439862"/>
            <a:chOff x="2517" y="482"/>
            <a:chExt cx="1361" cy="907"/>
          </a:xfrm>
        </p:grpSpPr>
        <p:sp>
          <p:nvSpPr>
            <p:cNvPr id="22538" name="Line 44"/>
            <p:cNvSpPr>
              <a:spLocks noChangeShapeType="1"/>
            </p:cNvSpPr>
            <p:nvPr/>
          </p:nvSpPr>
          <p:spPr bwMode="auto">
            <a:xfrm>
              <a:off x="2517" y="482"/>
              <a:ext cx="1361" cy="90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4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162" y="561"/>
                  <a:ext cx="499" cy="4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32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200" i="1" dirty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3200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pt-BR" altLang="pt-BR" sz="3200" b="1" dirty="0"/>
                </a:p>
              </p:txBody>
            </p:sp>
          </mc:Choice>
          <mc:Fallback xmlns="">
            <p:sp>
              <p:nvSpPr>
                <p:cNvPr id="22540" name="Text 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62" y="561"/>
                  <a:ext cx="499" cy="4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676761" y="623094"/>
                <a:ext cx="2502223" cy="85164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pt-BR" altLang="pt-BR" sz="4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4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4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4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pt-BR" sz="4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BR" altLang="pt-BR" sz="4400" dirty="0">
                    <a:solidFill>
                      <a:srgbClr val="FF3399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4400" i="1" dirty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4400" i="1" dirty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400" i="1" dirty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4400" b="0" i="1" dirty="0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pt-BR" altLang="pt-BR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61" y="623094"/>
                <a:ext cx="2502223" cy="851643"/>
              </a:xfrm>
              <a:prstGeom prst="rect">
                <a:avLst/>
              </a:prstGeom>
              <a:blipFill>
                <a:blip r:embed="rId5"/>
                <a:stretch>
                  <a:fillRect l="-9756" t="-7143" b="-3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3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 2"/>
          <p:cNvGrpSpPr>
            <a:grpSpLocks/>
          </p:cNvGrpSpPr>
          <p:nvPr/>
        </p:nvGrpSpPr>
        <p:grpSpPr bwMode="auto">
          <a:xfrm>
            <a:off x="3401219" y="1822450"/>
            <a:ext cx="5776913" cy="4321175"/>
            <a:chOff x="1121" y="680"/>
            <a:chExt cx="3639" cy="2722"/>
          </a:xfrm>
        </p:grpSpPr>
        <p:sp>
          <p:nvSpPr>
            <p:cNvPr id="23580" name="Rectangle 3"/>
            <p:cNvSpPr>
              <a:spLocks noChangeArrowheads="1"/>
            </p:cNvSpPr>
            <p:nvPr/>
          </p:nvSpPr>
          <p:spPr bwMode="auto">
            <a:xfrm>
              <a:off x="1133" y="680"/>
              <a:ext cx="3627" cy="272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81" name="Line 4"/>
            <p:cNvSpPr>
              <a:spLocks noChangeShapeType="1"/>
            </p:cNvSpPr>
            <p:nvPr/>
          </p:nvSpPr>
          <p:spPr bwMode="auto">
            <a:xfrm>
              <a:off x="1382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2" name="Line 5"/>
            <p:cNvSpPr>
              <a:spLocks noChangeShapeType="1"/>
            </p:cNvSpPr>
            <p:nvPr/>
          </p:nvSpPr>
          <p:spPr bwMode="auto">
            <a:xfrm>
              <a:off x="1608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3" name="Line 6"/>
            <p:cNvSpPr>
              <a:spLocks noChangeShapeType="1"/>
            </p:cNvSpPr>
            <p:nvPr/>
          </p:nvSpPr>
          <p:spPr bwMode="auto">
            <a:xfrm>
              <a:off x="1835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4" name="Line 7"/>
            <p:cNvSpPr>
              <a:spLocks noChangeShapeType="1"/>
            </p:cNvSpPr>
            <p:nvPr/>
          </p:nvSpPr>
          <p:spPr bwMode="auto">
            <a:xfrm>
              <a:off x="2062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5" name="Line 8"/>
            <p:cNvSpPr>
              <a:spLocks noChangeShapeType="1"/>
            </p:cNvSpPr>
            <p:nvPr/>
          </p:nvSpPr>
          <p:spPr bwMode="auto">
            <a:xfrm>
              <a:off x="2289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6" name="Line 9"/>
            <p:cNvSpPr>
              <a:spLocks noChangeShapeType="1"/>
            </p:cNvSpPr>
            <p:nvPr/>
          </p:nvSpPr>
          <p:spPr bwMode="auto">
            <a:xfrm>
              <a:off x="3649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7" name="Line 10"/>
            <p:cNvSpPr>
              <a:spLocks noChangeShapeType="1"/>
            </p:cNvSpPr>
            <p:nvPr/>
          </p:nvSpPr>
          <p:spPr bwMode="auto">
            <a:xfrm>
              <a:off x="2515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8" name="Line 11"/>
            <p:cNvSpPr>
              <a:spLocks noChangeShapeType="1"/>
            </p:cNvSpPr>
            <p:nvPr/>
          </p:nvSpPr>
          <p:spPr bwMode="auto">
            <a:xfrm>
              <a:off x="2742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9" name="Line 12"/>
            <p:cNvSpPr>
              <a:spLocks noChangeShapeType="1"/>
            </p:cNvSpPr>
            <p:nvPr/>
          </p:nvSpPr>
          <p:spPr bwMode="auto">
            <a:xfrm>
              <a:off x="2969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0" name="Line 13"/>
            <p:cNvSpPr>
              <a:spLocks noChangeShapeType="1"/>
            </p:cNvSpPr>
            <p:nvPr/>
          </p:nvSpPr>
          <p:spPr bwMode="auto">
            <a:xfrm>
              <a:off x="3195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1" name="Line 14"/>
            <p:cNvSpPr>
              <a:spLocks noChangeShapeType="1"/>
            </p:cNvSpPr>
            <p:nvPr/>
          </p:nvSpPr>
          <p:spPr bwMode="auto">
            <a:xfrm>
              <a:off x="3422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2" name="Line 15"/>
            <p:cNvSpPr>
              <a:spLocks noChangeShapeType="1"/>
            </p:cNvSpPr>
            <p:nvPr/>
          </p:nvSpPr>
          <p:spPr bwMode="auto">
            <a:xfrm>
              <a:off x="3875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3" name="Line 16"/>
            <p:cNvSpPr>
              <a:spLocks noChangeShapeType="1"/>
            </p:cNvSpPr>
            <p:nvPr/>
          </p:nvSpPr>
          <p:spPr bwMode="auto">
            <a:xfrm>
              <a:off x="4102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4" name="Line 17"/>
            <p:cNvSpPr>
              <a:spLocks noChangeShapeType="1"/>
            </p:cNvSpPr>
            <p:nvPr/>
          </p:nvSpPr>
          <p:spPr bwMode="auto">
            <a:xfrm>
              <a:off x="4329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5" name="Line 18"/>
            <p:cNvSpPr>
              <a:spLocks noChangeShapeType="1"/>
            </p:cNvSpPr>
            <p:nvPr/>
          </p:nvSpPr>
          <p:spPr bwMode="auto">
            <a:xfrm>
              <a:off x="4556" y="680"/>
              <a:ext cx="0" cy="2722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6" name="Line 19"/>
            <p:cNvSpPr>
              <a:spLocks noChangeShapeType="1"/>
            </p:cNvSpPr>
            <p:nvPr/>
          </p:nvSpPr>
          <p:spPr bwMode="auto">
            <a:xfrm>
              <a:off x="1129" y="906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7" name="Line 20"/>
            <p:cNvSpPr>
              <a:spLocks noChangeShapeType="1"/>
            </p:cNvSpPr>
            <p:nvPr/>
          </p:nvSpPr>
          <p:spPr bwMode="auto">
            <a:xfrm>
              <a:off x="1129" y="1133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8" name="Line 21"/>
            <p:cNvSpPr>
              <a:spLocks noChangeShapeType="1"/>
            </p:cNvSpPr>
            <p:nvPr/>
          </p:nvSpPr>
          <p:spPr bwMode="auto">
            <a:xfrm>
              <a:off x="1129" y="1360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9" name="Line 22"/>
            <p:cNvSpPr>
              <a:spLocks noChangeShapeType="1"/>
            </p:cNvSpPr>
            <p:nvPr/>
          </p:nvSpPr>
          <p:spPr bwMode="auto">
            <a:xfrm>
              <a:off x="1121" y="1586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600" name="Line 23"/>
            <p:cNvSpPr>
              <a:spLocks noChangeShapeType="1"/>
            </p:cNvSpPr>
            <p:nvPr/>
          </p:nvSpPr>
          <p:spPr bwMode="auto">
            <a:xfrm>
              <a:off x="1129" y="1813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601" name="Line 24"/>
            <p:cNvSpPr>
              <a:spLocks noChangeShapeType="1"/>
            </p:cNvSpPr>
            <p:nvPr/>
          </p:nvSpPr>
          <p:spPr bwMode="auto">
            <a:xfrm>
              <a:off x="1129" y="2040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602" name="Line 25"/>
            <p:cNvSpPr>
              <a:spLocks noChangeShapeType="1"/>
            </p:cNvSpPr>
            <p:nvPr/>
          </p:nvSpPr>
          <p:spPr bwMode="auto">
            <a:xfrm>
              <a:off x="1129" y="2267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603" name="Line 26"/>
            <p:cNvSpPr>
              <a:spLocks noChangeShapeType="1"/>
            </p:cNvSpPr>
            <p:nvPr/>
          </p:nvSpPr>
          <p:spPr bwMode="auto">
            <a:xfrm>
              <a:off x="1129" y="2493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604" name="Line 27"/>
            <p:cNvSpPr>
              <a:spLocks noChangeShapeType="1"/>
            </p:cNvSpPr>
            <p:nvPr/>
          </p:nvSpPr>
          <p:spPr bwMode="auto">
            <a:xfrm>
              <a:off x="1129" y="2720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605" name="Line 28"/>
            <p:cNvSpPr>
              <a:spLocks noChangeShapeType="1"/>
            </p:cNvSpPr>
            <p:nvPr/>
          </p:nvSpPr>
          <p:spPr bwMode="auto">
            <a:xfrm>
              <a:off x="1129" y="2947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606" name="Line 29"/>
            <p:cNvSpPr>
              <a:spLocks noChangeShapeType="1"/>
            </p:cNvSpPr>
            <p:nvPr/>
          </p:nvSpPr>
          <p:spPr bwMode="auto">
            <a:xfrm>
              <a:off x="1129" y="3173"/>
              <a:ext cx="3629" cy="0"/>
            </a:xfrm>
            <a:prstGeom prst="line">
              <a:avLst/>
            </a:pr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466432" y="2917824"/>
            <a:ext cx="1152525" cy="1441450"/>
            <a:chOff x="2562" y="3339"/>
            <a:chExt cx="726" cy="908"/>
          </a:xfrm>
        </p:grpSpPr>
        <p:sp>
          <p:nvSpPr>
            <p:cNvPr id="23576" name="Line 31"/>
            <p:cNvSpPr>
              <a:spLocks noChangeShapeType="1"/>
            </p:cNvSpPr>
            <p:nvPr/>
          </p:nvSpPr>
          <p:spPr bwMode="auto">
            <a:xfrm>
              <a:off x="2607" y="3339"/>
              <a:ext cx="681" cy="9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7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562" y="3748"/>
                  <a:ext cx="363" cy="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20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20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20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pt-BR" altLang="pt-BR" sz="20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3578" name="Text 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2" y="3748"/>
                  <a:ext cx="363" cy="276"/>
                </a:xfrm>
                <a:prstGeom prst="rect">
                  <a:avLst/>
                </a:prstGeom>
                <a:blipFill>
                  <a:blip r:embed="rId2"/>
                  <a:stretch>
                    <a:fillRect b="-2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6684169" y="3622679"/>
            <a:ext cx="720725" cy="725488"/>
            <a:chOff x="3288" y="3476"/>
            <a:chExt cx="454" cy="457"/>
          </a:xfrm>
        </p:grpSpPr>
        <p:sp>
          <p:nvSpPr>
            <p:cNvPr id="23572" name="Line 36"/>
            <p:cNvSpPr>
              <a:spLocks noChangeShapeType="1"/>
            </p:cNvSpPr>
            <p:nvPr/>
          </p:nvSpPr>
          <p:spPr bwMode="auto">
            <a:xfrm flipV="1">
              <a:off x="3288" y="3476"/>
              <a:ext cx="0" cy="454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7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379" y="3657"/>
                  <a:ext cx="363" cy="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20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20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pt-BR" altLang="pt-BR" sz="20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574" name="Text 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79" y="3657"/>
                  <a:ext cx="363" cy="276"/>
                </a:xfrm>
                <a:prstGeom prst="rect">
                  <a:avLst/>
                </a:prstGeom>
                <a:blipFill>
                  <a:blip r:embed="rId3"/>
                  <a:stretch>
                    <a:fillRect b="-2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5609431" y="4321174"/>
            <a:ext cx="1079500" cy="581025"/>
            <a:chOff x="2154" y="3612"/>
            <a:chExt cx="680" cy="366"/>
          </a:xfrm>
        </p:grpSpPr>
        <p:sp>
          <p:nvSpPr>
            <p:cNvPr id="23568" name="Line 41"/>
            <p:cNvSpPr>
              <a:spLocks noChangeShapeType="1"/>
            </p:cNvSpPr>
            <p:nvPr/>
          </p:nvSpPr>
          <p:spPr bwMode="auto">
            <a:xfrm>
              <a:off x="2154" y="3612"/>
              <a:ext cx="680" cy="0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70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336" y="3702"/>
                  <a:ext cx="363" cy="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2000" i="1" dirty="0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2000" i="1" dirty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 dirty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2000" b="0" i="1" dirty="0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pt-BR" altLang="pt-BR" sz="2000" b="1" dirty="0">
                    <a:solidFill>
                      <a:srgbClr val="FF3399"/>
                    </a:solidFill>
                  </a:endParaRPr>
                </a:p>
              </p:txBody>
            </p:sp>
          </mc:Choice>
          <mc:Fallback xmlns="">
            <p:sp>
              <p:nvSpPr>
                <p:cNvPr id="23570" name="Text 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6" y="3702"/>
                  <a:ext cx="363" cy="276"/>
                </a:xfrm>
                <a:prstGeom prst="rect">
                  <a:avLst/>
                </a:prstGeom>
                <a:blipFill>
                  <a:blip r:embed="rId4"/>
                  <a:stretch>
                    <a:fillRect b="-2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564" name="Line 50"/>
          <p:cNvSpPr>
            <a:spLocks noChangeShapeType="1"/>
          </p:cNvSpPr>
          <p:nvPr/>
        </p:nvSpPr>
        <p:spPr bwMode="auto">
          <a:xfrm>
            <a:off x="4552157" y="2903537"/>
            <a:ext cx="2160587" cy="719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676761" y="623094"/>
                <a:ext cx="3749873" cy="85164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pt-BR" altLang="pt-BR" sz="4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44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4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4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pt-BR" sz="4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BR" altLang="pt-BR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4400" i="1" dirty="0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4400" i="1" dirty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400" i="1" dirty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4400" b="0" i="1" dirty="0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pt-BR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pt-BR" sz="4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44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44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44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pt-BR" altLang="pt-BR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61" y="623094"/>
                <a:ext cx="3749873" cy="851643"/>
              </a:xfrm>
              <a:prstGeom prst="rect">
                <a:avLst/>
              </a:prstGeom>
              <a:blipFill>
                <a:blip r:embed="rId5"/>
                <a:stretch>
                  <a:fillRect l="-6504" t="-7143" b="-3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6"/>
              <p:cNvSpPr txBox="1">
                <a:spLocks noChangeArrowheads="1"/>
              </p:cNvSpPr>
              <p:nvPr/>
            </p:nvSpPr>
            <p:spPr bwMode="auto">
              <a:xfrm>
                <a:off x="5601495" y="2573286"/>
                <a:ext cx="792162" cy="644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3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3200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t-BR" altLang="pt-BR" sz="3200" b="1" dirty="0"/>
              </a:p>
            </p:txBody>
          </p:sp>
        </mc:Choice>
        <mc:Fallback xmlns="">
          <p:sp>
            <p:nvSpPr>
              <p:cNvPr id="51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1495" y="2573286"/>
                <a:ext cx="792162" cy="6445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82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/>
          <p:cNvSpPr txBox="1">
            <a:spLocks/>
          </p:cNvSpPr>
          <p:nvPr/>
        </p:nvSpPr>
        <p:spPr>
          <a:xfrm>
            <a:off x="2976563" y="4794250"/>
            <a:ext cx="9693275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</a:rPr>
              <a:t>Sistemas de medidas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" y="45945"/>
            <a:ext cx="11283350" cy="1325563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dirty="0"/>
              <a:t>DECOMPOSIÇÃO DE VETORES</a:t>
            </a:r>
          </a:p>
        </p:txBody>
      </p:sp>
      <p:pic>
        <p:nvPicPr>
          <p:cNvPr id="18436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876425"/>
            <a:ext cx="631031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/>
          <p:cNvSpPr txBox="1">
            <a:spLocks/>
          </p:cNvSpPr>
          <p:nvPr/>
        </p:nvSpPr>
        <p:spPr>
          <a:xfrm>
            <a:off x="2976563" y="4794250"/>
            <a:ext cx="9693275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</a:rPr>
              <a:t>Sistemas de medidas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" y="365125"/>
            <a:ext cx="11291976" cy="1325563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dirty="0"/>
              <a:t>DECOMPOSIÇÃO DE VETORES</a:t>
            </a:r>
          </a:p>
        </p:txBody>
      </p:sp>
      <p:graphicFrame>
        <p:nvGraphicFramePr>
          <p:cNvPr id="5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6062663" y="2794000"/>
          <a:ext cx="3743325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6" name="Equação" r:id="rId4" imgW="914400" imgH="457200" progId="Equation.3">
                  <p:embed/>
                </p:oleObj>
              </mc:Choice>
              <mc:Fallback>
                <p:oleObj name="Equação" r:id="rId4" imgW="91440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794000"/>
                        <a:ext cx="3743325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908175" y="2303463"/>
            <a:ext cx="3530600" cy="3265487"/>
            <a:chOff x="431" y="845"/>
            <a:chExt cx="2224" cy="2057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431" y="2523"/>
              <a:ext cx="1769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2200" y="845"/>
              <a:ext cx="0" cy="1678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431" y="890"/>
              <a:ext cx="1769" cy="163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792" y="2614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pt-BR" altLang="pt-BR" sz="2400" kern="0">
                  <a:solidFill>
                    <a:srgbClr val="3333CC"/>
                  </a:solidFill>
                </a:rPr>
                <a:t>F</a:t>
              </a:r>
              <a:r>
                <a:rPr lang="pt-BR" altLang="pt-BR" sz="2400" kern="0" baseline="-25000">
                  <a:solidFill>
                    <a:srgbClr val="3333CC"/>
                  </a:solidFill>
                </a:rPr>
                <a:t>x</a:t>
              </a:r>
              <a:endParaRPr lang="pt-BR" altLang="pt-BR" sz="2400" kern="0">
                <a:solidFill>
                  <a:srgbClr val="3333CC"/>
                </a:solidFill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246" y="1010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pt-BR" altLang="pt-BR" sz="2400" kern="0">
                  <a:solidFill>
                    <a:srgbClr val="3333CC"/>
                  </a:solidFill>
                </a:rPr>
                <a:t>F</a:t>
              </a:r>
              <a:r>
                <a:rPr lang="pt-BR" altLang="pt-BR" sz="2400" kern="0" baseline="-25000">
                  <a:solidFill>
                    <a:srgbClr val="3333CC"/>
                  </a:solidFill>
                </a:rPr>
                <a:t>y</a:t>
              </a:r>
              <a:endParaRPr lang="pt-BR" altLang="pt-BR" sz="2400" kern="0">
                <a:solidFill>
                  <a:srgbClr val="3333CC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794" y="2205"/>
              <a:ext cx="98" cy="318"/>
            </a:xfrm>
            <a:custGeom>
              <a:avLst/>
              <a:gdLst>
                <a:gd name="T0" fmla="*/ 0 w 98"/>
                <a:gd name="T1" fmla="*/ 0 h 318"/>
                <a:gd name="T2" fmla="*/ 46 w 98"/>
                <a:gd name="T3" fmla="*/ 91 h 318"/>
                <a:gd name="T4" fmla="*/ 91 w 98"/>
                <a:gd name="T5" fmla="*/ 227 h 318"/>
                <a:gd name="T6" fmla="*/ 91 w 98"/>
                <a:gd name="T7" fmla="*/ 318 h 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318"/>
                <a:gd name="T14" fmla="*/ 98 w 98"/>
                <a:gd name="T15" fmla="*/ 318 h 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318">
                  <a:moveTo>
                    <a:pt x="0" y="0"/>
                  </a:moveTo>
                  <a:cubicBezTo>
                    <a:pt x="15" y="26"/>
                    <a:pt x="31" y="53"/>
                    <a:pt x="46" y="91"/>
                  </a:cubicBezTo>
                  <a:cubicBezTo>
                    <a:pt x="61" y="129"/>
                    <a:pt x="84" y="189"/>
                    <a:pt x="91" y="227"/>
                  </a:cubicBezTo>
                  <a:cubicBezTo>
                    <a:pt x="98" y="265"/>
                    <a:pt x="91" y="303"/>
                    <a:pt x="91" y="318"/>
                  </a:cubicBezTo>
                </a:path>
              </a:pathLst>
            </a:custGeom>
            <a:noFill/>
            <a:ln w="9525">
              <a:solidFill>
                <a:srgbClr val="00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9468" name="Object 10"/>
            <p:cNvGraphicFramePr>
              <a:graphicFrameLocks noChangeAspect="1"/>
            </p:cNvGraphicFramePr>
            <p:nvPr/>
          </p:nvGraphicFramePr>
          <p:xfrm>
            <a:off x="930" y="2205"/>
            <a:ext cx="207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7" name="Equação" r:id="rId6" imgW="152334" imgH="139639" progId="Equation.3">
                    <p:embed/>
                  </p:oleObj>
                </mc:Choice>
                <mc:Fallback>
                  <p:oleObj name="Equação" r:id="rId6" imgW="152334" imgH="139639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2205"/>
                          <a:ext cx="207" cy="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021" y="1344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pt-BR" altLang="pt-BR" sz="2400" kern="0">
                  <a:solidFill>
                    <a:srgbClr val="000000"/>
                  </a:solidFill>
                </a:rPr>
                <a:t>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/>
          <p:cNvSpPr txBox="1">
            <a:spLocks/>
          </p:cNvSpPr>
          <p:nvPr/>
        </p:nvSpPr>
        <p:spPr>
          <a:xfrm>
            <a:off x="2976563" y="4794250"/>
            <a:ext cx="9693275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</a:rPr>
              <a:t>Sistemas de medidas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48122" y="365125"/>
            <a:ext cx="9691687" cy="1325563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dirty="0"/>
              <a:t>EXERCÍCIO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33363" y="2143999"/>
            <a:ext cx="977338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(UFAL). Uma partícula está sob ação das forças coplanares conforme o esquema abaixo. A resultante delas é uma força, de intensidade, em N, igual a: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81" name="Imagem 1" descr="vetores-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43" y="3346080"/>
            <a:ext cx="2566314" cy="15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25980" y="3470811"/>
            <a:ext cx="2939155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110</a:t>
            </a:r>
            <a:b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70</a:t>
            </a:r>
            <a:b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60</a:t>
            </a:r>
            <a:b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50</a:t>
            </a:r>
            <a:b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30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96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/>
          <p:cNvSpPr txBox="1">
            <a:spLocks/>
          </p:cNvSpPr>
          <p:nvPr/>
        </p:nvSpPr>
        <p:spPr>
          <a:xfrm>
            <a:off x="2976563" y="4794250"/>
            <a:ext cx="9693275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</a:rPr>
              <a:t>Sistemas de medidas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48122" y="365125"/>
            <a:ext cx="9691687" cy="1325563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dirty="0"/>
              <a:t>EXERCÍCIO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7526" y="1918404"/>
            <a:ext cx="9726559" cy="877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(ACAFE). Os módulos das forças representadas na figura são F</a:t>
            </a:r>
            <a:r>
              <a:rPr kumimoji="0" lang="pt-BR" altLang="pt-BR" sz="20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30N, F</a:t>
            </a:r>
            <a:r>
              <a:rPr kumimoji="0" lang="pt-BR" altLang="pt-BR" sz="20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20 N e F</a:t>
            </a:r>
            <a:r>
              <a:rPr kumimoji="0" lang="pt-BR" altLang="pt-BR" sz="20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10N. Determine o módulo da força resultante: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505" name="Imagem 2" descr="vetores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65" y="3270517"/>
            <a:ext cx="18478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52349" y="3262674"/>
            <a:ext cx="319179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14,2 N</a:t>
            </a:r>
            <a:b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18,6 N</a:t>
            </a:r>
            <a:b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25,0 N</a:t>
            </a:r>
            <a:b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21,3 N</a:t>
            </a:r>
            <a:b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28,1 N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13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2257" y="2275114"/>
            <a:ext cx="103975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 projétil é lançado com uma velocidade de módulo 20 m/s e formando com o plano horizontal um ângulo de 60°. Calcule os componentes horizontal e vertical da velocidade.</a:t>
            </a:r>
          </a:p>
          <a:p>
            <a:endParaRPr lang="pt-BR" dirty="0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1348122" y="365125"/>
            <a:ext cx="9691687" cy="1325563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dirty="0"/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val="1894556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1348122" y="365125"/>
            <a:ext cx="9691687" cy="1325563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dirty="0"/>
              <a:t>DESAFIO!!!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3377" y="2220463"/>
            <a:ext cx="9726559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 algn="just">
              <a:buFontTx/>
              <a:buChar char="•"/>
            </a:pPr>
            <a:r>
              <a:rPr lang="pt-BR" sz="2000" dirty="0"/>
              <a:t> (Vunesp-2000) A figura mostra, em escala, duas forças a e b, atuando num ponto material P. Obtenha graficamente a força R, resultante das forças a e b, e determine o valor de seu módulo em newtons.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49288" t="47071" r="38042" b="38116"/>
          <a:stretch/>
        </p:blipFill>
        <p:spPr>
          <a:xfrm>
            <a:off x="3392413" y="3877401"/>
            <a:ext cx="3438306" cy="22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4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17263" y="403679"/>
            <a:ext cx="11274725" cy="1325563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CONTEÚDO DA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8136" y="1917851"/>
            <a:ext cx="9183928" cy="4351337"/>
          </a:xfrm>
        </p:spPr>
        <p:txBody>
          <a:bodyPr/>
          <a:lstStyle/>
          <a:p>
            <a:pPr marL="182880" indent="-182880" eaLnBrk="1" fontAlgn="auto" hangingPunct="1">
              <a:defRPr/>
            </a:pPr>
            <a:r>
              <a:rPr lang="pt-BR" dirty="0"/>
              <a:t>Grandeza escalar e grandeza vetorial;</a:t>
            </a:r>
          </a:p>
          <a:p>
            <a:pPr marL="182880" indent="-182880" eaLnBrk="1" fontAlgn="auto" hangingPunct="1">
              <a:defRPr/>
            </a:pPr>
            <a:r>
              <a:rPr lang="pt-BR" dirty="0"/>
              <a:t>Definição de vetor;</a:t>
            </a:r>
          </a:p>
          <a:p>
            <a:pPr marL="182880" indent="-182880" eaLnBrk="1" fontAlgn="auto" hangingPunct="1">
              <a:defRPr/>
            </a:pPr>
            <a:r>
              <a:rPr lang="pt-BR" dirty="0"/>
              <a:t>Operações com vetores;</a:t>
            </a:r>
          </a:p>
          <a:p>
            <a:pPr marL="182880" indent="-182880" eaLnBrk="1" fontAlgn="auto" hangingPunct="1">
              <a:defRPr/>
            </a:pPr>
            <a:r>
              <a:rPr lang="pt-BR" dirty="0"/>
              <a:t>Decomposição de vetores;</a:t>
            </a:r>
          </a:p>
        </p:txBody>
      </p:sp>
      <p:pic>
        <p:nvPicPr>
          <p:cNvPr id="4" name="Picture 5" descr="02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76" y="2391203"/>
            <a:ext cx="3427089" cy="294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98651" y="414564"/>
            <a:ext cx="11291977" cy="1325563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dirty="0"/>
              <a:t/>
            </a:r>
            <a:br>
              <a:rPr lang="pt-BR" dirty="0"/>
            </a:br>
            <a:r>
              <a:rPr lang="pt-BR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GRANDEZAS ESCALARES E VETORIAIS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51608" y="1906588"/>
            <a:ext cx="9791460" cy="252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b="1" dirty="0">
                <a:solidFill>
                  <a:srgbClr val="C00000"/>
                </a:solidFill>
                <a:latin typeface="Century Schoolbook" panose="02040604050505020304" pitchFamily="18" charset="0"/>
                <a:cs typeface="Arial" pitchFamily="34" charset="0"/>
              </a:rPr>
              <a:t>GRANDEZAS ESCALARES </a:t>
            </a:r>
            <a:r>
              <a:rPr lang="pt-BR" dirty="0">
                <a:latin typeface="Century Schoolbook" panose="02040604050505020304" pitchFamily="18" charset="0"/>
                <a:cs typeface="Arial" pitchFamily="34" charset="0"/>
              </a:rPr>
              <a:t>– Definidas e caracterizadas por um valor numérico e por uma unidade.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pt-BR" dirty="0">
                <a:latin typeface="Century Schoolbook" panose="02040604050505020304" pitchFamily="18" charset="0"/>
                <a:cs typeface="Arial" pitchFamily="34" charset="0"/>
              </a:rPr>
              <a:t>	Ex: Comprimento, área, volume, densidade, massa, tempo, energia, potência.</a:t>
            </a:r>
          </a:p>
          <a:p>
            <a:pPr marL="342900" indent="-342900" algn="just" eaLnBrk="1" hangingPunct="1">
              <a:spcBef>
                <a:spcPct val="20000"/>
              </a:spcBef>
              <a:defRPr/>
            </a:pPr>
            <a:endParaRPr lang="pt-BR" dirty="0">
              <a:latin typeface="Century Schoolbook" panose="02040604050505020304" pitchFamily="18" charset="0"/>
              <a:cs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b="1" dirty="0">
                <a:solidFill>
                  <a:srgbClr val="C00000"/>
                </a:solidFill>
                <a:latin typeface="Century Schoolbook" panose="02040604050505020304" pitchFamily="18" charset="0"/>
                <a:cs typeface="Arial" pitchFamily="34" charset="0"/>
              </a:rPr>
              <a:t>GRANDEZAS VETORIAIS </a:t>
            </a:r>
            <a:r>
              <a:rPr lang="pt-BR" dirty="0">
                <a:latin typeface="Century Schoolbook" panose="02040604050505020304" pitchFamily="18" charset="0"/>
                <a:cs typeface="Arial" pitchFamily="34" charset="0"/>
              </a:rPr>
              <a:t>– Exigem para sua caracterização um valor numérico (Módulo),uma direção e um sentido.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pt-BR" dirty="0">
                <a:latin typeface="Century Schoolbook" panose="02040604050505020304" pitchFamily="18" charset="0"/>
                <a:cs typeface="Arial" pitchFamily="34" charset="0"/>
              </a:rPr>
              <a:t>	Ex: Deslocamento, velocidade, aceleração, força, impulso, quantidade de movimento.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25580" y="365125"/>
            <a:ext cx="11291976" cy="1325563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/>
            </a:r>
            <a:br>
              <a:rPr lang="pt-BR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pt-BR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VETORES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2976563" y="4794250"/>
            <a:ext cx="9693275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</a:rPr>
              <a:t>Sistemas de medidas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62063" y="2057400"/>
            <a:ext cx="6329181" cy="414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pt-BR" sz="2400" dirty="0">
                <a:latin typeface="+mn-lt"/>
                <a:cs typeface="Arial" pitchFamily="34" charset="0"/>
              </a:rPr>
              <a:t>Para simplificar as operações envolvendo grandezas vetoriais, utiliza-se a entidade geométrica denominada </a:t>
            </a:r>
            <a:r>
              <a:rPr lang="pt-BR" sz="24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VETOR</a:t>
            </a:r>
            <a:r>
              <a:rPr lang="pt-BR" sz="2400" dirty="0">
                <a:latin typeface="+mn-lt"/>
                <a:cs typeface="Arial" pitchFamily="34" charset="0"/>
              </a:rPr>
              <a:t>.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pt-BR" sz="1600" dirty="0">
              <a:latin typeface="+mn-lt"/>
              <a:cs typeface="Arial" pitchFamily="34" charset="0"/>
            </a:endParaRP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pt-BR" sz="2400" dirty="0">
                <a:latin typeface="+mn-lt"/>
                <a:cs typeface="Arial" pitchFamily="34" charset="0"/>
              </a:rPr>
              <a:t>Um vetor se caracteriza por possuir </a:t>
            </a:r>
            <a:r>
              <a:rPr lang="pt-BR" sz="24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módulo</a:t>
            </a:r>
            <a:r>
              <a:rPr lang="pt-BR" sz="2400" dirty="0">
                <a:latin typeface="+mn-lt"/>
                <a:cs typeface="Arial" pitchFamily="34" charset="0"/>
              </a:rPr>
              <a:t>, </a:t>
            </a:r>
            <a:r>
              <a:rPr lang="pt-BR" sz="24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direção </a:t>
            </a:r>
            <a:r>
              <a:rPr lang="pt-BR" sz="2400" dirty="0">
                <a:latin typeface="+mn-lt"/>
                <a:cs typeface="Arial" pitchFamily="34" charset="0"/>
              </a:rPr>
              <a:t>e</a:t>
            </a:r>
            <a:r>
              <a:rPr lang="pt-BR" sz="24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 sentido</a:t>
            </a:r>
            <a:r>
              <a:rPr lang="pt-BR" sz="2400" dirty="0">
                <a:latin typeface="+mn-lt"/>
                <a:cs typeface="Arial" pitchFamily="34" charset="0"/>
              </a:rPr>
              <a:t>, e é representado geometricamente por um segmento de reta orientado (</a:t>
            </a:r>
            <a:r>
              <a:rPr lang="pt-BR" sz="24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uma seta</a:t>
            </a:r>
            <a:r>
              <a:rPr lang="pt-BR" sz="2400" dirty="0">
                <a:latin typeface="+mn-lt"/>
                <a:cs typeface="Arial" pitchFamily="34" charset="0"/>
              </a:rPr>
              <a:t>).</a:t>
            </a:r>
          </a:p>
        </p:txBody>
      </p:sp>
      <p:pic>
        <p:nvPicPr>
          <p:cNvPr id="5" name="Picture 2" descr="C:\Users\ian\Desktop\figs_jpg\measuring_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335" y="2057400"/>
            <a:ext cx="2723061" cy="2109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87921" y="460943"/>
            <a:ext cx="11291976" cy="1325563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/>
            </a:r>
            <a:br>
              <a:rPr lang="pt-BR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pt-BR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VETORES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263316" y="2430014"/>
            <a:ext cx="8839199" cy="3802343"/>
            <a:chOff x="1263316" y="2430014"/>
            <a:chExt cx="8839199" cy="3802343"/>
          </a:xfrm>
        </p:grpSpPr>
        <p:sp>
          <p:nvSpPr>
            <p:cNvPr id="23" name="Título 1"/>
            <p:cNvSpPr txBox="1">
              <a:spLocks/>
            </p:cNvSpPr>
            <p:nvPr/>
          </p:nvSpPr>
          <p:spPr>
            <a:xfrm>
              <a:off x="7506824" y="5625887"/>
              <a:ext cx="2595691" cy="485275"/>
            </a:xfrm>
            <a:prstGeom prst="rect">
              <a:avLst/>
            </a:prstGeom>
          </p:spPr>
          <p:txBody>
            <a:bodyPr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pt-BR" sz="240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reta de referência</a:t>
              </a:r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 flipH="1">
              <a:off x="1263316" y="5588001"/>
              <a:ext cx="8839199" cy="0"/>
            </a:xfrm>
            <a:prstGeom prst="lin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V="1">
              <a:off x="1780674" y="2430014"/>
              <a:ext cx="6424863" cy="3802343"/>
            </a:xfrm>
            <a:prstGeom prst="line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V="1">
              <a:off x="2897190" y="3534676"/>
              <a:ext cx="3429000" cy="1944688"/>
            </a:xfrm>
            <a:prstGeom prst="line">
              <a:avLst/>
            </a:prstGeom>
            <a:noFill/>
            <a:ln w="2540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4292855" y="3588651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4062667" y="3512451"/>
              <a:ext cx="12954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sz="4000" b="1" dirty="0"/>
                <a:t>  V </a:t>
              </a:r>
            </a:p>
          </p:txBody>
        </p: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3930315" y="4941321"/>
              <a:ext cx="909638" cy="586356"/>
              <a:chOff x="1440" y="2592"/>
              <a:chExt cx="573" cy="442"/>
            </a:xfrm>
          </p:grpSpPr>
          <p:sp>
            <p:nvSpPr>
              <p:cNvPr id="15" name="Arc 22"/>
              <p:cNvSpPr>
                <a:spLocks/>
              </p:cNvSpPr>
              <p:nvPr/>
            </p:nvSpPr>
            <p:spPr bwMode="auto">
              <a:xfrm rot="1828444">
                <a:off x="1489" y="2639"/>
                <a:ext cx="524" cy="384"/>
              </a:xfrm>
              <a:custGeom>
                <a:avLst/>
                <a:gdLst>
                  <a:gd name="G0" fmla="+- 0 0 0"/>
                  <a:gd name="G1" fmla="+- 21588 0 0"/>
                  <a:gd name="G2" fmla="+- 21600 0 0"/>
                  <a:gd name="T0" fmla="*/ 706 w 21450"/>
                  <a:gd name="T1" fmla="*/ 0 h 21588"/>
                  <a:gd name="T2" fmla="*/ 21450 w 21450"/>
                  <a:gd name="T3" fmla="*/ 19048 h 21588"/>
                  <a:gd name="T4" fmla="*/ 0 w 21450"/>
                  <a:gd name="T5" fmla="*/ 21588 h 21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50" h="21588" fill="none" extrusionOk="0">
                    <a:moveTo>
                      <a:pt x="706" y="-1"/>
                    </a:moveTo>
                    <a:cubicBezTo>
                      <a:pt x="11378" y="348"/>
                      <a:pt x="20194" y="8443"/>
                      <a:pt x="21450" y="19047"/>
                    </a:cubicBezTo>
                  </a:path>
                  <a:path w="21450" h="21588" stroke="0" extrusionOk="0">
                    <a:moveTo>
                      <a:pt x="706" y="-1"/>
                    </a:moveTo>
                    <a:cubicBezTo>
                      <a:pt x="11378" y="348"/>
                      <a:pt x="20194" y="8443"/>
                      <a:pt x="21450" y="19047"/>
                    </a:cubicBezTo>
                    <a:lnTo>
                      <a:pt x="0" y="21588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" name="Text Box 23"/>
              <p:cNvSpPr txBox="1">
                <a:spLocks noChangeArrowheads="1"/>
              </p:cNvSpPr>
              <p:nvPr/>
            </p:nvSpPr>
            <p:spPr bwMode="auto">
              <a:xfrm>
                <a:off x="1440" y="2592"/>
                <a:ext cx="384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sz="4000" b="1" dirty="0">
                    <a:latin typeface="Symbol" panose="05050102010706020507" pitchFamily="18" charset="2"/>
                  </a:rPr>
                  <a:t>a</a:t>
                </a:r>
              </a:p>
            </p:txBody>
          </p:sp>
        </p:grpSp>
        <p:sp>
          <p:nvSpPr>
            <p:cNvPr id="17" name="Título 1"/>
            <p:cNvSpPr txBox="1">
              <a:spLocks/>
            </p:cNvSpPr>
            <p:nvPr/>
          </p:nvSpPr>
          <p:spPr>
            <a:xfrm>
              <a:off x="8114859" y="2430014"/>
              <a:ext cx="1216071" cy="485275"/>
            </a:xfrm>
            <a:prstGeom prst="rect">
              <a:avLst/>
            </a:prstGeom>
          </p:spPr>
          <p:txBody>
            <a:bodyPr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pt-BR" sz="2400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direção</a:t>
              </a:r>
            </a:p>
          </p:txBody>
        </p:sp>
        <p:sp>
          <p:nvSpPr>
            <p:cNvPr id="3" name="Retângulo 2"/>
            <p:cNvSpPr/>
            <p:nvPr/>
          </p:nvSpPr>
          <p:spPr>
            <a:xfrm>
              <a:off x="2462610" y="5096174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sz="2400" b="1" dirty="0">
                  <a:latin typeface="+mj-lt"/>
                </a:rPr>
                <a:t>A</a:t>
              </a:r>
              <a:endParaRPr lang="pt-BR" sz="2400" dirty="0">
                <a:latin typeface="+mj-lt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131265" y="3024698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sz="2400" b="1" dirty="0">
                  <a:latin typeface="+mj-lt"/>
                </a:rPr>
                <a:t>B</a:t>
              </a:r>
              <a:endParaRPr lang="pt-BR" sz="2400" dirty="0">
                <a:latin typeface="+mj-lt"/>
              </a:endParaRPr>
            </a:p>
          </p:txBody>
        </p:sp>
      </p:grpSp>
      <p:sp>
        <p:nvSpPr>
          <p:cNvPr id="20" name="Título 1"/>
          <p:cNvSpPr txBox="1">
            <a:spLocks/>
          </p:cNvSpPr>
          <p:nvPr/>
        </p:nvSpPr>
        <p:spPr>
          <a:xfrm>
            <a:off x="897477" y="1660295"/>
            <a:ext cx="3642438" cy="149033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v"/>
              <a:defRPr/>
            </a:pPr>
            <a:r>
              <a:rPr lang="pt-BR" sz="2400" dirty="0">
                <a:latin typeface="+mn-lt"/>
              </a:rPr>
              <a:t>Ponto A: origem;</a:t>
            </a:r>
          </a:p>
          <a:p>
            <a:pPr marL="342900" indent="-342900" fontAlgn="auto"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v"/>
              <a:defRPr/>
            </a:pPr>
            <a:r>
              <a:rPr lang="pt-BR" sz="2400" dirty="0">
                <a:latin typeface="+mn-lt"/>
              </a:rPr>
              <a:t>Ponto B: extremidade;</a:t>
            </a:r>
          </a:p>
          <a:p>
            <a:pPr marL="342900" indent="-342900" fontAlgn="auto"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v"/>
              <a:defRPr/>
            </a:pPr>
            <a:r>
              <a:rPr lang="pt-BR" sz="2400" dirty="0">
                <a:latin typeface="+mn-lt"/>
              </a:rPr>
              <a:t>Sentido: de A para B;</a:t>
            </a:r>
          </a:p>
          <a:p>
            <a:pPr marL="342900" indent="-342900" fontAlgn="auto"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v"/>
              <a:defRPr/>
            </a:pPr>
            <a:r>
              <a:rPr lang="pt-BR" sz="2400" dirty="0">
                <a:latin typeface="+mn-lt"/>
              </a:rPr>
              <a:t>Módulo: |AB|;</a:t>
            </a:r>
          </a:p>
        </p:txBody>
      </p:sp>
    </p:spTree>
    <p:extLst>
      <p:ext uri="{BB962C8B-B14F-4D97-AF65-F5344CB8AC3E}">
        <p14:creationId xmlns:p14="http://schemas.microsoft.com/office/powerpoint/2010/main" val="423696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365125"/>
            <a:ext cx="11274724" cy="1325563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VETORES</a:t>
            </a:r>
          </a:p>
        </p:txBody>
      </p:sp>
      <p:pic>
        <p:nvPicPr>
          <p:cNvPr id="13" name="Picture 2" descr="C:\Users\ian\Desktop\figs_jpg\2d_labeled_vec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79" y="2051701"/>
            <a:ext cx="5003211" cy="4132355"/>
          </a:xfrm>
          <a:prstGeom prst="rect">
            <a:avLst/>
          </a:prstGeom>
          <a:noFill/>
        </p:spPr>
      </p:pic>
      <p:pic>
        <p:nvPicPr>
          <p:cNvPr id="14" name="Picture 2" descr="C:\Users\ian\Desktop\figs_jpg\negating_vectors_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2515" y="1955383"/>
            <a:ext cx="4328172" cy="422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84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518109" y="932097"/>
            <a:ext cx="992547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pt-BR" altLang="pt-BR" sz="2400" b="1" i="1" dirty="0">
                <a:solidFill>
                  <a:schemeClr val="accent1"/>
                </a:solidFill>
                <a:latin typeface="+mj-lt"/>
              </a:rPr>
              <a:t>Módulo:</a:t>
            </a:r>
            <a:r>
              <a:rPr lang="pt-BR" altLang="pt-BR" sz="2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pt-BR" altLang="pt-BR" sz="2400" dirty="0">
                <a:latin typeface="+mj-lt"/>
              </a:rPr>
              <a:t>É representado graficamente através do tamanho do vetor ou através de um valor numérico acompanhado de unidade.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pt-BR" altLang="pt-BR" sz="2400" b="1" i="1" dirty="0">
                <a:solidFill>
                  <a:schemeClr val="accent1"/>
                </a:solidFill>
                <a:latin typeface="+mj-lt"/>
              </a:rPr>
              <a:t>Direção:</a:t>
            </a:r>
            <a:r>
              <a:rPr lang="pt-BR" altLang="pt-BR" sz="2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pt-BR" altLang="pt-BR" sz="2400" dirty="0">
                <a:latin typeface="+mj-lt"/>
              </a:rPr>
              <a:t>É a reta que dá suporte ao vetor e pode ser informada através de palavras como: horizontal, vertical e inclinada.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pt-BR" altLang="pt-BR" sz="2400" b="1" i="1" dirty="0">
                <a:solidFill>
                  <a:schemeClr val="accent1"/>
                </a:solidFill>
                <a:latin typeface="+mj-lt"/>
              </a:rPr>
              <a:t>Sentido:</a:t>
            </a:r>
            <a:r>
              <a:rPr lang="pt-BR" altLang="pt-BR" sz="2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pt-BR" altLang="pt-BR" sz="2400" dirty="0">
                <a:latin typeface="+mj-lt"/>
              </a:rPr>
              <a:t>É a orientação do vetor dada pela seta e também pode ser informada através de palavras como: para esquerda, para direita, do ponto A para o ponto B, para baixo.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394200" y="5590666"/>
            <a:ext cx="2452688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14613" y="6204096"/>
            <a:ext cx="6011862" cy="19050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395598" y="4382368"/>
            <a:ext cx="0" cy="8366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828238" y="4350618"/>
            <a:ext cx="0" cy="8366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404519" y="4864968"/>
            <a:ext cx="2432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550569" y="5610371"/>
            <a:ext cx="2139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>
                <a:latin typeface="+mn-lt"/>
              </a:rPr>
              <a:t>       </a:t>
            </a:r>
            <a:r>
              <a:rPr lang="pt-BR" sz="2800" dirty="0">
                <a:solidFill>
                  <a:srgbClr val="00FF00"/>
                </a:solidFill>
                <a:latin typeface="+mn-lt"/>
              </a:rPr>
              <a:t>Direção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803775" y="5008590"/>
            <a:ext cx="16335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rgbClr val="0070C0"/>
                </a:solidFill>
                <a:latin typeface="+mn-lt"/>
              </a:rPr>
              <a:t>Sentido</a:t>
            </a:r>
            <a:r>
              <a:rPr lang="pt-BR" dirty="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803775" y="4298230"/>
            <a:ext cx="1633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rgbClr val="FF0000"/>
                </a:solidFill>
                <a:latin typeface="+mn-lt"/>
              </a:rPr>
              <a:t>Módulo</a:t>
            </a:r>
            <a:r>
              <a:rPr lang="pt-BR" dirty="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913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-43137" y="736900"/>
            <a:ext cx="11293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4400" dirty="0">
                <a:latin typeface="+mn-lt"/>
                <a:cs typeface="Arial" panose="020B0604020202020204" pitchFamily="34" charset="0"/>
              </a:rPr>
              <a:t>EXEMPLOS</a:t>
            </a:r>
            <a:endParaRPr lang="pt-BR" altLang="pt-BR" sz="3200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2665634" y="1913031"/>
            <a:ext cx="576262" cy="1800225"/>
            <a:chOff x="1701" y="1661"/>
            <a:chExt cx="363" cy="1134"/>
          </a:xfrm>
        </p:grpSpPr>
        <p:sp>
          <p:nvSpPr>
            <p:cNvPr id="6160" name="Line 6"/>
            <p:cNvSpPr>
              <a:spLocks noChangeShapeType="1"/>
            </p:cNvSpPr>
            <p:nvPr/>
          </p:nvSpPr>
          <p:spPr bwMode="auto">
            <a:xfrm flipV="1">
              <a:off x="2064" y="1661"/>
              <a:ext cx="0" cy="113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>
                <a:latin typeface="+mn-lt"/>
              </a:endParaRPr>
            </a:p>
          </p:txBody>
        </p:sp>
        <p:grpSp>
          <p:nvGrpSpPr>
            <p:cNvPr id="6161" name="Group 7"/>
            <p:cNvGrpSpPr>
              <a:grpSpLocks/>
            </p:cNvGrpSpPr>
            <p:nvPr/>
          </p:nvGrpSpPr>
          <p:grpSpPr bwMode="auto">
            <a:xfrm>
              <a:off x="1701" y="2024"/>
              <a:ext cx="272" cy="291"/>
              <a:chOff x="295" y="2014"/>
              <a:chExt cx="272" cy="291"/>
            </a:xfrm>
          </p:grpSpPr>
          <p:sp>
            <p:nvSpPr>
              <p:cNvPr id="6162" name="Text Box 8"/>
              <p:cNvSpPr txBox="1">
                <a:spLocks noChangeArrowheads="1"/>
              </p:cNvSpPr>
              <p:nvPr/>
            </p:nvSpPr>
            <p:spPr bwMode="auto">
              <a:xfrm>
                <a:off x="295" y="2014"/>
                <a:ext cx="27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400" dirty="0">
                    <a:solidFill>
                      <a:schemeClr val="accent1"/>
                    </a:solidFill>
                    <a:latin typeface="+mn-lt"/>
                  </a:rPr>
                  <a:t>A</a:t>
                </a:r>
              </a:p>
            </p:txBody>
          </p:sp>
          <p:sp>
            <p:nvSpPr>
              <p:cNvPr id="2" name="Line 9"/>
              <p:cNvSpPr>
                <a:spLocks noChangeShapeType="1"/>
              </p:cNvSpPr>
              <p:nvPr/>
            </p:nvSpPr>
            <p:spPr bwMode="auto">
              <a:xfrm>
                <a:off x="340" y="2041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400">
                  <a:latin typeface="+mn-lt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Text Box 10"/>
              <p:cNvSpPr txBox="1">
                <a:spLocks noChangeArrowheads="1"/>
              </p:cNvSpPr>
              <p:nvPr/>
            </p:nvSpPr>
            <p:spPr bwMode="auto">
              <a:xfrm>
                <a:off x="1941046" y="4310704"/>
                <a:ext cx="3168650" cy="228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2400" dirty="0">
                    <a:latin typeface="+mn-lt"/>
                    <a:cs typeface="Arial" panose="020B0604020202020204" pitchFamily="34" charset="0"/>
                  </a:rPr>
                  <a:t>Vetor</a:t>
                </a:r>
                <a:r>
                  <a:rPr lang="pt-BR" altLang="pt-BR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pt-BR" altLang="pt-BR" sz="2400" dirty="0">
                  <a:latin typeface="+mn-lt"/>
                </a:endParaRPr>
              </a:p>
              <a:p>
                <a:pPr marL="342900" indent="-342900" algn="just" eaLnBrk="1" hangingPunct="1">
                  <a:spcBef>
                    <a:spcPct val="50000"/>
                  </a:spcBef>
                  <a:buClr>
                    <a:schemeClr val="accent3"/>
                  </a:buClr>
                  <a:buFont typeface="Wingdings" panose="05000000000000000000" pitchFamily="2" charset="2"/>
                  <a:buChar char="v"/>
                </a:pPr>
                <a:r>
                  <a:rPr lang="pt-BR" altLang="pt-BR" sz="2400" dirty="0">
                    <a:latin typeface="+mn-lt"/>
                  </a:rPr>
                  <a:t>Módulo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pt-BR" altLang="pt-BR" sz="2400" dirty="0">
                    <a:latin typeface="+mn-lt"/>
                  </a:rPr>
                  <a:t>): 3 cm</a:t>
                </a:r>
              </a:p>
              <a:p>
                <a:pPr marL="342900" indent="-342900" algn="just" eaLnBrk="1" hangingPunct="1">
                  <a:spcBef>
                    <a:spcPct val="50000"/>
                  </a:spcBef>
                  <a:buClr>
                    <a:schemeClr val="accent3"/>
                  </a:buClr>
                  <a:buFont typeface="Wingdings" panose="05000000000000000000" pitchFamily="2" charset="2"/>
                  <a:buChar char="v"/>
                </a:pPr>
                <a:r>
                  <a:rPr lang="pt-BR" altLang="pt-BR" sz="2400" dirty="0"/>
                  <a:t>Direção: Vertical</a:t>
                </a:r>
              </a:p>
              <a:p>
                <a:pPr marL="342900" indent="-342900" algn="just" eaLnBrk="1" hangingPunct="1">
                  <a:spcBef>
                    <a:spcPct val="50000"/>
                  </a:spcBef>
                  <a:buClr>
                    <a:schemeClr val="accent3"/>
                  </a:buClr>
                  <a:buFont typeface="Wingdings" panose="05000000000000000000" pitchFamily="2" charset="2"/>
                  <a:buChar char="v"/>
                </a:pPr>
                <a:r>
                  <a:rPr lang="pt-BR" altLang="pt-BR" sz="2400" dirty="0">
                    <a:latin typeface="+mn-lt"/>
                  </a:rPr>
                  <a:t>Sentido: Para cima</a:t>
                </a:r>
              </a:p>
            </p:txBody>
          </p:sp>
        </mc:Choice>
        <mc:Fallback xmlns="">
          <p:sp>
            <p:nvSpPr>
              <p:cNvPr id="615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1046" y="4310704"/>
                <a:ext cx="3168650" cy="2286075"/>
              </a:xfrm>
              <a:prstGeom prst="rect">
                <a:avLst/>
              </a:prstGeom>
              <a:blipFill>
                <a:blip r:embed="rId2"/>
                <a:stretch>
                  <a:fillRect l="-2500" t="-267" b="-5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50" name="Group 23"/>
          <p:cNvGrpSpPr>
            <a:grpSpLocks/>
          </p:cNvGrpSpPr>
          <p:nvPr/>
        </p:nvGrpSpPr>
        <p:grpSpPr bwMode="auto">
          <a:xfrm>
            <a:off x="3486375" y="1913031"/>
            <a:ext cx="217488" cy="1800225"/>
            <a:chOff x="1356" y="1525"/>
            <a:chExt cx="137" cy="1134"/>
          </a:xfrm>
        </p:grpSpPr>
        <p:sp>
          <p:nvSpPr>
            <p:cNvPr id="3" name="Line 11"/>
            <p:cNvSpPr>
              <a:spLocks noChangeShapeType="1"/>
            </p:cNvSpPr>
            <p:nvPr/>
          </p:nvSpPr>
          <p:spPr bwMode="auto">
            <a:xfrm>
              <a:off x="1429" y="1525"/>
              <a:ext cx="0" cy="113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>
                <a:latin typeface="+mn-lt"/>
              </a:endParaRPr>
            </a:p>
          </p:txBody>
        </p:sp>
        <p:sp>
          <p:nvSpPr>
            <p:cNvPr id="6155" name="Line 12"/>
            <p:cNvSpPr>
              <a:spLocks noChangeShapeType="1"/>
            </p:cNvSpPr>
            <p:nvPr/>
          </p:nvSpPr>
          <p:spPr bwMode="auto">
            <a:xfrm>
              <a:off x="1357" y="1525"/>
              <a:ext cx="13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>
                <a:latin typeface="+mn-lt"/>
              </a:endParaRPr>
            </a:p>
          </p:txBody>
        </p:sp>
        <p:sp>
          <p:nvSpPr>
            <p:cNvPr id="6156" name="Line 13"/>
            <p:cNvSpPr>
              <a:spLocks noChangeShapeType="1"/>
            </p:cNvSpPr>
            <p:nvPr/>
          </p:nvSpPr>
          <p:spPr bwMode="auto">
            <a:xfrm>
              <a:off x="1356" y="1906"/>
              <a:ext cx="13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>
                <a:latin typeface="+mn-lt"/>
              </a:endParaRPr>
            </a:p>
          </p:txBody>
        </p:sp>
        <p:sp>
          <p:nvSpPr>
            <p:cNvPr id="6157" name="Line 14"/>
            <p:cNvSpPr>
              <a:spLocks noChangeShapeType="1"/>
            </p:cNvSpPr>
            <p:nvPr/>
          </p:nvSpPr>
          <p:spPr bwMode="auto">
            <a:xfrm>
              <a:off x="1357" y="2295"/>
              <a:ext cx="13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>
                <a:latin typeface="+mn-lt"/>
              </a:endParaRPr>
            </a:p>
          </p:txBody>
        </p:sp>
        <p:sp>
          <p:nvSpPr>
            <p:cNvPr id="6158" name="Line 15"/>
            <p:cNvSpPr>
              <a:spLocks noChangeShapeType="1"/>
            </p:cNvSpPr>
            <p:nvPr/>
          </p:nvSpPr>
          <p:spPr bwMode="auto">
            <a:xfrm>
              <a:off x="1357" y="2659"/>
              <a:ext cx="13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240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6109600" y="4316796"/>
                <a:ext cx="3668383" cy="2279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2400" dirty="0">
                    <a:cs typeface="Arial" panose="020B0604020202020204" pitchFamily="34" charset="0"/>
                  </a:rPr>
                  <a:t>Vetor</a:t>
                </a:r>
                <a:r>
                  <a:rPr lang="pt-BR" altLang="pt-BR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pt-BR" altLang="pt-BR" sz="2400" dirty="0"/>
              </a:p>
              <a:p>
                <a:pPr marL="342900" indent="-342900" algn="just" eaLnBrk="1" hangingPunct="1">
                  <a:spcBef>
                    <a:spcPct val="50000"/>
                  </a:spcBef>
                  <a:buClr>
                    <a:schemeClr val="accent3"/>
                  </a:buClr>
                  <a:buFont typeface="Wingdings" panose="05000000000000000000" pitchFamily="2" charset="2"/>
                  <a:buChar char="v"/>
                </a:pPr>
                <a:r>
                  <a:rPr lang="pt-BR" altLang="pt-BR" sz="2400" dirty="0"/>
                  <a:t>Módulo(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pt-BR" altLang="pt-BR" sz="2400" dirty="0"/>
                  <a:t>): 5,5 cm</a:t>
                </a:r>
              </a:p>
              <a:p>
                <a:pPr marL="342900" indent="-342900" algn="just" eaLnBrk="1" hangingPunct="1">
                  <a:spcBef>
                    <a:spcPct val="50000"/>
                  </a:spcBef>
                  <a:buClr>
                    <a:schemeClr val="accent3"/>
                  </a:buClr>
                  <a:buFont typeface="Wingdings" panose="05000000000000000000" pitchFamily="2" charset="2"/>
                  <a:buChar char="v"/>
                </a:pPr>
                <a:r>
                  <a:rPr lang="pt-BR" altLang="pt-BR" sz="2400" dirty="0"/>
                  <a:t>Direção: Horizontal</a:t>
                </a:r>
              </a:p>
              <a:p>
                <a:pPr marL="342900" indent="-342900" algn="just" eaLnBrk="1" hangingPunct="1">
                  <a:spcBef>
                    <a:spcPct val="50000"/>
                  </a:spcBef>
                  <a:buClr>
                    <a:schemeClr val="accent3"/>
                  </a:buClr>
                  <a:buFont typeface="Wingdings" panose="05000000000000000000" pitchFamily="2" charset="2"/>
                  <a:buChar char="v"/>
                </a:pPr>
                <a:r>
                  <a:rPr lang="pt-BR" altLang="pt-BR" sz="2400" dirty="0">
                    <a:latin typeface="+mn-lt"/>
                  </a:rPr>
                  <a:t>Sentido: Para esquerda</a:t>
                </a:r>
              </a:p>
            </p:txBody>
          </p:sp>
        </mc:Choice>
        <mc:Fallback xmlns="">
          <p:sp>
            <p:nvSpPr>
              <p:cNvPr id="2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9600" y="4316796"/>
                <a:ext cx="3668383" cy="2279983"/>
              </a:xfrm>
              <a:prstGeom prst="rect">
                <a:avLst/>
              </a:prstGeom>
              <a:blipFill>
                <a:blip r:embed="rId3"/>
                <a:stretch>
                  <a:fillRect l="-2159" r="-664" b="-5348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5884271" y="2165444"/>
            <a:ext cx="3816350" cy="647700"/>
            <a:chOff x="3152" y="2024"/>
            <a:chExt cx="2404" cy="408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3152" y="2432"/>
              <a:ext cx="2404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accent1"/>
                </a:solidFill>
              </a:endParaRPr>
            </a:p>
          </p:txBody>
        </p:sp>
        <p:grpSp>
          <p:nvGrpSpPr>
            <p:cNvPr id="26" name="Group 24"/>
            <p:cNvGrpSpPr>
              <a:grpSpLocks/>
            </p:cNvGrpSpPr>
            <p:nvPr/>
          </p:nvGrpSpPr>
          <p:grpSpPr bwMode="auto">
            <a:xfrm>
              <a:off x="4150" y="2024"/>
              <a:ext cx="272" cy="327"/>
              <a:chOff x="295" y="2014"/>
              <a:chExt cx="272" cy="327"/>
            </a:xfrm>
          </p:grpSpPr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295" y="2014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800">
                    <a:solidFill>
                      <a:schemeClr val="accent1"/>
                    </a:solidFill>
                  </a:rPr>
                  <a:t>B</a:t>
                </a:r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340" y="2041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5920785" y="3244944"/>
            <a:ext cx="37798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accent1"/>
              </a:solidFill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rot="-5400000">
            <a:off x="5790609" y="3237006"/>
            <a:ext cx="2159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accent1"/>
              </a:solidFill>
            </a:endParaRP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rot="-5400000">
            <a:off x="6495459" y="3238594"/>
            <a:ext cx="2159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accent1"/>
              </a:solidFill>
            </a:endParaRP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rot="-5400000">
            <a:off x="7144746" y="3238594"/>
            <a:ext cx="2159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accent1"/>
              </a:solidFill>
            </a:endParaRP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rot="-5400000">
            <a:off x="7792446" y="3237006"/>
            <a:ext cx="2159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accent1"/>
              </a:solidFill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rot="-5400000">
            <a:off x="8468721" y="3237006"/>
            <a:ext cx="2159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accent1"/>
              </a:solidFill>
            </a:endParaRP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rot="-5400000">
            <a:off x="9160871" y="3238594"/>
            <a:ext cx="2159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accent1"/>
              </a:solidFill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rot="-5400000">
            <a:off x="9629184" y="3198906"/>
            <a:ext cx="10795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1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alizada 1">
      <a:majorFont>
        <a:latin typeface="Lato Medium"/>
        <a:ea typeface=""/>
        <a:cs typeface=""/>
      </a:majorFont>
      <a:minorFont>
        <a:latin typeface="Lato"/>
        <a:ea typeface="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Orgânico</Template>
  <TotalTime>726</TotalTime>
  <Words>605</Words>
  <Application>Microsoft Office PowerPoint</Application>
  <PresentationFormat>Widescreen</PresentationFormat>
  <Paragraphs>165</Paragraphs>
  <Slides>29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44" baseType="lpstr">
      <vt:lpstr>Arial</vt:lpstr>
      <vt:lpstr>Book Antiqua</vt:lpstr>
      <vt:lpstr>Calibri</vt:lpstr>
      <vt:lpstr>Calibri Light</vt:lpstr>
      <vt:lpstr>Cambria Math</vt:lpstr>
      <vt:lpstr>Century Schoolbook</vt:lpstr>
      <vt:lpstr>Lato</vt:lpstr>
      <vt:lpstr>Lato Medium</vt:lpstr>
      <vt:lpstr>Symbol</vt:lpstr>
      <vt:lpstr>Times New Roman</vt:lpstr>
      <vt:lpstr>Wingdings</vt:lpstr>
      <vt:lpstr>Wingdings 2</vt:lpstr>
      <vt:lpstr>HDOfficeLightV0</vt:lpstr>
      <vt:lpstr>View</vt:lpstr>
      <vt:lpstr>Equação</vt:lpstr>
      <vt:lpstr>FÍSICA</vt:lpstr>
      <vt:lpstr>Noções de Força e Componentes</vt:lpstr>
      <vt:lpstr>CONTEÚDO DA AULA</vt:lpstr>
      <vt:lpstr> GRANDEZAS ESCALARES E VETORIAIS</vt:lpstr>
      <vt:lpstr> VETORES</vt:lpstr>
      <vt:lpstr> VETORES</vt:lpstr>
      <vt:lpstr>VETORES</vt:lpstr>
      <vt:lpstr>Apresentação do PowerPoint</vt:lpstr>
      <vt:lpstr>Apresentação do PowerPoint</vt:lpstr>
      <vt:lpstr>Apresentação do PowerPoint</vt:lpstr>
      <vt:lpstr>Apresentação do PowerPoint</vt:lpstr>
      <vt:lpstr>ADIÇÃO DE VETORES</vt:lpstr>
      <vt:lpstr>ADIÇÃO DE VETORES</vt:lpstr>
      <vt:lpstr>Apresentação do PowerPoint</vt:lpstr>
      <vt:lpstr>ADIÇÃO DE VETORES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EXERCÍCIOS</vt:lpstr>
      <vt:lpstr>Apresentação do PowerPoint</vt:lpstr>
      <vt:lpstr>Apresentação do PowerPoint</vt:lpstr>
      <vt:lpstr>DECOMPOSIÇÃO DE VETORES</vt:lpstr>
      <vt:lpstr>DECOMPOSIÇÃO DE VETORES</vt:lpstr>
      <vt:lpstr>EXERCÍCIO</vt:lpstr>
      <vt:lpstr>EXERCÍCIO</vt:lpstr>
      <vt:lpstr>EXERCÍCIO</vt:lpstr>
      <vt:lpstr>DESAFIO!!!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Maria Clara</cp:lastModifiedBy>
  <cp:revision>94</cp:revision>
  <dcterms:modified xsi:type="dcterms:W3CDTF">2019-02-02T02:50:16Z</dcterms:modified>
  <cp:category/>
</cp:coreProperties>
</file>