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4"/>
  </p:notesMasterIdLst>
  <p:sldIdLst>
    <p:sldId id="258" r:id="rId2"/>
    <p:sldId id="2037" r:id="rId3"/>
    <p:sldId id="2039" r:id="rId4"/>
    <p:sldId id="2038" r:id="rId5"/>
    <p:sldId id="2040" r:id="rId6"/>
    <p:sldId id="2041" r:id="rId7"/>
    <p:sldId id="2043" r:id="rId8"/>
    <p:sldId id="2045" r:id="rId9"/>
    <p:sldId id="2046" r:id="rId10"/>
    <p:sldId id="2048" r:id="rId11"/>
    <p:sldId id="2049" r:id="rId12"/>
    <p:sldId id="2026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3" pos="1527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74" userDrawn="1">
          <p15:clr>
            <a:srgbClr val="A4A3A4"/>
          </p15:clr>
        </p15:guide>
        <p15:guide id="7" pos="5541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pos="42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38A9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6957"/>
    <p:restoredTop sz="95439"/>
  </p:normalViewPr>
  <p:slideViewPr>
    <p:cSldViewPr snapToGrid="0" snapToObjects="1" showGuides="1">
      <p:cViewPr varScale="1">
        <p:scale>
          <a:sx n="72" d="100"/>
          <a:sy n="72" d="100"/>
        </p:scale>
        <p:origin x="984" y="72"/>
      </p:cViewPr>
      <p:guideLst>
        <p:guide orient="horz" pos="2160"/>
        <p:guide pos="7242"/>
        <p:guide pos="1527"/>
        <p:guide pos="3840"/>
        <p:guide orient="horz" pos="346"/>
        <p:guide orient="horz" pos="3974"/>
        <p:guide pos="5541"/>
        <p:guide pos="2139"/>
        <p:guide pos="438"/>
        <p:guide orient="horz" pos="429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EDFB7E-8A14-5F4A-A8BC-FEC574E653A4}" type="datetimeFigureOut">
              <a:rPr lang="en-US" smtClean="0"/>
              <a:t>3/8/2019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1814F3-7BF6-CC41-BA5F-F3649E84E65E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405867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17536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72796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287377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20058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3038218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58244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44852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450750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164883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507DD5-2493-8341-812E-B4C1B0D80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D68C4D-3B26-9249-9510-ACD9999031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6B8D83-963D-4743-B8D5-7CD2C6F400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3/8/2019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FC411A-6A7F-2149-854D-61E6BEF90A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19527A-3EB5-8245-8C90-4822BBF3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036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8A1BFFE-E4B4-F243-8722-F04EDEC7FA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3/8/2019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2CC61AE-7BCE-CB42-B025-A014ECB07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043E79F-F14E-F644-AAAF-0EF7ED900A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899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869228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711311"/>
      </p:ext>
    </p:extLst>
  </p:cSld>
  <p:clrMapOvr>
    <a:masterClrMapping/>
  </p:clrMapOvr>
  <p:transition advClick="0"/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6E0E3DF-338D-EC4C-91AB-9274778DC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E322F-2259-7A46-B11A-273C145F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CED869-9DD2-3D49-8A15-D33AF0A9E9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0CD552-C10E-614A-B810-77E320220E26}" type="datetimeFigureOut">
              <a:rPr lang="en-US" smtClean="0"/>
              <a:t>3/8/2019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D88453-55E3-C54C-A2DB-2AC770422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47BCF5-1DF8-BA4A-9BFE-6F357F018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98EADF-C030-F84C-ADA0-FD2E39B5A33F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69" r:id="rId3"/>
    <p:sldLayoutId id="2147483661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TextBox 233">
            <a:extLst>
              <a:ext uri="{FF2B5EF4-FFF2-40B4-BE49-F238E27FC236}">
                <a16:creationId xmlns:a16="http://schemas.microsoft.com/office/drawing/2014/main" id="{A90D9147-49C0-6A4B-9222-A40E04CA3632}"/>
              </a:ext>
            </a:extLst>
          </p:cNvPr>
          <p:cNvSpPr txBox="1"/>
          <p:nvPr/>
        </p:nvSpPr>
        <p:spPr>
          <a:xfrm>
            <a:off x="1991296" y="2107960"/>
            <a:ext cx="8237984" cy="201920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ts val="7500"/>
              </a:lnSpc>
            </a:pPr>
            <a:r>
              <a:rPr lang="pt-BR" sz="7200" b="1" spc="600" dirty="0">
                <a:solidFill>
                  <a:schemeClr val="accent1"/>
                </a:solidFill>
                <a:latin typeface="Amatic SC" pitchFamily="2" charset="0"/>
                <a:ea typeface="Roboto" panose="02000000000000000000" pitchFamily="2" charset="0"/>
                <a:cs typeface="Arima Madurai Black" pitchFamily="2" charset="77"/>
              </a:rPr>
              <a:t>Revisão de Geometria Plana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3290789" y="4244624"/>
            <a:ext cx="563899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3200" b="1" dirty="0">
                <a:latin typeface="Amatic SC" pitchFamily="2" charset="0"/>
                <a:cs typeface="Arima Madurai Light" pitchFamily="2" charset="77"/>
              </a:rPr>
              <a:t>Ana Letícia e Mateus Marinho</a:t>
            </a:r>
          </a:p>
        </p:txBody>
      </p:sp>
      <p:sp>
        <p:nvSpPr>
          <p:cNvPr id="504" name="Freeform 503">
            <a:extLst>
              <a:ext uri="{FF2B5EF4-FFF2-40B4-BE49-F238E27FC236}">
                <a16:creationId xmlns:a16="http://schemas.microsoft.com/office/drawing/2014/main" id="{7891AD14-F843-3F4B-BFFF-36D7F0F068E9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1795955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/>
              <p:nvPr/>
            </p:nvSpPr>
            <p:spPr>
              <a:xfrm>
                <a:off x="1285460" y="1170838"/>
                <a:ext cx="9674087" cy="43299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9. </a:t>
                </a:r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(UFRJ)  A razão entre os comprimentos das circunferências circunscrita e inscrita a um quadrado é: </a:t>
                </a: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den>
                    </m:f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ad>
                      <m:radPr>
                        <m:ctrlP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Nunito Bold" charset="0"/>
                            <a:cs typeface="Arima Madurai Black" pitchFamily="2" charset="77"/>
                          </a:rPr>
                        </m:ctrlPr>
                      </m:radPr>
                      <m:deg>
                        <m: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Nunito Bold" charset="0"/>
                            <a:cs typeface="Arima Madurai Black" pitchFamily="2" charset="77"/>
                          </a:rPr>
                          <m:t>𝟐</m:t>
                        </m:r>
                      </m:deg>
                      <m:e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Nunito Bold" charset="0"/>
                            <a:cs typeface="Arima Madurai Black" pitchFamily="2" charset="77"/>
                          </a:rPr>
                          <m:t>𝟐</m:t>
                        </m:r>
                      </m:e>
                    </m:rad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ad>
                      <m:radPr>
                        <m:ctrlPr>
                          <a:rPr lang="en-US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Nunito Bold" charset="0"/>
                            <a:cs typeface="Arima Madurai Black" pitchFamily="2" charset="77"/>
                          </a:rPr>
                        </m:ctrlPr>
                      </m:radPr>
                      <m:deg>
                        <m:r>
                          <a:rPr lang="en-US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Nunito Bold" charset="0"/>
                            <a:cs typeface="Arima Madurai Black" pitchFamily="2" charset="77"/>
                          </a:rPr>
                          <m:t>𝟐</m:t>
                        </m:r>
                      </m:deg>
                      <m:e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Nunito Bold" charset="0"/>
                            <a:cs typeface="Arima Madurai Black" pitchFamily="2" charset="77"/>
                          </a:rPr>
                          <m:t>𝟑</m:t>
                        </m:r>
                      </m:e>
                    </m:rad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>
                      <a:rPr lang="pt-BR" sz="2800" b="1" i="1" spc="30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𝟐</m:t>
                    </m:r>
                    <m:r>
                      <a:rPr lang="pt-BR" sz="2800" b="1" i="1" spc="30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∗</m:t>
                    </m:r>
                    <m:rad>
                      <m:radPr>
                        <m:ctrlPr>
                          <a:rPr lang="en-US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Nunito Bold" charset="0"/>
                            <a:cs typeface="Arima Madurai Black" pitchFamily="2" charset="77"/>
                          </a:rPr>
                        </m:ctrlPr>
                      </m:radPr>
                      <m:deg>
                        <m:r>
                          <a:rPr lang="en-US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Nunito Bold" charset="0"/>
                            <a:cs typeface="Arima Madurai Black" pitchFamily="2" charset="77"/>
                          </a:rPr>
                          <m:t>𝟐</m:t>
                        </m:r>
                      </m:deg>
                      <m:e>
                        <m: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Nunito Bold" charset="0"/>
                            <a:cs typeface="Arima Madurai Black" pitchFamily="2" charset="77"/>
                          </a:rPr>
                          <m:t>𝟐</m:t>
                        </m:r>
                      </m:e>
                    </m:rad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>
                      <a:rPr lang="pt-BR" sz="2800" b="1" i="1" spc="30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𝟐</m:t>
                    </m:r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5460" y="1170838"/>
                <a:ext cx="9674087" cy="4329903"/>
              </a:xfrm>
              <a:prstGeom prst="rect">
                <a:avLst/>
              </a:prstGeom>
              <a:blipFill>
                <a:blip r:embed="rId3"/>
                <a:stretch>
                  <a:fillRect l="-1323" t="-1268" r="-126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00404809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/>
              <p:nvPr/>
            </p:nvSpPr>
            <p:spPr>
              <a:xfrm>
                <a:off x="1285460" y="1170838"/>
                <a:ext cx="9674087" cy="468429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10. </a:t>
                </a:r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(UCMG)Aumentando o comprimento de uma circunferência em 4cm, o seu raio, em centímetros, aumentará: </a:t>
                </a: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>
                      <a:rPr lang="pt-BR" sz="2800" b="1" i="1" spc="30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𝟐</m:t>
                    </m:r>
                    <m:r>
                      <a:rPr lang="pt-BR" sz="2800" b="1" i="1" spc="30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rima Madurai Black" pitchFamily="2" charset="77"/>
                      </a:rPr>
                      <m:t>𝝅</m:t>
                    </m:r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𝝅</m:t>
                        </m:r>
                      </m:num>
                      <m:den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𝟒</m:t>
                        </m:r>
                      </m:den>
                    </m:f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num>
                      <m:den>
                        <m: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𝝅</m:t>
                        </m:r>
                      </m:den>
                    </m:f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𝟏</m:t>
                        </m:r>
                      </m:num>
                      <m:den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  <m:r>
                          <a:rPr lang="en-US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𝝅</m:t>
                        </m:r>
                      </m:den>
                    </m:f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𝟒</m:t>
                        </m:r>
                      </m:num>
                      <m:den>
                        <m:r>
                          <a:rPr lang="en-US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𝝅</m:t>
                        </m:r>
                      </m:den>
                    </m:f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5460" y="1170838"/>
                <a:ext cx="9674087" cy="4684296"/>
              </a:xfrm>
              <a:prstGeom prst="rect">
                <a:avLst/>
              </a:prstGeom>
              <a:blipFill>
                <a:blip r:embed="rId3"/>
                <a:stretch>
                  <a:fillRect l="-1323" t="-1172" r="-126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46986536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782817" y="4677689"/>
            <a:ext cx="6641405" cy="5237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pt-BR" sz="2800" dirty="0">
                <a:latin typeface="Amatic SC" pitchFamily="2" charset="0"/>
                <a:ea typeface="Lato Light" panose="020F0502020204030203" pitchFamily="34" charset="0"/>
                <a:cs typeface="Arima Madurai Light" pitchFamily="2" charset="77"/>
              </a:rPr>
              <a:t>PET Engenharia Ambiental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988863" y="1811308"/>
            <a:ext cx="8246360" cy="22159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sz="13800" b="1" spc="6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Obrigado!</a:t>
            </a:r>
          </a:p>
        </p:txBody>
      </p:sp>
      <p:sp>
        <p:nvSpPr>
          <p:cNvPr id="319" name="Freeform 318">
            <a:extLst>
              <a:ext uri="{FF2B5EF4-FFF2-40B4-BE49-F238E27FC236}">
                <a16:creationId xmlns:a16="http://schemas.microsoft.com/office/drawing/2014/main" id="{C290641E-C22B-4948-A365-163C4F0F6A8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908928389"/>
      </p:ext>
    </p:extLst>
  </p:cSld>
  <p:clrMapOvr>
    <a:masterClrMapping/>
  </p:clrMapOvr>
  <p:transition advClick="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B9CD399F-23E0-3C4A-B871-1856D5AD4D60}"/>
                  </a:ext>
                </a:extLst>
              </p:cNvPr>
              <p:cNvSpPr txBox="1"/>
              <p:nvPr/>
            </p:nvSpPr>
            <p:spPr>
              <a:xfrm>
                <a:off x="1411424" y="3054999"/>
                <a:ext cx="1861863" cy="27992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514350" indent="-514350">
                  <a:buFont typeface="+mj-lt"/>
                  <a:buAutoNum type="alphaLcParenR"/>
                </a:pPr>
                <a:r>
                  <a:rPr lang="en-US" sz="2800" b="1" spc="250" dirty="0">
                    <a:solidFill>
                      <a:schemeClr val="accent1"/>
                    </a:solidFill>
                  </a:rPr>
                  <a:t>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2800" b="1" i="1" spc="25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pt-BR" sz="2800" b="1" i="1" spc="25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𝟑𝟎</m:t>
                        </m:r>
                      </m:e>
                    </m:rad>
                  </m:oMath>
                </a14:m>
                <a:endParaRPr lang="en-US" sz="2800" b="1" spc="250" dirty="0">
                  <a:solidFill>
                    <a:schemeClr val="accent1"/>
                  </a:solidFill>
                  <a:latin typeface="Amatic SC" pitchFamily="2" charset="0"/>
                  <a:ea typeface="Lato Light" panose="020F0502020204030203" pitchFamily="34" charset="0"/>
                  <a:cs typeface="Arima Madurai Light" pitchFamily="2" charset="77"/>
                </a:endParaRPr>
              </a:p>
              <a:p>
                <a:pPr marL="514350" indent="-514350">
                  <a:buFont typeface="+mj-lt"/>
                  <a:buAutoNum type="alphaLcParenR"/>
                </a:pPr>
                <a:r>
                  <a:rPr lang="pt-BR" sz="2800" b="1" spc="250" dirty="0">
                    <a:solidFill>
                      <a:schemeClr val="accent1"/>
                    </a:solidFill>
                    <a:latin typeface="Amatic SC" pitchFamily="2" charset="0"/>
                    <a:ea typeface="Lato Light" panose="020F0502020204030203" pitchFamily="34" charset="0"/>
                    <a:cs typeface="Arima Madurai Light" pitchFamily="2" charset="77"/>
                  </a:rPr>
                  <a:t> 5</a:t>
                </a:r>
              </a:p>
              <a:p>
                <a:pPr marL="514350" indent="-514350">
                  <a:buFont typeface="+mj-lt"/>
                  <a:buAutoNum type="alphaLcParenR"/>
                </a:pPr>
                <a:r>
                  <a:rPr lang="pt-BR" sz="2800" b="1" spc="250" dirty="0">
                    <a:solidFill>
                      <a:schemeClr val="accent1"/>
                    </a:solidFill>
                    <a:ea typeface="Lato Light" panose="020F0502020204030203" pitchFamily="34" charset="0"/>
                    <a:cs typeface="Arima Madurai Light" pitchFamily="2" charset="77"/>
                  </a:rPr>
                  <a:t> </a:t>
                </a:r>
                <a14:m>
                  <m:oMath xmlns:m="http://schemas.openxmlformats.org/officeDocument/2006/math">
                    <m:r>
                      <a:rPr lang="pt-BR" sz="2800" b="1" i="1" spc="25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Lato Light" panose="020F0502020204030203" pitchFamily="34" charset="0"/>
                        <a:cs typeface="Arima Madurai Light" pitchFamily="2" charset="77"/>
                      </a:rPr>
                      <m:t>𝟐</m:t>
                    </m:r>
                    <m:rad>
                      <m:radPr>
                        <m:degHide m:val="on"/>
                        <m:ctrlPr>
                          <a:rPr lang="pt-BR" sz="2800" b="1" i="1" spc="25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pt-BR" sz="2800" b="1" i="1" spc="25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𝟔</m:t>
                        </m:r>
                      </m:e>
                    </m:rad>
                  </m:oMath>
                </a14:m>
                <a:endParaRPr lang="pt-BR" sz="2800" b="1" spc="250" dirty="0">
                  <a:solidFill>
                    <a:schemeClr val="accent1"/>
                  </a:solidFill>
                  <a:latin typeface="Amatic SC" pitchFamily="2" charset="0"/>
                  <a:ea typeface="Lato Light" panose="020F0502020204030203" pitchFamily="34" charset="0"/>
                  <a:cs typeface="Arima Madurai Light" pitchFamily="2" charset="77"/>
                </a:endParaRPr>
              </a:p>
              <a:p>
                <a:pPr marL="514350" indent="-514350">
                  <a:buFont typeface="+mj-lt"/>
                  <a:buAutoNum type="alphaLcParenR"/>
                </a:pPr>
                <a:r>
                  <a:rPr lang="pt-BR" sz="2800" b="1" spc="250" dirty="0">
                    <a:solidFill>
                      <a:schemeClr val="accent1"/>
                    </a:solidFill>
                    <a:latin typeface="Amatic SC" pitchFamily="2" charset="0"/>
                    <a:ea typeface="Lato Light" panose="020F0502020204030203" pitchFamily="34" charset="0"/>
                    <a:cs typeface="Arima Madurai Light" pitchFamily="2" charset="77"/>
                  </a:rPr>
                  <a:t> 4,8</a:t>
                </a:r>
              </a:p>
              <a:p>
                <a:pPr marL="514350" indent="-514350">
                  <a:buFont typeface="+mj-lt"/>
                  <a:buAutoNum type="alphaLcParenR"/>
                </a:pPr>
                <a:r>
                  <a:rPr lang="pt-BR" sz="2800" b="1" spc="250" dirty="0">
                    <a:solidFill>
                      <a:schemeClr val="accent1"/>
                    </a:solidFill>
                  </a:rPr>
                  <a:t> 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pt-BR" sz="2800" b="1" i="1" spc="25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pt-BR" sz="2800" b="1" i="1" spc="25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𝟐𝟎</m:t>
                        </m:r>
                      </m:e>
                    </m:rad>
                  </m:oMath>
                </a14:m>
                <a:endParaRPr lang="pt-BR" sz="2800" b="1" spc="250" dirty="0">
                  <a:solidFill>
                    <a:schemeClr val="accent1"/>
                  </a:solidFill>
                  <a:latin typeface="Amatic SC" pitchFamily="2" charset="0"/>
                  <a:ea typeface="Lato Light" panose="020F0502020204030203" pitchFamily="34" charset="0"/>
                  <a:cs typeface="Arima Madurai Light" pitchFamily="2" charset="77"/>
                </a:endParaRPr>
              </a:p>
              <a:p>
                <a:pPr marL="514350" indent="-514350" algn="ctr">
                  <a:buFont typeface="+mj-lt"/>
                  <a:buAutoNum type="alphaLcParenR"/>
                </a:pPr>
                <a:endParaRPr lang="en-US" sz="2800" b="1" spc="250" dirty="0">
                  <a:latin typeface="Amatic SC" pitchFamily="2" charset="0"/>
                  <a:ea typeface="Lato Light" panose="020F0502020204030203" pitchFamily="34" charset="0"/>
                  <a:cs typeface="Arima Madurai Light" pitchFamily="2" charset="77"/>
                </a:endParaRPr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B9CD399F-23E0-3C4A-B871-1856D5AD4D6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1424" y="3054999"/>
                <a:ext cx="1861863" cy="2799228"/>
              </a:xfrm>
              <a:prstGeom prst="rect">
                <a:avLst/>
              </a:prstGeom>
              <a:blipFill>
                <a:blip r:embed="rId3"/>
                <a:stretch>
                  <a:fillRect l="-6885" t="-871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Box 12">
            <a:extLst>
              <a:ext uri="{FF2B5EF4-FFF2-40B4-BE49-F238E27FC236}">
                <a16:creationId xmlns:a16="http://schemas.microsoft.com/office/drawing/2014/main" id="{52097C74-47E3-8641-B7A9-8841213445E6}"/>
              </a:ext>
            </a:extLst>
          </p:cNvPr>
          <p:cNvSpPr txBox="1"/>
          <p:nvPr/>
        </p:nvSpPr>
        <p:spPr>
          <a:xfrm>
            <a:off x="1285461" y="1139227"/>
            <a:ext cx="481054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pt-BR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1. (UFSE) Os triângulos representados na figura abaixo são retângulo. A medida x, do lado AE, é:</a:t>
            </a: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2" name="Imagem 1">
            <a:extLst>
              <a:ext uri="{FF2B5EF4-FFF2-40B4-BE49-F238E27FC236}">
                <a16:creationId xmlns:a16="http://schemas.microsoft.com/office/drawing/2014/main" id="{98653DF3-A407-48E0-8602-A9A78DC3C96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4773"/>
          <a:stretch/>
        </p:blipFill>
        <p:spPr>
          <a:xfrm>
            <a:off x="7188300" y="1107545"/>
            <a:ext cx="2792415" cy="4633927"/>
          </a:xfrm>
          <a:prstGeom prst="rect">
            <a:avLst/>
          </a:prstGeom>
          <a:ln w="38100"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11330644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/>
              <p:nvPr/>
            </p:nvSpPr>
            <p:spPr>
              <a:xfrm>
                <a:off x="1285460" y="1152480"/>
                <a:ext cx="9674087" cy="405579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2. </a:t>
                </a:r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(UECE)Na figura abaixo, PQR é um triângulo retângulo, M é o ponto médio do lado QR e N é o ponto médio do lado PR. </a:t>
                </a: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Se PM=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𝟕𝟑</m:t>
                        </m:r>
                      </m:e>
                    </m:rad>
                  </m:oMath>
                </a14:m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cm e QN=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radPr>
                      <m:deg/>
                      <m:e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𝟓𝟐</m:t>
                        </m:r>
                      </m:e>
                    </m:rad>
                  </m:oMath>
                </a14:m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cm, </a:t>
                </a:r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então o perímetro em centímetros</a:t>
                </a: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, é:</a:t>
                </a:r>
              </a:p>
              <a:p>
                <a:pPr marL="514350" indent="-514350">
                  <a:buAutoNum type="alphaLcParenR"/>
                </a:pP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24</a:t>
                </a:r>
              </a:p>
              <a:p>
                <a:pPr marL="514350" indent="-514350">
                  <a:buAutoNum type="alphaLcParenR"/>
                </a:pP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25</a:t>
                </a:r>
              </a:p>
              <a:p>
                <a:pPr marL="514350" indent="-514350">
                  <a:buAutoNum type="alphaLcParenR"/>
                </a:pP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30</a:t>
                </a:r>
              </a:p>
              <a:p>
                <a:pPr marL="514350" indent="-514350">
                  <a:buAutoNum type="alphaLcParenR"/>
                </a:pP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36</a:t>
                </a:r>
              </a:p>
              <a:p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5460" y="1152480"/>
                <a:ext cx="9674087" cy="4055790"/>
              </a:xfrm>
              <a:prstGeom prst="rect">
                <a:avLst/>
              </a:prstGeom>
              <a:blipFill>
                <a:blip r:embed="rId3"/>
                <a:stretch>
                  <a:fillRect l="-1323" t="-1353" r="-1260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2" name="Imagem 1">
            <a:extLst>
              <a:ext uri="{FF2B5EF4-FFF2-40B4-BE49-F238E27FC236}">
                <a16:creationId xmlns:a16="http://schemas.microsoft.com/office/drawing/2014/main" id="{138D1B86-AAFB-454B-ABFE-784C39E30634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0424"/>
          <a:stretch/>
        </p:blipFill>
        <p:spPr>
          <a:xfrm>
            <a:off x="5212453" y="3127367"/>
            <a:ext cx="3781425" cy="2662030"/>
          </a:xfrm>
          <a:prstGeom prst="rect">
            <a:avLst/>
          </a:prstGeom>
          <a:ln w="38100"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86249755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/>
              <p:nvPr/>
            </p:nvSpPr>
            <p:spPr>
              <a:xfrm>
                <a:off x="1285460" y="1170838"/>
                <a:ext cx="9674087" cy="37297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3. </a:t>
                </a:r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(UECE)Na figura abaixo, MNP é um triângulo retângulo em </a:t>
                </a: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N, NQ é a </a:t>
                </a:r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altura relativa à hipotenusa</a:t>
                </a: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, MQ=16cm e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𝑴𝑵</m:t>
                        </m:r>
                      </m:num>
                      <m:den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𝑵𝑷</m:t>
                        </m:r>
                      </m:den>
                    </m:f>
                    <m:r>
                      <a:rPr lang="pt-BR" sz="2800" b="1" i="1" spc="30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</a:rPr>
                      <m:t>=</m:t>
                    </m:r>
                    <m:f>
                      <m:fPr>
                        <m:ctrlP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𝟒</m:t>
                        </m:r>
                      </m:num>
                      <m:den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𝟑</m:t>
                        </m:r>
                      </m:den>
                    </m:f>
                    <m:r>
                      <a:rPr lang="pt-BR" sz="2800" b="1" i="0" spc="30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</a:rPr>
                      <m:t>.</m:t>
                    </m:r>
                  </m:oMath>
                </a14:m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 </a:t>
                </a:r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O comprimento do segmento QP, em centímetros</a:t>
                </a: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, é:</a:t>
                </a:r>
              </a:p>
              <a:p>
                <a:pPr marL="514350" indent="-514350">
                  <a:buAutoNum type="alphaLcParenR"/>
                </a:pP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9</a:t>
                </a:r>
              </a:p>
              <a:p>
                <a:pPr marL="514350" indent="-514350">
                  <a:buAutoNum type="alphaLcParenR"/>
                </a:pP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10</a:t>
                </a:r>
              </a:p>
              <a:p>
                <a:pPr marL="514350" indent="-514350">
                  <a:buAutoNum type="alphaLcParenR"/>
                </a:pP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11</a:t>
                </a:r>
              </a:p>
              <a:p>
                <a:pPr marL="514350" indent="-514350">
                  <a:buAutoNum type="alphaLcParenR"/>
                </a:pPr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12</a:t>
                </a: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5460" y="1170838"/>
                <a:ext cx="9674087" cy="3729739"/>
              </a:xfrm>
              <a:prstGeom prst="rect">
                <a:avLst/>
              </a:prstGeom>
              <a:blipFill>
                <a:blip r:embed="rId3"/>
                <a:stretch>
                  <a:fillRect l="-1323" t="-1471" r="-1260" b="-3922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2" name="Imagem 1">
            <a:extLst>
              <a:ext uri="{FF2B5EF4-FFF2-40B4-BE49-F238E27FC236}">
                <a16:creationId xmlns:a16="http://schemas.microsoft.com/office/drawing/2014/main" id="{7785CE96-1959-435A-B561-DB17006BEEF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0024"/>
          <a:stretch/>
        </p:blipFill>
        <p:spPr>
          <a:xfrm>
            <a:off x="5786645" y="3218945"/>
            <a:ext cx="3905250" cy="2468217"/>
          </a:xfrm>
          <a:prstGeom prst="rect">
            <a:avLst/>
          </a:prstGeom>
          <a:ln w="38100"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196051299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52097C74-47E3-8641-B7A9-8841213445E6}"/>
              </a:ext>
            </a:extLst>
          </p:cNvPr>
          <p:cNvSpPr txBox="1"/>
          <p:nvPr/>
        </p:nvSpPr>
        <p:spPr>
          <a:xfrm>
            <a:off x="1285460" y="1170838"/>
            <a:ext cx="967408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4. </a:t>
            </a:r>
            <a:r>
              <a:rPr lang="pt-BR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(FGV-SP) Qual a área do triângulo ABC indicado na figura?</a:t>
            </a: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4BAFCA3A-E7CB-4561-9518-BA008E1AA1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0835" y="2243152"/>
            <a:ext cx="8354281" cy="3444010"/>
          </a:xfrm>
          <a:prstGeom prst="rect">
            <a:avLst/>
          </a:prstGeom>
          <a:ln w="38100"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33664658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52097C74-47E3-8641-B7A9-8841213445E6}"/>
              </a:ext>
            </a:extLst>
          </p:cNvPr>
          <p:cNvSpPr txBox="1"/>
          <p:nvPr/>
        </p:nvSpPr>
        <p:spPr>
          <a:xfrm>
            <a:off x="1285459" y="1170838"/>
            <a:ext cx="9753601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5. </a:t>
            </a:r>
            <a:r>
              <a:rPr lang="pt-BR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(UFG) Deseja-se construir uma escada conforme a figura. Sabe-se que a altura BC é de 3,60m, a distância AC é de 7,20m e a altura de cada degrau é 20cm. Determine:</a:t>
            </a:r>
          </a:p>
          <a:p>
            <a:pPr marL="514350" indent="-514350" algn="just">
              <a:buAutoNum type="alphaLcParenR"/>
            </a:pPr>
            <a:r>
              <a:rPr lang="pt-BR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O número de degraus necessários para que a escada atinja o ponto C;</a:t>
            </a:r>
          </a:p>
          <a:p>
            <a:pPr marL="514350" indent="-514350" algn="just">
              <a:buAutoNum type="alphaLcParenR"/>
            </a:pPr>
            <a:r>
              <a:rPr lang="pt-BR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O ângulo de elevação da escada. </a:t>
            </a: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3" name="Imagem 2">
            <a:extLst>
              <a:ext uri="{FF2B5EF4-FFF2-40B4-BE49-F238E27FC236}">
                <a16:creationId xmlns:a16="http://schemas.microsoft.com/office/drawing/2014/main" id="{56C64780-FA20-4192-99B1-8E5F41D7BF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46404" y="3794011"/>
            <a:ext cx="2565939" cy="1612876"/>
          </a:xfrm>
          <a:prstGeom prst="rect">
            <a:avLst/>
          </a:prstGeom>
          <a:ln w="38100"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32895272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/>
              <p:nvPr/>
            </p:nvSpPr>
            <p:spPr>
              <a:xfrm>
                <a:off x="1285460" y="1170838"/>
                <a:ext cx="9674087" cy="9909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6. (UFRJ) </a:t>
                </a:r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Mostre que: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sz="2800" b="1" i="1" spc="300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  <a:ea typeface="Nunito Bold" charset="0"/>
                          <a:cs typeface="Arima Madurai Black" pitchFamily="2" charset="77"/>
                        </a:rPr>
                        <m:t>(</m:t>
                      </m:r>
                      <m:sSup>
                        <m:sSupPr>
                          <m:ctrlPr>
                            <a:rPr lang="pt-BR" sz="2800" b="1" i="1" spc="30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unc>
                            <m:funcPr>
                              <m:ctrlP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pt-BR" sz="2800" b="0" i="0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sec</m:t>
                              </m:r>
                            </m:fName>
                            <m:e>
                              <m: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  <m: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e>
                          </m:func>
                        </m:e>
                        <m:sup>
                          <m:r>
                            <a:rPr lang="pt-BR" sz="2800" b="1" i="1" spc="30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pt-BR" sz="2800" b="1" i="1" spc="300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</a:rPr>
                        <m:t>∗(</m:t>
                      </m:r>
                      <m:sSup>
                        <m:sSupPr>
                          <m:ctrlPr>
                            <a:rPr lang="pt-BR" sz="2800" b="1" i="1" spc="30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unc>
                            <m:funcPr>
                              <m:ctrlP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func>
                                <m:funcPr>
                                  <m:ctrlPr>
                                    <a:rPr lang="pt-BR" sz="2800" b="1" i="1" spc="30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pt-BR" sz="2800" b="0" i="0" spc="30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csc</m:t>
                                  </m:r>
                                </m:fName>
                                <m:e>
                                  <m:r>
                                    <a:rPr lang="pt-BR" sz="2800" b="1" i="1" spc="30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𝒙</m:t>
                                  </m:r>
                                </m:e>
                              </m:func>
                            </m:fName>
                            <m:e>
                              <m: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e>
                          </m:func>
                        </m:e>
                        <m:sup>
                          <m:r>
                            <a:rPr lang="pt-BR" sz="2800" b="1" i="1" spc="30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pt-BR" sz="2800" b="1" i="1" spc="300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pt-BR" sz="2800" b="1" i="1" spc="30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  <a:ea typeface="Nunito Bold" charset="0"/>
                          <a:cs typeface="Arima Madurai Black" pitchFamily="2" charset="77"/>
                        </a:rPr>
                        <m:t>(</m:t>
                      </m:r>
                      <m:sSup>
                        <m:sSupPr>
                          <m:ctrlPr>
                            <a:rPr lang="pt-BR" sz="2800" b="1" i="1" spc="30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unc>
                            <m:funcPr>
                              <m:ctrlPr>
                                <a:rPr lang="pt-BR" sz="2800" b="1" i="1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pt-BR" sz="2800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sec</m:t>
                              </m:r>
                            </m:fName>
                            <m:e>
                              <m:r>
                                <a:rPr lang="pt-BR" sz="2800" b="1" i="1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  <m:r>
                                <a:rPr lang="pt-BR" sz="2800" b="1" i="1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e>
                          </m:func>
                        </m:e>
                        <m:sup>
                          <m:r>
                            <a:rPr lang="pt-BR" sz="2800" b="1" i="1" spc="30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  <m:r>
                        <a:rPr lang="pt-BR" sz="2800" b="1" i="1" spc="300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</a:rPr>
                        <m:t>+</m:t>
                      </m:r>
                      <m:r>
                        <a:rPr lang="pt-BR" sz="2800" b="1" i="1" spc="30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sSup>
                        <m:sSupPr>
                          <m:ctrlPr>
                            <a:rPr lang="pt-BR" sz="2800" b="1" i="1" spc="30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func>
                            <m:funcPr>
                              <m:ctrlPr>
                                <a:rPr lang="pt-BR" sz="2800" b="1" i="1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func>
                                <m:funcPr>
                                  <m:ctrlPr>
                                    <a:rPr lang="pt-BR" sz="2800" b="1" i="1" spc="30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pt-BR" sz="2800" b="0" i="0" spc="30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csc</m:t>
                                  </m:r>
                                </m:fName>
                                <m:e>
                                  <m:r>
                                    <a:rPr lang="pt-BR" sz="2800" b="1" i="1" spc="30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𝒙</m:t>
                                  </m:r>
                                </m:e>
                              </m:func>
                            </m:fName>
                            <m:e>
                              <m:r>
                                <a:rPr lang="pt-BR" sz="2800" b="1" i="1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)</m:t>
                              </m:r>
                            </m:e>
                          </m:func>
                        </m:e>
                        <m:sup>
                          <m:r>
                            <a:rPr lang="pt-BR" sz="2800" b="1" i="1" spc="30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5460" y="1170838"/>
                <a:ext cx="9674087" cy="990977"/>
              </a:xfrm>
              <a:prstGeom prst="rect">
                <a:avLst/>
              </a:prstGeom>
              <a:blipFill>
                <a:blip r:embed="rId3"/>
                <a:stretch>
                  <a:fillRect l="-1323" t="-5521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8723758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/>
              <p:nvPr/>
            </p:nvSpPr>
            <p:spPr>
              <a:xfrm>
                <a:off x="1285460" y="1170838"/>
                <a:ext cx="9674087" cy="409958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7. (VUNE-SP) </a:t>
                </a:r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Se x e y são números reais tais que: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pt-BR" sz="2800" b="1" i="1" spc="300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  <a:ea typeface="Nunito Bold" charset="0"/>
                          <a:cs typeface="Arima Madurai Black" pitchFamily="2" charset="77"/>
                        </a:rPr>
                        <m:t>𝒚</m:t>
                      </m:r>
                      <m:r>
                        <a:rPr lang="pt-BR" sz="2800" b="1" i="1" spc="300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  <a:ea typeface="Nunito Bold" charset="0"/>
                          <a:cs typeface="Arima Madurai Black" pitchFamily="2" charset="77"/>
                        </a:rPr>
                        <m:t>= </m:t>
                      </m:r>
                      <m:f>
                        <m:fPr>
                          <m:ctrlPr>
                            <a:rPr lang="pt-BR" sz="2800" b="1" i="1" spc="30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func>
                            <m:funcPr>
                              <m:ctrlPr>
                                <a:rPr lang="pt-BR" sz="2800" b="1" i="1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pt-BR" sz="2800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sec</m:t>
                              </m:r>
                            </m:fName>
                            <m:e>
                              <m:r>
                                <a:rPr lang="pt-BR" sz="2800" b="1" i="1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</m:func>
                          <m:r>
                            <a:rPr lang="pt-BR" sz="2800" b="1" i="1" spc="30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pt-BR" sz="2800" b="1" i="1" spc="30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𝟐</m:t>
                          </m:r>
                          <m:r>
                            <a:rPr lang="pt-BR" sz="2800" b="1" i="1" spc="30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∗</m:t>
                          </m:r>
                          <m:func>
                            <m:funcPr>
                              <m:ctrlP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pt-BR" sz="2800" b="0" i="0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cos</m:t>
                              </m:r>
                            </m:fName>
                            <m:e>
                              <m: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</m:e>
                          </m:func>
                          <m:r>
                            <a:rPr lang="pt-BR" sz="2800" b="1" i="1" spc="300" smtClean="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+ </m:t>
                          </m:r>
                          <m:r>
                            <a:rPr lang="pt-BR" sz="2800" b="1" i="1" spc="300">
                              <a:solidFill>
                                <a:schemeClr val="accent1"/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sSup>
                            <m:sSupPr>
                              <m:ctrlPr>
                                <a:rPr lang="pt-BR" sz="2800" b="1" i="1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func>
                                <m:funcPr>
                                  <m:ctrlPr>
                                    <a:rPr lang="pt-BR" sz="2800" b="1" i="1" spc="30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pt-BR" sz="2800" spc="30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cos</m:t>
                                  </m:r>
                                </m:fName>
                                <m:e>
                                  <m:r>
                                    <a:rPr lang="pt-BR" sz="2800" b="1" i="1" spc="30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𝒙</m:t>
                                  </m:r>
                                  <m:r>
                                    <a:rPr lang="pt-BR" sz="2800" b="1" i="1" spc="30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)</m:t>
                                  </m:r>
                                </m:e>
                              </m:func>
                            </m:e>
                            <m:sup>
                              <m:r>
                                <a:rPr lang="pt-BR" sz="2800" b="1" i="1" spc="30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𝟑</m:t>
                              </m:r>
                            </m:sup>
                          </m:sSup>
                        </m:num>
                        <m:den>
                          <m:func>
                            <m:funcPr>
                              <m:ctrlP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pt-BR" sz="2800" b="0" i="0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cos</m:t>
                              </m:r>
                            </m:fName>
                            <m:e>
                              <m: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𝒙</m:t>
                              </m:r>
                              <m:r>
                                <a:rPr lang="pt-BR" sz="2800" b="1" i="1" spc="300" smtClean="0">
                                  <a:solidFill>
                                    <a:schemeClr val="accent1"/>
                                  </a:solidFill>
                                  <a:latin typeface="Cambria Math" panose="02040503050406030204" pitchFamily="18" charset="0"/>
                                </a:rPr>
                                <m:t> ∗ </m:t>
                              </m:r>
                              <m:sSup>
                                <m:sSupPr>
                                  <m:ctrlPr>
                                    <a:rPr lang="pt-BR" sz="2800" b="1" i="1" spc="30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pt-BR" sz="2800" b="1" i="1" spc="30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(</m:t>
                                  </m:r>
                                  <m:func>
                                    <m:funcPr>
                                      <m:ctrlPr>
                                        <a:rPr lang="pt-BR" sz="2800" b="1" i="1" spc="300" smtClean="0">
                                          <a:solidFill>
                                            <a:schemeClr val="accent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funcPr>
                                    <m:fName>
                                      <m:r>
                                        <m:rPr>
                                          <m:sty m:val="p"/>
                                        </m:rPr>
                                        <a:rPr lang="pt-BR" sz="2800" b="0" i="0" spc="300" smtClean="0">
                                          <a:solidFill>
                                            <a:schemeClr val="accent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sin</m:t>
                                      </m:r>
                                    </m:fName>
                                    <m:e>
                                      <m:r>
                                        <a:rPr lang="pt-BR" sz="2800" b="1" i="1" spc="300" smtClean="0">
                                          <a:solidFill>
                                            <a:schemeClr val="accent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𝒙</m:t>
                                      </m:r>
                                      <m:r>
                                        <a:rPr lang="pt-BR" sz="2800" b="1" i="1" spc="300" smtClean="0">
                                          <a:solidFill>
                                            <a:schemeClr val="accent1"/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)</m:t>
                                      </m:r>
                                    </m:e>
                                  </m:func>
                                </m:e>
                                <m:sup>
                                  <m:r>
                                    <a:rPr lang="pt-BR" sz="2800" b="1" i="1" spc="300" smtClean="0">
                                      <a:solidFill>
                                        <a:schemeClr val="accent1"/>
                                      </a:solidFill>
                                      <a:latin typeface="Cambria Math" panose="02040503050406030204" pitchFamily="18" charset="0"/>
                                    </a:rPr>
                                    <m:t>𝟐</m:t>
                                  </m:r>
                                </m:sup>
                              </m:sSup>
                            </m:e>
                          </m:func>
                        </m:den>
                      </m:f>
                    </m:oMath>
                  </m:oMathPara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algn="just"/>
                <a:r>
                  <a:rPr lang="pt-BR" sz="2800" b="1" spc="300" dirty="0">
                    <a:solidFill>
                      <a:schemeClr val="accent1"/>
                    </a:solidFill>
                    <a:latin typeface="Amatic SC" pitchFamily="2" charset="0"/>
                    <a:ea typeface="Nunito Bold" charset="0"/>
                    <a:cs typeface="Arima Madurai Black" pitchFamily="2" charset="77"/>
                  </a:rPr>
                  <a:t>Então:</a:t>
                </a: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>
                      <a:rPr lang="pt-BR" sz="2800" b="1" i="1" spc="30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𝒚</m:t>
                    </m:r>
                    <m:r>
                      <a:rPr lang="pt-BR" sz="2800" b="1" i="1" spc="300" smtClean="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= </m:t>
                    </m:r>
                    <m:sSup>
                      <m:sSupPr>
                        <m:ctrlP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func>
                          <m:funcPr>
                            <m:ctrlPr>
                              <a:rPr lang="pt-BR" sz="2800" b="1" i="1" spc="300" smtClean="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pt-BR" sz="2800" b="0" i="0" spc="300" smtClean="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  <m:t>sec</m:t>
                            </m:r>
                          </m:fName>
                          <m:e>
                            <m:r>
                              <a:rPr lang="pt-BR" sz="2800" b="1" i="1" spc="300" smtClean="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  <m:r>
                              <a:rPr lang="pt-BR" sz="2800" b="1" i="1" spc="300" smtClean="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  <m:sup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pt-BR" sz="2800" b="1" spc="300" dirty="0">
                  <a:solidFill>
                    <a:schemeClr val="accent1"/>
                  </a:solidFill>
                  <a:latin typeface="Amatic SC" pitchFamily="2" charset="0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>
                      <a:rPr lang="pt-BR" sz="2800" b="1" i="1" spc="30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𝒚</m:t>
                    </m:r>
                    <m:r>
                      <a:rPr lang="pt-BR" sz="2800" b="1" i="1" spc="30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= </m:t>
                    </m:r>
                    <m:sSup>
                      <m:sSupPr>
                        <m:ctrlP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func>
                          <m:funcPr>
                            <m:ctrlPr>
                              <a:rPr lang="pt-BR" sz="2800" b="1" i="1" spc="30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func>
                              <m:funcPr>
                                <m:ctrlPr>
                                  <a:rPr lang="pt-BR" sz="2800" b="1" i="1" spc="300" smtClean="0">
                                    <a:solidFill>
                                      <a:schemeClr val="accent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pt-BR" sz="2800" b="0" i="0" spc="300" smtClean="0">
                                    <a:solidFill>
                                      <a:schemeClr val="accent1"/>
                                    </a:solidFill>
                                    <a:latin typeface="Cambria Math" panose="02040503050406030204" pitchFamily="18" charset="0"/>
                                  </a:rPr>
                                  <m:t>tan</m:t>
                                </m:r>
                              </m:fName>
                              <m:e>
                                <m:r>
                                  <a:rPr lang="pt-BR" sz="2800" b="1" i="1" spc="300" smtClean="0">
                                    <a:solidFill>
                                      <a:schemeClr val="accent1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</m:func>
                          </m:fName>
                          <m:e>
                            <m:r>
                              <a:rPr lang="pt-BR" sz="2800" b="1" i="1" spc="30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  <m:sup>
                        <m: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>
                      <a:rPr lang="pt-BR" sz="2800" b="1" i="1" spc="30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𝒚</m:t>
                    </m:r>
                    <m:r>
                      <a:rPr lang="pt-BR" sz="2800" b="1" i="1" spc="30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= </m:t>
                    </m:r>
                    <m:sSup>
                      <m:sSupPr>
                        <m:ctrlP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func>
                          <m:funcPr>
                            <m:ctrlPr>
                              <a:rPr lang="pt-BR" sz="2800" b="1" i="1" spc="300" smtClean="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r>
                              <m:rPr>
                                <m:sty m:val="p"/>
                              </m:rPr>
                              <a:rPr lang="pt-BR" sz="2800" b="0" i="0" spc="300" smtClean="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  <m:t>cos</m:t>
                            </m:r>
                          </m:fName>
                          <m:e>
                            <m:r>
                              <a:rPr lang="pt-BR" sz="2800" b="1" i="1" spc="300" smtClean="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  <m:t>𝒙</m:t>
                            </m:r>
                          </m:e>
                        </m:func>
                        <m:r>
                          <a:rPr lang="pt-BR" sz="2800" b="1" i="1" spc="300" smtClean="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>
                      <a:rPr lang="pt-BR" sz="2800" b="1" i="1" spc="30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𝒚</m:t>
                    </m:r>
                    <m:r>
                      <a:rPr lang="pt-BR" sz="2800" b="1" i="1" spc="30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= </m:t>
                    </m:r>
                    <m:sSup>
                      <m:sSupPr>
                        <m:ctrlP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func>
                          <m:funcPr>
                            <m:ctrlPr>
                              <a:rPr lang="pt-BR" sz="2800" b="1" i="1" spc="30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func>
                              <m:funcPr>
                                <m:ctrlPr>
                                  <a:rPr lang="pt-BR" sz="2800" b="1" i="1" spc="300" smtClean="0">
                                    <a:solidFill>
                                      <a:schemeClr val="accent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pt-BR" sz="2800" b="0" i="0" spc="300" smtClean="0">
                                    <a:solidFill>
                                      <a:schemeClr val="accent1"/>
                                    </a:solidFill>
                                    <a:latin typeface="Cambria Math" panose="02040503050406030204" pitchFamily="18" charset="0"/>
                                  </a:rPr>
                                  <m:t>csc</m:t>
                                </m:r>
                              </m:fName>
                              <m:e>
                                <m:r>
                                  <a:rPr lang="pt-BR" sz="2800" b="1" i="1" spc="300" smtClean="0">
                                    <a:solidFill>
                                      <a:schemeClr val="accent1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</m:func>
                          </m:fName>
                          <m:e>
                            <m:r>
                              <a:rPr lang="pt-BR" sz="2800" b="1" i="1" spc="30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  <m:sup>
                        <m: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  <a:p>
                <a:pPr marL="514350" indent="-514350">
                  <a:buAutoNum type="alphaLcParenR"/>
                </a:pPr>
                <a14:m>
                  <m:oMath xmlns:m="http://schemas.openxmlformats.org/officeDocument/2006/math">
                    <m:r>
                      <a:rPr lang="pt-BR" sz="2800" b="1" i="1" spc="30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𝒚</m:t>
                    </m:r>
                    <m:r>
                      <a:rPr lang="pt-BR" sz="2800" b="1" i="1" spc="300">
                        <a:solidFill>
                          <a:schemeClr val="accent1"/>
                        </a:solidFill>
                        <a:latin typeface="Cambria Math" panose="02040503050406030204" pitchFamily="18" charset="0"/>
                        <a:ea typeface="Nunito Bold" charset="0"/>
                        <a:cs typeface="Arima Madurai Black" pitchFamily="2" charset="77"/>
                      </a:rPr>
                      <m:t>= </m:t>
                    </m:r>
                    <m:sSup>
                      <m:sSupPr>
                        <m:ctrlP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func>
                          <m:funcPr>
                            <m:ctrlPr>
                              <a:rPr lang="pt-BR" sz="2800" b="1" i="1" spc="30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funcPr>
                          <m:fName>
                            <m:func>
                              <m:funcPr>
                                <m:ctrlPr>
                                  <a:rPr lang="pt-BR" sz="2800" b="1" i="1" spc="300" smtClean="0">
                                    <a:solidFill>
                                      <a:schemeClr val="accent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funcPr>
                              <m:fName>
                                <m:r>
                                  <m:rPr>
                                    <m:sty m:val="p"/>
                                  </m:rPr>
                                  <a:rPr lang="pt-BR" sz="2800" b="0" i="0" spc="300" smtClean="0">
                                    <a:solidFill>
                                      <a:schemeClr val="accent1"/>
                                    </a:solidFill>
                                    <a:latin typeface="Cambria Math" panose="02040503050406030204" pitchFamily="18" charset="0"/>
                                  </a:rPr>
                                  <m:t>sin</m:t>
                                </m:r>
                              </m:fName>
                              <m:e>
                                <m:r>
                                  <a:rPr lang="pt-BR" sz="2800" b="1" i="1" spc="300" smtClean="0">
                                    <a:solidFill>
                                      <a:schemeClr val="accent1"/>
                                    </a:solidFill>
                                    <a:latin typeface="Cambria Math" panose="02040503050406030204" pitchFamily="18" charset="0"/>
                                  </a:rPr>
                                  <m:t>𝒙</m:t>
                                </m:r>
                              </m:e>
                            </m:func>
                          </m:fName>
                          <m:e>
                            <m:r>
                              <a:rPr lang="pt-BR" sz="2800" b="1" i="1" spc="300">
                                <a:solidFill>
                                  <a:schemeClr val="accent1"/>
                                </a:solidFill>
                                <a:latin typeface="Cambria Math" panose="02040503050406030204" pitchFamily="18" charset="0"/>
                              </a:rPr>
                              <m:t>)</m:t>
                            </m:r>
                          </m:e>
                        </m:func>
                      </m:e>
                      <m:sup>
                        <m:r>
                          <a:rPr lang="pt-BR" sz="2800" b="1" i="1" spc="300">
                            <a:solidFill>
                              <a:schemeClr val="accent1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n-US" sz="2800" b="1" spc="300" dirty="0">
                  <a:solidFill>
                    <a:schemeClr val="accent1"/>
                  </a:solidFill>
                  <a:latin typeface="Amatic SC" pitchFamily="2" charset="0"/>
                  <a:ea typeface="Nunito Bold" charset="0"/>
                  <a:cs typeface="Arima Madurai Black" pitchFamily="2" charset="77"/>
                </a:endParaRPr>
              </a:p>
            </p:txBody>
          </p:sp>
        </mc:Choice>
        <mc:Fallback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52097C74-47E3-8641-B7A9-8841213445E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5460" y="1170838"/>
                <a:ext cx="9674087" cy="4099584"/>
              </a:xfrm>
              <a:prstGeom prst="rect">
                <a:avLst/>
              </a:prstGeom>
              <a:blipFill>
                <a:blip r:embed="rId3"/>
                <a:stretch>
                  <a:fillRect l="-1323" t="-1337"/>
                </a:stretch>
              </a:blipFill>
            </p:spPr>
            <p:txBody>
              <a:bodyPr/>
              <a:lstStyle/>
              <a:p>
                <a:r>
                  <a:rPr lang="pt-B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10262544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52097C74-47E3-8641-B7A9-8841213445E6}"/>
              </a:ext>
            </a:extLst>
          </p:cNvPr>
          <p:cNvSpPr txBox="1"/>
          <p:nvPr/>
        </p:nvSpPr>
        <p:spPr>
          <a:xfrm>
            <a:off x="1285460" y="1170838"/>
            <a:ext cx="9674087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8. </a:t>
            </a:r>
            <a:r>
              <a:rPr lang="pt-BR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(CESGRANRIO)  Um ciclista de uma prova de resistência deve percorrer 500km sobre uma pista circular de raio 200m. O número aproximado de voltas que ele deve dar é: </a:t>
            </a:r>
          </a:p>
          <a:p>
            <a:pPr marL="514350" indent="-514350">
              <a:buAutoNum type="alphaLcParenR"/>
            </a:pPr>
            <a:r>
              <a:rPr lang="en-US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100</a:t>
            </a:r>
          </a:p>
          <a:p>
            <a:pPr marL="514350" indent="-514350">
              <a:buAutoNum type="alphaLcParenR"/>
            </a:pPr>
            <a:r>
              <a:rPr lang="en-US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200</a:t>
            </a:r>
          </a:p>
          <a:p>
            <a:pPr marL="514350" indent="-514350">
              <a:buAutoNum type="alphaLcParenR"/>
            </a:pPr>
            <a:r>
              <a:rPr lang="en-US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300</a:t>
            </a:r>
          </a:p>
          <a:p>
            <a:pPr marL="514350" indent="-514350">
              <a:buAutoNum type="alphaLcParenR"/>
            </a:pPr>
            <a:r>
              <a:rPr lang="en-US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400</a:t>
            </a:r>
          </a:p>
          <a:p>
            <a:pPr marL="514350" indent="-514350">
              <a:buAutoNum type="alphaLcParenR"/>
            </a:pPr>
            <a:r>
              <a:rPr lang="en-US" sz="2800" b="1" spc="300" dirty="0">
                <a:solidFill>
                  <a:schemeClr val="accent1"/>
                </a:solidFill>
                <a:latin typeface="Amatic SC" pitchFamily="2" charset="0"/>
                <a:ea typeface="Nunito Bold" charset="0"/>
                <a:cs typeface="Arima Madurai Black" pitchFamily="2" charset="77"/>
              </a:rPr>
              <a:t>500</a:t>
            </a:r>
          </a:p>
        </p:txBody>
      </p:sp>
      <p:sp>
        <p:nvSpPr>
          <p:cNvPr id="320" name="Freeform 319">
            <a:extLst>
              <a:ext uri="{FF2B5EF4-FFF2-40B4-BE49-F238E27FC236}">
                <a16:creationId xmlns:a16="http://schemas.microsoft.com/office/drawing/2014/main" id="{FA29E3E7-D403-7F46-A970-CF1077242343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176553404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PTIFY - Back To School - Dark 2">
      <a:dk1>
        <a:srgbClr val="F1F1F1"/>
      </a:dk1>
      <a:lt1>
        <a:srgbClr val="FFFFFF"/>
      </a:lt1>
      <a:dk2>
        <a:srgbClr val="FFFFFF"/>
      </a:dk2>
      <a:lt2>
        <a:srgbClr val="034027"/>
      </a:lt2>
      <a:accent1>
        <a:srgbClr val="F3A1B5"/>
      </a:accent1>
      <a:accent2>
        <a:srgbClr val="63B0DE"/>
      </a:accent2>
      <a:accent3>
        <a:srgbClr val="FCC260"/>
      </a:accent3>
      <a:accent4>
        <a:srgbClr val="AFBB36"/>
      </a:accent4>
      <a:accent5>
        <a:srgbClr val="AF95AA"/>
      </a:accent5>
      <a:accent6>
        <a:srgbClr val="8FC1B5"/>
      </a:accent6>
      <a:hlink>
        <a:srgbClr val="69A020"/>
      </a:hlink>
      <a:folHlink>
        <a:srgbClr val="8C8C8C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2229</TotalTime>
  <Words>374</Words>
  <Application>Microsoft Office PowerPoint</Application>
  <PresentationFormat>Widescreen</PresentationFormat>
  <Paragraphs>52</Paragraphs>
  <Slides>12</Slides>
  <Notes>10</Notes>
  <HiddenSlides>0</HiddenSlides>
  <MMClips>0</MMClips>
  <ScaleCrop>false</ScaleCrop>
  <HeadingPairs>
    <vt:vector size="6" baseType="variant">
      <vt:variant>
        <vt:lpstr>Fontes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12</vt:i4>
      </vt:variant>
    </vt:vector>
  </HeadingPairs>
  <TitlesOfParts>
    <vt:vector size="18" baseType="lpstr">
      <vt:lpstr>Amatic SC</vt:lpstr>
      <vt:lpstr>Arial</vt:lpstr>
      <vt:lpstr>Calibri</vt:lpstr>
      <vt:lpstr>Calibri Light</vt:lpstr>
      <vt:lpstr>Cambria Math</vt:lpstr>
      <vt:lpstr>Office Theme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João Paulo</cp:lastModifiedBy>
  <cp:revision>195</cp:revision>
  <dcterms:created xsi:type="dcterms:W3CDTF">2018-12-21T22:04:22Z</dcterms:created>
  <dcterms:modified xsi:type="dcterms:W3CDTF">2019-03-08T21:09:58Z</dcterms:modified>
</cp:coreProperties>
</file>