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86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C6DD8F-3958-4A20-8AD8-73CEBF17C106}">
  <a:tblStyle styleId="{94C6DD8F-3958-4A20-8AD8-73CEBF17C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69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38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82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51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23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40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409077" y="2598899"/>
            <a:ext cx="325800" cy="3258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7813718" y="4683129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2700000">
            <a:off x="14775" y="2902622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2700000">
            <a:off x="8520218" y="1141799"/>
            <a:ext cx="719128" cy="71912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-1799089">
            <a:off x="8562084" y="3081720"/>
            <a:ext cx="542049" cy="542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-1528015">
            <a:off x="184406" y="4107717"/>
            <a:ext cx="826066" cy="826066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240046" y="3562976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7555136" y="603174"/>
            <a:ext cx="389700" cy="3897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722532">
            <a:off x="970776" y="658602"/>
            <a:ext cx="593869" cy="593869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7957723" y="-74674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 rot="1500134">
            <a:off x="270777" y="190736"/>
            <a:ext cx="354191" cy="35419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7675748" y="3826977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065152" y="244976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1857705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3015532" y="94100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8066932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3200947" y="4718270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1348282" y="2445799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5643076" y="4619286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6422057" y="132477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1697591" y="1847445"/>
            <a:ext cx="6140124" cy="1459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RELAÇÕES MÉTRICAS EM UM TRIÂNGULO RETÂNGULO</a:t>
            </a:r>
            <a:endParaRPr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51A4CF-7B09-460E-915C-4478587B0DAC}"/>
              </a:ext>
            </a:extLst>
          </p:cNvPr>
          <p:cNvSpPr txBox="1"/>
          <p:nvPr/>
        </p:nvSpPr>
        <p:spPr>
          <a:xfrm>
            <a:off x="5752213" y="3923414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Adauto Araújo e </a:t>
            </a:r>
            <a:r>
              <a:rPr lang="en-US" b="1" dirty="0" err="1">
                <a:solidFill>
                  <a:schemeClr val="bg1"/>
                </a:solidFill>
              </a:rPr>
              <a:t>Heloize</a:t>
            </a:r>
            <a:r>
              <a:rPr lang="en-US" b="1" dirty="0">
                <a:solidFill>
                  <a:schemeClr val="bg1"/>
                </a:solidFill>
              </a:rPr>
              <a:t> Maria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68550" y="1411400"/>
            <a:ext cx="4830981" cy="3490609"/>
          </a:xfrm>
        </p:spPr>
        <p:txBody>
          <a:bodyPr/>
          <a:lstStyle/>
          <a:p>
            <a:r>
              <a:rPr lang="pt-BR" sz="1600" dirty="0" smtClean="0"/>
              <a:t>Da semelhança      DBA e     DAC, temos: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189" y="1793169"/>
            <a:ext cx="3146308" cy="2569335"/>
          </a:xfrm>
          <a:prstGeom prst="rect">
            <a:avLst/>
          </a:prstGeom>
        </p:spPr>
      </p:pic>
      <p:sp>
        <p:nvSpPr>
          <p:cNvPr id="6" name="Triângulo isósceles 5"/>
          <p:cNvSpPr/>
          <p:nvPr/>
        </p:nvSpPr>
        <p:spPr>
          <a:xfrm>
            <a:off x="2982227" y="1605767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sp>
        <p:nvSpPr>
          <p:cNvPr id="7" name="Triângulo isósceles 6"/>
          <p:cNvSpPr/>
          <p:nvPr/>
        </p:nvSpPr>
        <p:spPr>
          <a:xfrm>
            <a:off x="3844154" y="1605768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546973"/>
                </a:solidFill>
              </a:rPr>
              <a:t> </a:t>
            </a:r>
            <a:endParaRPr lang="pt-BR" dirty="0">
              <a:solidFill>
                <a:srgbClr val="54697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06" y="2856666"/>
            <a:ext cx="466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1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ctrTitle" idx="4294967295"/>
          </p:nvPr>
        </p:nvSpPr>
        <p:spPr>
          <a:xfrm>
            <a:off x="1575794" y="1745025"/>
            <a:ext cx="56211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 smtClean="0"/>
              <a:t>CHEGOU A HORA DA VERDADE!!!!!</a:t>
            </a:r>
            <a:endParaRPr sz="6000" dirty="0"/>
          </a:p>
        </p:txBody>
      </p:sp>
      <p:sp>
        <p:nvSpPr>
          <p:cNvPr id="264" name="Google Shape;264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40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7752482" cy="3531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1) Vamos cacular o valor de x em cada uma das figuras.</a:t>
            </a:r>
            <a:endParaRPr dirty="0"/>
          </a:p>
        </p:txBody>
      </p:sp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8983"/>
            <a:ext cx="2866111" cy="11773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311" y="2316258"/>
            <a:ext cx="2684357" cy="12021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667" y="3589969"/>
            <a:ext cx="2655076" cy="12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pt-BR" dirty="0" smtClean="0"/>
              <a:t>2)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2" y="1138274"/>
            <a:ext cx="4573442" cy="38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pt-BR" sz="2000" dirty="0" smtClean="0"/>
              <a:t>3) Calcule os valores de </a:t>
            </a:r>
            <a:r>
              <a:rPr lang="pt-BR" sz="2000" dirty="0" err="1" smtClean="0"/>
              <a:t>b,c</a:t>
            </a:r>
            <a:r>
              <a:rPr lang="pt-BR" sz="2000" dirty="0" smtClean="0"/>
              <a:t> e h no triângulo retângulo abaixo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19" y="2353917"/>
            <a:ext cx="46101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4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pt-BR" dirty="0" smtClean="0"/>
              <a:t>4)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90" y="1502692"/>
            <a:ext cx="6004271" cy="18867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99" y="3128209"/>
            <a:ext cx="1709755" cy="17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pt-BR" dirty="0" smtClean="0"/>
              <a:t>5)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21" y="1664690"/>
            <a:ext cx="6057614" cy="21999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471082"/>
            <a:ext cx="1475569" cy="14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pt-BR" dirty="0" smtClean="0"/>
              <a:t>6) Determine o valor de x, y, z e w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473376"/>
            <a:ext cx="39433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O que é trigonometria e pra que serve?</a:t>
            </a:r>
            <a:endParaRPr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3BDA0E-548B-4164-BD0D-6BDC0D30D1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181051"/>
            <a:ext cx="3741600" cy="3568800"/>
          </a:xfrm>
        </p:spPr>
        <p:txBody>
          <a:bodyPr/>
          <a:lstStyle/>
          <a:p>
            <a:r>
              <a:rPr lang="pt-BR" dirty="0"/>
              <a:t>A trigonometria é responsável pelo estudo da relação entre os lados e os ângulos do triângulo.</a:t>
            </a:r>
          </a:p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5193883-E495-443F-91D9-C1B625A81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50" y="1181051"/>
            <a:ext cx="3516504" cy="17582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2BCB4D4-D039-4B1F-A51E-034E69049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" y="3937276"/>
            <a:ext cx="3742087" cy="119746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44E37C2-4FAD-49A7-974C-61B2823AC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88" y="3300469"/>
            <a:ext cx="3200628" cy="1765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O que é trigonometria e pra que serve?</a:t>
            </a:r>
            <a:endParaRPr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3BDA0E-548B-4164-BD0D-6BDC0D30D1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181051"/>
            <a:ext cx="3741600" cy="3568800"/>
          </a:xfrm>
        </p:spPr>
        <p:txBody>
          <a:bodyPr/>
          <a:lstStyle/>
          <a:p>
            <a:r>
              <a:rPr lang="pt-BR" dirty="0"/>
              <a:t>Qualquer lado de um triângulo é sempre </a:t>
            </a:r>
            <a:r>
              <a:rPr lang="pt-BR" u="sng" dirty="0"/>
              <a:t>menor que a soma dos outros dois.</a:t>
            </a:r>
          </a:p>
          <a:p>
            <a:pPr lvl="1"/>
            <a:r>
              <a:rPr lang="pt-BR" b="1" dirty="0"/>
              <a:t>a &lt; b + c</a:t>
            </a:r>
          </a:p>
          <a:p>
            <a:pPr lvl="1"/>
            <a:r>
              <a:rPr lang="pt-BR" b="1" dirty="0"/>
              <a:t>b &lt; a + c</a:t>
            </a:r>
          </a:p>
          <a:p>
            <a:pPr lvl="1"/>
            <a:r>
              <a:rPr lang="pt-BR" b="1" dirty="0"/>
              <a:t>c &lt; a + b</a:t>
            </a:r>
          </a:p>
          <a:p>
            <a:endParaRPr lang="pt-BR" dirty="0"/>
          </a:p>
        </p:txBody>
      </p:sp>
      <p:pic>
        <p:nvPicPr>
          <p:cNvPr id="11" name="Picture 2" descr="Imagem relacionada">
            <a:extLst>
              <a:ext uri="{FF2B5EF4-FFF2-40B4-BE49-F238E27FC236}">
                <a16:creationId xmlns:a16="http://schemas.microsoft.com/office/drawing/2014/main" id="{543BE31F-7A51-430C-9F14-E103FAC1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275" y="3224024"/>
            <a:ext cx="3313869" cy="1722627"/>
          </a:xfrm>
          <a:prstGeom prst="rect">
            <a:avLst/>
          </a:prstGeom>
          <a:noFill/>
        </p:spPr>
      </p:pic>
      <p:pic>
        <p:nvPicPr>
          <p:cNvPr id="12" name="Picture 12" descr="Resultado de imagem para triangulo">
            <a:extLst>
              <a:ext uri="{FF2B5EF4-FFF2-40B4-BE49-F238E27FC236}">
                <a16:creationId xmlns:a16="http://schemas.microsoft.com/office/drawing/2014/main" id="{BE512FEC-7816-4268-8238-365D83773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1275" y="1181051"/>
            <a:ext cx="3313868" cy="1711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45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Classificação</a:t>
            </a:r>
            <a:r>
              <a:rPr lang="en-US" dirty="0"/>
              <a:t> dos </a:t>
            </a:r>
            <a:r>
              <a:rPr lang="en-US" dirty="0" err="1"/>
              <a:t>triângulos</a:t>
            </a:r>
            <a:endParaRPr dirty="0"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24FF3F-629E-4D42-B94D-14439465D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Lados</a:t>
            </a:r>
            <a:r>
              <a:rPr lang="en-US" dirty="0"/>
              <a:t> e </a:t>
            </a:r>
            <a:r>
              <a:rPr lang="en-US" dirty="0" err="1"/>
              <a:t>Ângulos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Ângulos</a:t>
            </a:r>
            <a:endParaRPr lang="pt-BR"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38724C-1F6B-481D-8010-5ABF39619FF9}"/>
              </a:ext>
            </a:extLst>
          </p:cNvPr>
          <p:cNvSpPr txBox="1"/>
          <p:nvPr/>
        </p:nvSpPr>
        <p:spPr>
          <a:xfrm>
            <a:off x="457200" y="1516054"/>
            <a:ext cx="260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err="1"/>
              <a:t>Acutângulo</a:t>
            </a:r>
            <a:r>
              <a:rPr lang="pt-BR" sz="2000" b="1" dirty="0"/>
              <a:t>: </a:t>
            </a:r>
            <a:r>
              <a:rPr lang="pt-BR" sz="2000" dirty="0"/>
              <a:t>3 ângulos agudos.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895168-B685-45DE-8B38-6FE68D10FB99}"/>
              </a:ext>
            </a:extLst>
          </p:cNvPr>
          <p:cNvSpPr txBox="1"/>
          <p:nvPr/>
        </p:nvSpPr>
        <p:spPr>
          <a:xfrm>
            <a:off x="3696909" y="1516054"/>
            <a:ext cx="175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/>
              <a:t>Retângulo</a:t>
            </a:r>
            <a:r>
              <a:rPr lang="pt-BR" sz="2000" dirty="0"/>
              <a:t>: 1 ângulo reto.</a:t>
            </a:r>
          </a:p>
        </p:txBody>
      </p:sp>
      <p:pic>
        <p:nvPicPr>
          <p:cNvPr id="13" name="Picture 4" descr="Resultado de imagem para triangulo retangulo">
            <a:extLst>
              <a:ext uri="{FF2B5EF4-FFF2-40B4-BE49-F238E27FC236}">
                <a16:creationId xmlns:a16="http://schemas.microsoft.com/office/drawing/2014/main" id="{0DC75E06-DF68-441A-BBF0-678F4C26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372" y="2529712"/>
            <a:ext cx="2655956" cy="1836404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B9966F6-1462-4B41-9E01-8CCE7D64C4F9}"/>
              </a:ext>
            </a:extLst>
          </p:cNvPr>
          <p:cNvSpPr txBox="1"/>
          <p:nvPr/>
        </p:nvSpPr>
        <p:spPr>
          <a:xfrm>
            <a:off x="6424370" y="1516054"/>
            <a:ext cx="226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/>
              <a:t>Obtusângulo: </a:t>
            </a:r>
            <a:r>
              <a:rPr lang="pt-BR" sz="2000" dirty="0"/>
              <a:t>1 ângulo obtuso.</a:t>
            </a:r>
          </a:p>
        </p:txBody>
      </p:sp>
      <p:pic>
        <p:nvPicPr>
          <p:cNvPr id="16" name="Picture 7" descr="C:\Users\Rafael\Documents\Mateus\acutangulo.png">
            <a:extLst>
              <a:ext uri="{FF2B5EF4-FFF2-40B4-BE49-F238E27FC236}">
                <a16:creationId xmlns:a16="http://schemas.microsoft.com/office/drawing/2014/main" id="{DD829133-6371-43CE-BE3B-98F27A41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0" y="2575794"/>
            <a:ext cx="3286528" cy="1671038"/>
          </a:xfrm>
          <a:prstGeom prst="rect">
            <a:avLst/>
          </a:prstGeom>
          <a:noFill/>
        </p:spPr>
      </p:pic>
      <p:pic>
        <p:nvPicPr>
          <p:cNvPr id="14" name="Picture 5" descr="C:\Users\Rafael\Documents\Mateus\Sem título.png">
            <a:extLst>
              <a:ext uri="{FF2B5EF4-FFF2-40B4-BE49-F238E27FC236}">
                <a16:creationId xmlns:a16="http://schemas.microsoft.com/office/drawing/2014/main" id="{BA335496-3D7E-47C5-99D1-1277DE9F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4328" y="2772487"/>
            <a:ext cx="2969672" cy="1474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80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Lados</a:t>
            </a:r>
            <a:endParaRPr lang="pt-BR"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" name="Picture 2" descr="Resultado de imagem para triangulo equilatero">
            <a:extLst>
              <a:ext uri="{FF2B5EF4-FFF2-40B4-BE49-F238E27FC236}">
                <a16:creationId xmlns:a16="http://schemas.microsoft.com/office/drawing/2014/main" id="{AD09C859-0B04-4515-9BFD-59714BA5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84" y="2519691"/>
            <a:ext cx="1918171" cy="1728192"/>
          </a:xfrm>
          <a:prstGeom prst="rect">
            <a:avLst/>
          </a:prstGeom>
          <a:noFill/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54F5FD-6ABA-4AD3-8CDE-F855518A9E0B}"/>
              </a:ext>
            </a:extLst>
          </p:cNvPr>
          <p:cNvSpPr txBox="1"/>
          <p:nvPr/>
        </p:nvSpPr>
        <p:spPr>
          <a:xfrm>
            <a:off x="98140" y="1291717"/>
            <a:ext cx="25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/>
              <a:t>Equilátero: </a:t>
            </a:r>
            <a:r>
              <a:rPr lang="pt-BR" sz="2000" dirty="0">
                <a:latin typeface="+mj-lt"/>
              </a:rPr>
              <a:t>3</a:t>
            </a:r>
            <a:r>
              <a:rPr lang="pt-BR" sz="2000" dirty="0"/>
              <a:t> lados congruentes.</a:t>
            </a:r>
          </a:p>
        </p:txBody>
      </p:sp>
      <p:pic>
        <p:nvPicPr>
          <p:cNvPr id="17" name="Picture 4" descr="Imagem relacionada">
            <a:extLst>
              <a:ext uri="{FF2B5EF4-FFF2-40B4-BE49-F238E27FC236}">
                <a16:creationId xmlns:a16="http://schemas.microsoft.com/office/drawing/2014/main" id="{CFCFB424-BE77-4735-A85C-8AC4047B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592" y="2171439"/>
            <a:ext cx="1872208" cy="2352687"/>
          </a:xfrm>
          <a:prstGeom prst="rect">
            <a:avLst/>
          </a:prstGeom>
          <a:noFill/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F0720B-4B74-43B4-82D3-E146DEA26281}"/>
              </a:ext>
            </a:extLst>
          </p:cNvPr>
          <p:cNvSpPr txBox="1"/>
          <p:nvPr/>
        </p:nvSpPr>
        <p:spPr>
          <a:xfrm>
            <a:off x="6659216" y="1291717"/>
            <a:ext cx="2484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/>
              <a:t>Isósceles: </a:t>
            </a:r>
            <a:r>
              <a:rPr lang="pt-BR" sz="2000" dirty="0">
                <a:latin typeface="+mj-lt"/>
              </a:rPr>
              <a:t>2</a:t>
            </a:r>
            <a:r>
              <a:rPr lang="pt-BR" sz="2000" dirty="0"/>
              <a:t> lados congruentes.</a:t>
            </a:r>
          </a:p>
        </p:txBody>
      </p:sp>
      <p:pic>
        <p:nvPicPr>
          <p:cNvPr id="19" name="Picture 6" descr="Imagem relacionada">
            <a:extLst>
              <a:ext uri="{FF2B5EF4-FFF2-40B4-BE49-F238E27FC236}">
                <a16:creationId xmlns:a16="http://schemas.microsoft.com/office/drawing/2014/main" id="{DA431B3C-C53F-4939-9EEC-0CE560DD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4139" y="2447683"/>
            <a:ext cx="3203848" cy="1800200"/>
          </a:xfrm>
          <a:prstGeom prst="rect">
            <a:avLst/>
          </a:prstGeom>
          <a:noFill/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E8CB05B-14DD-4863-BBB0-6F153D72EEF0}"/>
              </a:ext>
            </a:extLst>
          </p:cNvPr>
          <p:cNvSpPr txBox="1"/>
          <p:nvPr/>
        </p:nvSpPr>
        <p:spPr>
          <a:xfrm>
            <a:off x="3336156" y="1291717"/>
            <a:ext cx="247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/>
              <a:t>Escaleno: </a:t>
            </a:r>
            <a:r>
              <a:rPr lang="pt-BR" sz="2000" dirty="0">
                <a:latin typeface="+mj-lt"/>
              </a:rPr>
              <a:t>3</a:t>
            </a:r>
            <a:r>
              <a:rPr lang="pt-BR" sz="2000" dirty="0"/>
              <a:t> lados diferentes.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7117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Elementos</a:t>
            </a:r>
            <a:r>
              <a:rPr lang="en-US" dirty="0"/>
              <a:t> do </a:t>
            </a:r>
            <a:r>
              <a:rPr lang="en-US" dirty="0" err="1"/>
              <a:t>triângulo</a:t>
            </a:r>
            <a:r>
              <a:rPr lang="en-US" dirty="0"/>
              <a:t> </a:t>
            </a:r>
            <a:r>
              <a:rPr lang="en-US" dirty="0" err="1"/>
              <a:t>retângulo</a:t>
            </a:r>
            <a:endParaRPr lang="pt-BR"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8EA8102-DADE-4777-B4FE-0C2B637D77E9}"/>
              </a:ext>
            </a:extLst>
          </p:cNvPr>
          <p:cNvGrpSpPr/>
          <p:nvPr/>
        </p:nvGrpSpPr>
        <p:grpSpPr>
          <a:xfrm>
            <a:off x="0" y="1162559"/>
            <a:ext cx="5794744" cy="3980941"/>
            <a:chOff x="897847" y="1587640"/>
            <a:chExt cx="6899333" cy="4259172"/>
          </a:xfrm>
        </p:grpSpPr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2EE0FF1D-2E50-4B1F-AE44-61EB9E55AE7F}"/>
                </a:ext>
              </a:extLst>
            </p:cNvPr>
            <p:cNvSpPr/>
            <p:nvPr/>
          </p:nvSpPr>
          <p:spPr>
            <a:xfrm>
              <a:off x="4346713" y="1858617"/>
              <a:ext cx="3140766" cy="314076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14" name="Triângulo Retângulo 13">
              <a:extLst>
                <a:ext uri="{FF2B5EF4-FFF2-40B4-BE49-F238E27FC236}">
                  <a16:creationId xmlns:a16="http://schemas.microsoft.com/office/drawing/2014/main" id="{B30F97FA-39DA-46E5-A802-A3C4A41EDDC4}"/>
                </a:ext>
              </a:extLst>
            </p:cNvPr>
            <p:cNvSpPr/>
            <p:nvPr/>
          </p:nvSpPr>
          <p:spPr>
            <a:xfrm rot="16200000">
              <a:off x="1205946" y="1863312"/>
              <a:ext cx="3140767" cy="3140767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899B15B-940E-414A-9936-54F0EF684852}"/>
                </a:ext>
              </a:extLst>
            </p:cNvPr>
            <p:cNvSpPr txBox="1"/>
            <p:nvPr/>
          </p:nvSpPr>
          <p:spPr>
            <a:xfrm>
              <a:off x="4192663" y="158764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pt-BR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A9241B6-330D-438F-BFDB-1EAD7FD8E78A}"/>
                </a:ext>
              </a:extLst>
            </p:cNvPr>
            <p:cNvSpPr txBox="1"/>
            <p:nvPr/>
          </p:nvSpPr>
          <p:spPr>
            <a:xfrm>
              <a:off x="7487480" y="481706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pt-BR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33E3250-AA02-4890-9333-37E8058AD0A9}"/>
                </a:ext>
              </a:extLst>
            </p:cNvPr>
            <p:cNvSpPr txBox="1"/>
            <p:nvPr/>
          </p:nvSpPr>
          <p:spPr>
            <a:xfrm>
              <a:off x="897847" y="481471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pt-BR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BADD6D3-108B-40B0-9B08-4E4E185ED035}"/>
                </a:ext>
              </a:extLst>
            </p:cNvPr>
            <p:cNvSpPr txBox="1"/>
            <p:nvPr/>
          </p:nvSpPr>
          <p:spPr>
            <a:xfrm>
              <a:off x="4192663" y="500877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pt-BR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0FB1B3D6-5F52-43D0-8CB7-19E2907E7C90}"/>
                </a:ext>
              </a:extLst>
            </p:cNvPr>
            <p:cNvSpPr txBox="1"/>
            <p:nvPr/>
          </p:nvSpPr>
          <p:spPr>
            <a:xfrm>
              <a:off x="2493879" y="310935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pt-BR" dirty="0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8B76D20E-2D7B-470C-B45D-B3C7BFFB61EB}"/>
                </a:ext>
              </a:extLst>
            </p:cNvPr>
            <p:cNvSpPr txBox="1"/>
            <p:nvPr/>
          </p:nvSpPr>
          <p:spPr>
            <a:xfrm>
              <a:off x="5942753" y="312789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AD181D41-0B04-4AEF-A2E3-A1E06A7C48EB}"/>
                </a:ext>
              </a:extLst>
            </p:cNvPr>
            <p:cNvSpPr txBox="1"/>
            <p:nvPr/>
          </p:nvSpPr>
          <p:spPr>
            <a:xfrm>
              <a:off x="5610602" y="472473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endParaRPr lang="pt-BR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AFC88EE7-50B4-43FD-8F0E-01210DAE5BFF}"/>
                </a:ext>
              </a:extLst>
            </p:cNvPr>
            <p:cNvSpPr txBox="1"/>
            <p:nvPr/>
          </p:nvSpPr>
          <p:spPr>
            <a:xfrm>
              <a:off x="2591823" y="4724732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endParaRPr lang="pt-BR" dirty="0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3B3C11D5-D6BC-403D-8D50-707740A02A8E}"/>
                </a:ext>
              </a:extLst>
            </p:cNvPr>
            <p:cNvSpPr txBox="1"/>
            <p:nvPr/>
          </p:nvSpPr>
          <p:spPr>
            <a:xfrm>
              <a:off x="4346713" y="34290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pt-BR" dirty="0"/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BA5C7EE7-183D-486B-AA10-CBD1EFCF396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945" y="5378105"/>
              <a:ext cx="630077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1D24AA1-B96A-4B6D-B64B-D59ABBA0F45D}"/>
                </a:ext>
              </a:extLst>
            </p:cNvPr>
            <p:cNvSpPr txBox="1"/>
            <p:nvPr/>
          </p:nvSpPr>
          <p:spPr>
            <a:xfrm>
              <a:off x="4224723" y="547748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pt-BR" dirty="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3E085425-37DB-4CC5-9B1E-BB0FA481E9D5}"/>
                </a:ext>
              </a:extLst>
            </p:cNvPr>
            <p:cNvSpPr/>
            <p:nvPr/>
          </p:nvSpPr>
          <p:spPr>
            <a:xfrm rot="2700000">
              <a:off x="4196731" y="1935502"/>
              <a:ext cx="319199" cy="319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FABD713E-D408-4576-A054-E68F9F7E078C}"/>
                </a:ext>
              </a:extLst>
            </p:cNvPr>
            <p:cNvSpPr/>
            <p:nvPr/>
          </p:nvSpPr>
          <p:spPr>
            <a:xfrm rot="5400000">
              <a:off x="4027514" y="4691834"/>
              <a:ext cx="319199" cy="319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AB8C39C6-20E7-4CB4-940D-BF272EFD7837}"/>
                </a:ext>
              </a:extLst>
            </p:cNvPr>
            <p:cNvSpPr/>
            <p:nvPr/>
          </p:nvSpPr>
          <p:spPr>
            <a:xfrm>
              <a:off x="4288368" y="2030119"/>
              <a:ext cx="135924" cy="107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FC923B-8B37-4487-A8FB-68A572EC7171}"/>
                </a:ext>
              </a:extLst>
            </p:cNvPr>
            <p:cNvSpPr/>
            <p:nvPr/>
          </p:nvSpPr>
          <p:spPr>
            <a:xfrm>
              <a:off x="4119152" y="4804426"/>
              <a:ext cx="135924" cy="107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AC62C5D-7870-4321-B74A-3CA573CAAA3B}"/>
              </a:ext>
            </a:extLst>
          </p:cNvPr>
          <p:cNvSpPr txBox="1"/>
          <p:nvPr/>
        </p:nvSpPr>
        <p:spPr>
          <a:xfrm>
            <a:off x="6617715" y="2191133"/>
            <a:ext cx="1950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D857DF-EA89-4A7D-9305-536620BC11A8}"/>
              </a:ext>
            </a:extLst>
          </p:cNvPr>
          <p:cNvSpPr txBox="1"/>
          <p:nvPr/>
        </p:nvSpPr>
        <p:spPr>
          <a:xfrm>
            <a:off x="6617715" y="157613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Defina</a:t>
            </a:r>
            <a:r>
              <a:rPr lang="en-US" dirty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34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TRIÂNGULOS SEMELHANTES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6655" y="1149424"/>
            <a:ext cx="5312244" cy="4165095"/>
          </a:xfrm>
        </p:spPr>
        <p:txBody>
          <a:bodyPr/>
          <a:lstStyle/>
          <a:p>
            <a:pPr algn="just"/>
            <a:r>
              <a:rPr lang="pt-BR" sz="1800" dirty="0" smtClean="0"/>
              <a:t>A altura relativa à hipotenusa de um triângulo retângulo ABC o divide em dois triângulos retângulos semelhantes a ele e semelhantes entre si.</a:t>
            </a:r>
          </a:p>
          <a:p>
            <a:pPr algn="just"/>
            <a:r>
              <a:rPr lang="pt-BR" sz="1800" dirty="0" smtClean="0"/>
              <a:t>Como os três triângulos possuem lados congruentes, podemos dizer que:</a:t>
            </a:r>
          </a:p>
          <a:p>
            <a:pPr marL="50800" indent="0" algn="just">
              <a:buNone/>
            </a:pPr>
            <a:r>
              <a:rPr lang="pt-BR" sz="1800" dirty="0" smtClean="0"/>
              <a:t>                ABC ~   DBA ~    DAC</a:t>
            </a:r>
          </a:p>
          <a:p>
            <a:pPr algn="just"/>
            <a:r>
              <a:rPr lang="pt-BR" sz="1800" dirty="0" smtClean="0"/>
              <a:t>Da semelhança de </a:t>
            </a:r>
            <a:r>
              <a:rPr lang="pt-BR" sz="1800" dirty="0"/>
              <a:t> </a:t>
            </a:r>
            <a:r>
              <a:rPr lang="pt-BR" sz="1800" dirty="0" smtClean="0"/>
              <a:t>   ABC </a:t>
            </a:r>
            <a:r>
              <a:rPr lang="pt-BR" sz="1800" dirty="0"/>
              <a:t>~   </a:t>
            </a:r>
            <a:r>
              <a:rPr lang="pt-BR" sz="1800" dirty="0" smtClean="0"/>
              <a:t> DBA, segue que:</a:t>
            </a:r>
          </a:p>
          <a:p>
            <a:pPr algn="just"/>
            <a:endParaRPr lang="pt-BR" sz="1800" dirty="0"/>
          </a:p>
          <a:p>
            <a:pPr marL="50800" indent="0" algn="just">
              <a:buNone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20" y="1572009"/>
            <a:ext cx="3324225" cy="2714625"/>
          </a:xfrm>
          <a:prstGeom prst="rect">
            <a:avLst/>
          </a:prstGeom>
        </p:spPr>
      </p:pic>
      <p:sp>
        <p:nvSpPr>
          <p:cNvPr id="7" name="Triângulo isósceles 6"/>
          <p:cNvSpPr/>
          <p:nvPr/>
        </p:nvSpPr>
        <p:spPr>
          <a:xfrm>
            <a:off x="1100031" y="3156343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sp>
        <p:nvSpPr>
          <p:cNvPr id="8" name="Triângulo isósceles 7"/>
          <p:cNvSpPr/>
          <p:nvPr/>
        </p:nvSpPr>
        <p:spPr>
          <a:xfrm>
            <a:off x="2000679" y="3166972"/>
            <a:ext cx="159276" cy="160618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sp>
        <p:nvSpPr>
          <p:cNvPr id="9" name="Triângulo isósceles 8"/>
          <p:cNvSpPr/>
          <p:nvPr/>
        </p:nvSpPr>
        <p:spPr>
          <a:xfrm>
            <a:off x="2895599" y="3166972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sp>
        <p:nvSpPr>
          <p:cNvPr id="11" name="Triângulo isósceles 10"/>
          <p:cNvSpPr/>
          <p:nvPr/>
        </p:nvSpPr>
        <p:spPr>
          <a:xfrm>
            <a:off x="2895599" y="3515124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sp>
        <p:nvSpPr>
          <p:cNvPr id="12" name="Triângulo isósceles 11"/>
          <p:cNvSpPr/>
          <p:nvPr/>
        </p:nvSpPr>
        <p:spPr>
          <a:xfrm>
            <a:off x="3931458" y="3515123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33" y="4165416"/>
            <a:ext cx="4026108" cy="5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1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0992" y="1270412"/>
            <a:ext cx="5605822" cy="3873039"/>
          </a:xfrm>
        </p:spPr>
        <p:txBody>
          <a:bodyPr/>
          <a:lstStyle/>
          <a:p>
            <a:r>
              <a:rPr lang="pt-BR" sz="2000" dirty="0" smtClean="0"/>
              <a:t>Da semelhança entre o triângulo </a:t>
            </a:r>
          </a:p>
          <a:p>
            <a:pPr marL="50800" indent="0">
              <a:buNone/>
            </a:pPr>
            <a:r>
              <a:rPr lang="pt-BR" sz="2000" dirty="0" smtClean="0"/>
              <a:t>                ABC e     DBA, temos: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14" y="1779419"/>
            <a:ext cx="3146308" cy="2569335"/>
          </a:xfrm>
          <a:prstGeom prst="rect">
            <a:avLst/>
          </a:prstGeom>
        </p:spPr>
      </p:pic>
      <p:sp>
        <p:nvSpPr>
          <p:cNvPr id="6" name="Triângulo isósceles 5"/>
          <p:cNvSpPr/>
          <p:nvPr/>
        </p:nvSpPr>
        <p:spPr>
          <a:xfrm>
            <a:off x="1363713" y="1878775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sp>
        <p:nvSpPr>
          <p:cNvPr id="7" name="Triângulo isósceles 6"/>
          <p:cNvSpPr/>
          <p:nvPr/>
        </p:nvSpPr>
        <p:spPr>
          <a:xfrm>
            <a:off x="2424177" y="1874331"/>
            <a:ext cx="165004" cy="171247"/>
          </a:xfrm>
          <a:prstGeom prst="triangle">
            <a:avLst/>
          </a:prstGeom>
          <a:solidFill>
            <a:schemeClr val="bg1"/>
          </a:solidFill>
          <a:ln>
            <a:solidFill>
              <a:srgbClr val="54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4697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0" y="3045971"/>
            <a:ext cx="43053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29077"/>
      </p:ext>
    </p:extLst>
  </p:cSld>
  <p:clrMapOvr>
    <a:masterClrMapping/>
  </p:clrMapOvr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295</Words>
  <Application>Microsoft Office PowerPoint</Application>
  <PresentationFormat>Apresentação na tela (16:9)</PresentationFormat>
  <Paragraphs>70</Paragraphs>
  <Slides>17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Varela Round</vt:lpstr>
      <vt:lpstr>Iras template</vt:lpstr>
      <vt:lpstr>RELAÇÕES MÉTRICAS EM UM TRIÂNGULO RETÂNGULO</vt:lpstr>
      <vt:lpstr>O que é trigonometria e pra que serve?</vt:lpstr>
      <vt:lpstr>O que é trigonometria e pra que serve?</vt:lpstr>
      <vt:lpstr>Classificação dos triângulos</vt:lpstr>
      <vt:lpstr>Quanto Aos Ângulos</vt:lpstr>
      <vt:lpstr>Quanto Aos Lados</vt:lpstr>
      <vt:lpstr>Elementos do triângulo retângulo</vt:lpstr>
      <vt:lpstr>TRIÂNGULOS SEMELHANTES</vt:lpstr>
      <vt:lpstr>Apresentação do PowerPoint</vt:lpstr>
      <vt:lpstr>Apresentação do PowerPoint</vt:lpstr>
      <vt:lpstr>CHEGOU A HORA DA VERDADE!!!!!</vt:lpstr>
      <vt:lpstr>You can also split your content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MÉTRICAS EM UM TRIÂNGULO RETÂNGULO</dc:title>
  <cp:lastModifiedBy>Heloize Nascimento</cp:lastModifiedBy>
  <cp:revision>6</cp:revision>
  <dcterms:modified xsi:type="dcterms:W3CDTF">2019-01-26T02:03:57Z</dcterms:modified>
</cp:coreProperties>
</file>