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19"/>
  </p:notesMasterIdLst>
  <p:sldIdLst>
    <p:sldId id="256" r:id="rId2"/>
    <p:sldId id="257" r:id="rId3"/>
    <p:sldId id="286" r:id="rId4"/>
    <p:sldId id="259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69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C6DD8F-3958-4A20-8AD8-73CEBF17C106}">
  <a:tblStyle styleId="{94C6DD8F-3958-4A20-8AD8-73CEBF17C10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80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3698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9382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3822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5514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2238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8406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068850" y="1991825"/>
            <a:ext cx="5006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613863" y="4623011"/>
            <a:ext cx="559200" cy="559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2700000">
            <a:off x="24133" y="2719061"/>
            <a:ext cx="542634" cy="54263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2700000">
            <a:off x="8500119" y="1033337"/>
            <a:ext cx="805677" cy="805677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544450" y="1432591"/>
            <a:ext cx="625800" cy="6258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1799860">
            <a:off x="8472675" y="3105703"/>
            <a:ext cx="607243" cy="607243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1527899">
            <a:off x="453203" y="3864921"/>
            <a:ext cx="901480" cy="90148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1775778" y="3374078"/>
            <a:ext cx="450000" cy="4500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05617" y="831025"/>
            <a:ext cx="436800" cy="4368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 rot="-722907">
            <a:off x="1483696" y="647226"/>
            <a:ext cx="648178" cy="64817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772950" y="-36363"/>
            <a:ext cx="398100" cy="398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rot="1498435">
            <a:off x="553712" y="273510"/>
            <a:ext cx="386542" cy="386542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7040268" y="3312272"/>
            <a:ext cx="573600" cy="5736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2893300" y="2099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2423393" y="4259284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4029015" y="425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701275" y="214850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3415225" y="444955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1479240" y="22205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5371265" y="4390604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 rot="-2700000">
            <a:off x="6337338" y="4348472"/>
            <a:ext cx="260074" cy="26007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5567943" y="263309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"/>
          <p:cNvSpPr/>
          <p:nvPr/>
        </p:nvSpPr>
        <p:spPr>
          <a:xfrm>
            <a:off x="-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7613863" y="4623011"/>
            <a:ext cx="559200" cy="559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 rot="2700000">
            <a:off x="24133" y="2719061"/>
            <a:ext cx="542634" cy="54263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 rot="2700000">
            <a:off x="8500119" y="1033337"/>
            <a:ext cx="805677" cy="805677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544450" y="1432591"/>
            <a:ext cx="625800" cy="6258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 rot="-1799860">
            <a:off x="8472675" y="3105703"/>
            <a:ext cx="607243" cy="607243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 rot="-1527899">
            <a:off x="453203" y="3864921"/>
            <a:ext cx="901480" cy="90148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1775778" y="3374078"/>
            <a:ext cx="450000" cy="4500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7505617" y="831025"/>
            <a:ext cx="436800" cy="4368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 rot="-722907">
            <a:off x="1483696" y="647226"/>
            <a:ext cx="648178" cy="64817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6772950" y="-36363"/>
            <a:ext cx="398100" cy="398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 rot="1498435">
            <a:off x="553712" y="273510"/>
            <a:ext cx="386542" cy="386542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7040268" y="3312272"/>
            <a:ext cx="573600" cy="5736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2893300" y="2099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2423393" y="4259284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4029015" y="425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/>
          <p:nvPr/>
        </p:nvSpPr>
        <p:spPr>
          <a:xfrm>
            <a:off x="7701275" y="214850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/>
          <p:nvPr/>
        </p:nvSpPr>
        <p:spPr>
          <a:xfrm>
            <a:off x="3415225" y="444955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3"/>
          <p:cNvSpPr/>
          <p:nvPr/>
        </p:nvSpPr>
        <p:spPr>
          <a:xfrm>
            <a:off x="1479240" y="22205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/>
          <p:nvPr/>
        </p:nvSpPr>
        <p:spPr>
          <a:xfrm>
            <a:off x="5371265" y="4390604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3"/>
          <p:cNvSpPr/>
          <p:nvPr/>
        </p:nvSpPr>
        <p:spPr>
          <a:xfrm rot="-2700000">
            <a:off x="6337338" y="4348472"/>
            <a:ext cx="260074" cy="26007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5567943" y="263309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3"/>
          <p:cNvSpPr txBox="1">
            <a:spLocks noGrp="1"/>
          </p:cNvSpPr>
          <p:nvPr>
            <p:ph type="ctrTitle"/>
          </p:nvPr>
        </p:nvSpPr>
        <p:spPr>
          <a:xfrm>
            <a:off x="2068850" y="1354750"/>
            <a:ext cx="5006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7" name="Google Shape;57;p3"/>
          <p:cNvSpPr txBox="1">
            <a:spLocks noGrp="1"/>
          </p:cNvSpPr>
          <p:nvPr>
            <p:ph type="subTitle" idx="1"/>
          </p:nvPr>
        </p:nvSpPr>
        <p:spPr>
          <a:xfrm>
            <a:off x="2961650" y="2992450"/>
            <a:ext cx="32208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3"/>
          <p:cNvSpPr/>
          <p:nvPr/>
        </p:nvSpPr>
        <p:spPr>
          <a:xfrm>
            <a:off x="4409077" y="2598899"/>
            <a:ext cx="325800" cy="325800"/>
          </a:xfrm>
          <a:prstGeom prst="mathMultiply">
            <a:avLst>
              <a:gd name="adj1" fmla="val 2352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×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90" name="Google Shape;90;p5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5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5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5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6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6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6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6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6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6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6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6"/>
          <p:cNvSpPr txBox="1">
            <a:spLocks noGrp="1"/>
          </p:cNvSpPr>
          <p:nvPr>
            <p:ph type="body" idx="1"/>
          </p:nvPr>
        </p:nvSpPr>
        <p:spPr>
          <a:xfrm>
            <a:off x="717750" y="1357125"/>
            <a:ext cx="3741600" cy="3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×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120" name="Google Shape;120;p6"/>
          <p:cNvSpPr txBox="1">
            <a:spLocks noGrp="1"/>
          </p:cNvSpPr>
          <p:nvPr>
            <p:ph type="body" idx="2"/>
          </p:nvPr>
        </p:nvSpPr>
        <p:spPr>
          <a:xfrm>
            <a:off x="4684654" y="1357125"/>
            <a:ext cx="3741600" cy="3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×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121" name="Google Shape;121;p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"/>
          <p:cNvSpPr/>
          <p:nvPr/>
        </p:nvSpPr>
        <p:spPr>
          <a:xfrm>
            <a:off x="-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0"/>
          <p:cNvSpPr/>
          <p:nvPr/>
        </p:nvSpPr>
        <p:spPr>
          <a:xfrm>
            <a:off x="7813718" y="4683129"/>
            <a:ext cx="499200" cy="499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0"/>
          <p:cNvSpPr/>
          <p:nvPr/>
        </p:nvSpPr>
        <p:spPr>
          <a:xfrm rot="2700000">
            <a:off x="14775" y="2902622"/>
            <a:ext cx="497237" cy="497237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0"/>
          <p:cNvSpPr/>
          <p:nvPr/>
        </p:nvSpPr>
        <p:spPr>
          <a:xfrm rot="2700000">
            <a:off x="8520218" y="1141799"/>
            <a:ext cx="719128" cy="71912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0"/>
          <p:cNvSpPr/>
          <p:nvPr/>
        </p:nvSpPr>
        <p:spPr>
          <a:xfrm>
            <a:off x="310640" y="1552220"/>
            <a:ext cx="573600" cy="5736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0"/>
          <p:cNvSpPr/>
          <p:nvPr/>
        </p:nvSpPr>
        <p:spPr>
          <a:xfrm rot="-1799089">
            <a:off x="8562084" y="3081720"/>
            <a:ext cx="542049" cy="542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0"/>
          <p:cNvSpPr/>
          <p:nvPr/>
        </p:nvSpPr>
        <p:spPr>
          <a:xfrm rot="-1528015">
            <a:off x="184406" y="4107717"/>
            <a:ext cx="826066" cy="826066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0"/>
          <p:cNvSpPr/>
          <p:nvPr/>
        </p:nvSpPr>
        <p:spPr>
          <a:xfrm>
            <a:off x="1240046" y="3562976"/>
            <a:ext cx="412500" cy="4125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0"/>
          <p:cNvSpPr/>
          <p:nvPr/>
        </p:nvSpPr>
        <p:spPr>
          <a:xfrm>
            <a:off x="7555136" y="603174"/>
            <a:ext cx="389700" cy="3897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0"/>
          <p:cNvSpPr/>
          <p:nvPr/>
        </p:nvSpPr>
        <p:spPr>
          <a:xfrm rot="-722532">
            <a:off x="970776" y="658602"/>
            <a:ext cx="593869" cy="593869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0"/>
          <p:cNvSpPr/>
          <p:nvPr/>
        </p:nvSpPr>
        <p:spPr>
          <a:xfrm>
            <a:off x="7957723" y="-74674"/>
            <a:ext cx="355200" cy="355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0"/>
          <p:cNvSpPr/>
          <p:nvPr/>
        </p:nvSpPr>
        <p:spPr>
          <a:xfrm rot="1500134">
            <a:off x="270777" y="190736"/>
            <a:ext cx="354191" cy="35419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0"/>
          <p:cNvSpPr/>
          <p:nvPr/>
        </p:nvSpPr>
        <p:spPr>
          <a:xfrm>
            <a:off x="7675748" y="3826977"/>
            <a:ext cx="511800" cy="5118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0"/>
          <p:cNvSpPr/>
          <p:nvPr/>
        </p:nvSpPr>
        <p:spPr>
          <a:xfrm>
            <a:off x="2065152" y="244976"/>
            <a:ext cx="245700" cy="2457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0"/>
          <p:cNvSpPr/>
          <p:nvPr/>
        </p:nvSpPr>
        <p:spPr>
          <a:xfrm>
            <a:off x="1857705" y="4581900"/>
            <a:ext cx="238500" cy="2385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0"/>
          <p:cNvSpPr/>
          <p:nvPr/>
        </p:nvSpPr>
        <p:spPr>
          <a:xfrm>
            <a:off x="3015532" y="94100"/>
            <a:ext cx="353700" cy="3537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0"/>
          <p:cNvSpPr/>
          <p:nvPr/>
        </p:nvSpPr>
        <p:spPr>
          <a:xfrm>
            <a:off x="8066932" y="2335938"/>
            <a:ext cx="239400" cy="2394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0"/>
          <p:cNvSpPr/>
          <p:nvPr/>
        </p:nvSpPr>
        <p:spPr>
          <a:xfrm>
            <a:off x="3200947" y="4718270"/>
            <a:ext cx="245700" cy="2457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0"/>
          <p:cNvSpPr/>
          <p:nvPr/>
        </p:nvSpPr>
        <p:spPr>
          <a:xfrm>
            <a:off x="1348282" y="2445799"/>
            <a:ext cx="353700" cy="3537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0"/>
          <p:cNvSpPr/>
          <p:nvPr/>
        </p:nvSpPr>
        <p:spPr>
          <a:xfrm>
            <a:off x="5643076" y="4619286"/>
            <a:ext cx="344700" cy="3447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0"/>
          <p:cNvSpPr/>
          <p:nvPr/>
        </p:nvSpPr>
        <p:spPr>
          <a:xfrm rot="-2700000">
            <a:off x="6674441" y="4438128"/>
            <a:ext cx="232072" cy="232072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0"/>
          <p:cNvSpPr/>
          <p:nvPr/>
        </p:nvSpPr>
        <p:spPr>
          <a:xfrm>
            <a:off x="6422057" y="132477"/>
            <a:ext cx="232200" cy="2322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7BD1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3000"/>
              <a:buFont typeface="Varela Round"/>
              <a:buChar char="×"/>
              <a:defRPr sz="30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●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○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■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gif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"/>
          <p:cNvSpPr txBox="1">
            <a:spLocks noGrp="1"/>
          </p:cNvSpPr>
          <p:nvPr>
            <p:ph type="ctrTitle"/>
          </p:nvPr>
        </p:nvSpPr>
        <p:spPr>
          <a:xfrm>
            <a:off x="1697591" y="1847445"/>
            <a:ext cx="6140124" cy="14595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dirty="0"/>
              <a:t>RELAÇÕES MÉTRICAS EM UM TRIÂNGULO RETÂNGULO</a:t>
            </a:r>
            <a:endParaRPr sz="40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151A4CF-7B09-460E-915C-4478587B0DAC}"/>
              </a:ext>
            </a:extLst>
          </p:cNvPr>
          <p:cNvSpPr txBox="1"/>
          <p:nvPr/>
        </p:nvSpPr>
        <p:spPr>
          <a:xfrm>
            <a:off x="5752213" y="3923414"/>
            <a:ext cx="27606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Adauto Araújo e </a:t>
            </a:r>
            <a:r>
              <a:rPr lang="en-US" b="1" dirty="0" err="1">
                <a:solidFill>
                  <a:schemeClr val="bg1"/>
                </a:solidFill>
              </a:rPr>
              <a:t>Heloize</a:t>
            </a:r>
            <a:r>
              <a:rPr lang="en-US" b="1" dirty="0">
                <a:solidFill>
                  <a:schemeClr val="bg1"/>
                </a:solidFill>
              </a:rPr>
              <a:t> Maria</a:t>
            </a:r>
            <a:endParaRPr lang="pt-B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68550" y="1411400"/>
            <a:ext cx="4830981" cy="3490609"/>
          </a:xfrm>
        </p:spPr>
        <p:txBody>
          <a:bodyPr/>
          <a:lstStyle/>
          <a:p>
            <a:r>
              <a:rPr lang="pt-BR" sz="1600" dirty="0" smtClean="0"/>
              <a:t>Da semelhança      DBA e     DAC, temos:</a:t>
            </a:r>
            <a:endParaRPr lang="pt-BR" sz="16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189" y="1793169"/>
            <a:ext cx="3146308" cy="2569335"/>
          </a:xfrm>
          <a:prstGeom prst="rect">
            <a:avLst/>
          </a:prstGeom>
        </p:spPr>
      </p:pic>
      <p:sp>
        <p:nvSpPr>
          <p:cNvPr id="6" name="Triângulo isósceles 5"/>
          <p:cNvSpPr/>
          <p:nvPr/>
        </p:nvSpPr>
        <p:spPr>
          <a:xfrm>
            <a:off x="2982227" y="1605767"/>
            <a:ext cx="165004" cy="171247"/>
          </a:xfrm>
          <a:prstGeom prst="triangle">
            <a:avLst/>
          </a:prstGeom>
          <a:solidFill>
            <a:schemeClr val="bg1"/>
          </a:solidFill>
          <a:ln>
            <a:solidFill>
              <a:srgbClr val="5469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46973"/>
              </a:solidFill>
            </a:endParaRPr>
          </a:p>
        </p:txBody>
      </p:sp>
      <p:sp>
        <p:nvSpPr>
          <p:cNvPr id="7" name="Triângulo isósceles 6"/>
          <p:cNvSpPr/>
          <p:nvPr/>
        </p:nvSpPr>
        <p:spPr>
          <a:xfrm>
            <a:off x="3844154" y="1605768"/>
            <a:ext cx="165004" cy="171247"/>
          </a:xfrm>
          <a:prstGeom prst="triangle">
            <a:avLst/>
          </a:prstGeom>
          <a:solidFill>
            <a:schemeClr val="bg1"/>
          </a:solidFill>
          <a:ln>
            <a:solidFill>
              <a:srgbClr val="5469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546973"/>
                </a:solidFill>
              </a:rPr>
              <a:t> </a:t>
            </a:r>
            <a:endParaRPr lang="pt-BR" dirty="0">
              <a:solidFill>
                <a:srgbClr val="546973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606" y="2856666"/>
            <a:ext cx="46672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815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8"/>
          <p:cNvSpPr txBox="1">
            <a:spLocks noGrp="1"/>
          </p:cNvSpPr>
          <p:nvPr>
            <p:ph type="ctrTitle" idx="4294967295"/>
          </p:nvPr>
        </p:nvSpPr>
        <p:spPr>
          <a:xfrm>
            <a:off x="1575794" y="1745025"/>
            <a:ext cx="56211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 smtClean="0"/>
              <a:t>CHEGOU A HORA DA VERDADE!!!!!</a:t>
            </a:r>
            <a:endParaRPr sz="6000" dirty="0"/>
          </a:p>
        </p:txBody>
      </p:sp>
      <p:sp>
        <p:nvSpPr>
          <p:cNvPr id="264" name="Google Shape;264;p18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7405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 txBox="1">
            <a:spLocks noGrp="1"/>
          </p:cNvSpPr>
          <p:nvPr>
            <p:ph type="body" idx="1"/>
          </p:nvPr>
        </p:nvSpPr>
        <p:spPr>
          <a:xfrm>
            <a:off x="717750" y="1357125"/>
            <a:ext cx="7752482" cy="35311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/>
              <a:t>1) Vamos cacular o valor de x em cada uma das figuras.</a:t>
            </a:r>
            <a:endParaRPr dirty="0"/>
          </a:p>
        </p:txBody>
      </p:sp>
      <p:sp>
        <p:nvSpPr>
          <p:cNvPr id="270" name="Google Shape;270;p19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272" name="Google Shape;272;p1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428983"/>
            <a:ext cx="2866111" cy="117739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3311" y="2316258"/>
            <a:ext cx="2684357" cy="120215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7667" y="3589969"/>
            <a:ext cx="2655076" cy="120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130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pt-BR" dirty="0" smtClean="0"/>
              <a:t>2)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812" y="1138274"/>
            <a:ext cx="4573442" cy="388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89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pt-BR" sz="2000" dirty="0" smtClean="0"/>
              <a:t>3) Calcule os valores de </a:t>
            </a:r>
            <a:r>
              <a:rPr lang="pt-BR" sz="2000" dirty="0" err="1" smtClean="0"/>
              <a:t>b,c</a:t>
            </a:r>
            <a:r>
              <a:rPr lang="pt-BR" sz="2000" dirty="0" smtClean="0"/>
              <a:t> e h no triângulo retângulo abaixo </a:t>
            </a:r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819" y="2353917"/>
            <a:ext cx="4610100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049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pt-BR" dirty="0" smtClean="0"/>
              <a:t>4)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090" y="1502692"/>
            <a:ext cx="6004271" cy="188677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199" y="3128209"/>
            <a:ext cx="1709755" cy="170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657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pt-BR" dirty="0" smtClean="0"/>
              <a:t>5)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221" y="1664690"/>
            <a:ext cx="6057614" cy="219997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166" y="3471082"/>
            <a:ext cx="1475569" cy="147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365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pt-BR" dirty="0" smtClean="0"/>
              <a:t>6) Determine o valor de x, y, z e w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325" y="2473376"/>
            <a:ext cx="3943350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096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t-BR" dirty="0"/>
              <a:t>O que é trigonometria e pra que serve?</a:t>
            </a:r>
            <a:endParaRPr dirty="0"/>
          </a:p>
        </p:txBody>
      </p:sp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D3BDA0E-548B-4164-BD0D-6BDC0D30D1E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181051"/>
            <a:ext cx="3741600" cy="3568800"/>
          </a:xfrm>
        </p:spPr>
        <p:txBody>
          <a:bodyPr/>
          <a:lstStyle/>
          <a:p>
            <a:r>
              <a:rPr lang="pt-BR" dirty="0"/>
              <a:t>A trigonometria é responsável pelo estudo da relação entre os lados e os ângulos do triângulo.</a:t>
            </a:r>
          </a:p>
          <a:p>
            <a:endParaRPr lang="pt-BR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55193883-E495-443F-91D9-C1B625A81A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50" y="1181051"/>
            <a:ext cx="3516504" cy="175825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2BCB4D4-D039-4B1F-A51E-034E69049A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25" y="3937276"/>
            <a:ext cx="3742087" cy="1197467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44E37C2-4FAD-49A7-974C-61B2823ACD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288" y="3300469"/>
            <a:ext cx="3200628" cy="17658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t-BR" dirty="0"/>
              <a:t>O que é trigonometria e pra que serve?</a:t>
            </a:r>
            <a:endParaRPr dirty="0"/>
          </a:p>
        </p:txBody>
      </p:sp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D3BDA0E-548B-4164-BD0D-6BDC0D30D1E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181051"/>
            <a:ext cx="3741600" cy="3568800"/>
          </a:xfrm>
        </p:spPr>
        <p:txBody>
          <a:bodyPr/>
          <a:lstStyle/>
          <a:p>
            <a:r>
              <a:rPr lang="pt-BR" dirty="0"/>
              <a:t>Qualquer lado de um triângulo é sempre </a:t>
            </a:r>
            <a:r>
              <a:rPr lang="pt-BR" u="sng" dirty="0"/>
              <a:t>menor que a soma dos outros dois.</a:t>
            </a:r>
          </a:p>
          <a:p>
            <a:pPr lvl="1"/>
            <a:r>
              <a:rPr lang="pt-BR" b="1" dirty="0"/>
              <a:t>a &lt; b + c</a:t>
            </a:r>
          </a:p>
          <a:p>
            <a:pPr lvl="1"/>
            <a:r>
              <a:rPr lang="pt-BR" b="1" dirty="0"/>
              <a:t>b &lt; a + c</a:t>
            </a:r>
          </a:p>
          <a:p>
            <a:pPr lvl="1"/>
            <a:r>
              <a:rPr lang="pt-BR" b="1" dirty="0"/>
              <a:t>c &lt; a + b</a:t>
            </a:r>
          </a:p>
          <a:p>
            <a:endParaRPr lang="pt-BR" dirty="0"/>
          </a:p>
        </p:txBody>
      </p:sp>
      <p:pic>
        <p:nvPicPr>
          <p:cNvPr id="11" name="Picture 2" descr="Imagem relacionada">
            <a:extLst>
              <a:ext uri="{FF2B5EF4-FFF2-40B4-BE49-F238E27FC236}">
                <a16:creationId xmlns:a16="http://schemas.microsoft.com/office/drawing/2014/main" id="{543BE31F-7A51-430C-9F14-E103FAC11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1275" y="3224024"/>
            <a:ext cx="3313869" cy="1722627"/>
          </a:xfrm>
          <a:prstGeom prst="rect">
            <a:avLst/>
          </a:prstGeom>
          <a:noFill/>
        </p:spPr>
      </p:pic>
      <p:pic>
        <p:nvPicPr>
          <p:cNvPr id="12" name="Picture 12" descr="Resultado de imagem para triangulo">
            <a:extLst>
              <a:ext uri="{FF2B5EF4-FFF2-40B4-BE49-F238E27FC236}">
                <a16:creationId xmlns:a16="http://schemas.microsoft.com/office/drawing/2014/main" id="{BE512FEC-7816-4268-8238-365D83773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1275" y="1181051"/>
            <a:ext cx="3313868" cy="1711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4453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"/>
          <p:cNvSpPr txBox="1">
            <a:spLocks noGrp="1"/>
          </p:cNvSpPr>
          <p:nvPr>
            <p:ph type="ctrTitle"/>
          </p:nvPr>
        </p:nvSpPr>
        <p:spPr>
          <a:xfrm>
            <a:off x="2068850" y="1354750"/>
            <a:ext cx="5006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Classificação</a:t>
            </a:r>
            <a:r>
              <a:rPr lang="en-US" dirty="0"/>
              <a:t> dos </a:t>
            </a:r>
            <a:r>
              <a:rPr lang="en-US" dirty="0" err="1"/>
              <a:t>triângulos</a:t>
            </a:r>
            <a:endParaRPr dirty="0"/>
          </a:p>
        </p:txBody>
      </p:sp>
      <p:sp>
        <p:nvSpPr>
          <p:cNvPr id="231" name="Google Shape;231;p1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24FF3F-629E-4D42-B94D-14439465D1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Lados</a:t>
            </a:r>
            <a:r>
              <a:rPr lang="en-US" dirty="0"/>
              <a:t> e </a:t>
            </a:r>
            <a:r>
              <a:rPr lang="en-US" dirty="0" err="1"/>
              <a:t>Ângulos</a:t>
            </a:r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Ângulos</a:t>
            </a:r>
            <a:endParaRPr lang="pt-BR" dirty="0"/>
          </a:p>
        </p:txBody>
      </p:sp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A38724C-1F6B-481D-8010-5ABF39619FF9}"/>
              </a:ext>
            </a:extLst>
          </p:cNvPr>
          <p:cNvSpPr txBox="1"/>
          <p:nvPr/>
        </p:nvSpPr>
        <p:spPr>
          <a:xfrm>
            <a:off x="457200" y="1516054"/>
            <a:ext cx="2603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b="1" dirty="0" err="1"/>
              <a:t>Acutângulo</a:t>
            </a:r>
            <a:r>
              <a:rPr lang="pt-BR" sz="2000" b="1" dirty="0"/>
              <a:t>: </a:t>
            </a:r>
            <a:r>
              <a:rPr lang="pt-BR" sz="2000" dirty="0"/>
              <a:t>3 ângulos agudos.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A895168-B685-45DE-8B38-6FE68D10FB99}"/>
              </a:ext>
            </a:extLst>
          </p:cNvPr>
          <p:cNvSpPr txBox="1"/>
          <p:nvPr/>
        </p:nvSpPr>
        <p:spPr>
          <a:xfrm>
            <a:off x="3696909" y="1516054"/>
            <a:ext cx="1750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b="1" dirty="0"/>
              <a:t>Retângulo</a:t>
            </a:r>
            <a:r>
              <a:rPr lang="pt-BR" sz="2000" dirty="0"/>
              <a:t>: 1 ângulo reto.</a:t>
            </a:r>
          </a:p>
        </p:txBody>
      </p:sp>
      <p:pic>
        <p:nvPicPr>
          <p:cNvPr id="13" name="Picture 4" descr="Resultado de imagem para triangulo retangulo">
            <a:extLst>
              <a:ext uri="{FF2B5EF4-FFF2-40B4-BE49-F238E27FC236}">
                <a16:creationId xmlns:a16="http://schemas.microsoft.com/office/drawing/2014/main" id="{0DC75E06-DF68-441A-BBF0-678F4C26F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8372" y="2529712"/>
            <a:ext cx="2655956" cy="1836404"/>
          </a:xfrm>
          <a:prstGeom prst="rect">
            <a:avLst/>
          </a:prstGeom>
          <a:noFill/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6B9966F6-1462-4B41-9E01-8CCE7D64C4F9}"/>
              </a:ext>
            </a:extLst>
          </p:cNvPr>
          <p:cNvSpPr txBox="1"/>
          <p:nvPr/>
        </p:nvSpPr>
        <p:spPr>
          <a:xfrm>
            <a:off x="6424370" y="1516054"/>
            <a:ext cx="22624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b="1" dirty="0"/>
              <a:t>Obtusângulo: </a:t>
            </a:r>
            <a:r>
              <a:rPr lang="pt-BR" sz="2000" dirty="0"/>
              <a:t>1 ângulo obtuso.</a:t>
            </a:r>
          </a:p>
        </p:txBody>
      </p:sp>
      <p:pic>
        <p:nvPicPr>
          <p:cNvPr id="16" name="Picture 7" descr="C:\Users\Rafael\Documents\Mateus\acutangulo.png">
            <a:extLst>
              <a:ext uri="{FF2B5EF4-FFF2-40B4-BE49-F238E27FC236}">
                <a16:creationId xmlns:a16="http://schemas.microsoft.com/office/drawing/2014/main" id="{DD829133-6371-43CE-BE3B-98F27A41D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00" y="2575794"/>
            <a:ext cx="3286528" cy="1671038"/>
          </a:xfrm>
          <a:prstGeom prst="rect">
            <a:avLst/>
          </a:prstGeom>
          <a:noFill/>
        </p:spPr>
      </p:pic>
      <p:pic>
        <p:nvPicPr>
          <p:cNvPr id="14" name="Picture 5" descr="C:\Users\Rafael\Documents\Mateus\Sem título.png">
            <a:extLst>
              <a:ext uri="{FF2B5EF4-FFF2-40B4-BE49-F238E27FC236}">
                <a16:creationId xmlns:a16="http://schemas.microsoft.com/office/drawing/2014/main" id="{BA335496-3D7E-47C5-99D1-1277DE9FA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4328" y="2772487"/>
            <a:ext cx="2969672" cy="1474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4803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Lados</a:t>
            </a:r>
            <a:endParaRPr lang="pt-BR" dirty="0"/>
          </a:p>
        </p:txBody>
      </p:sp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11" name="Picture 2" descr="Resultado de imagem para triangulo equilatero">
            <a:extLst>
              <a:ext uri="{FF2B5EF4-FFF2-40B4-BE49-F238E27FC236}">
                <a16:creationId xmlns:a16="http://schemas.microsoft.com/office/drawing/2014/main" id="{AD09C859-0B04-4515-9BFD-59714BA59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784" y="2519691"/>
            <a:ext cx="1918171" cy="1728192"/>
          </a:xfrm>
          <a:prstGeom prst="rect">
            <a:avLst/>
          </a:prstGeom>
          <a:noFill/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8454F5FD-6ABA-4AD3-8CDE-F855518A9E0B}"/>
              </a:ext>
            </a:extLst>
          </p:cNvPr>
          <p:cNvSpPr txBox="1"/>
          <p:nvPr/>
        </p:nvSpPr>
        <p:spPr>
          <a:xfrm>
            <a:off x="98140" y="1291717"/>
            <a:ext cx="2597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b="1" dirty="0"/>
              <a:t>Equilátero: </a:t>
            </a:r>
            <a:r>
              <a:rPr lang="pt-BR" sz="2000" dirty="0">
                <a:latin typeface="+mj-lt"/>
              </a:rPr>
              <a:t>3</a:t>
            </a:r>
            <a:r>
              <a:rPr lang="pt-BR" sz="2000" dirty="0"/>
              <a:t> lados congruentes.</a:t>
            </a:r>
          </a:p>
        </p:txBody>
      </p:sp>
      <p:pic>
        <p:nvPicPr>
          <p:cNvPr id="17" name="Picture 4" descr="Imagem relacionada">
            <a:extLst>
              <a:ext uri="{FF2B5EF4-FFF2-40B4-BE49-F238E27FC236}">
                <a16:creationId xmlns:a16="http://schemas.microsoft.com/office/drawing/2014/main" id="{CFCFB424-BE77-4735-A85C-8AC4047B9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4592" y="2171439"/>
            <a:ext cx="1872208" cy="2352687"/>
          </a:xfrm>
          <a:prstGeom prst="rect">
            <a:avLst/>
          </a:prstGeom>
          <a:noFill/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B5F0720B-4B74-43B4-82D3-E146DEA26281}"/>
              </a:ext>
            </a:extLst>
          </p:cNvPr>
          <p:cNvSpPr txBox="1"/>
          <p:nvPr/>
        </p:nvSpPr>
        <p:spPr>
          <a:xfrm>
            <a:off x="6659216" y="1291717"/>
            <a:ext cx="2484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b="1" dirty="0"/>
              <a:t>Isósceles: </a:t>
            </a:r>
            <a:r>
              <a:rPr lang="pt-BR" sz="2000" dirty="0">
                <a:latin typeface="+mj-lt"/>
              </a:rPr>
              <a:t>2</a:t>
            </a:r>
            <a:r>
              <a:rPr lang="pt-BR" sz="2000" dirty="0"/>
              <a:t> lados congruentes.</a:t>
            </a:r>
          </a:p>
        </p:txBody>
      </p:sp>
      <p:pic>
        <p:nvPicPr>
          <p:cNvPr id="19" name="Picture 6" descr="Imagem relacionada">
            <a:extLst>
              <a:ext uri="{FF2B5EF4-FFF2-40B4-BE49-F238E27FC236}">
                <a16:creationId xmlns:a16="http://schemas.microsoft.com/office/drawing/2014/main" id="{DA431B3C-C53F-4939-9EEC-0CE560DDE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4139" y="2447683"/>
            <a:ext cx="3203848" cy="1800200"/>
          </a:xfrm>
          <a:prstGeom prst="rect">
            <a:avLst/>
          </a:prstGeom>
          <a:noFill/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6E8CB05B-14DD-4863-BBB0-6F153D72EEF0}"/>
              </a:ext>
            </a:extLst>
          </p:cNvPr>
          <p:cNvSpPr txBox="1"/>
          <p:nvPr/>
        </p:nvSpPr>
        <p:spPr>
          <a:xfrm>
            <a:off x="3336156" y="1291717"/>
            <a:ext cx="2471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b="1" dirty="0"/>
              <a:t>Escaleno: </a:t>
            </a:r>
            <a:r>
              <a:rPr lang="pt-BR" sz="2000" dirty="0">
                <a:latin typeface="+mj-lt"/>
              </a:rPr>
              <a:t>3</a:t>
            </a:r>
            <a:r>
              <a:rPr lang="pt-BR" sz="2000" dirty="0"/>
              <a:t> lados diferentes.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4171176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 err="1"/>
              <a:t>Elementos</a:t>
            </a:r>
            <a:r>
              <a:rPr lang="en-US" dirty="0"/>
              <a:t> do </a:t>
            </a:r>
            <a:r>
              <a:rPr lang="en-US" dirty="0" err="1"/>
              <a:t>triângulo</a:t>
            </a:r>
            <a:r>
              <a:rPr lang="en-US" dirty="0"/>
              <a:t> </a:t>
            </a:r>
            <a:r>
              <a:rPr lang="en-US" dirty="0" err="1"/>
              <a:t>retângulo</a:t>
            </a:r>
            <a:endParaRPr lang="pt-BR" dirty="0"/>
          </a:p>
        </p:txBody>
      </p:sp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B8EA8102-DADE-4777-B4FE-0C2B637D77E9}"/>
              </a:ext>
            </a:extLst>
          </p:cNvPr>
          <p:cNvGrpSpPr/>
          <p:nvPr/>
        </p:nvGrpSpPr>
        <p:grpSpPr>
          <a:xfrm>
            <a:off x="0" y="1162559"/>
            <a:ext cx="5794744" cy="3980941"/>
            <a:chOff x="897847" y="1587640"/>
            <a:chExt cx="6899333" cy="4259172"/>
          </a:xfrm>
        </p:grpSpPr>
        <p:sp>
          <p:nvSpPr>
            <p:cNvPr id="13" name="Triângulo Retângulo 12">
              <a:extLst>
                <a:ext uri="{FF2B5EF4-FFF2-40B4-BE49-F238E27FC236}">
                  <a16:creationId xmlns:a16="http://schemas.microsoft.com/office/drawing/2014/main" id="{2EE0FF1D-2E50-4B1F-AE44-61EB9E55AE7F}"/>
                </a:ext>
              </a:extLst>
            </p:cNvPr>
            <p:cNvSpPr/>
            <p:nvPr/>
          </p:nvSpPr>
          <p:spPr>
            <a:xfrm>
              <a:off x="4346713" y="1858617"/>
              <a:ext cx="3140766" cy="3140766"/>
            </a:xfrm>
            <a:prstGeom prst="rt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aseline="-25000" dirty="0"/>
            </a:p>
          </p:txBody>
        </p:sp>
        <p:sp>
          <p:nvSpPr>
            <p:cNvPr id="14" name="Triângulo Retângulo 13">
              <a:extLst>
                <a:ext uri="{FF2B5EF4-FFF2-40B4-BE49-F238E27FC236}">
                  <a16:creationId xmlns:a16="http://schemas.microsoft.com/office/drawing/2014/main" id="{B30F97FA-39DA-46E5-A802-A3C4A41EDDC4}"/>
                </a:ext>
              </a:extLst>
            </p:cNvPr>
            <p:cNvSpPr/>
            <p:nvPr/>
          </p:nvSpPr>
          <p:spPr>
            <a:xfrm rot="16200000">
              <a:off x="1205946" y="1863312"/>
              <a:ext cx="3140767" cy="3140767"/>
            </a:xfrm>
            <a:prstGeom prst="rt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8899B15B-940E-414A-9936-54F0EF684852}"/>
                </a:ext>
              </a:extLst>
            </p:cNvPr>
            <p:cNvSpPr txBox="1"/>
            <p:nvPr/>
          </p:nvSpPr>
          <p:spPr>
            <a:xfrm>
              <a:off x="4192663" y="1587640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  <a:endParaRPr lang="pt-BR" dirty="0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DA9241B6-330D-438F-BFDB-1EAD7FD8E78A}"/>
                </a:ext>
              </a:extLst>
            </p:cNvPr>
            <p:cNvSpPr txBox="1"/>
            <p:nvPr/>
          </p:nvSpPr>
          <p:spPr>
            <a:xfrm>
              <a:off x="7487480" y="4817065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  <a:endParaRPr lang="pt-BR" dirty="0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433E3250-AA02-4890-9333-37E8058AD0A9}"/>
                </a:ext>
              </a:extLst>
            </p:cNvPr>
            <p:cNvSpPr txBox="1"/>
            <p:nvPr/>
          </p:nvSpPr>
          <p:spPr>
            <a:xfrm>
              <a:off x="897847" y="4814717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  <a:endParaRPr lang="pt-BR" dirty="0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BBADD6D3-108B-40B0-9B08-4E4E185ED035}"/>
                </a:ext>
              </a:extLst>
            </p:cNvPr>
            <p:cNvSpPr txBox="1"/>
            <p:nvPr/>
          </p:nvSpPr>
          <p:spPr>
            <a:xfrm>
              <a:off x="4192663" y="500877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  <a:endParaRPr lang="pt-BR" dirty="0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0FB1B3D6-5F52-43D0-8CB7-19E2907E7C90}"/>
                </a:ext>
              </a:extLst>
            </p:cNvPr>
            <p:cNvSpPr txBox="1"/>
            <p:nvPr/>
          </p:nvSpPr>
          <p:spPr>
            <a:xfrm>
              <a:off x="2493879" y="3109356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  <a:endParaRPr lang="pt-BR" dirty="0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8B76D20E-2D7B-470C-B45D-B3C7BFFB61EB}"/>
                </a:ext>
              </a:extLst>
            </p:cNvPr>
            <p:cNvSpPr txBox="1"/>
            <p:nvPr/>
          </p:nvSpPr>
          <p:spPr>
            <a:xfrm>
              <a:off x="5942753" y="3127891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  <a:endParaRPr lang="pt-BR" dirty="0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AD181D41-0B04-4AEF-A2E3-A1E06A7C48EB}"/>
                </a:ext>
              </a:extLst>
            </p:cNvPr>
            <p:cNvSpPr txBox="1"/>
            <p:nvPr/>
          </p:nvSpPr>
          <p:spPr>
            <a:xfrm>
              <a:off x="5610602" y="472473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  <a:endParaRPr lang="pt-BR" dirty="0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AFC88EE7-50B4-43FD-8F0E-01210DAE5BFF}"/>
                </a:ext>
              </a:extLst>
            </p:cNvPr>
            <p:cNvSpPr txBox="1"/>
            <p:nvPr/>
          </p:nvSpPr>
          <p:spPr>
            <a:xfrm>
              <a:off x="2591823" y="4724732"/>
              <a:ext cx="369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</a:t>
              </a:r>
              <a:endParaRPr lang="pt-BR" dirty="0"/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3B3C11D5-D6BC-403D-8D50-707740A02A8E}"/>
                </a:ext>
              </a:extLst>
            </p:cNvPr>
            <p:cNvSpPr txBox="1"/>
            <p:nvPr/>
          </p:nvSpPr>
          <p:spPr>
            <a:xfrm>
              <a:off x="4346713" y="3429000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</a:t>
              </a:r>
              <a:endParaRPr lang="pt-BR" dirty="0"/>
            </a:p>
          </p:txBody>
        </p:sp>
        <p:cxnSp>
          <p:nvCxnSpPr>
            <p:cNvPr id="28" name="Conector de Seta Reta 27">
              <a:extLst>
                <a:ext uri="{FF2B5EF4-FFF2-40B4-BE49-F238E27FC236}">
                  <a16:creationId xmlns:a16="http://schemas.microsoft.com/office/drawing/2014/main" id="{BA5C7EE7-183D-486B-AA10-CBD1EFCF396F}"/>
                </a:ext>
              </a:extLst>
            </p:cNvPr>
            <p:cNvCxnSpPr>
              <a:cxnSpLocks/>
            </p:cNvCxnSpPr>
            <p:nvPr/>
          </p:nvCxnSpPr>
          <p:spPr>
            <a:xfrm>
              <a:off x="1205945" y="5378105"/>
              <a:ext cx="630077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01D24AA1-B96A-4B6D-B64B-D59ABBA0F45D}"/>
                </a:ext>
              </a:extLst>
            </p:cNvPr>
            <p:cNvSpPr txBox="1"/>
            <p:nvPr/>
          </p:nvSpPr>
          <p:spPr>
            <a:xfrm>
              <a:off x="4224723" y="5477480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  <a:endParaRPr lang="pt-BR" dirty="0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3E085425-37DB-4CC5-9B1E-BB0FA481E9D5}"/>
                </a:ext>
              </a:extLst>
            </p:cNvPr>
            <p:cNvSpPr/>
            <p:nvPr/>
          </p:nvSpPr>
          <p:spPr>
            <a:xfrm rot="2700000">
              <a:off x="4196731" y="1935502"/>
              <a:ext cx="319199" cy="3191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FABD713E-D408-4576-A054-E68F9F7E078C}"/>
                </a:ext>
              </a:extLst>
            </p:cNvPr>
            <p:cNvSpPr/>
            <p:nvPr/>
          </p:nvSpPr>
          <p:spPr>
            <a:xfrm rot="5400000">
              <a:off x="4027514" y="4691834"/>
              <a:ext cx="319199" cy="3191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AB8C39C6-20E7-4CB4-940D-BF272EFD7837}"/>
                </a:ext>
              </a:extLst>
            </p:cNvPr>
            <p:cNvSpPr/>
            <p:nvPr/>
          </p:nvSpPr>
          <p:spPr>
            <a:xfrm>
              <a:off x="4288368" y="2030119"/>
              <a:ext cx="135924" cy="1073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4FC923B-8B37-4487-A8FB-68A572EC7171}"/>
                </a:ext>
              </a:extLst>
            </p:cNvPr>
            <p:cNvSpPr/>
            <p:nvPr/>
          </p:nvSpPr>
          <p:spPr>
            <a:xfrm>
              <a:off x="4119152" y="4804426"/>
              <a:ext cx="135924" cy="1073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2AC62C5D-7870-4321-B74A-3CA573CAAA3B}"/>
              </a:ext>
            </a:extLst>
          </p:cNvPr>
          <p:cNvSpPr txBox="1"/>
          <p:nvPr/>
        </p:nvSpPr>
        <p:spPr>
          <a:xfrm>
            <a:off x="6617715" y="2191133"/>
            <a:ext cx="19504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</a:t>
            </a: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4D857DF-EA89-4A7D-9305-536620BC11A8}"/>
              </a:ext>
            </a:extLst>
          </p:cNvPr>
          <p:cNvSpPr txBox="1"/>
          <p:nvPr/>
        </p:nvSpPr>
        <p:spPr>
          <a:xfrm>
            <a:off x="6617715" y="1576133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Defina</a:t>
            </a:r>
            <a:r>
              <a:rPr lang="en-US" dirty="0"/>
              <a:t>: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5343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TRIÂNGULOS SEMELHANTES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6655" y="1149424"/>
            <a:ext cx="5312244" cy="4165095"/>
          </a:xfrm>
        </p:spPr>
        <p:txBody>
          <a:bodyPr/>
          <a:lstStyle/>
          <a:p>
            <a:pPr algn="just"/>
            <a:r>
              <a:rPr lang="pt-BR" sz="1800" dirty="0" smtClean="0"/>
              <a:t>A altura relativa à hipotenusa de um triângulo retângulo ABC o divide em dois triângulos retângulos semelhantes a ele e semelhantes entre si.</a:t>
            </a:r>
          </a:p>
          <a:p>
            <a:pPr algn="just"/>
            <a:r>
              <a:rPr lang="pt-BR" sz="1800" dirty="0" smtClean="0"/>
              <a:t>Como os três triângulos possuem lados congruentes, podemos dizer que:</a:t>
            </a:r>
          </a:p>
          <a:p>
            <a:pPr marL="50800" indent="0" algn="just">
              <a:buNone/>
            </a:pPr>
            <a:r>
              <a:rPr lang="pt-BR" sz="1800" dirty="0" smtClean="0"/>
              <a:t>                ABC ~   DBA ~    DAC</a:t>
            </a:r>
          </a:p>
          <a:p>
            <a:pPr algn="just"/>
            <a:r>
              <a:rPr lang="pt-BR" sz="1800" dirty="0" smtClean="0"/>
              <a:t>Da semelhança de </a:t>
            </a:r>
            <a:r>
              <a:rPr lang="pt-BR" sz="1800" dirty="0"/>
              <a:t> </a:t>
            </a:r>
            <a:r>
              <a:rPr lang="pt-BR" sz="1800" dirty="0" smtClean="0"/>
              <a:t>   ABC </a:t>
            </a:r>
            <a:r>
              <a:rPr lang="pt-BR" sz="1800" dirty="0"/>
              <a:t>~   </a:t>
            </a:r>
            <a:r>
              <a:rPr lang="pt-BR" sz="1800" dirty="0" smtClean="0"/>
              <a:t> DBA, segue que:</a:t>
            </a:r>
          </a:p>
          <a:p>
            <a:pPr algn="just"/>
            <a:endParaRPr lang="pt-BR" sz="1800" dirty="0"/>
          </a:p>
          <a:p>
            <a:pPr marL="50800" indent="0" algn="just">
              <a:buNone/>
            </a:pPr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120" y="1572009"/>
            <a:ext cx="3324225" cy="2714625"/>
          </a:xfrm>
          <a:prstGeom prst="rect">
            <a:avLst/>
          </a:prstGeom>
        </p:spPr>
      </p:pic>
      <p:sp>
        <p:nvSpPr>
          <p:cNvPr id="7" name="Triângulo isósceles 6"/>
          <p:cNvSpPr/>
          <p:nvPr/>
        </p:nvSpPr>
        <p:spPr>
          <a:xfrm>
            <a:off x="1100031" y="3156343"/>
            <a:ext cx="165004" cy="171247"/>
          </a:xfrm>
          <a:prstGeom prst="triangle">
            <a:avLst/>
          </a:prstGeom>
          <a:solidFill>
            <a:schemeClr val="bg1"/>
          </a:solidFill>
          <a:ln>
            <a:solidFill>
              <a:srgbClr val="5469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46973"/>
              </a:solidFill>
            </a:endParaRPr>
          </a:p>
        </p:txBody>
      </p:sp>
      <p:sp>
        <p:nvSpPr>
          <p:cNvPr id="8" name="Triângulo isósceles 7"/>
          <p:cNvSpPr/>
          <p:nvPr/>
        </p:nvSpPr>
        <p:spPr>
          <a:xfrm>
            <a:off x="2000679" y="3166972"/>
            <a:ext cx="159276" cy="160618"/>
          </a:xfrm>
          <a:prstGeom prst="triangle">
            <a:avLst/>
          </a:prstGeom>
          <a:solidFill>
            <a:schemeClr val="bg1"/>
          </a:solidFill>
          <a:ln>
            <a:solidFill>
              <a:srgbClr val="5469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46973"/>
              </a:solidFill>
            </a:endParaRPr>
          </a:p>
        </p:txBody>
      </p:sp>
      <p:sp>
        <p:nvSpPr>
          <p:cNvPr id="9" name="Triângulo isósceles 8"/>
          <p:cNvSpPr/>
          <p:nvPr/>
        </p:nvSpPr>
        <p:spPr>
          <a:xfrm>
            <a:off x="2895599" y="3166972"/>
            <a:ext cx="165004" cy="171247"/>
          </a:xfrm>
          <a:prstGeom prst="triangle">
            <a:avLst/>
          </a:prstGeom>
          <a:solidFill>
            <a:schemeClr val="bg1"/>
          </a:solidFill>
          <a:ln>
            <a:solidFill>
              <a:srgbClr val="5469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46973"/>
              </a:solidFill>
            </a:endParaRPr>
          </a:p>
        </p:txBody>
      </p:sp>
      <p:sp>
        <p:nvSpPr>
          <p:cNvPr id="11" name="Triângulo isósceles 10"/>
          <p:cNvSpPr/>
          <p:nvPr/>
        </p:nvSpPr>
        <p:spPr>
          <a:xfrm>
            <a:off x="2895599" y="3515124"/>
            <a:ext cx="165004" cy="171247"/>
          </a:xfrm>
          <a:prstGeom prst="triangle">
            <a:avLst/>
          </a:prstGeom>
          <a:solidFill>
            <a:schemeClr val="bg1"/>
          </a:solidFill>
          <a:ln>
            <a:solidFill>
              <a:srgbClr val="5469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46973"/>
              </a:solidFill>
            </a:endParaRPr>
          </a:p>
        </p:txBody>
      </p:sp>
      <p:sp>
        <p:nvSpPr>
          <p:cNvPr id="12" name="Triângulo isósceles 11"/>
          <p:cNvSpPr/>
          <p:nvPr/>
        </p:nvSpPr>
        <p:spPr>
          <a:xfrm>
            <a:off x="3931458" y="3515123"/>
            <a:ext cx="165004" cy="171247"/>
          </a:xfrm>
          <a:prstGeom prst="triangle">
            <a:avLst/>
          </a:prstGeom>
          <a:solidFill>
            <a:schemeClr val="bg1"/>
          </a:solidFill>
          <a:ln>
            <a:solidFill>
              <a:srgbClr val="5469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46973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533" y="4165416"/>
            <a:ext cx="4026108" cy="58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612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00992" y="1270412"/>
            <a:ext cx="5605822" cy="3873039"/>
          </a:xfrm>
        </p:spPr>
        <p:txBody>
          <a:bodyPr/>
          <a:lstStyle/>
          <a:p>
            <a:r>
              <a:rPr lang="pt-BR" sz="2000" dirty="0" smtClean="0"/>
              <a:t>Da semelhança entre o triângulo </a:t>
            </a:r>
          </a:p>
          <a:p>
            <a:pPr marL="50800" indent="0">
              <a:buNone/>
            </a:pPr>
            <a:r>
              <a:rPr lang="pt-BR" sz="2000" dirty="0" smtClean="0"/>
              <a:t>                ABC e     DBA, temos:</a:t>
            </a:r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6814" y="1779419"/>
            <a:ext cx="3146308" cy="2569335"/>
          </a:xfrm>
          <a:prstGeom prst="rect">
            <a:avLst/>
          </a:prstGeom>
        </p:spPr>
      </p:pic>
      <p:sp>
        <p:nvSpPr>
          <p:cNvPr id="6" name="Triângulo isósceles 5"/>
          <p:cNvSpPr/>
          <p:nvPr/>
        </p:nvSpPr>
        <p:spPr>
          <a:xfrm>
            <a:off x="1363713" y="1878775"/>
            <a:ext cx="165004" cy="171247"/>
          </a:xfrm>
          <a:prstGeom prst="triangle">
            <a:avLst/>
          </a:prstGeom>
          <a:solidFill>
            <a:schemeClr val="bg1"/>
          </a:solidFill>
          <a:ln>
            <a:solidFill>
              <a:srgbClr val="5469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46973"/>
              </a:solidFill>
            </a:endParaRPr>
          </a:p>
        </p:txBody>
      </p:sp>
      <p:sp>
        <p:nvSpPr>
          <p:cNvPr id="7" name="Triângulo isósceles 6"/>
          <p:cNvSpPr/>
          <p:nvPr/>
        </p:nvSpPr>
        <p:spPr>
          <a:xfrm>
            <a:off x="2424177" y="1874331"/>
            <a:ext cx="165004" cy="171247"/>
          </a:xfrm>
          <a:prstGeom prst="triangle">
            <a:avLst/>
          </a:prstGeom>
          <a:solidFill>
            <a:schemeClr val="bg1"/>
          </a:solidFill>
          <a:ln>
            <a:solidFill>
              <a:srgbClr val="5469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46973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50" y="3045971"/>
            <a:ext cx="4305300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29077"/>
      </p:ext>
    </p:extLst>
  </p:cSld>
  <p:clrMapOvr>
    <a:masterClrMapping/>
  </p:clrMapOvr>
</p:sld>
</file>

<file path=ppt/theme/theme1.xml><?xml version="1.0" encoding="utf-8"?>
<a:theme xmlns:a="http://schemas.openxmlformats.org/drawingml/2006/main" name="Ira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295</Words>
  <Application>Microsoft Office PowerPoint</Application>
  <PresentationFormat>Apresentação na tela (16:9)</PresentationFormat>
  <Paragraphs>70</Paragraphs>
  <Slides>17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Calibri</vt:lpstr>
      <vt:lpstr>Varela Round</vt:lpstr>
      <vt:lpstr>Iras template</vt:lpstr>
      <vt:lpstr>RELAÇÕES MÉTRICAS EM UM TRIÂNGULO RETÂNGULO</vt:lpstr>
      <vt:lpstr>O que é trigonometria e pra que serve?</vt:lpstr>
      <vt:lpstr>O que é trigonometria e pra que serve?</vt:lpstr>
      <vt:lpstr>Classificação dos triângulos</vt:lpstr>
      <vt:lpstr>Quanto Aos Ângulos</vt:lpstr>
      <vt:lpstr>Quanto Aos Lados</vt:lpstr>
      <vt:lpstr>Elementos do triângulo retângulo</vt:lpstr>
      <vt:lpstr>TRIÂNGULOS SEMELHANTES</vt:lpstr>
      <vt:lpstr>Apresentação do PowerPoint</vt:lpstr>
      <vt:lpstr>Apresentação do PowerPoint</vt:lpstr>
      <vt:lpstr>CHEGOU A HORA DA VERDADE!!!!!</vt:lpstr>
      <vt:lpstr>You can also split your content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RELAÇÕES MÉTRICAS EM UM TRIÂNGULO RETÂNGULO</dc:title>
  <cp:lastModifiedBy>Heloize Nascimento</cp:lastModifiedBy>
  <cp:revision>6</cp:revision>
  <dcterms:modified xsi:type="dcterms:W3CDTF">2019-01-26T02:03:57Z</dcterms:modified>
</cp:coreProperties>
</file>