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Default Extension="doc" ContentType="application/msword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7"/>
  </p:notesMasterIdLst>
  <p:sldIdLst>
    <p:sldId id="256" r:id="rId2"/>
    <p:sldId id="281" r:id="rId3"/>
    <p:sldId id="258" r:id="rId4"/>
    <p:sldId id="284" r:id="rId5"/>
    <p:sldId id="285" r:id="rId6"/>
    <p:sldId id="283" r:id="rId7"/>
    <p:sldId id="260" r:id="rId8"/>
    <p:sldId id="289" r:id="rId9"/>
    <p:sldId id="268" r:id="rId10"/>
    <p:sldId id="291" r:id="rId11"/>
    <p:sldId id="296" r:id="rId12"/>
    <p:sldId id="275" r:id="rId13"/>
    <p:sldId id="297" r:id="rId14"/>
    <p:sldId id="298" r:id="rId15"/>
    <p:sldId id="299" r:id="rId16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14">
          <p15:clr>
            <a:srgbClr val="A4A3A4"/>
          </p15:clr>
        </p15:guide>
        <p15:guide id="2" pos="286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DBEA"/>
    <a:srgbClr val="CCFFFF"/>
    <a:srgbClr val="CCCCFF"/>
    <a:srgbClr val="FF0000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56" autoAdjust="0"/>
    <p:restoredTop sz="94660"/>
  </p:normalViewPr>
  <p:slideViewPr>
    <p:cSldViewPr snapToGrid="0">
      <p:cViewPr varScale="1">
        <p:scale>
          <a:sx n="154" d="100"/>
          <a:sy n="154" d="100"/>
        </p:scale>
        <p:origin x="348" y="126"/>
      </p:cViewPr>
      <p:guideLst>
        <p:guide orient="horz" pos="1614"/>
        <p:guide pos="286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fld id="{65CB16A6-60E4-4206-938C-103534301BD8}" type="datetimeFigureOut">
              <a:rPr lang="pt-BR"/>
              <a:pPr>
                <a:defRPr/>
              </a:pPr>
              <a:t>24/11/2018</a:t>
            </a:fld>
            <a:endParaRPr lang="pt-BR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491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91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fld id="{7D228C1A-2DE1-41A0-9008-6A9B44A8877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998353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173355" y="182881"/>
            <a:ext cx="8793480" cy="4783454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2485" y="661782"/>
            <a:ext cx="7475220" cy="21945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5400" b="1" cap="all" baseline="0">
                <a:solidFill>
                  <a:srgbClr val="FFFFFF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2148" y="2902226"/>
            <a:ext cx="6575895" cy="1041124"/>
          </a:xfrm>
        </p:spPr>
        <p:txBody>
          <a:bodyPr>
            <a:normAutofit/>
          </a:bodyPr>
          <a:lstStyle>
            <a:lvl1pPr marL="0" indent="0" algn="ctr">
              <a:buNone/>
              <a:defRPr sz="1650">
                <a:solidFill>
                  <a:srgbClr val="FFFFFF"/>
                </a:solidFill>
              </a:defRPr>
            </a:lvl1pPr>
            <a:lvl2pPr marL="342900" indent="0" algn="ctr">
              <a:buNone/>
              <a:defRPr sz="1650"/>
            </a:lvl2pPr>
            <a:lvl3pPr marL="685800" indent="0" algn="ctr">
              <a:buNone/>
              <a:defRPr sz="165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F33281C4-0162-4F2C-9FB8-44AC08FDF0C4}" type="datetimeFigureOut">
              <a:rPr lang="en-US" smtClean="0"/>
              <a:pPr>
                <a:defRPr/>
              </a:pPr>
              <a:t>11/24/2018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F4338E3B-99D8-4F68-81FB-F32D0C07CAE2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  <p:cxnSp>
        <p:nvCxnSpPr>
          <p:cNvPr id="8" name="Straight Connector 7"/>
          <p:cNvCxnSpPr/>
          <p:nvPr/>
        </p:nvCxnSpPr>
        <p:spPr>
          <a:xfrm>
            <a:off x="1483995" y="2800350"/>
            <a:ext cx="61722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96642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EB8C808-A106-4C4C-B358-757E6443DAF5}" type="datetimeFigureOut">
              <a:rPr lang="en-US" smtClean="0"/>
              <a:pPr>
                <a:defRPr/>
              </a:pPr>
              <a:t>11/24/2018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577DD6-8D30-44A9-8721-C797A86F0F5D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760015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571500"/>
            <a:ext cx="1743075" cy="405765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7250" y="571500"/>
            <a:ext cx="5572125" cy="405765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4D96EB9-3884-4F01-9F3C-00BBAD1FA4B0}" type="datetimeFigureOut">
              <a:rPr lang="en-US" smtClean="0"/>
              <a:pPr>
                <a:defRPr/>
              </a:pPr>
              <a:t>11/24/2018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5556F2-2881-4A59-8BD2-DC86FB565D7D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278112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ítulo, text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342900"/>
            <a:ext cx="8229600" cy="1028700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half" idx="1"/>
          </p:nvPr>
        </p:nvSpPr>
        <p:spPr>
          <a:xfrm>
            <a:off x="457200" y="1485900"/>
            <a:ext cx="4038600" cy="2914650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4038600" cy="2914650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107B3E-DE0D-43EF-94CC-A45EF9BF78B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D185F5-8167-458B-AE2E-593D142525E6}" type="datetimeFigureOut">
              <a:rPr lang="en-US"/>
              <a:pPr>
                <a:defRPr/>
              </a:pPr>
              <a:t>11/24/2018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72663216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92F2EAB-0CA4-4E44-9D53-F51030340C58}" type="datetimeFigureOut">
              <a:rPr lang="en-US" smtClean="0"/>
              <a:pPr>
                <a:defRPr/>
              </a:pPr>
              <a:t>11/24/2018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30231E-FE83-4A2A-916D-406A7F859C44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527705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818" y="880181"/>
            <a:ext cx="7475220" cy="219456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5400" b="0" cap="all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2446" y="3115890"/>
            <a:ext cx="6576822" cy="1022855"/>
          </a:xfrm>
        </p:spPr>
        <p:txBody>
          <a:bodyPr anchor="t">
            <a:normAutofit/>
          </a:bodyPr>
          <a:lstStyle>
            <a:lvl1pPr marL="0" indent="0" algn="ctr">
              <a:buNone/>
              <a:defRPr sz="1650">
                <a:solidFill>
                  <a:schemeClr val="accent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8EF280-B60A-4C2A-BEC5-AB9BAC9A43C8}" type="datetimeFigureOut">
              <a:rPr lang="en-US" smtClean="0"/>
              <a:pPr>
                <a:defRPr/>
              </a:pPr>
              <a:t>11/24/2018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A3DD84-DC5B-48D1-B994-B9F14C110160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  <p:cxnSp>
        <p:nvCxnSpPr>
          <p:cNvPr id="7" name="Straight Connector 6"/>
          <p:cNvCxnSpPr/>
          <p:nvPr/>
        </p:nvCxnSpPr>
        <p:spPr>
          <a:xfrm>
            <a:off x="1485900" y="3015306"/>
            <a:ext cx="61722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35739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7250" y="1543049"/>
            <a:ext cx="3566160" cy="301752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709" y="1543050"/>
            <a:ext cx="3566160" cy="301752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9A5941F-0AFD-4961-BCC7-7218E2029158}" type="datetimeFigureOut">
              <a:rPr lang="en-US" smtClean="0"/>
              <a:pPr>
                <a:defRPr/>
              </a:pPr>
              <a:t>11/24/2018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B76624-0E7B-4A78-A703-E3578A379180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377568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1501133"/>
            <a:ext cx="3566160" cy="58293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7250" y="2041112"/>
            <a:ext cx="3566160" cy="25374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1880" y="1499274"/>
            <a:ext cx="3566160" cy="58293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1880" y="2039492"/>
            <a:ext cx="3566160" cy="25374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9F9A3B3-5C0F-4E8C-AEA3-0CBF029F6E52}" type="datetimeFigureOut">
              <a:rPr lang="en-US" smtClean="0"/>
              <a:pPr>
                <a:defRPr/>
              </a:pPr>
              <a:t>11/24/2018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291DFC-DAAF-4767-95DF-616F7E971D61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041896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694110A-18E6-4FEA-BEC0-EBA74DBB4CF6}" type="datetimeFigureOut">
              <a:rPr lang="en-US" smtClean="0"/>
              <a:pPr>
                <a:defRPr/>
              </a:pPr>
              <a:t>11/24/2018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4261DC-EE78-451A-B211-6A5354DA1337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619312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B41065C-0B1A-4406-9821-DB99BFCC2AF3}" type="datetimeFigureOut">
              <a:rPr lang="en-US" smtClean="0"/>
              <a:pPr>
                <a:defRPr/>
              </a:pPr>
              <a:t>11/24/2018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8378B1-A12C-414B-8145-51C3BA8F1927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820789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822960"/>
            <a:ext cx="2948940" cy="130302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89119" y="822960"/>
            <a:ext cx="3909060" cy="349758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125980"/>
            <a:ext cx="2948940" cy="22631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75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6BDCB22-6A52-4EE3-9DBA-F4F9FF564165}" type="datetimeFigureOut">
              <a:rPr lang="en-US" smtClean="0"/>
              <a:pPr>
                <a:defRPr/>
              </a:pPr>
              <a:t>11/24/2018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C69D7E-0D78-4BDA-88F8-F8EA0A375F22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860243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822960"/>
            <a:ext cx="2948940" cy="130302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59936" y="802385"/>
            <a:ext cx="4574286" cy="360045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1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125980"/>
            <a:ext cx="2948940" cy="216027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75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E2FDB50-F544-4CA8-A1D2-E2263F3D5652}" type="datetimeFigureOut">
              <a:rPr lang="en-US" smtClean="0"/>
              <a:pPr>
                <a:defRPr/>
              </a:pPr>
              <a:t>11/24/2018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E6AC72-8986-473B-AD62-69ADB46DE347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917048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173355" y="182881"/>
            <a:ext cx="8793480" cy="4783454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7250" y="457200"/>
            <a:ext cx="7406640" cy="10172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1" y="1543050"/>
            <a:ext cx="7404653" cy="30289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7247" y="4667871"/>
            <a:ext cx="174680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C4944837-AC40-42B5-9C58-100796948FD0}" type="datetimeFigureOut">
              <a:rPr lang="en-US" smtClean="0"/>
              <a:pPr>
                <a:defRPr/>
              </a:pPr>
              <a:t>11/24/2018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61861" y="4667871"/>
            <a:ext cx="3538331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7148" y="4667871"/>
            <a:ext cx="1279663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50452F5D-D2A8-47D4-B460-33B5878E31CC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08039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71450" indent="-137160" algn="l" defTabSz="685800" rtl="0" eaLnBrk="1" latinLnBrk="0" hangingPunct="1">
        <a:lnSpc>
          <a:spcPct val="90000"/>
        </a:lnSpc>
        <a:spcBef>
          <a:spcPts val="1050"/>
        </a:spcBef>
        <a:buClr>
          <a:schemeClr val="accent1"/>
        </a:buClr>
        <a:buSzPct val="80000"/>
        <a:buFont typeface="Corbel" pitchFamily="34" charset="0"/>
        <a:buChar char="•"/>
        <a:defRPr sz="1650" kern="1200">
          <a:solidFill>
            <a:schemeClr val="accent1"/>
          </a:solidFill>
          <a:latin typeface="+mn-lt"/>
          <a:ea typeface="+mn-ea"/>
          <a:cs typeface="+mn-cs"/>
        </a:defRPr>
      </a:lvl1pPr>
      <a:lvl2pPr marL="34290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5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54864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350" kern="1200">
          <a:solidFill>
            <a:schemeClr val="accent1"/>
          </a:solidFill>
          <a:latin typeface="+mn-lt"/>
          <a:ea typeface="+mn-ea"/>
          <a:cs typeface="+mn-cs"/>
        </a:defRPr>
      </a:lvl3pPr>
      <a:lvl4pPr marL="75438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96012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2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4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165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18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jpeg"/><Relationship Id="rId3" Type="http://schemas.openxmlformats.org/officeDocument/2006/relationships/image" Target="../media/image14.jpeg"/><Relationship Id="rId7" Type="http://schemas.openxmlformats.org/officeDocument/2006/relationships/image" Target="../media/image18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jpeg"/><Relationship Id="rId5" Type="http://schemas.openxmlformats.org/officeDocument/2006/relationships/image" Target="../media/image16.jpeg"/><Relationship Id="rId4" Type="http://schemas.openxmlformats.org/officeDocument/2006/relationships/image" Target="../media/image15.jpeg"/><Relationship Id="rId9" Type="http://schemas.openxmlformats.org/officeDocument/2006/relationships/image" Target="../media/image20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5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gif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2.emf"/><Relationship Id="rId4" Type="http://schemas.openxmlformats.org/officeDocument/2006/relationships/oleObject" Target="../embeddings/Documento_do_Microsoft_Word_97_-_20031.doc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ctrTitle"/>
          </p:nvPr>
        </p:nvSpPr>
        <p:spPr>
          <a:xfrm>
            <a:off x="512619" y="1526837"/>
            <a:ext cx="7760855" cy="1102519"/>
          </a:xfrm>
        </p:spPr>
        <p:txBody>
          <a:bodyPr>
            <a:normAutofit/>
          </a:bodyPr>
          <a:lstStyle/>
          <a:p>
            <a:r>
              <a:rPr lang="pt-BR" sz="3800" cap="small" dirty="0" smtClean="0"/>
              <a:t>Regra de três simples</a:t>
            </a:r>
            <a:endParaRPr lang="pt-BR" sz="3800" cap="small" dirty="0"/>
          </a:p>
        </p:txBody>
      </p:sp>
      <p:sp>
        <p:nvSpPr>
          <p:cNvPr id="7" name="Subtítulo 6"/>
          <p:cNvSpPr>
            <a:spLocks noGrp="1"/>
          </p:cNvSpPr>
          <p:nvPr>
            <p:ph type="subTitle" idx="1"/>
          </p:nvPr>
        </p:nvSpPr>
        <p:spPr>
          <a:xfrm>
            <a:off x="2001407" y="2933698"/>
            <a:ext cx="4953000" cy="706495"/>
          </a:xfrm>
        </p:spPr>
        <p:txBody>
          <a:bodyPr/>
          <a:lstStyle/>
          <a:p>
            <a:r>
              <a:rPr lang="pt-BR" dirty="0" smtClean="0"/>
              <a:t>Nivelamento </a:t>
            </a:r>
            <a:r>
              <a:rPr lang="pt-BR" dirty="0" err="1" smtClean="0"/>
              <a:t>Paespe</a:t>
            </a:r>
            <a:endParaRPr lang="pt-BR" dirty="0"/>
          </a:p>
        </p:txBody>
      </p:sp>
      <p:sp>
        <p:nvSpPr>
          <p:cNvPr id="8" name="Subtítulo 6"/>
          <p:cNvSpPr txBox="1">
            <a:spLocks/>
          </p:cNvSpPr>
          <p:nvPr/>
        </p:nvSpPr>
        <p:spPr>
          <a:xfrm>
            <a:off x="230911" y="766618"/>
            <a:ext cx="563417" cy="706495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64008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None/>
              <a:tabLst/>
              <a:defRPr/>
            </a:pPr>
            <a:endParaRPr kumimoji="0" lang="pt-BR" sz="13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9" name="Picture 6" descr="http://cendointernacional.com/wp-content/uploads/2012/10/logo-ufa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747" y="3729182"/>
            <a:ext cx="779440" cy="8010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Imagem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7976" y="3754914"/>
            <a:ext cx="838531" cy="749626"/>
          </a:xfrm>
          <a:prstGeom prst="rect">
            <a:avLst/>
          </a:prstGeom>
        </p:spPr>
      </p:pic>
      <p:pic>
        <p:nvPicPr>
          <p:cNvPr id="8194" name="Picture 2" descr="pet C&amp;T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6147" y="3876120"/>
            <a:ext cx="1018673" cy="5072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>
            <a:spLocks noGrp="1" noChangeArrowheads="1"/>
          </p:cNvSpPr>
          <p:nvPr>
            <p:ph idx="1"/>
          </p:nvPr>
        </p:nvSpPr>
        <p:spPr>
          <a:xfrm>
            <a:off x="410548" y="389681"/>
            <a:ext cx="8186056" cy="4096940"/>
          </a:xfrm>
        </p:spPr>
        <p:txBody>
          <a:bodyPr>
            <a:normAutofit/>
          </a:bodyPr>
          <a:lstStyle/>
          <a:p>
            <a:pPr marL="96838" indent="-4763" algn="just">
              <a:buNone/>
            </a:pPr>
            <a:r>
              <a:rPr lang="pt-BR" sz="2400" dirty="0" smtClean="0"/>
              <a:t>Exemplo 01: Para </a:t>
            </a:r>
            <a:r>
              <a:rPr lang="pt-BR" sz="2400" dirty="0"/>
              <a:t>fazer o bolo de aniversário utilizamos 300 gramas de chocolate. No entanto, faremos 5 bolos. Qual a quantidade de chocolate que necessitaremos?</a:t>
            </a:r>
            <a:endParaRPr lang="en-US" sz="2400" b="1" dirty="0" smtClean="0"/>
          </a:p>
          <a:p>
            <a:pPr marL="96838" indent="-4763" algn="ctr" eaLnBrk="1" hangingPunct="1"/>
            <a:endParaRPr lang="pt-BR" sz="1000" dirty="0" smtClean="0"/>
          </a:p>
          <a:p>
            <a:pPr marL="96838" indent="-4763" algn="ctr" eaLnBrk="1" hangingPunct="1"/>
            <a:endParaRPr lang="pt-BR" sz="1000" dirty="0" smtClean="0"/>
          </a:p>
          <a:p>
            <a:pPr marL="92075" indent="0" algn="ctr" eaLnBrk="1" hangingPunct="1">
              <a:buNone/>
            </a:pPr>
            <a:endParaRPr lang="pt-BR" sz="2800" dirty="0" smtClean="0"/>
          </a:p>
        </p:txBody>
      </p:sp>
      <p:pic>
        <p:nvPicPr>
          <p:cNvPr id="6146" name="Picture 2" descr="Resultado de imagem para bolode chocolate desenh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0317" y="1635934"/>
            <a:ext cx="1270866" cy="8837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eta para a direita 1"/>
          <p:cNvSpPr/>
          <p:nvPr/>
        </p:nvSpPr>
        <p:spPr>
          <a:xfrm>
            <a:off x="4403269" y="1881335"/>
            <a:ext cx="858416" cy="28613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6148" name="Picture 4" descr="Resultado de imagem para chocolate em po desenh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9854" y="1394486"/>
            <a:ext cx="1129998" cy="1129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Resultado de imagem para bolode chocolate desenho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9428" y="2782052"/>
            <a:ext cx="1031059" cy="7169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Resultado de imagem para bolode chocolate desenho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7312" y="3534958"/>
            <a:ext cx="1004976" cy="698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Resultado de imagem para bolode chocolate desenho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9800" y="2791966"/>
            <a:ext cx="1029450" cy="6971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Resultado de imagem para bolode chocolate desenho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010" y="2757693"/>
            <a:ext cx="1072612" cy="7458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Resultado de imagem para bolode chocolate desenho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3491" y="3499035"/>
            <a:ext cx="1035549" cy="720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Seta para a direita 12"/>
          <p:cNvSpPr/>
          <p:nvPr/>
        </p:nvSpPr>
        <p:spPr>
          <a:xfrm>
            <a:off x="4421877" y="2997473"/>
            <a:ext cx="858416" cy="28613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6150" name="Picture 6" descr="Resultado de imagem para interrogaÃ§Ã£o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4079" y="2524485"/>
            <a:ext cx="943942" cy="12570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idx="1"/>
          </p:nvPr>
        </p:nvSpPr>
        <p:spPr>
          <a:xfrm>
            <a:off x="433388" y="441649"/>
            <a:ext cx="8477250" cy="3853260"/>
          </a:xfrm>
        </p:spPr>
        <p:txBody>
          <a:bodyPr>
            <a:normAutofit/>
          </a:bodyPr>
          <a:lstStyle/>
          <a:p>
            <a:pPr marL="34290" indent="0" algn="just" eaLnBrk="1" hangingPunct="1">
              <a:lnSpc>
                <a:spcPct val="90000"/>
              </a:lnSpc>
              <a:buNone/>
            </a:pPr>
            <a:r>
              <a:rPr lang="pt-BR" sz="2400" dirty="0" smtClean="0"/>
              <a:t>Exemplo 2:  Afim de construir sua casa, Manoel contratou 20 trabalhadores eles falaram que essa obra duraria em média 3 meses. Porém, Manoel queria casar logo então contratou mais 10 trabalhadores. Em quanto tempo terminará a obra com o novo arranjo?</a:t>
            </a:r>
            <a:endParaRPr lang="en-US" sz="2400" dirty="0" smtClean="0"/>
          </a:p>
          <a:p>
            <a:pPr marL="34290" indent="0" algn="ctr" eaLnBrk="1" hangingPunct="1">
              <a:lnSpc>
                <a:spcPct val="90000"/>
              </a:lnSpc>
              <a:buNone/>
            </a:pPr>
            <a:endParaRPr lang="pt-BR" sz="2400" dirty="0" smtClean="0"/>
          </a:p>
        </p:txBody>
      </p:sp>
      <p:sp>
        <p:nvSpPr>
          <p:cNvPr id="2" name="AutoShape 2" descr="Resultado de imagem para obra desenh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7172" name="Picture 4" descr="Resultado de imagem para obra desenh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804" y="2189324"/>
            <a:ext cx="2679642" cy="2594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3589862" y="2312294"/>
            <a:ext cx="4677568" cy="860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Down Arrow 7"/>
          <p:cNvSpPr/>
          <p:nvPr/>
        </p:nvSpPr>
        <p:spPr>
          <a:xfrm rot="10800000">
            <a:off x="3225254" y="2373649"/>
            <a:ext cx="293221" cy="8021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pic>
        <p:nvPicPr>
          <p:cNvPr id="8" name="Picture 6" descr="Resultado de imagem para interrogaÃ§Ã£o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0024" y="2418389"/>
            <a:ext cx="486548" cy="6479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542661" y="1577303"/>
            <a:ext cx="6058678" cy="1251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Down Arrow 2"/>
          <p:cNvSpPr/>
          <p:nvPr/>
        </p:nvSpPr>
        <p:spPr>
          <a:xfrm rot="10800000">
            <a:off x="1196004" y="1731170"/>
            <a:ext cx="302403" cy="99094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4" name="Down Arrow 3"/>
          <p:cNvSpPr>
            <a:spLocks noChangeArrowheads="1"/>
          </p:cNvSpPr>
          <p:nvPr/>
        </p:nvSpPr>
        <p:spPr bwMode="auto">
          <a:xfrm>
            <a:off x="7689847" y="1700926"/>
            <a:ext cx="273698" cy="1055358"/>
          </a:xfrm>
          <a:prstGeom prst="downArrow">
            <a:avLst>
              <a:gd name="adj1" fmla="val 50000"/>
              <a:gd name="adj2" fmla="val 45257"/>
            </a:avLst>
          </a:prstGeom>
          <a:solidFill>
            <a:schemeClr val="accent1"/>
          </a:solidFill>
          <a:ln w="25400" algn="ctr">
            <a:solidFill>
              <a:srgbClr val="C00000"/>
            </a:solidFill>
            <a:miter lim="800000"/>
            <a:headEnd/>
            <a:tailEnd/>
          </a:ln>
        </p:spPr>
        <p:txBody>
          <a:bodyPr rot="1080000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</a:endParaRPr>
          </a:p>
        </p:txBody>
      </p:sp>
      <p:pic>
        <p:nvPicPr>
          <p:cNvPr id="29697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97813" y="3348380"/>
            <a:ext cx="2247900" cy="3750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699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324350" y="2154116"/>
            <a:ext cx="495300" cy="3214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324350" y="2491334"/>
            <a:ext cx="495300" cy="3214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Retângulo de cantos arredondados 1"/>
          <p:cNvSpPr/>
          <p:nvPr/>
        </p:nvSpPr>
        <p:spPr>
          <a:xfrm>
            <a:off x="3290595" y="3197289"/>
            <a:ext cx="2674775" cy="640703"/>
          </a:xfrm>
          <a:prstGeom prst="round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6" dur="500"/>
                                        <p:tgtEl>
                                          <p:spTgt spid="29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8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 idx="4294967295"/>
          </p:nvPr>
        </p:nvSpPr>
        <p:spPr>
          <a:xfrm>
            <a:off x="506586" y="243373"/>
            <a:ext cx="8058916" cy="1028700"/>
          </a:xfrm>
        </p:spPr>
        <p:txBody>
          <a:bodyPr/>
          <a:lstStyle/>
          <a:p>
            <a:pPr algn="ctr" eaLnBrk="1" hangingPunct="1"/>
            <a:r>
              <a:rPr lang="pt-BR" dirty="0" smtClean="0"/>
              <a:t>Exemplos</a:t>
            </a:r>
            <a:endParaRPr lang="en-US" dirty="0" smtClean="0"/>
          </a:p>
        </p:txBody>
      </p:sp>
      <p:sp>
        <p:nvSpPr>
          <p:cNvPr id="17411" name="TextBox 2"/>
          <p:cNvSpPr txBox="1">
            <a:spLocks noChangeArrowheads="1"/>
          </p:cNvSpPr>
          <p:nvPr/>
        </p:nvSpPr>
        <p:spPr bwMode="auto">
          <a:xfrm>
            <a:off x="572276" y="1089883"/>
            <a:ext cx="8067869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1" hangingPunct="1"/>
            <a:r>
              <a:rPr lang="pt-BR" sz="1800" dirty="0">
                <a:latin typeface="+mn-lt"/>
                <a:cs typeface="Arial" pitchFamily="34" charset="0"/>
              </a:rPr>
              <a:t> </a:t>
            </a:r>
            <a:r>
              <a:rPr lang="pt-BR" sz="1800" dirty="0" smtClean="0">
                <a:latin typeface="+mn-lt"/>
                <a:cs typeface="Arial" pitchFamily="34" charset="0"/>
              </a:rPr>
              <a:t>1. </a:t>
            </a:r>
            <a:r>
              <a:rPr lang="pt-BR" sz="1800" dirty="0" smtClean="0"/>
              <a:t>Com </a:t>
            </a:r>
            <a:r>
              <a:rPr lang="pt-BR" sz="1800" dirty="0"/>
              <a:t>uma área  de absorção de raios solares de 1,2m</a:t>
            </a:r>
            <a:r>
              <a:rPr lang="pt-BR" sz="1800" baseline="30000" dirty="0"/>
              <a:t>2</a:t>
            </a:r>
            <a:r>
              <a:rPr lang="pt-BR" sz="1800" dirty="0"/>
              <a:t>, uma lancha com motor movido a energia solar consegue produzir 400 watts por hora de energia. Aumentando-se essa área para 1,5m</a:t>
            </a:r>
            <a:r>
              <a:rPr lang="pt-BR" sz="1800" baseline="30000" dirty="0"/>
              <a:t>2</a:t>
            </a:r>
            <a:r>
              <a:rPr lang="pt-BR" sz="1800" dirty="0"/>
              <a:t>, qual será a energia produzida</a:t>
            </a:r>
            <a:r>
              <a:rPr lang="pt-BR" sz="1800" dirty="0" smtClean="0"/>
              <a:t>?</a:t>
            </a:r>
          </a:p>
          <a:p>
            <a:pPr algn="just" eaLnBrk="1" hangingPunct="1"/>
            <a:endParaRPr lang="pt-BR" sz="1800" dirty="0" smtClean="0"/>
          </a:p>
          <a:p>
            <a:pPr algn="just" eaLnBrk="1" hangingPunct="1"/>
            <a:endParaRPr lang="pt-BR" sz="1800" dirty="0"/>
          </a:p>
          <a:p>
            <a:r>
              <a:rPr lang="pt-BR" sz="1800" dirty="0" smtClean="0"/>
              <a:t>2. </a:t>
            </a:r>
            <a:r>
              <a:rPr lang="pt-BR" sz="1800" dirty="0"/>
              <a:t>Um trem, deslocando-se a uma velocidade média de 400Km/h, faz um determinado percurso em 3 horas. Em quanto tempo faria esse mesmo percurso, se a velocidade utilizada fosse de 480km/h?</a:t>
            </a:r>
          </a:p>
          <a:p>
            <a:r>
              <a:rPr lang="pt-BR" sz="1800" dirty="0"/>
              <a:t/>
            </a:r>
            <a:br>
              <a:rPr lang="pt-BR" sz="1800" dirty="0"/>
            </a:br>
            <a:endParaRPr lang="pt-BR" sz="1800" dirty="0"/>
          </a:p>
          <a:p>
            <a:r>
              <a:rPr lang="pt-BR" sz="2800" dirty="0"/>
              <a:t/>
            </a:r>
            <a:br>
              <a:rPr lang="pt-BR" sz="2800" dirty="0"/>
            </a:br>
            <a:r>
              <a:rPr lang="pt-BR" sz="2600" dirty="0">
                <a:latin typeface="+mn-lt"/>
                <a:cs typeface="Arial" pitchFamily="34" charset="0"/>
              </a:rPr>
              <a:t>	</a:t>
            </a:r>
            <a:endParaRPr lang="en-US" sz="2600" b="1" dirty="0"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905817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>
                                        <p:cTn id="6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ctrTitle"/>
          </p:nvPr>
        </p:nvSpPr>
        <p:spPr>
          <a:xfrm>
            <a:off x="512619" y="1526837"/>
            <a:ext cx="7760855" cy="1102519"/>
          </a:xfrm>
        </p:spPr>
        <p:txBody>
          <a:bodyPr>
            <a:normAutofit/>
          </a:bodyPr>
          <a:lstStyle/>
          <a:p>
            <a:r>
              <a:rPr lang="pt-BR" sz="3800" cap="small" dirty="0" smtClean="0"/>
              <a:t>Juros Simples</a:t>
            </a:r>
            <a:endParaRPr lang="pt-BR" sz="3800" cap="small" dirty="0"/>
          </a:p>
        </p:txBody>
      </p:sp>
      <p:sp>
        <p:nvSpPr>
          <p:cNvPr id="7" name="Subtítulo 6"/>
          <p:cNvSpPr>
            <a:spLocks noGrp="1"/>
          </p:cNvSpPr>
          <p:nvPr>
            <p:ph type="subTitle" idx="1"/>
          </p:nvPr>
        </p:nvSpPr>
        <p:spPr>
          <a:xfrm>
            <a:off x="2001407" y="2933698"/>
            <a:ext cx="4953000" cy="706495"/>
          </a:xfrm>
        </p:spPr>
        <p:txBody>
          <a:bodyPr/>
          <a:lstStyle/>
          <a:p>
            <a:r>
              <a:rPr lang="pt-BR" dirty="0" smtClean="0"/>
              <a:t>Nivelamento </a:t>
            </a:r>
            <a:r>
              <a:rPr lang="pt-BR" dirty="0" err="1" smtClean="0"/>
              <a:t>Paespe</a:t>
            </a:r>
            <a:endParaRPr lang="pt-BR" dirty="0"/>
          </a:p>
        </p:txBody>
      </p:sp>
      <p:sp>
        <p:nvSpPr>
          <p:cNvPr id="8" name="Subtítulo 6"/>
          <p:cNvSpPr txBox="1">
            <a:spLocks/>
          </p:cNvSpPr>
          <p:nvPr/>
        </p:nvSpPr>
        <p:spPr>
          <a:xfrm>
            <a:off x="230911" y="766618"/>
            <a:ext cx="563417" cy="706495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64008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None/>
              <a:tabLst/>
              <a:defRPr/>
            </a:pPr>
            <a:endParaRPr kumimoji="0" lang="pt-BR" sz="13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6381686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TextBox 2"/>
          <p:cNvSpPr txBox="1">
            <a:spLocks noChangeArrowheads="1"/>
          </p:cNvSpPr>
          <p:nvPr/>
        </p:nvSpPr>
        <p:spPr bwMode="auto">
          <a:xfrm>
            <a:off x="393700" y="486633"/>
            <a:ext cx="8367095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pt-BR" sz="1800" dirty="0">
                <a:latin typeface="+mn-lt"/>
                <a:cs typeface="Arial" pitchFamily="34" charset="0"/>
              </a:rPr>
              <a:t> </a:t>
            </a:r>
            <a:r>
              <a:rPr lang="pt-BR" sz="1800" b="1" dirty="0" smtClean="0"/>
              <a:t>Juros </a:t>
            </a:r>
            <a:r>
              <a:rPr lang="pt-BR" sz="1800" b="1" dirty="0"/>
              <a:t>simples</a:t>
            </a:r>
            <a:r>
              <a:rPr lang="pt-BR" sz="1800" dirty="0"/>
              <a:t> é um acréscimo calculado sobre o valor inicial de um aplicação financeira ou de uma compra feita a crédito, por exemplo.</a:t>
            </a:r>
          </a:p>
          <a:p>
            <a:pPr algn="just"/>
            <a:r>
              <a:rPr lang="pt-BR" sz="1800" dirty="0"/>
              <a:t/>
            </a:r>
            <a:br>
              <a:rPr lang="pt-BR" sz="1800" dirty="0"/>
            </a:br>
            <a:r>
              <a:rPr lang="pt-BR" sz="2800" dirty="0"/>
              <a:t/>
            </a:r>
            <a:br>
              <a:rPr lang="pt-BR" sz="2800" dirty="0"/>
            </a:br>
            <a:r>
              <a:rPr lang="pt-BR" sz="2600" dirty="0">
                <a:latin typeface="+mn-lt"/>
                <a:cs typeface="Arial" pitchFamily="34" charset="0"/>
              </a:rPr>
              <a:t>	</a:t>
            </a:r>
            <a:endParaRPr lang="en-US" sz="2600" b="1" dirty="0">
              <a:latin typeface="+mn-lt"/>
              <a:cs typeface="Arial" pitchFamily="34" charset="0"/>
            </a:endParaRP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 rotWithShape="1">
          <a:blip r:embed="rId2"/>
          <a:srcRect l="16597" t="24692" r="69445" b="69876"/>
          <a:stretch/>
        </p:blipFill>
        <p:spPr>
          <a:xfrm>
            <a:off x="2673349" y="1363796"/>
            <a:ext cx="4609565" cy="1009059"/>
          </a:xfrm>
          <a:prstGeom prst="rect">
            <a:avLst/>
          </a:prstGeom>
        </p:spPr>
      </p:pic>
      <p:sp>
        <p:nvSpPr>
          <p:cNvPr id="4" name="Arredondar Retângulo no Mesmo Canto Lateral 3"/>
          <p:cNvSpPr/>
          <p:nvPr/>
        </p:nvSpPr>
        <p:spPr>
          <a:xfrm>
            <a:off x="3384550" y="1363796"/>
            <a:ext cx="1924050" cy="731704"/>
          </a:xfrm>
          <a:prstGeom prst="round2Same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Retângulo 4"/>
          <p:cNvSpPr/>
          <p:nvPr/>
        </p:nvSpPr>
        <p:spPr>
          <a:xfrm>
            <a:off x="761350" y="2265149"/>
            <a:ext cx="7999445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800" b="1" dirty="0">
                <a:latin typeface="Droid Serif"/>
              </a:rPr>
              <a:t>J</a:t>
            </a:r>
            <a:r>
              <a:rPr lang="pt-BR" sz="1800" dirty="0">
                <a:latin typeface="Droid Serif"/>
              </a:rPr>
              <a:t>: juros</a:t>
            </a:r>
            <a:br>
              <a:rPr lang="pt-BR" sz="1800" dirty="0">
                <a:latin typeface="Droid Serif"/>
              </a:rPr>
            </a:br>
            <a:r>
              <a:rPr lang="pt-BR" sz="1800" b="1" dirty="0">
                <a:latin typeface="Droid Serif"/>
              </a:rPr>
              <a:t>C</a:t>
            </a:r>
            <a:r>
              <a:rPr lang="pt-BR" sz="1800" dirty="0">
                <a:latin typeface="Droid Serif"/>
              </a:rPr>
              <a:t>: capital</a:t>
            </a:r>
            <a:br>
              <a:rPr lang="pt-BR" sz="1800" dirty="0">
                <a:latin typeface="Droid Serif"/>
              </a:rPr>
            </a:br>
            <a:r>
              <a:rPr lang="pt-BR" sz="1800" b="1" dirty="0">
                <a:latin typeface="Droid Serif"/>
              </a:rPr>
              <a:t>i</a:t>
            </a:r>
            <a:r>
              <a:rPr lang="pt-BR" sz="1800" dirty="0">
                <a:latin typeface="Droid Serif"/>
              </a:rPr>
              <a:t>: taxa de juros. Para substituir na fórmula, a taxa deverá estar escrita na forma de número decimal. Para isso, basta dividir o valor dado por 100.</a:t>
            </a:r>
            <a:br>
              <a:rPr lang="pt-BR" sz="1800" dirty="0">
                <a:latin typeface="Droid Serif"/>
              </a:rPr>
            </a:br>
            <a:r>
              <a:rPr lang="pt-BR" sz="1800" b="1" dirty="0">
                <a:latin typeface="Droid Serif"/>
              </a:rPr>
              <a:t>t</a:t>
            </a:r>
            <a:r>
              <a:rPr lang="pt-BR" sz="1800" dirty="0">
                <a:latin typeface="Droid Serif"/>
              </a:rPr>
              <a:t>: tempo. A taxa de juros e o tempo devem se referir à mesma unidade de tempo.</a:t>
            </a:r>
          </a:p>
          <a:p>
            <a:r>
              <a:rPr lang="pt-BR" dirty="0"/>
              <a:t/>
            </a:r>
            <a:br>
              <a:rPr lang="pt-BR" dirty="0"/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9818792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341316" y="342903"/>
            <a:ext cx="8428034" cy="692148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pt-BR" sz="4000" dirty="0" smtClean="0"/>
              <a:t/>
            </a:r>
            <a:br>
              <a:rPr lang="pt-BR" sz="4000" dirty="0" smtClean="0"/>
            </a:br>
            <a:r>
              <a:rPr lang="pt-BR" dirty="0" smtClean="0"/>
              <a:t>R</a:t>
            </a:r>
            <a:r>
              <a:rPr lang="pt-BR" sz="4000" dirty="0" smtClean="0"/>
              <a:t>azão</a:t>
            </a:r>
            <a:r>
              <a:rPr lang="en-US" sz="4000" dirty="0" smtClean="0"/>
              <a:t/>
            </a:r>
            <a:br>
              <a:rPr lang="en-US" sz="4000" dirty="0" smtClean="0"/>
            </a:br>
            <a:endParaRPr lang="pt-BR" sz="4000" dirty="0" smtClean="0"/>
          </a:p>
        </p:txBody>
      </p:sp>
      <p:pic>
        <p:nvPicPr>
          <p:cNvPr id="10243" name="Picture 9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74390" y="2616933"/>
            <a:ext cx="303212" cy="985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5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29771" y="2626366"/>
            <a:ext cx="822325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6" name="Picture 10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135906" y="2576452"/>
            <a:ext cx="315913" cy="1026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7" name="Picture 7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10124" y="2546045"/>
            <a:ext cx="330200" cy="10739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869951" y="1035051"/>
            <a:ext cx="7524749" cy="3056424"/>
          </a:xfrm>
        </p:spPr>
        <p:txBody>
          <a:bodyPr/>
          <a:lstStyle/>
          <a:p>
            <a:r>
              <a:rPr lang="pt-BR" altLang="pt-BR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Denominamos de </a:t>
            </a:r>
            <a:r>
              <a:rPr lang="pt-BR" altLang="pt-BR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razão</a:t>
            </a:r>
            <a:r>
              <a:rPr lang="pt-BR" altLang="pt-BR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entre dois números </a:t>
            </a:r>
            <a:r>
              <a:rPr lang="pt-BR" altLang="pt-BR" sz="20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pt-BR" altLang="pt-BR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e </a:t>
            </a:r>
            <a:r>
              <a:rPr lang="pt-BR" altLang="pt-BR" sz="20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pt-BR" altLang="pt-BR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(</a:t>
            </a:r>
            <a:r>
              <a:rPr lang="pt-BR" altLang="pt-BR" sz="20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pt-BR" altLang="pt-BR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diferente de zero)</a:t>
            </a:r>
            <a:r>
              <a:rPr lang="pt-BR" altLang="pt-B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t-BR" altLang="pt-B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altLang="pt-BR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quociente </a:t>
            </a:r>
            <a:r>
              <a:rPr lang="pt-BR" altLang="pt-B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pt-BR" altLang="pt-BR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ou </a:t>
            </a:r>
            <a:r>
              <a:rPr lang="pt-BR" altLang="pt-BR" sz="20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a:b</a:t>
            </a:r>
            <a:r>
              <a:rPr lang="pt-BR" altLang="pt-BR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pt-BR" altLang="pt-B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pt-BR" altLang="pt-BR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altLang="pt-B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São exemplos de razão: </a:t>
            </a:r>
            <a:endParaRPr lang="pt-BR" altLang="pt-BR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dirty="0"/>
          </a:p>
        </p:txBody>
      </p:sp>
      <p:pic>
        <p:nvPicPr>
          <p:cNvPr id="5124" name="Picture 4" descr="https://www.somatematica.com.br/fundam/razao4.gif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1566" y="1319211"/>
            <a:ext cx="198434" cy="508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TextBox 2"/>
          <p:cNvSpPr txBox="1">
            <a:spLocks noChangeArrowheads="1"/>
          </p:cNvSpPr>
          <p:nvPr/>
        </p:nvSpPr>
        <p:spPr bwMode="auto">
          <a:xfrm>
            <a:off x="457200" y="717623"/>
            <a:ext cx="8229600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pt-BR" dirty="0">
                <a:latin typeface="+mn-lt"/>
                <a:cs typeface="Arial" pitchFamily="34" charset="0"/>
              </a:rPr>
              <a:t>Uma proporção é uma igualdade que compara razões. </a:t>
            </a:r>
          </a:p>
          <a:p>
            <a:pPr algn="ctr" eaLnBrk="1" hangingPunct="1"/>
            <a:endParaRPr lang="pt-BR" dirty="0">
              <a:latin typeface="+mn-lt"/>
              <a:cs typeface="Arial" pitchFamily="34" charset="0"/>
            </a:endParaRPr>
          </a:p>
          <a:p>
            <a:pPr algn="ctr" eaLnBrk="1" hangingPunct="1"/>
            <a:r>
              <a:rPr lang="pt-BR" dirty="0">
                <a:latin typeface="+mn-lt"/>
                <a:cs typeface="Arial" pitchFamily="34" charset="0"/>
              </a:rPr>
              <a:t>Ela significa que as quantidades descritas podem não ser iguais, mas estão igualmente divididas.</a:t>
            </a:r>
          </a:p>
          <a:p>
            <a:pPr algn="ctr" eaLnBrk="1" hangingPunct="1"/>
            <a:r>
              <a:rPr lang="pt-BR" dirty="0">
                <a:latin typeface="+mn-lt"/>
                <a:cs typeface="Arial" pitchFamily="34" charset="0"/>
              </a:rPr>
              <a:t> </a:t>
            </a:r>
          </a:p>
          <a:p>
            <a:pPr algn="ctr" eaLnBrk="1" hangingPunct="1"/>
            <a:r>
              <a:rPr lang="pt-BR" dirty="0">
                <a:latin typeface="+mn-lt"/>
                <a:cs typeface="Arial" pitchFamily="34" charset="0"/>
              </a:rPr>
              <a:t>	</a:t>
            </a:r>
            <a:endParaRPr lang="en-US" dirty="0">
              <a:latin typeface="+mn-lt"/>
              <a:cs typeface="Arial" pitchFamily="34" charset="0"/>
            </a:endParaRPr>
          </a:p>
        </p:txBody>
      </p:sp>
      <p:sp>
        <p:nvSpPr>
          <p:cNvPr id="11268" name="TextBox 6"/>
          <p:cNvSpPr txBox="1">
            <a:spLocks noChangeArrowheads="1"/>
          </p:cNvSpPr>
          <p:nvPr/>
        </p:nvSpPr>
        <p:spPr bwMode="auto">
          <a:xfrm>
            <a:off x="457200" y="3582592"/>
            <a:ext cx="822960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>
              <a:lnSpc>
                <a:spcPct val="150000"/>
              </a:lnSpc>
            </a:pPr>
            <a:r>
              <a:rPr lang="pt-BR" sz="2000">
                <a:cs typeface="Arial" pitchFamily="34" charset="0"/>
              </a:rPr>
              <a:t>	</a:t>
            </a:r>
            <a:endParaRPr lang="en-US" sz="2000"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idx="1"/>
          </p:nvPr>
        </p:nvSpPr>
        <p:spPr>
          <a:xfrm>
            <a:off x="433388" y="755334"/>
            <a:ext cx="8405812" cy="3895725"/>
          </a:xfrm>
        </p:spPr>
        <p:txBody>
          <a:bodyPr/>
          <a:lstStyle/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dirty="0" smtClean="0"/>
              <a:t>   Como se tivéssemos um jarra com 2 litros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dirty="0" smtClean="0"/>
              <a:t>(2000ml) de água com 20 gramas de açúcar.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dirty="0" smtClean="0"/>
              <a:t>   </a:t>
            </a:r>
          </a:p>
        </p:txBody>
      </p:sp>
      <p:pic>
        <p:nvPicPr>
          <p:cNvPr id="12291" name="Picture 15" descr="MCj0397236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60628" y="1880713"/>
            <a:ext cx="4481513" cy="2524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2" name="Text Box 16"/>
          <p:cNvSpPr txBox="1">
            <a:spLocks noChangeArrowheads="1"/>
          </p:cNvSpPr>
          <p:nvPr/>
        </p:nvSpPr>
        <p:spPr bwMode="auto">
          <a:xfrm>
            <a:off x="6238878" y="4404838"/>
            <a:ext cx="76041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1000"/>
              <a:t>Clip-art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idx="1"/>
          </p:nvPr>
        </p:nvSpPr>
        <p:spPr>
          <a:xfrm>
            <a:off x="463550" y="722312"/>
            <a:ext cx="8229600" cy="4052888"/>
          </a:xfrm>
        </p:spPr>
        <p:txBody>
          <a:bodyPr/>
          <a:lstStyle/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dirty="0" smtClean="0"/>
              <a:t>Ao retirarmos um copo, teremos 250ml de água e 2,5 gramas de açúcar. 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dirty="0" smtClean="0"/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dirty="0" smtClean="0"/>
              <a:t> A quantidade é diferente, mas a proporção se mantém, equacionamos: 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dirty="0" smtClean="0"/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dirty="0" smtClean="0"/>
          </a:p>
          <a:p>
            <a:pPr algn="ctr" eaLnBrk="1" hangingPunct="1"/>
            <a:endParaRPr lang="pt-BR" dirty="0" smtClean="0"/>
          </a:p>
        </p:txBody>
      </p:sp>
      <p:pic>
        <p:nvPicPr>
          <p:cNvPr id="1331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89489" y="2370321"/>
            <a:ext cx="3994150" cy="1058465"/>
          </a:xfrm>
          <a:prstGeom prst="rect">
            <a:avLst/>
          </a:prstGeom>
          <a:noFill/>
          <a:ln w="38100">
            <a:solidFill>
              <a:srgbClr val="0000CC"/>
            </a:solidFill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idx="1"/>
          </p:nvPr>
        </p:nvSpPr>
        <p:spPr>
          <a:xfrm>
            <a:off x="518538" y="789991"/>
            <a:ext cx="4349025" cy="4063799"/>
          </a:xfrm>
        </p:spPr>
        <p:txBody>
          <a:bodyPr>
            <a:normAutofit/>
          </a:bodyPr>
          <a:lstStyle/>
          <a:p>
            <a:pPr algn="ctr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pt-BR" dirty="0" smtClean="0"/>
              <a:t>   Estas razões indicam que sempre há 100 vezes mais água que açúcar em razão do volume por massa (</a:t>
            </a:r>
            <a:r>
              <a:rPr lang="pt-BR" i="1" dirty="0" smtClean="0"/>
              <a:t>ml/g</a:t>
            </a:r>
            <a:r>
              <a:rPr lang="pt-BR" dirty="0" smtClean="0"/>
              <a:t>).</a:t>
            </a: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pt-BR" dirty="0" smtClean="0"/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pt-BR" dirty="0" smtClean="0"/>
              <a:t>   A proporção da mistura é de 100 mililitros de água por grama de açúcar.</a:t>
            </a:r>
            <a:endParaRPr lang="en-US" dirty="0" smtClean="0"/>
          </a:p>
          <a:p>
            <a:pPr algn="ctr" eaLnBrk="1" hangingPunct="1"/>
            <a:endParaRPr lang="pt-BR" dirty="0" smtClean="0"/>
          </a:p>
        </p:txBody>
      </p:sp>
      <p:pic>
        <p:nvPicPr>
          <p:cNvPr id="14339" name="Picture 5" descr="MCj0432513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02330" y="1065576"/>
            <a:ext cx="3184557" cy="29092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 idx="4294967295"/>
          </p:nvPr>
        </p:nvSpPr>
        <p:spPr>
          <a:xfrm>
            <a:off x="367004" y="262035"/>
            <a:ext cx="8229600" cy="1028700"/>
          </a:xfrm>
        </p:spPr>
        <p:txBody>
          <a:bodyPr/>
          <a:lstStyle/>
          <a:p>
            <a:pPr algn="ctr" eaLnBrk="1" hangingPunct="1"/>
            <a:r>
              <a:rPr lang="pt-BR" dirty="0" smtClean="0"/>
              <a:t>Proporcionalidade Inversa</a:t>
            </a:r>
            <a:endParaRPr lang="en-US" dirty="0" smtClean="0"/>
          </a:p>
        </p:txBody>
      </p:sp>
      <p:sp>
        <p:nvSpPr>
          <p:cNvPr id="15363" name="TextBox 2"/>
          <p:cNvSpPr txBox="1">
            <a:spLocks noChangeArrowheads="1"/>
          </p:cNvSpPr>
          <p:nvPr/>
        </p:nvSpPr>
        <p:spPr bwMode="auto">
          <a:xfrm>
            <a:off x="445832" y="1335079"/>
            <a:ext cx="8345487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pt-BR" sz="2400" dirty="0">
                <a:latin typeface="+mn-lt"/>
                <a:cs typeface="Arial" pitchFamily="34" charset="0"/>
              </a:rPr>
              <a:t>Como o nome indica, é a proporcionalidade entre um número e o inverso de outro.</a:t>
            </a:r>
          </a:p>
          <a:p>
            <a:pPr algn="ctr" eaLnBrk="1" hangingPunct="1"/>
            <a:r>
              <a:rPr lang="pt-BR" sz="2400" dirty="0">
                <a:latin typeface="+mn-lt"/>
                <a:cs typeface="Arial" pitchFamily="34" charset="0"/>
              </a:rPr>
              <a:t>	</a:t>
            </a:r>
          </a:p>
          <a:p>
            <a:pPr algn="ctr" eaLnBrk="1" hangingPunct="1"/>
            <a:r>
              <a:rPr lang="pt-BR" sz="2400" dirty="0">
                <a:latin typeface="+mn-lt"/>
                <a:cs typeface="Arial" pitchFamily="34" charset="0"/>
              </a:rPr>
              <a:t>A principal propriedade deste tipo de proporção é que se mantida, ao contrário do que acontece no exemplo anterior, de quanto mais água mais açúcar, </a:t>
            </a:r>
            <a:r>
              <a:rPr lang="pt-BR" sz="2400" b="1" i="1" dirty="0">
                <a:latin typeface="+mn-lt"/>
                <a:cs typeface="Arial" pitchFamily="34" charset="0"/>
              </a:rPr>
              <a:t>quanto MAIS </a:t>
            </a:r>
            <a:r>
              <a:rPr lang="pt-BR" sz="2400" b="1" i="1" dirty="0" smtClean="0">
                <a:latin typeface="+mn-lt"/>
                <a:cs typeface="Arial" pitchFamily="34" charset="0"/>
              </a:rPr>
              <a:t>de </a:t>
            </a:r>
            <a:r>
              <a:rPr lang="pt-BR" sz="2400" b="1" i="1" dirty="0">
                <a:latin typeface="+mn-lt"/>
                <a:cs typeface="Arial" pitchFamily="34" charset="0"/>
              </a:rPr>
              <a:t>um elemento da proporção MENOS de outro.</a:t>
            </a:r>
          </a:p>
          <a:p>
            <a:pPr algn="ctr" eaLnBrk="1" hangingPunct="1"/>
            <a:r>
              <a:rPr lang="pt-BR" sz="2400" dirty="0">
                <a:latin typeface="+mn-lt"/>
                <a:cs typeface="Arial" pitchFamily="34" charset="0"/>
              </a:rPr>
              <a:t>	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>
                                        <p:cTn id="6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42900"/>
            <a:ext cx="8108302" cy="1028700"/>
          </a:xfrm>
        </p:spPr>
        <p:txBody>
          <a:bodyPr/>
          <a:lstStyle/>
          <a:p>
            <a:pPr eaLnBrk="1" hangingPunct="1"/>
            <a:r>
              <a:rPr lang="pt-BR" sz="3200" dirty="0" smtClean="0"/>
              <a:t>Exemplo: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98106" y="1477963"/>
            <a:ext cx="4150567" cy="2914650"/>
          </a:xfrm>
        </p:spPr>
        <p:txBody>
          <a:bodyPr>
            <a:normAutofit/>
          </a:bodyPr>
          <a:lstStyle/>
          <a:p>
            <a:pPr marL="34290" indent="0" algn="ctr" eaLnBrk="1" hangingPunct="1">
              <a:lnSpc>
                <a:spcPct val="90000"/>
              </a:lnSpc>
              <a:buNone/>
            </a:pPr>
            <a:r>
              <a:rPr lang="pt-BR" sz="2400" dirty="0" smtClean="0"/>
              <a:t>Um motorista profissional que viajava constantemente de BH para Uberlândia, fez a seguinte tabela,após calcular  a velocidade média. (V=Distância/tempo) </a:t>
            </a:r>
          </a:p>
          <a:p>
            <a:pPr algn="ctr" eaLnBrk="1" hangingPunct="1">
              <a:lnSpc>
                <a:spcPct val="90000"/>
              </a:lnSpc>
            </a:pPr>
            <a:r>
              <a:rPr lang="pt-BR" sz="2000" dirty="0" err="1" smtClean="0"/>
              <a:t>Obs</a:t>
            </a:r>
            <a:r>
              <a:rPr lang="pt-BR" sz="2000" dirty="0" smtClean="0"/>
              <a:t>: distância aproximada</a:t>
            </a:r>
          </a:p>
        </p:txBody>
      </p:sp>
      <p:graphicFrame>
        <p:nvGraphicFramePr>
          <p:cNvPr id="4098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4846638" y="1477963"/>
          <a:ext cx="3557587" cy="297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Documento" r:id="rId4" imgW="5539604" imgH="4634132" progId="Word.Document.8">
                  <p:embed/>
                </p:oleObj>
              </mc:Choice>
              <mc:Fallback>
                <p:oleObj name="Documento" r:id="rId4" imgW="5539604" imgH="4634132" progId="Word.Documen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6638" y="1477963"/>
                        <a:ext cx="3557587" cy="2974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 idx="4294967295"/>
          </p:nvPr>
        </p:nvSpPr>
        <p:spPr>
          <a:xfrm>
            <a:off x="506586" y="243373"/>
            <a:ext cx="8058916" cy="1028700"/>
          </a:xfrm>
        </p:spPr>
        <p:txBody>
          <a:bodyPr/>
          <a:lstStyle/>
          <a:p>
            <a:pPr algn="ctr" eaLnBrk="1" hangingPunct="1"/>
            <a:r>
              <a:rPr lang="pt-BR" dirty="0" smtClean="0"/>
              <a:t>Regra de três</a:t>
            </a:r>
            <a:endParaRPr lang="en-US" dirty="0" smtClean="0"/>
          </a:p>
        </p:txBody>
      </p:sp>
      <p:sp>
        <p:nvSpPr>
          <p:cNvPr id="17411" name="TextBox 2"/>
          <p:cNvSpPr txBox="1">
            <a:spLocks noChangeArrowheads="1"/>
          </p:cNvSpPr>
          <p:nvPr/>
        </p:nvSpPr>
        <p:spPr bwMode="auto">
          <a:xfrm>
            <a:off x="572276" y="1089883"/>
            <a:ext cx="8067869" cy="19697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/>
            <a:r>
              <a:rPr lang="pt-BR" sz="1800" dirty="0">
                <a:latin typeface="+mn-lt"/>
                <a:cs typeface="Arial" pitchFamily="34" charset="0"/>
              </a:rPr>
              <a:t>	</a:t>
            </a:r>
          </a:p>
          <a:p>
            <a:pPr algn="just" eaLnBrk="1" hangingPunct="1"/>
            <a:r>
              <a:rPr lang="pt-BR" sz="2600" dirty="0"/>
              <a:t>A regra de três é um processo matemático para a resolução de muitos problemas que envolvem duas ou mais </a:t>
            </a:r>
            <a:r>
              <a:rPr lang="pt-BR" sz="2600" b="1" dirty="0"/>
              <a:t>grandezas diretamente ou inversamente proporcionais</a:t>
            </a:r>
            <a:r>
              <a:rPr lang="pt-BR" sz="2600" dirty="0"/>
              <a:t>.</a:t>
            </a:r>
            <a:r>
              <a:rPr lang="pt-BR" sz="2600" dirty="0">
                <a:latin typeface="+mn-lt"/>
                <a:cs typeface="Arial" pitchFamily="34" charset="0"/>
              </a:rPr>
              <a:t>	</a:t>
            </a:r>
            <a:endParaRPr lang="en-US" sz="2600" b="1" dirty="0">
              <a:latin typeface="+mn-lt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>
                                        <p:cTn id="6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/>
    </p:bldLst>
  </p:timing>
</p:sld>
</file>

<file path=ppt/theme/theme1.xml><?xml version="1.0" encoding="utf-8"?>
<a:theme xmlns:a="http://schemas.openxmlformats.org/drawingml/2006/main" name="Base">
  <a:themeElements>
    <a:clrScheme name="Vermelho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Base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e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TM03457444[[fn=Base]]</Template>
  <TotalTime>850</TotalTime>
  <Words>268</Words>
  <Application>Microsoft Office PowerPoint</Application>
  <PresentationFormat>Apresentação na tela (16:9)</PresentationFormat>
  <Paragraphs>49</Paragraphs>
  <Slides>15</Slides>
  <Notes>0</Notes>
  <HiddenSlides>0</HiddenSlides>
  <MMClips>0</MMClips>
  <ScaleCrop>false</ScaleCrop>
  <HeadingPairs>
    <vt:vector size="8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Servidores OLE inseridos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23" baseType="lpstr">
      <vt:lpstr>Arial</vt:lpstr>
      <vt:lpstr>Calibri</vt:lpstr>
      <vt:lpstr>Corbel</vt:lpstr>
      <vt:lpstr>Droid Serif</vt:lpstr>
      <vt:lpstr>Georgia</vt:lpstr>
      <vt:lpstr>Times New Roman</vt:lpstr>
      <vt:lpstr>Base</vt:lpstr>
      <vt:lpstr>Documento</vt:lpstr>
      <vt:lpstr>Regra de três simples</vt:lpstr>
      <vt:lpstr> Razão </vt:lpstr>
      <vt:lpstr>Apresentação do PowerPoint</vt:lpstr>
      <vt:lpstr>Apresentação do PowerPoint</vt:lpstr>
      <vt:lpstr>Apresentação do PowerPoint</vt:lpstr>
      <vt:lpstr>Apresentação do PowerPoint</vt:lpstr>
      <vt:lpstr>Proporcionalidade Inversa</vt:lpstr>
      <vt:lpstr>Exemplo:</vt:lpstr>
      <vt:lpstr>Regra de três</vt:lpstr>
      <vt:lpstr>Apresentação do PowerPoint</vt:lpstr>
      <vt:lpstr>Apresentação do PowerPoint</vt:lpstr>
      <vt:lpstr>Apresentação do PowerPoint</vt:lpstr>
      <vt:lpstr>Exemplos</vt:lpstr>
      <vt:lpstr>Juros Simples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Proporcionalidade</dc:title>
  <dc:creator>Aldo</dc:creator>
  <cp:lastModifiedBy>Usuário do Windows</cp:lastModifiedBy>
  <cp:revision>103</cp:revision>
  <dcterms:created xsi:type="dcterms:W3CDTF">2008-03-27T20:14:05Z</dcterms:created>
  <dcterms:modified xsi:type="dcterms:W3CDTF">2018-11-24T10:46:53Z</dcterms:modified>
</cp:coreProperties>
</file>