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81" r:id="rId3"/>
    <p:sldId id="258" r:id="rId4"/>
    <p:sldId id="284" r:id="rId5"/>
    <p:sldId id="285" r:id="rId6"/>
    <p:sldId id="283" r:id="rId7"/>
    <p:sldId id="260" r:id="rId8"/>
    <p:sldId id="289" r:id="rId9"/>
    <p:sldId id="268" r:id="rId10"/>
    <p:sldId id="291" r:id="rId11"/>
    <p:sldId id="296" r:id="rId12"/>
    <p:sldId id="275" r:id="rId13"/>
    <p:sldId id="297" r:id="rId14"/>
    <p:sldId id="298" r:id="rId15"/>
    <p:sldId id="299" r:id="rId1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4">
          <p15:clr>
            <a:srgbClr val="A4A3A4"/>
          </p15:clr>
        </p15:guide>
        <p15:guide id="2" pos="28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BEA"/>
    <a:srgbClr val="CCFFFF"/>
    <a:srgbClr val="CCCCFF"/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6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348" y="126"/>
      </p:cViewPr>
      <p:guideLst>
        <p:guide orient="horz" pos="1614"/>
        <p:guide pos="28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65CB16A6-60E4-4206-938C-103534301BD8}" type="datetimeFigureOut">
              <a:rPr lang="pt-BR"/>
              <a:pPr>
                <a:defRPr/>
              </a:pPr>
              <a:t>24/11/2018</a:t>
            </a:fld>
            <a:endParaRPr lang="pt-B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7D228C1A-2DE1-41A0-9008-6A9B44A88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8353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33281C4-0162-4F2C-9FB8-44AC08FDF0C4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4338E3B-99D8-4F68-81FB-F32D0C07CAE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664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B8C808-A106-4C4C-B358-757E6443DAF5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77DD6-8D30-44A9-8721-C797A86F0F5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001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96EB9-3884-4F01-9F3C-00BBAD1FA4B0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5556F2-2881-4A59-8BD2-DC86FB565D7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81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10287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485900"/>
            <a:ext cx="4038600" cy="29146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4038600" cy="291465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07B3E-DE0D-43EF-94CC-A45EF9BF78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185F5-8167-458B-AE2E-593D142525E6}" type="datetimeFigureOut">
              <a:rPr lang="en-US"/>
              <a:pPr>
                <a:defRPr/>
              </a:pPr>
              <a:t>11/24/2018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26632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2F2EAB-0CA4-4E44-9D53-F51030340C58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30231E-FE83-4A2A-916D-406A7F859C4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770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8EF280-B60A-4C2A-BEC5-AB9BAC9A43C8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3DD84-DC5B-48D1-B994-B9F14C11016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573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A5941F-0AFD-4961-BCC7-7218E2029158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76624-0E7B-4A78-A703-E3578A37918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7756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F9A3B3-5C0F-4E8C-AEA3-0CBF029F6E52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91DFC-DAAF-4767-95DF-616F7E971D6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189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94110A-18E6-4FEA-BEC0-EBA74DBB4CF6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4261DC-EE78-451A-B211-6A5354DA133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1931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41065C-0B1A-4406-9821-DB99BFCC2AF3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8378B1-A12C-414B-8145-51C3BA8F192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07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BDCB22-6A52-4EE3-9DBA-F4F9FF564165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C69D7E-0D78-4BDA-88F8-F8EA0A375F2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024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2FDB50-F544-4CA8-A1D2-E2263F3D5652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E6AC72-8986-473B-AD62-69ADB46DE34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704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4944837-AC40-42B5-9C58-100796948FD0}" type="datetimeFigureOut">
              <a:rPr lang="en-US" smtClean="0"/>
              <a:pPr>
                <a:defRPr/>
              </a:pPr>
              <a:t>11/24/2018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0452F5D-D2A8-47D4-B460-33B5878E31C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80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Documento_do_Microsoft_Word_97_-_20031.doc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12619" y="1526837"/>
            <a:ext cx="7760855" cy="1102519"/>
          </a:xfrm>
        </p:spPr>
        <p:txBody>
          <a:bodyPr>
            <a:normAutofit/>
          </a:bodyPr>
          <a:lstStyle/>
          <a:p>
            <a:r>
              <a:rPr lang="pt-BR" sz="3800" cap="small" dirty="0" smtClean="0"/>
              <a:t>Regra de três simples</a:t>
            </a:r>
            <a:endParaRPr lang="pt-BR" sz="3800" cap="small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2001407" y="2933698"/>
            <a:ext cx="4953000" cy="706495"/>
          </a:xfrm>
        </p:spPr>
        <p:txBody>
          <a:bodyPr/>
          <a:lstStyle/>
          <a:p>
            <a:r>
              <a:rPr lang="pt-BR" dirty="0" smtClean="0"/>
              <a:t>Nivelamento </a:t>
            </a:r>
            <a:r>
              <a:rPr lang="pt-BR" dirty="0" err="1" smtClean="0"/>
              <a:t>Paespe</a:t>
            </a:r>
            <a:endParaRPr lang="pt-BR" dirty="0"/>
          </a:p>
        </p:txBody>
      </p:sp>
      <p:sp>
        <p:nvSpPr>
          <p:cNvPr id="8" name="Subtítulo 6"/>
          <p:cNvSpPr txBox="1">
            <a:spLocks/>
          </p:cNvSpPr>
          <p:nvPr/>
        </p:nvSpPr>
        <p:spPr>
          <a:xfrm>
            <a:off x="230911" y="766618"/>
            <a:ext cx="563417" cy="70649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pt-BR" sz="13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 descr="http://cendointernacional.com/wp-content/uploads/2012/10/logo-uf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47" y="3729182"/>
            <a:ext cx="779440" cy="80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76" y="3754914"/>
            <a:ext cx="838531" cy="749626"/>
          </a:xfrm>
          <a:prstGeom prst="rect">
            <a:avLst/>
          </a:prstGeom>
        </p:spPr>
      </p:pic>
      <p:pic>
        <p:nvPicPr>
          <p:cNvPr id="8194" name="Picture 2" descr="pet C&amp;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47" y="3876120"/>
            <a:ext cx="1018673" cy="50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410548" y="389681"/>
            <a:ext cx="8186056" cy="4096940"/>
          </a:xfrm>
        </p:spPr>
        <p:txBody>
          <a:bodyPr>
            <a:normAutofit/>
          </a:bodyPr>
          <a:lstStyle/>
          <a:p>
            <a:pPr marL="96838" indent="-4763" algn="just">
              <a:buNone/>
            </a:pPr>
            <a:r>
              <a:rPr lang="pt-BR" sz="2400" dirty="0" smtClean="0"/>
              <a:t>Exemplo 01: Para </a:t>
            </a:r>
            <a:r>
              <a:rPr lang="pt-BR" sz="2400" dirty="0"/>
              <a:t>fazer o bolo de aniversário utilizamos 300 gramas de chocolate. No entanto, faremos 5 bolos. Qual a quantidade de chocolate que necessitaremos?</a:t>
            </a:r>
            <a:endParaRPr lang="en-US" sz="2400" b="1" dirty="0" smtClean="0"/>
          </a:p>
          <a:p>
            <a:pPr marL="96838" indent="-4763" algn="ctr" eaLnBrk="1" hangingPunct="1"/>
            <a:endParaRPr lang="pt-BR" sz="1000" dirty="0" smtClean="0"/>
          </a:p>
          <a:p>
            <a:pPr marL="96838" indent="-4763" algn="ctr" eaLnBrk="1" hangingPunct="1"/>
            <a:endParaRPr lang="pt-BR" sz="1000" dirty="0" smtClean="0"/>
          </a:p>
          <a:p>
            <a:pPr marL="92075" indent="0" algn="ctr" eaLnBrk="1" hangingPunct="1">
              <a:buNone/>
            </a:pPr>
            <a:endParaRPr lang="pt-BR" sz="2800" dirty="0" smtClean="0"/>
          </a:p>
        </p:txBody>
      </p:sp>
      <p:pic>
        <p:nvPicPr>
          <p:cNvPr id="6146" name="Picture 2" descr="Resultado de imagem para bolode chocolate desenh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17" y="1635934"/>
            <a:ext cx="1270866" cy="88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 para a direita 1"/>
          <p:cNvSpPr/>
          <p:nvPr/>
        </p:nvSpPr>
        <p:spPr>
          <a:xfrm>
            <a:off x="4403269" y="1881335"/>
            <a:ext cx="858416" cy="286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8" name="Picture 4" descr="Resultado de imagem para chocolate em po desenh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854" y="1394486"/>
            <a:ext cx="1129998" cy="112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m para bolode chocolate desenh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28" y="2782052"/>
            <a:ext cx="1031059" cy="71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bolode chocolate desenh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2" y="3534958"/>
            <a:ext cx="1004976" cy="69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m para bolode chocolate desenh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00" y="2791966"/>
            <a:ext cx="1029450" cy="69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bolode chocolate desenh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10" y="2757693"/>
            <a:ext cx="1072612" cy="7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esultado de imagem para bolode chocolate desenh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91" y="3499035"/>
            <a:ext cx="1035549" cy="72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eta para a direita 12"/>
          <p:cNvSpPr/>
          <p:nvPr/>
        </p:nvSpPr>
        <p:spPr>
          <a:xfrm>
            <a:off x="4421877" y="2997473"/>
            <a:ext cx="858416" cy="286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50" name="Picture 6" descr="Resultado de imagem para interrogaÃ§Ã£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079" y="2524485"/>
            <a:ext cx="943942" cy="125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33388" y="441649"/>
            <a:ext cx="8477250" cy="3853260"/>
          </a:xfrm>
        </p:spPr>
        <p:txBody>
          <a:bodyPr>
            <a:normAutofit/>
          </a:bodyPr>
          <a:lstStyle/>
          <a:p>
            <a:pPr marL="34290" indent="0" algn="just" eaLnBrk="1" hangingPunct="1">
              <a:lnSpc>
                <a:spcPct val="90000"/>
              </a:lnSpc>
              <a:buNone/>
            </a:pPr>
            <a:r>
              <a:rPr lang="pt-BR" sz="2400" dirty="0" smtClean="0"/>
              <a:t>Exemplo 2:  Afim de construir sua casa, Manoel contratou 20 trabalhadores eles falaram que essa obra duraria em média 3 meses. Porém, Manoel queria casar logo então contratou mais 10 trabalhadores. Em quanto tempo terminará a obra com o novo arranjo?</a:t>
            </a:r>
            <a:endParaRPr lang="en-US" sz="2400" dirty="0" smtClean="0"/>
          </a:p>
          <a:p>
            <a:pPr marL="34290" indent="0" algn="ctr" eaLnBrk="1" hangingPunct="1">
              <a:lnSpc>
                <a:spcPct val="90000"/>
              </a:lnSpc>
              <a:buNone/>
            </a:pPr>
            <a:endParaRPr lang="pt-BR" sz="2400" dirty="0" smtClean="0"/>
          </a:p>
        </p:txBody>
      </p:sp>
      <p:sp>
        <p:nvSpPr>
          <p:cNvPr id="2" name="AutoShape 2" descr="Resultado de imagem para obra desen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172" name="Picture 4" descr="Resultado de imagem para obra desenh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04" y="2189324"/>
            <a:ext cx="2679642" cy="259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89862" y="2312294"/>
            <a:ext cx="4677568" cy="86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own Arrow 7"/>
          <p:cNvSpPr/>
          <p:nvPr/>
        </p:nvSpPr>
        <p:spPr>
          <a:xfrm rot="10800000">
            <a:off x="3225254" y="2373649"/>
            <a:ext cx="293221" cy="8021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6" descr="Resultado de imagem para interrogaÃ§Ã£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24" y="2418389"/>
            <a:ext cx="486548" cy="64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42661" y="1577303"/>
            <a:ext cx="6058678" cy="125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own Arrow 2"/>
          <p:cNvSpPr/>
          <p:nvPr/>
        </p:nvSpPr>
        <p:spPr>
          <a:xfrm rot="10800000">
            <a:off x="1196004" y="1731170"/>
            <a:ext cx="302403" cy="9909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Down Arrow 3"/>
          <p:cNvSpPr>
            <a:spLocks noChangeArrowheads="1"/>
          </p:cNvSpPr>
          <p:nvPr/>
        </p:nvSpPr>
        <p:spPr bwMode="auto">
          <a:xfrm>
            <a:off x="7689847" y="1700926"/>
            <a:ext cx="273698" cy="1055358"/>
          </a:xfrm>
          <a:prstGeom prst="downArrow">
            <a:avLst>
              <a:gd name="adj1" fmla="val 50000"/>
              <a:gd name="adj2" fmla="val 45257"/>
            </a:avLst>
          </a:prstGeom>
          <a:solidFill>
            <a:schemeClr val="accent1"/>
          </a:solidFill>
          <a:ln w="25400" algn="ctr">
            <a:solidFill>
              <a:srgbClr val="C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7813" y="3348380"/>
            <a:ext cx="2247900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24350" y="2154116"/>
            <a:ext cx="495300" cy="321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24350" y="2491334"/>
            <a:ext cx="495300" cy="321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de cantos arredondados 1"/>
          <p:cNvSpPr/>
          <p:nvPr/>
        </p:nvSpPr>
        <p:spPr>
          <a:xfrm>
            <a:off x="3290595" y="3197289"/>
            <a:ext cx="2674775" cy="640703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506586" y="243373"/>
            <a:ext cx="8058916" cy="1028700"/>
          </a:xfrm>
        </p:spPr>
        <p:txBody>
          <a:bodyPr/>
          <a:lstStyle/>
          <a:p>
            <a:pPr algn="ctr" eaLnBrk="1" hangingPunct="1"/>
            <a:r>
              <a:rPr lang="pt-BR" dirty="0" smtClean="0"/>
              <a:t>Exemplos</a:t>
            </a:r>
            <a:endParaRPr lang="en-US" dirty="0" smtClean="0"/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572276" y="1089883"/>
            <a:ext cx="806786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pt-BR" sz="1800" dirty="0">
                <a:latin typeface="+mn-lt"/>
                <a:cs typeface="Arial" pitchFamily="34" charset="0"/>
              </a:rPr>
              <a:t> </a:t>
            </a:r>
            <a:r>
              <a:rPr lang="pt-BR" sz="1800" dirty="0" smtClean="0">
                <a:latin typeface="+mn-lt"/>
                <a:cs typeface="Arial" pitchFamily="34" charset="0"/>
              </a:rPr>
              <a:t>1. </a:t>
            </a:r>
            <a:r>
              <a:rPr lang="pt-BR" sz="1800" dirty="0" smtClean="0"/>
              <a:t>Com </a:t>
            </a:r>
            <a:r>
              <a:rPr lang="pt-BR" sz="1800" dirty="0"/>
              <a:t>uma área  de absorção de raios solares de 1,2m</a:t>
            </a:r>
            <a:r>
              <a:rPr lang="pt-BR" sz="1800" baseline="30000" dirty="0"/>
              <a:t>2</a:t>
            </a:r>
            <a:r>
              <a:rPr lang="pt-BR" sz="1800" dirty="0"/>
              <a:t>, uma lancha com motor movido a energia solar consegue produzir 400 watts por hora de energia. Aumentando-se essa área para 1,5m</a:t>
            </a:r>
            <a:r>
              <a:rPr lang="pt-BR" sz="1800" baseline="30000" dirty="0"/>
              <a:t>2</a:t>
            </a:r>
            <a:r>
              <a:rPr lang="pt-BR" sz="1800" dirty="0"/>
              <a:t>, qual será a energia produzida</a:t>
            </a:r>
            <a:r>
              <a:rPr lang="pt-BR" sz="1800" dirty="0" smtClean="0"/>
              <a:t>?</a:t>
            </a:r>
          </a:p>
          <a:p>
            <a:pPr algn="just" eaLnBrk="1" hangingPunct="1"/>
            <a:endParaRPr lang="pt-BR" sz="1800" dirty="0" smtClean="0"/>
          </a:p>
          <a:p>
            <a:pPr algn="just" eaLnBrk="1" hangingPunct="1"/>
            <a:endParaRPr lang="pt-BR" sz="1800" dirty="0"/>
          </a:p>
          <a:p>
            <a:r>
              <a:rPr lang="pt-BR" sz="1800" dirty="0" smtClean="0"/>
              <a:t>2. </a:t>
            </a:r>
            <a:r>
              <a:rPr lang="pt-BR" sz="1800" dirty="0"/>
              <a:t>Um trem, deslocando-se a uma velocidade média de 400Km/h, faz um determinado percurso em 3 horas. Em quanto tempo faria esse mesmo percurso, se a velocidade utilizada fosse de 480km/h?</a:t>
            </a:r>
          </a:p>
          <a:p>
            <a:r>
              <a:rPr lang="pt-BR" sz="1800" dirty="0"/>
              <a:t/>
            </a:r>
            <a:br>
              <a:rPr lang="pt-BR" sz="1800" dirty="0"/>
            </a:br>
            <a:endParaRPr lang="pt-BR" sz="1800" dirty="0"/>
          </a:p>
          <a:p>
            <a:r>
              <a:rPr lang="pt-BR" sz="2800" dirty="0"/>
              <a:t/>
            </a:r>
            <a:br>
              <a:rPr lang="pt-BR" sz="2800" dirty="0"/>
            </a:br>
            <a:r>
              <a:rPr lang="pt-BR" sz="2600" dirty="0">
                <a:latin typeface="+mn-lt"/>
                <a:cs typeface="Arial" pitchFamily="34" charset="0"/>
              </a:rPr>
              <a:t>	</a:t>
            </a:r>
            <a:endParaRPr lang="en-US" sz="2600" b="1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058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12619" y="1526837"/>
            <a:ext cx="7760855" cy="1102519"/>
          </a:xfrm>
        </p:spPr>
        <p:txBody>
          <a:bodyPr>
            <a:normAutofit/>
          </a:bodyPr>
          <a:lstStyle/>
          <a:p>
            <a:r>
              <a:rPr lang="pt-BR" sz="3800" cap="small" dirty="0" smtClean="0"/>
              <a:t>Juros Simples</a:t>
            </a:r>
            <a:endParaRPr lang="pt-BR" sz="3800" cap="small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2001407" y="2933698"/>
            <a:ext cx="4953000" cy="706495"/>
          </a:xfrm>
        </p:spPr>
        <p:txBody>
          <a:bodyPr/>
          <a:lstStyle/>
          <a:p>
            <a:r>
              <a:rPr lang="pt-BR" dirty="0" smtClean="0"/>
              <a:t>Nivelamento </a:t>
            </a:r>
            <a:r>
              <a:rPr lang="pt-BR" dirty="0" err="1" smtClean="0"/>
              <a:t>Paespe</a:t>
            </a:r>
            <a:endParaRPr lang="pt-BR" dirty="0"/>
          </a:p>
        </p:txBody>
      </p:sp>
      <p:sp>
        <p:nvSpPr>
          <p:cNvPr id="8" name="Subtítulo 6"/>
          <p:cNvSpPr txBox="1">
            <a:spLocks/>
          </p:cNvSpPr>
          <p:nvPr/>
        </p:nvSpPr>
        <p:spPr>
          <a:xfrm>
            <a:off x="230911" y="766618"/>
            <a:ext cx="563417" cy="70649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pt-BR" sz="13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816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393700" y="486633"/>
            <a:ext cx="836709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n-lt"/>
                <a:cs typeface="Arial" pitchFamily="34" charset="0"/>
              </a:rPr>
              <a:t> </a:t>
            </a:r>
            <a:r>
              <a:rPr lang="pt-BR" sz="1800" b="1" dirty="0" smtClean="0"/>
              <a:t>Juros </a:t>
            </a:r>
            <a:r>
              <a:rPr lang="pt-BR" sz="1800" b="1" dirty="0"/>
              <a:t>simples</a:t>
            </a:r>
            <a:r>
              <a:rPr lang="pt-BR" sz="1800" dirty="0"/>
              <a:t> é um acréscimo calculado sobre o valor inicial de um aplicação financeira ou de uma compra feita a crédito, por exemplo.</a:t>
            </a:r>
          </a:p>
          <a:p>
            <a:pPr algn="just"/>
            <a:r>
              <a:rPr lang="pt-BR" sz="1800" dirty="0"/>
              <a:t/>
            </a:r>
            <a:br>
              <a:rPr lang="pt-BR" sz="1800" dirty="0"/>
            </a:br>
            <a:r>
              <a:rPr lang="pt-BR" sz="2800" dirty="0"/>
              <a:t/>
            </a:r>
            <a:br>
              <a:rPr lang="pt-BR" sz="2800" dirty="0"/>
            </a:br>
            <a:r>
              <a:rPr lang="pt-BR" sz="2600" dirty="0">
                <a:latin typeface="+mn-lt"/>
                <a:cs typeface="Arial" pitchFamily="34" charset="0"/>
              </a:rPr>
              <a:t>	</a:t>
            </a:r>
            <a:endParaRPr lang="en-US" sz="2600" b="1" dirty="0">
              <a:latin typeface="+mn-lt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6597" t="24692" r="69445" b="69876"/>
          <a:stretch/>
        </p:blipFill>
        <p:spPr>
          <a:xfrm>
            <a:off x="2673349" y="1363796"/>
            <a:ext cx="4609565" cy="1009059"/>
          </a:xfrm>
          <a:prstGeom prst="rect">
            <a:avLst/>
          </a:prstGeom>
        </p:spPr>
      </p:pic>
      <p:sp>
        <p:nvSpPr>
          <p:cNvPr id="4" name="Arredondar Retângulo no Mesmo Canto Lateral 3"/>
          <p:cNvSpPr/>
          <p:nvPr/>
        </p:nvSpPr>
        <p:spPr>
          <a:xfrm>
            <a:off x="3384550" y="1363796"/>
            <a:ext cx="1924050" cy="731704"/>
          </a:xfrm>
          <a:prstGeom prst="round2Same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761350" y="2265149"/>
            <a:ext cx="799944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b="1" dirty="0">
                <a:latin typeface="Droid Serif"/>
              </a:rPr>
              <a:t>J</a:t>
            </a:r>
            <a:r>
              <a:rPr lang="pt-BR" sz="1800" dirty="0">
                <a:latin typeface="Droid Serif"/>
              </a:rPr>
              <a:t>: juros</a:t>
            </a:r>
            <a:br>
              <a:rPr lang="pt-BR" sz="1800" dirty="0">
                <a:latin typeface="Droid Serif"/>
              </a:rPr>
            </a:br>
            <a:r>
              <a:rPr lang="pt-BR" sz="1800" b="1" dirty="0">
                <a:latin typeface="Droid Serif"/>
              </a:rPr>
              <a:t>C</a:t>
            </a:r>
            <a:r>
              <a:rPr lang="pt-BR" sz="1800" dirty="0">
                <a:latin typeface="Droid Serif"/>
              </a:rPr>
              <a:t>: capital</a:t>
            </a:r>
            <a:br>
              <a:rPr lang="pt-BR" sz="1800" dirty="0">
                <a:latin typeface="Droid Serif"/>
              </a:rPr>
            </a:br>
            <a:r>
              <a:rPr lang="pt-BR" sz="1800" b="1" dirty="0">
                <a:latin typeface="Droid Serif"/>
              </a:rPr>
              <a:t>i</a:t>
            </a:r>
            <a:r>
              <a:rPr lang="pt-BR" sz="1800" dirty="0">
                <a:latin typeface="Droid Serif"/>
              </a:rPr>
              <a:t>: taxa de juros. Para substituir na fórmula, a taxa deverá estar escrita na forma de número decimal. Para isso, basta dividir o valor dado por 100.</a:t>
            </a:r>
            <a:br>
              <a:rPr lang="pt-BR" sz="1800" dirty="0">
                <a:latin typeface="Droid Serif"/>
              </a:rPr>
            </a:br>
            <a:r>
              <a:rPr lang="pt-BR" sz="1800" b="1" dirty="0">
                <a:latin typeface="Droid Serif"/>
              </a:rPr>
              <a:t>t</a:t>
            </a:r>
            <a:r>
              <a:rPr lang="pt-BR" sz="1800" dirty="0">
                <a:latin typeface="Droid Serif"/>
              </a:rPr>
              <a:t>: tempo. A taxa de juros e o tempo devem se referir à mesma unidade de tempo.</a:t>
            </a:r>
          </a:p>
          <a:p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187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41316" y="342903"/>
            <a:ext cx="8428034" cy="69214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dirty="0" smtClean="0"/>
              <a:t>R</a:t>
            </a:r>
            <a:r>
              <a:rPr lang="pt-BR" sz="4000" dirty="0" smtClean="0"/>
              <a:t>azão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pt-BR" sz="4000" dirty="0" smtClean="0"/>
          </a:p>
        </p:txBody>
      </p:sp>
      <p:pic>
        <p:nvPicPr>
          <p:cNvPr id="1024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4390" y="2616933"/>
            <a:ext cx="303212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771" y="2626366"/>
            <a:ext cx="822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5906" y="2576452"/>
            <a:ext cx="315913" cy="102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10124" y="2546045"/>
            <a:ext cx="330200" cy="107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69951" y="1035051"/>
            <a:ext cx="7524749" cy="3056424"/>
          </a:xfrm>
        </p:spPr>
        <p:txBody>
          <a:bodyPr/>
          <a:lstStyle/>
          <a:p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Denominamos de </a:t>
            </a:r>
            <a:r>
              <a:rPr lang="pt-BR" altLang="pt-BR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razão</a:t>
            </a: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entre dois números </a:t>
            </a:r>
            <a:r>
              <a:rPr lang="pt-BR" altLang="pt-BR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 </a:t>
            </a:r>
            <a:r>
              <a:rPr lang="pt-BR" altLang="pt-BR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pt-BR" altLang="pt-BR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diferente de zero)</a:t>
            </a:r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quociente </a:t>
            </a:r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ou </a:t>
            </a:r>
            <a:r>
              <a:rPr lang="pt-BR" altLang="pt-BR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a:b</a:t>
            </a:r>
            <a:r>
              <a:rPr lang="pt-BR" altLang="pt-BR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altLang="pt-B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altLang="pt-B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altLang="pt-B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São exemplos de razão: </a:t>
            </a:r>
            <a:endParaRPr lang="pt-BR" altLang="pt-B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5124" name="Picture 4" descr="https://www.somatematica.com.br/fundam/razao4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66" y="1319211"/>
            <a:ext cx="198434" cy="50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Box 2"/>
          <p:cNvSpPr txBox="1">
            <a:spLocks noChangeArrowheads="1"/>
          </p:cNvSpPr>
          <p:nvPr/>
        </p:nvSpPr>
        <p:spPr bwMode="auto">
          <a:xfrm>
            <a:off x="457200" y="717623"/>
            <a:ext cx="8229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dirty="0">
                <a:latin typeface="+mn-lt"/>
                <a:cs typeface="Arial" pitchFamily="34" charset="0"/>
              </a:rPr>
              <a:t>Uma proporção é uma igualdade que compara razões. </a:t>
            </a:r>
          </a:p>
          <a:p>
            <a:pPr algn="ctr" eaLnBrk="1" hangingPunct="1"/>
            <a:endParaRPr lang="pt-BR" dirty="0">
              <a:latin typeface="+mn-lt"/>
              <a:cs typeface="Arial" pitchFamily="34" charset="0"/>
            </a:endParaRPr>
          </a:p>
          <a:p>
            <a:pPr algn="ctr" eaLnBrk="1" hangingPunct="1"/>
            <a:r>
              <a:rPr lang="pt-BR" dirty="0">
                <a:latin typeface="+mn-lt"/>
                <a:cs typeface="Arial" pitchFamily="34" charset="0"/>
              </a:rPr>
              <a:t>Ela significa que as quantidades descritas podem não ser iguais, mas estão igualmente divididas.</a:t>
            </a:r>
          </a:p>
          <a:p>
            <a:pPr algn="ctr" eaLnBrk="1" hangingPunct="1"/>
            <a:r>
              <a:rPr lang="pt-BR" dirty="0">
                <a:latin typeface="+mn-lt"/>
                <a:cs typeface="Arial" pitchFamily="34" charset="0"/>
              </a:rPr>
              <a:t> </a:t>
            </a:r>
          </a:p>
          <a:p>
            <a:pPr algn="ctr" eaLnBrk="1" hangingPunct="1"/>
            <a:r>
              <a:rPr lang="pt-BR" dirty="0">
                <a:latin typeface="+mn-lt"/>
                <a:cs typeface="Arial" pitchFamily="34" charset="0"/>
              </a:rPr>
              <a:t>	</a:t>
            </a:r>
            <a:endParaRPr lang="en-US" dirty="0">
              <a:latin typeface="+mn-lt"/>
              <a:cs typeface="Arial" pitchFamily="34" charset="0"/>
            </a:endParaRPr>
          </a:p>
        </p:txBody>
      </p:sp>
      <p:sp>
        <p:nvSpPr>
          <p:cNvPr id="11268" name="TextBox 6"/>
          <p:cNvSpPr txBox="1">
            <a:spLocks noChangeArrowheads="1"/>
          </p:cNvSpPr>
          <p:nvPr/>
        </p:nvSpPr>
        <p:spPr bwMode="auto">
          <a:xfrm>
            <a:off x="457200" y="3582592"/>
            <a:ext cx="8229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pt-BR" sz="2000">
                <a:cs typeface="Arial" pitchFamily="34" charset="0"/>
              </a:rPr>
              <a:t>	</a:t>
            </a:r>
            <a:endParaRPr lang="en-US" sz="200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433388" y="755334"/>
            <a:ext cx="8405812" cy="3895725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   Como se tivéssemos um jarra com 2 litros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(2000ml) de água com 20 gramas de açúcar.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   </a:t>
            </a:r>
          </a:p>
        </p:txBody>
      </p:sp>
      <p:pic>
        <p:nvPicPr>
          <p:cNvPr id="12291" name="Picture 15" descr="MCj0397236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628" y="1880713"/>
            <a:ext cx="4481513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16"/>
          <p:cNvSpPr txBox="1">
            <a:spLocks noChangeArrowheads="1"/>
          </p:cNvSpPr>
          <p:nvPr/>
        </p:nvSpPr>
        <p:spPr bwMode="auto">
          <a:xfrm>
            <a:off x="6238878" y="4404838"/>
            <a:ext cx="76041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/>
              <a:t>Clip-art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63550" y="722312"/>
            <a:ext cx="8229600" cy="4052888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Ao retirarmos um copo, teremos 250ml de água e 2,5 gramas de açúcar.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 A quantidade é diferente, mas a proporção se mantém, equacionamos: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dirty="0" smtClean="0"/>
          </a:p>
          <a:p>
            <a:pPr algn="ctr" eaLnBrk="1" hangingPunct="1"/>
            <a:endParaRPr lang="pt-BR" dirty="0" smtClean="0"/>
          </a:p>
        </p:txBody>
      </p:sp>
      <p:pic>
        <p:nvPicPr>
          <p:cNvPr id="1331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9489" y="2370321"/>
            <a:ext cx="3994150" cy="1058465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518538" y="789991"/>
            <a:ext cx="4349025" cy="4063799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   Estas razões indicam que sempre há 100 vezes mais água que açúcar em razão do volume por massa (</a:t>
            </a:r>
            <a:r>
              <a:rPr lang="pt-BR" i="1" dirty="0" smtClean="0"/>
              <a:t>ml/g</a:t>
            </a:r>
            <a:r>
              <a:rPr lang="pt-BR" dirty="0" smtClean="0"/>
              <a:t>).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pt-BR" dirty="0" smtClean="0"/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dirty="0" smtClean="0"/>
              <a:t>   A proporção da mistura é de 100 mililitros de água por grama de açúcar.</a:t>
            </a:r>
            <a:endParaRPr lang="en-US" dirty="0" smtClean="0"/>
          </a:p>
          <a:p>
            <a:pPr algn="ctr" eaLnBrk="1" hangingPunct="1"/>
            <a:endParaRPr lang="pt-BR" dirty="0" smtClean="0"/>
          </a:p>
        </p:txBody>
      </p:sp>
      <p:pic>
        <p:nvPicPr>
          <p:cNvPr id="14339" name="Picture 5" descr="MCj0432513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2330" y="1065576"/>
            <a:ext cx="3184557" cy="290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367004" y="262035"/>
            <a:ext cx="8229600" cy="1028700"/>
          </a:xfrm>
        </p:spPr>
        <p:txBody>
          <a:bodyPr/>
          <a:lstStyle/>
          <a:p>
            <a:pPr algn="ctr" eaLnBrk="1" hangingPunct="1"/>
            <a:r>
              <a:rPr lang="pt-BR" dirty="0" smtClean="0"/>
              <a:t>Proporcionalidade Inversa</a:t>
            </a:r>
            <a:endParaRPr lang="en-US" dirty="0" smtClean="0"/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445832" y="1335079"/>
            <a:ext cx="834548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 dirty="0">
                <a:latin typeface="+mn-lt"/>
                <a:cs typeface="Arial" pitchFamily="34" charset="0"/>
              </a:rPr>
              <a:t>Como o nome indica, é a proporcionalidade entre um número e o inverso de outro.</a:t>
            </a:r>
          </a:p>
          <a:p>
            <a:pPr algn="ctr" eaLnBrk="1" hangingPunct="1"/>
            <a:r>
              <a:rPr lang="pt-BR" sz="2400" dirty="0">
                <a:latin typeface="+mn-lt"/>
                <a:cs typeface="Arial" pitchFamily="34" charset="0"/>
              </a:rPr>
              <a:t>	</a:t>
            </a:r>
          </a:p>
          <a:p>
            <a:pPr algn="ctr" eaLnBrk="1" hangingPunct="1"/>
            <a:r>
              <a:rPr lang="pt-BR" sz="2400" dirty="0">
                <a:latin typeface="+mn-lt"/>
                <a:cs typeface="Arial" pitchFamily="34" charset="0"/>
              </a:rPr>
              <a:t>A principal propriedade deste tipo de proporção é que se mantida, ao contrário do que acontece no exemplo anterior, de quanto mais água mais açúcar, </a:t>
            </a:r>
            <a:r>
              <a:rPr lang="pt-BR" sz="2400" b="1" i="1" dirty="0">
                <a:latin typeface="+mn-lt"/>
                <a:cs typeface="Arial" pitchFamily="34" charset="0"/>
              </a:rPr>
              <a:t>quanto MAIS </a:t>
            </a:r>
            <a:r>
              <a:rPr lang="pt-BR" sz="2400" b="1" i="1" dirty="0" smtClean="0">
                <a:latin typeface="+mn-lt"/>
                <a:cs typeface="Arial" pitchFamily="34" charset="0"/>
              </a:rPr>
              <a:t>de </a:t>
            </a:r>
            <a:r>
              <a:rPr lang="pt-BR" sz="2400" b="1" i="1" dirty="0">
                <a:latin typeface="+mn-lt"/>
                <a:cs typeface="Arial" pitchFamily="34" charset="0"/>
              </a:rPr>
              <a:t>um elemento da proporção MENOS de outro.</a:t>
            </a:r>
          </a:p>
          <a:p>
            <a:pPr algn="ctr" eaLnBrk="1" hangingPunct="1"/>
            <a:r>
              <a:rPr lang="pt-BR" sz="2400" dirty="0">
                <a:latin typeface="+mn-lt"/>
                <a:cs typeface="Arial" pitchFamily="34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42900"/>
            <a:ext cx="8108302" cy="1028700"/>
          </a:xfrm>
        </p:spPr>
        <p:txBody>
          <a:bodyPr/>
          <a:lstStyle/>
          <a:p>
            <a:pPr eaLnBrk="1" hangingPunct="1"/>
            <a:r>
              <a:rPr lang="pt-BR" sz="3200" dirty="0" smtClean="0"/>
              <a:t>Exemplo: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8106" y="1477963"/>
            <a:ext cx="4150567" cy="2914650"/>
          </a:xfrm>
        </p:spPr>
        <p:txBody>
          <a:bodyPr>
            <a:normAutofit/>
          </a:bodyPr>
          <a:lstStyle/>
          <a:p>
            <a:pPr marL="34290" indent="0" algn="ctr" eaLnBrk="1" hangingPunct="1">
              <a:lnSpc>
                <a:spcPct val="90000"/>
              </a:lnSpc>
              <a:buNone/>
            </a:pPr>
            <a:r>
              <a:rPr lang="pt-BR" sz="2400" dirty="0" smtClean="0"/>
              <a:t>Um motorista profissional que viajava constantemente de BH para Uberlândia, fez a seguinte tabela,após calcular  a velocidade média. (V=Distância/tempo) </a:t>
            </a:r>
          </a:p>
          <a:p>
            <a:pPr algn="ctr" eaLnBrk="1" hangingPunct="1">
              <a:lnSpc>
                <a:spcPct val="90000"/>
              </a:lnSpc>
            </a:pPr>
            <a:r>
              <a:rPr lang="pt-BR" sz="2000" dirty="0" err="1" smtClean="0"/>
              <a:t>Obs</a:t>
            </a:r>
            <a:r>
              <a:rPr lang="pt-BR" sz="2000" dirty="0" smtClean="0"/>
              <a:t>: distância aproximada</a:t>
            </a:r>
          </a:p>
        </p:txBody>
      </p:sp>
      <p:graphicFrame>
        <p:nvGraphicFramePr>
          <p:cNvPr id="409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4846638" y="1477963"/>
          <a:ext cx="3557587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Documento" r:id="rId4" imgW="5539604" imgH="4634132" progId="Word.Document.8">
                  <p:embed/>
                </p:oleObj>
              </mc:Choice>
              <mc:Fallback>
                <p:oleObj name="Documento" r:id="rId4" imgW="5539604" imgH="4634132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6638" y="1477963"/>
                        <a:ext cx="3557587" cy="297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>
          <a:xfrm>
            <a:off x="506586" y="243373"/>
            <a:ext cx="8058916" cy="1028700"/>
          </a:xfrm>
        </p:spPr>
        <p:txBody>
          <a:bodyPr/>
          <a:lstStyle/>
          <a:p>
            <a:pPr algn="ctr" eaLnBrk="1" hangingPunct="1"/>
            <a:r>
              <a:rPr lang="pt-BR" dirty="0" smtClean="0"/>
              <a:t>Regra de três</a:t>
            </a:r>
            <a:endParaRPr lang="en-US" dirty="0" smtClean="0"/>
          </a:p>
        </p:txBody>
      </p:sp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572276" y="1089883"/>
            <a:ext cx="8067869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1800" dirty="0">
                <a:latin typeface="+mn-lt"/>
                <a:cs typeface="Arial" pitchFamily="34" charset="0"/>
              </a:rPr>
              <a:t>	</a:t>
            </a:r>
          </a:p>
          <a:p>
            <a:pPr algn="just" eaLnBrk="1" hangingPunct="1"/>
            <a:r>
              <a:rPr lang="pt-BR" sz="2600" dirty="0"/>
              <a:t>A regra de três é um processo matemático para a resolução de muitos problemas que envolvem duas ou mais </a:t>
            </a:r>
            <a:r>
              <a:rPr lang="pt-BR" sz="2600" b="1" dirty="0"/>
              <a:t>grandezas diretamente ou inversamente proporcionais</a:t>
            </a:r>
            <a:r>
              <a:rPr lang="pt-BR" sz="2600" dirty="0"/>
              <a:t>.</a:t>
            </a:r>
            <a:r>
              <a:rPr lang="pt-BR" sz="2600" dirty="0">
                <a:latin typeface="+mn-lt"/>
                <a:cs typeface="Arial" pitchFamily="34" charset="0"/>
              </a:rPr>
              <a:t>	</a:t>
            </a:r>
            <a:endParaRPr lang="en-US" sz="2600" b="1" dirty="0"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theme/theme1.xml><?xml version="1.0" encoding="utf-8"?>
<a:theme xmlns:a="http://schemas.openxmlformats.org/drawingml/2006/main" name="Base">
  <a:themeElements>
    <a:clrScheme name="Vermelh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850</TotalTime>
  <Words>268</Words>
  <Application>Microsoft Office PowerPoint</Application>
  <PresentationFormat>Apresentação na tela (16:9)</PresentationFormat>
  <Paragraphs>49</Paragraphs>
  <Slides>15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Corbel</vt:lpstr>
      <vt:lpstr>Droid Serif</vt:lpstr>
      <vt:lpstr>Georgia</vt:lpstr>
      <vt:lpstr>Times New Roman</vt:lpstr>
      <vt:lpstr>Base</vt:lpstr>
      <vt:lpstr>Documento</vt:lpstr>
      <vt:lpstr>Regra de três simples</vt:lpstr>
      <vt:lpstr> Razão </vt:lpstr>
      <vt:lpstr>Apresentação do PowerPoint</vt:lpstr>
      <vt:lpstr>Apresentação do PowerPoint</vt:lpstr>
      <vt:lpstr>Apresentação do PowerPoint</vt:lpstr>
      <vt:lpstr>Apresentação do PowerPoint</vt:lpstr>
      <vt:lpstr>Proporcionalidade Inversa</vt:lpstr>
      <vt:lpstr>Exemplo:</vt:lpstr>
      <vt:lpstr>Regra de três</vt:lpstr>
      <vt:lpstr>Apresentação do PowerPoint</vt:lpstr>
      <vt:lpstr>Apresentação do PowerPoint</vt:lpstr>
      <vt:lpstr>Apresentação do PowerPoint</vt:lpstr>
      <vt:lpstr>Exemplos</vt:lpstr>
      <vt:lpstr>Juros Simples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Proporcionalidade</dc:title>
  <dc:creator>Aldo</dc:creator>
  <cp:lastModifiedBy>Usuário do Windows</cp:lastModifiedBy>
  <cp:revision>103</cp:revision>
  <dcterms:created xsi:type="dcterms:W3CDTF">2008-03-27T20:14:05Z</dcterms:created>
  <dcterms:modified xsi:type="dcterms:W3CDTF">2018-11-24T10:46:53Z</dcterms:modified>
</cp:coreProperties>
</file>