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8" r:id="rId5"/>
    <p:sldId id="269" r:id="rId6"/>
    <p:sldId id="270" r:id="rId7"/>
    <p:sldId id="271" r:id="rId8"/>
    <p:sldId id="272" r:id="rId9"/>
    <p:sldId id="274" r:id="rId10"/>
    <p:sldId id="273" r:id="rId11"/>
    <p:sldId id="275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E589F29-AA0D-4C1F-9B96-513ED4FD212B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5909753-DBF9-4ADA-A115-05FB69B4A612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277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9F29-AA0D-4C1F-9B96-513ED4FD212B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9753-DBF9-4ADA-A115-05FB69B4A6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519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9F29-AA0D-4C1F-9B96-513ED4FD212B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9753-DBF9-4ADA-A115-05FB69B4A6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26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9F29-AA0D-4C1F-9B96-513ED4FD212B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9753-DBF9-4ADA-A115-05FB69B4A6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1563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E589F29-AA0D-4C1F-9B96-513ED4FD212B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5909753-DBF9-4ADA-A115-05FB69B4A612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04918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9F29-AA0D-4C1F-9B96-513ED4FD212B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9753-DBF9-4ADA-A115-05FB69B4A6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1859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9F29-AA0D-4C1F-9B96-513ED4FD212B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9753-DBF9-4ADA-A115-05FB69B4A6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79601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9F29-AA0D-4C1F-9B96-513ED4FD212B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9753-DBF9-4ADA-A115-05FB69B4A6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0724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9F29-AA0D-4C1F-9B96-513ED4FD212B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9753-DBF9-4ADA-A115-05FB69B4A6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69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E589F29-AA0D-4C1F-9B96-513ED4FD212B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55909753-DBF9-4ADA-A115-05FB69B4A612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98403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E589F29-AA0D-4C1F-9B96-513ED4FD212B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55909753-DBF9-4ADA-A115-05FB69B4A6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98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E589F29-AA0D-4C1F-9B96-513ED4FD212B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909753-DBF9-4ADA-A115-05FB69B4A612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254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7000" dirty="0"/>
              <a:t>Polígonos e Circunferência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Isabella Maria</a:t>
            </a:r>
          </a:p>
          <a:p>
            <a:r>
              <a:rPr lang="pt-BR" dirty="0" smtClean="0"/>
              <a:t>João Paulo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81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Relações métricas na circunferência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251678" y="2479965"/>
                <a:ext cx="9180795" cy="3593591"/>
              </a:xfrm>
            </p:spPr>
            <p:txBody>
              <a:bodyPr/>
              <a:lstStyle/>
              <a:p>
                <a:r>
                  <a:rPr lang="pt-BR" dirty="0"/>
                  <a:t>Relação entre </a:t>
                </a:r>
                <a:r>
                  <a:rPr lang="pt-BR" dirty="0" smtClean="0"/>
                  <a:t>secante e tangente</a:t>
                </a:r>
              </a:p>
              <a:p>
                <a:pPr lvl="1"/>
                <a:r>
                  <a:rPr lang="pt-BR" dirty="0" smtClean="0"/>
                  <a:t>Uma reta é tangente se ela toca a circunferência em apenas um ponto que é denominado ponto de tangência.</a:t>
                </a:r>
                <a:endParaRPr lang="pt-BR" dirty="0"/>
              </a:p>
              <a:p>
                <a:pPr marL="457200" lvl="1" indent="0" algn="just">
                  <a:buNone/>
                </a:pPr>
                <a:endParaRPr lang="pt-BR" i="1" dirty="0">
                  <a:latin typeface="Cambria Math" panose="02040503050406030204" pitchFamily="18" charset="0"/>
                </a:endParaRPr>
              </a:p>
              <a:p>
                <a:pPr marL="457200" lvl="1" indent="0" algn="just">
                  <a:buNone/>
                </a:pPr>
                <a:endParaRPr lang="pt-BR" i="1" dirty="0">
                  <a:latin typeface="Cambria Math" panose="02040503050406030204" pitchFamily="18" charset="0"/>
                </a:endParaRPr>
              </a:p>
              <a:p>
                <a:pPr marL="457200" lvl="1" indent="0" algn="just">
                  <a:buNone/>
                </a:pPr>
                <a:endParaRPr lang="pt-BR" i="1" dirty="0">
                  <a:latin typeface="Cambria Math" panose="02040503050406030204" pitchFamily="18" charset="0"/>
                </a:endParaRPr>
              </a:p>
              <a:p>
                <a:pPr marL="45720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𝑃𝐵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𝑃𝐴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𝑃𝐴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𝑃𝐶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1678" y="2479965"/>
                <a:ext cx="9180795" cy="3593591"/>
              </a:xfrm>
              <a:blipFill rotWithShape="0">
                <a:blip r:embed="rId2"/>
                <a:stretch>
                  <a:fillRect l="-598" t="-849" r="-5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BB9184FA-4D9E-4724-B384-95F536D26E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66" t="33527" r="68068" b="38581"/>
          <a:stretch/>
        </p:blipFill>
        <p:spPr>
          <a:xfrm>
            <a:off x="4239491" y="3429000"/>
            <a:ext cx="3713017" cy="268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19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Relações métricas na circunferência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251678" y="2479965"/>
                <a:ext cx="9180795" cy="3593591"/>
              </a:xfrm>
            </p:spPr>
            <p:txBody>
              <a:bodyPr/>
              <a:lstStyle/>
              <a:p>
                <a:r>
                  <a:rPr lang="pt-BR" dirty="0"/>
                  <a:t>Relação entre secantes</a:t>
                </a:r>
              </a:p>
              <a:p>
                <a:pPr lvl="1"/>
                <a:r>
                  <a:rPr lang="pt-BR" dirty="0"/>
                  <a:t>A reta secante é uma reta que intersecta a circunferência em dois pontos.</a:t>
                </a:r>
              </a:p>
              <a:p>
                <a:pPr marL="457200" lvl="1" indent="0" algn="just">
                  <a:buNone/>
                </a:pPr>
                <a:endParaRPr lang="pt-BR" i="1" dirty="0">
                  <a:latin typeface="Cambria Math" panose="02040503050406030204" pitchFamily="18" charset="0"/>
                </a:endParaRPr>
              </a:p>
              <a:p>
                <a:pPr marL="457200" lvl="1" indent="0" algn="just">
                  <a:buNone/>
                </a:pPr>
                <a:endParaRPr lang="pt-BR" i="1" dirty="0">
                  <a:latin typeface="Cambria Math" panose="02040503050406030204" pitchFamily="18" charset="0"/>
                </a:endParaRPr>
              </a:p>
              <a:p>
                <a:pPr marL="457200" lvl="1" indent="0" algn="just">
                  <a:buNone/>
                </a:pPr>
                <a:endParaRPr lang="pt-BR" i="1" dirty="0">
                  <a:latin typeface="Cambria Math" panose="02040503050406030204" pitchFamily="18" charset="0"/>
                </a:endParaRPr>
              </a:p>
              <a:p>
                <a:pPr marL="45720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𝑃𝐵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𝑃𝐴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𝑃𝐴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𝑃𝐶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1678" y="2479965"/>
                <a:ext cx="9180795" cy="3593591"/>
              </a:xfrm>
              <a:blipFill>
                <a:blip r:embed="rId2"/>
                <a:stretch>
                  <a:fillRect l="-598" t="-8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AA00F739-C76A-4F7B-B359-5A51E32D18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52"/>
          <a:stretch/>
        </p:blipFill>
        <p:spPr>
          <a:xfrm>
            <a:off x="3489466" y="3429000"/>
            <a:ext cx="4725768" cy="263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05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Comprimento de uma circunferência 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Uma maneira de descobrir o comprimento de uma circunferência é contorná-la com um barbante e, depois, esticando-o, medir com a régua o seu comprimento.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56CCFEE4-070B-4E2E-8525-A253548BB5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74" t="17358" r="42954" b="47069"/>
          <a:stretch/>
        </p:blipFill>
        <p:spPr>
          <a:xfrm>
            <a:off x="2840181" y="3198472"/>
            <a:ext cx="5763491" cy="309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0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Comprimento de uma circunferência 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xmlns="" id="{5A611AA9-F40A-4664-84E6-9960B42FC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3593591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Zezinho pretende cercar parte de suas terras com tela para construir um viveiro de animais. O formato será circular, com o raio igual a 2 km. Ele quer cercar este terreno e, para comprar a quantidade certa de tela, precisa saber quanto mede o contorno desse viveiro. Será que ele consegue fazer isso sem ter de percorrer toda a circunferência externa do viveiro, medindo seu comprimento com uma trena?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51BBB117-9C8A-4013-A6A8-0F0228EF5D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1" t="45250" r="41706" b="32982"/>
          <a:stretch/>
        </p:blipFill>
        <p:spPr>
          <a:xfrm>
            <a:off x="2812472" y="3975976"/>
            <a:ext cx="6567055" cy="149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6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Fórmula Comprimento de uma circunferência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ço Reservado para Conteúdo 2">
                <a:extLst>
                  <a:ext uri="{FF2B5EF4-FFF2-40B4-BE49-F238E27FC236}">
                    <a16:creationId xmlns:a16="http://schemas.microsoft.com/office/drawing/2014/main" xmlns="" id="{5A611AA9-F40A-4664-84E6-9960B42FC0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51678" y="1920234"/>
                <a:ext cx="10178322" cy="359359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t-BR" dirty="0"/>
                  <a:t>Como o diâmetro de uma circunferência é o dobro do raio, o comprimento de qualquer circunferência, em função do seu raio, é dado pela igualdade a seguir:</a:t>
                </a:r>
              </a:p>
              <a:p>
                <a:pPr marL="0" indent="0">
                  <a:buNone/>
                </a:pPr>
                <a:endParaRPr lang="pt-BR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2∗</m:t>
                      </m:r>
                      <m:r>
                        <a:rPr lang="el-GR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r>
                  <a:rPr lang="pt-BR" dirty="0"/>
                  <a:t>Assim, no caso do viveiro que o Zezinho pretende construir, o contorno mede, aproximadamente,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=2∗3,1∗2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=12,4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9" name="Espaço Reservado para Conteúdo 2">
                <a:extLst>
                  <a:ext uri="{FF2B5EF4-FFF2-40B4-BE49-F238E27FC236}">
                    <a16:creationId xmlns:a16="http://schemas.microsoft.com/office/drawing/2014/main" id="{5A611AA9-F40A-4664-84E6-9960B42FC0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1678" y="1920234"/>
                <a:ext cx="10178322" cy="3593591"/>
              </a:xfrm>
              <a:blipFill>
                <a:blip r:embed="rId2"/>
                <a:stretch>
                  <a:fillRect l="-599" t="-8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346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Comprimento de um arco de circunferência 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arco de circunferência é proporcional ao ângulo central. Como a circunferência completa, definida por um ângulo de 360°, tem um comprimento 2</a:t>
            </a:r>
            <a:r>
              <a:rPr lang="el-GR" dirty="0"/>
              <a:t>π</a:t>
            </a:r>
            <a:r>
              <a:rPr lang="pt-BR" dirty="0"/>
              <a:t>r, para determinar o comprimento de um arco definido por um ângulo </a:t>
            </a:r>
            <a:r>
              <a:rPr lang="el-GR" dirty="0">
                <a:latin typeface="Gill Sans MT (Corpo)"/>
                <a:cs typeface="Times New Roman" panose="02020603050405020304" pitchFamily="18" charset="0"/>
              </a:rPr>
              <a:t>α</a:t>
            </a:r>
            <a:r>
              <a:rPr lang="pt-BR" dirty="0">
                <a:latin typeface="Gill Sans MT (Corpo)"/>
                <a:cs typeface="Times New Roman" panose="02020603050405020304" pitchFamily="18" charset="0"/>
              </a:rPr>
              <a:t>, em graus, fazemos uma regra de três simples.</a:t>
            </a:r>
            <a:endParaRPr lang="pt-BR" dirty="0">
              <a:latin typeface="Gill Sans MT (Corpo)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681D314-FA4E-4C8F-8442-02F9FED28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450" y="3651239"/>
            <a:ext cx="2197077" cy="222835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44093B59-746C-46C8-B797-722CCEFA4F0A}"/>
              </a:ext>
            </a:extLst>
          </p:cNvPr>
          <p:cNvSpPr txBox="1"/>
          <p:nvPr/>
        </p:nvSpPr>
        <p:spPr>
          <a:xfrm>
            <a:off x="7093527" y="4580749"/>
            <a:ext cx="318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606530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Comprimento de um arco de circunferência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251678" y="2479965"/>
                <a:ext cx="10178322" cy="3593591"/>
              </a:xfrm>
            </p:spPr>
            <p:txBody>
              <a:bodyPr/>
              <a:lstStyle/>
              <a:p>
                <a:r>
                  <a:rPr lang="pt-BR" dirty="0"/>
                  <a:t>Então, o comprimento de um arco depende do ângulo central que o define e da medida do raio da circunferência.</a:t>
                </a:r>
                <a:endParaRPr lang="pt-BR" dirty="0">
                  <a:latin typeface="Gill Sans MT (Corpo)"/>
                </a:endParaRPr>
              </a:p>
              <a:p>
                <a:pPr marL="0" indent="0">
                  <a:buNone/>
                </a:pPr>
                <a:endParaRPr lang="pt-BR" dirty="0">
                  <a:latin typeface="Gill Sans MT (Corpo)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l-GR" i="1" dirty="0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r>
                  <a:rPr lang="pt-BR" dirty="0"/>
                  <a:t>Exemplo: Calcule o comprimento de um arco de 75° em uma circunferência com 3 cm de raio.</a:t>
                </a:r>
                <a:endParaRPr lang="pt-BR" dirty="0">
                  <a:latin typeface="Gill Sans MT (Corpo)"/>
                </a:endParaRPr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1678" y="2479965"/>
                <a:ext cx="10178322" cy="3593591"/>
              </a:xfrm>
              <a:blipFill>
                <a:blip r:embed="rId2"/>
                <a:stretch>
                  <a:fillRect l="-539" t="-849" r="-3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276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Relações métricas na circunferência 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1678" y="2479965"/>
            <a:ext cx="10178322" cy="3593591"/>
          </a:xfrm>
        </p:spPr>
        <p:txBody>
          <a:bodyPr/>
          <a:lstStyle/>
          <a:p>
            <a:r>
              <a:rPr lang="pt-BR" dirty="0"/>
              <a:t>Relação entre cordas</a:t>
            </a:r>
          </a:p>
          <a:p>
            <a:pPr lvl="1"/>
            <a:r>
              <a:rPr lang="pt-BR" dirty="0"/>
              <a:t>Um segmento é denominado corda se ele tem suas extremidades em pontos da circunferência.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2DA20D0-BB04-4FE4-A502-296EB7A4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546" y="3652608"/>
            <a:ext cx="2597735" cy="231061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DB219E85-8EEC-42B9-9BFA-24A753C95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290" y="3652609"/>
            <a:ext cx="2636740" cy="231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59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Relações métricas na circunferência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251678" y="2479965"/>
                <a:ext cx="9402467" cy="3593591"/>
              </a:xfrm>
            </p:spPr>
            <p:txBody>
              <a:bodyPr/>
              <a:lstStyle/>
              <a:p>
                <a:r>
                  <a:rPr lang="pt-BR" dirty="0"/>
                  <a:t>Relação entre secantes</a:t>
                </a:r>
              </a:p>
              <a:p>
                <a:pPr lvl="1"/>
                <a:r>
                  <a:rPr lang="pt-BR" dirty="0"/>
                  <a:t>A reta secante é uma reta que intersecta a circunferência em dois pontos.</a:t>
                </a:r>
              </a:p>
              <a:p>
                <a:pPr marL="457200" lvl="1" indent="0" algn="just">
                  <a:buNone/>
                </a:pPr>
                <a:endParaRPr lang="pt-BR" i="1" dirty="0">
                  <a:latin typeface="Cambria Math" panose="02040503050406030204" pitchFamily="18" charset="0"/>
                </a:endParaRPr>
              </a:p>
              <a:p>
                <a:pPr marL="457200" lvl="1" indent="0" algn="just">
                  <a:buNone/>
                </a:pPr>
                <a:endParaRPr lang="pt-BR" i="1" dirty="0">
                  <a:latin typeface="Cambria Math" panose="02040503050406030204" pitchFamily="18" charset="0"/>
                </a:endParaRPr>
              </a:p>
              <a:p>
                <a:pPr marL="457200" lvl="1" indent="0" algn="just">
                  <a:buNone/>
                </a:pPr>
                <a:endParaRPr lang="pt-BR" i="1" dirty="0">
                  <a:latin typeface="Cambria Math" panose="02040503050406030204" pitchFamily="18" charset="0"/>
                </a:endParaRPr>
              </a:p>
              <a:p>
                <a:pPr marL="45720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𝑀𝐴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𝑀𝐶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𝑀𝐷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𝑀𝐵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1678" y="2479965"/>
                <a:ext cx="9402467" cy="3593591"/>
              </a:xfrm>
              <a:blipFill>
                <a:blip r:embed="rId2"/>
                <a:stretch>
                  <a:fillRect l="-583" t="-8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C49FC58-390B-4644-918A-DED16D30A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95" y="3719946"/>
            <a:ext cx="4256809" cy="218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68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Relações métricas na circunferência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251678" y="2479965"/>
                <a:ext cx="9402467" cy="3593591"/>
              </a:xfrm>
            </p:spPr>
            <p:txBody>
              <a:bodyPr/>
              <a:lstStyle/>
              <a:p>
                <a:r>
                  <a:rPr lang="pt-BR" dirty="0"/>
                  <a:t>Relação entre secantes</a:t>
                </a:r>
              </a:p>
              <a:p>
                <a:pPr lvl="1"/>
                <a:r>
                  <a:rPr lang="pt-BR" dirty="0"/>
                  <a:t>Determine o x da figura.</a:t>
                </a:r>
              </a:p>
              <a:p>
                <a:pPr marL="457200" lvl="1" indent="0" algn="just">
                  <a:buNone/>
                </a:pPr>
                <a:endParaRPr lang="pt-BR" i="1" dirty="0">
                  <a:latin typeface="Cambria Math" panose="02040503050406030204" pitchFamily="18" charset="0"/>
                </a:endParaRPr>
              </a:p>
              <a:p>
                <a:pPr marL="457200" lvl="1" indent="0" algn="just">
                  <a:buNone/>
                </a:pPr>
                <a:endParaRPr lang="pt-BR" i="1" dirty="0">
                  <a:latin typeface="Cambria Math" panose="02040503050406030204" pitchFamily="18" charset="0"/>
                </a:endParaRPr>
              </a:p>
              <a:p>
                <a:pPr marL="457200" lvl="1" indent="0" algn="just">
                  <a:buNone/>
                </a:pPr>
                <a:endParaRPr lang="pt-BR" i="1" dirty="0">
                  <a:latin typeface="Cambria Math" panose="02040503050406030204" pitchFamily="18" charset="0"/>
                </a:endParaRPr>
              </a:p>
              <a:p>
                <a:pPr marL="45720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𝑀𝐴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𝑀𝐶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𝑀𝐷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𝑀𝐵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1678" y="2479965"/>
                <a:ext cx="9402467" cy="3593591"/>
              </a:xfrm>
              <a:blipFill>
                <a:blip r:embed="rId2"/>
                <a:stretch>
                  <a:fillRect l="-583" t="-8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D6DD5FB-5EBA-4FDF-AFE2-FCC1A47915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97"/>
          <a:stretch/>
        </p:blipFill>
        <p:spPr>
          <a:xfrm>
            <a:off x="4253345" y="3429000"/>
            <a:ext cx="3605776" cy="289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4450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391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9" baseType="lpstr">
      <vt:lpstr>Arial</vt:lpstr>
      <vt:lpstr>Cambria Math</vt:lpstr>
      <vt:lpstr>Corbel</vt:lpstr>
      <vt:lpstr>Gill Sans MT</vt:lpstr>
      <vt:lpstr>Gill Sans MT (Corpo)</vt:lpstr>
      <vt:lpstr>Impact</vt:lpstr>
      <vt:lpstr>Times New Roman</vt:lpstr>
      <vt:lpstr>Badge</vt:lpstr>
      <vt:lpstr>Polígonos e Circunferência</vt:lpstr>
      <vt:lpstr>Comprimento de uma circunferência  </vt:lpstr>
      <vt:lpstr>Comprimento de uma circunferência </vt:lpstr>
      <vt:lpstr>Fórmula Comprimento de uma circunferência </vt:lpstr>
      <vt:lpstr>Comprimento de um arco de circunferência  </vt:lpstr>
      <vt:lpstr>Comprimento de um arco de circunferência  </vt:lpstr>
      <vt:lpstr>Relações métricas na circunferência  </vt:lpstr>
      <vt:lpstr>Relações métricas na circunferência  </vt:lpstr>
      <vt:lpstr>Relações métricas na circunferência  </vt:lpstr>
      <vt:lpstr>Relações métricas na circunferência  </vt:lpstr>
      <vt:lpstr>Relações métricas na circunferência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Polígonos e Circunferência</dc:title>
  <dc:creator>josé vitor ribeiro rocha</dc:creator>
  <cp:lastModifiedBy>josé vitor ribeiro rocha</cp:lastModifiedBy>
  <cp:revision>44</cp:revision>
  <dcterms:created xsi:type="dcterms:W3CDTF">2019-02-14T00:46:07Z</dcterms:created>
  <dcterms:modified xsi:type="dcterms:W3CDTF">2019-02-22T20:52:14Z</dcterms:modified>
</cp:coreProperties>
</file>