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5" r:id="rId11"/>
    <p:sldId id="276" r:id="rId12"/>
    <p:sldId id="277" r:id="rId13"/>
    <p:sldId id="278" r:id="rId14"/>
    <p:sldId id="279" r:id="rId15"/>
    <p:sldId id="280" r:id="rId16"/>
    <p:sldId id="266" r:id="rId17"/>
    <p:sldId id="267" r:id="rId18"/>
    <p:sldId id="268" r:id="rId19"/>
    <p:sldId id="269" r:id="rId20"/>
    <p:sldId id="270" r:id="rId21"/>
    <p:sldId id="274" r:id="rId22"/>
    <p:sldId id="275" r:id="rId23"/>
    <p:sldId id="271" r:id="rId24"/>
    <p:sldId id="272" r:id="rId25"/>
    <p:sldId id="273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C47222-9EFA-4EED-A777-72A60F396B8E}" v="196" dt="2018-11-17T00:51:47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146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23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571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6052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73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45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61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92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28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7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03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25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59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6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ED9D4F7-BCDF-4924-AD03-2AE61C869DB3}" type="datetimeFigureOut">
              <a:rPr lang="pt-BR" smtClean="0"/>
              <a:t>17/11/2018</a:t>
            </a:fld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49F0A1B-9715-4F5F-B199-4E81F1842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023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Expressões numéricas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1820" y="5988676"/>
            <a:ext cx="857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PET CIÊNCIA E TECNOLOGIA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36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Calcule: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53954" y="3087260"/>
                <a:ext cx="10554574" cy="3636511"/>
              </a:xfrm>
            </p:spPr>
            <p:txBody>
              <a:bodyPr/>
              <a:lstStyle/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[(2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÷2] 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 2=</m:t>
                    </m:r>
                  </m:oMath>
                </a14:m>
                <a:endParaRPr lang="pt-BR" sz="2400" dirty="0"/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[(</m:t>
                    </m:r>
                    <m:rad>
                      <m:radPr>
                        <m:degHide m:val="on"/>
                        <m:ctrlPr>
                          <a:rPr lang="pt-BR" sz="24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pt-BR" sz="2400" dirty="0"/>
                  <a:t> 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t-BR" sz="24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25</m:t>
                        </m:r>
                      </m:e>
                    </m:rad>
                    <m:r>
                      <a:rPr lang="pt-BR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pt-BR" sz="2400" dirty="0"/>
                  <a:t>x 3] + 10 =</a:t>
                </a:r>
              </a:p>
              <a:p>
                <a:pPr marL="457200" indent="-457200">
                  <a:buFont typeface="Wingdings 2" charset="2"/>
                  <a:buAutoNum type="alphaLcParenR"/>
                </a:pPr>
                <a:r>
                  <a:rPr lang="pt-BR" sz="2400" dirty="0"/>
                  <a:t>36 + 2 x {25 + [18 – (5 – 2) x 3]} =</a:t>
                </a:r>
              </a:p>
              <a:p>
                <a:pPr marL="457200" indent="-457200">
                  <a:buFont typeface="Wingdings 2" charset="2"/>
                  <a:buAutoNum type="alphaLcParenR"/>
                </a:pPr>
                <a:r>
                  <a:rPr lang="pt-BR" sz="2400" dirty="0"/>
                  <a:t>{(-2) + [(-4-2) + (-1) x (+2)] + 20} =</a:t>
                </a:r>
              </a:p>
              <a:p>
                <a:pPr marL="457200" indent="-457200">
                  <a:buFont typeface="Wingdings 2" charset="2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[(2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pt-BR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400" i="1"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 3 ]÷2=</m:t>
                    </m:r>
                  </m:oMath>
                </a14:m>
                <a:endParaRPr lang="pt-BR" sz="2400" dirty="0"/>
              </a:p>
              <a:p>
                <a:pPr marL="457200" indent="-457200">
                  <a:buFont typeface="Wingdings 2" charset="2"/>
                  <a:buAutoNum type="alphaLcParenR"/>
                </a:pPr>
                <a:endParaRPr lang="pt-BR" sz="2000" dirty="0"/>
              </a:p>
              <a:p>
                <a:pPr marL="457200" indent="-457200">
                  <a:buAutoNum type="alphaLcParenR"/>
                </a:pPr>
                <a:endParaRPr lang="pt-BR" sz="2000" dirty="0"/>
              </a:p>
              <a:p>
                <a:pPr marL="457200" indent="-457200">
                  <a:buAutoNum type="alphaLcParenR"/>
                </a:pPr>
                <a:endParaRPr lang="pt-BR" sz="2000" dirty="0"/>
              </a:p>
              <a:p>
                <a:pPr marL="0" indent="0">
                  <a:buNone/>
                </a:pPr>
                <a:endParaRPr lang="pt-BR" sz="2000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3954" y="3087260"/>
                <a:ext cx="10554574" cy="3636511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6EB021D1-D6E5-4760-9AB1-9F3516E14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91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7970EC-892A-4B46-88B1-1536E7314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NÚMEROS DECIMAIS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5DCD33F-6F17-4B57-A7B8-45917572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dirty="0"/>
              <a:t>FRAÇÃO DECIMAL : OS DENOMINADORS SÃO POTÊNCIAS DE 10</a:t>
            </a:r>
          </a:p>
          <a:p>
            <a:pPr marL="0" indent="0">
              <a:buNone/>
            </a:pPr>
            <a:r>
              <a:rPr lang="pt-BR" sz="2800" dirty="0"/>
              <a:t>EXEMPLOS: 14/10   70/100  45/1000</a:t>
            </a:r>
          </a:p>
          <a:p>
            <a:pPr marL="0" indent="0">
              <a:buNone/>
            </a:pPr>
            <a:r>
              <a:rPr lang="pt-BR" sz="2800" dirty="0"/>
              <a:t>NUMERAL DECIMAL: INDICA UM NÚMERO QUE NÃO É INTEIRO</a:t>
            </a:r>
          </a:p>
          <a:p>
            <a:pPr marL="0" indent="0">
              <a:buNone/>
            </a:pPr>
            <a:r>
              <a:rPr lang="pt-BR" sz="2800" dirty="0"/>
              <a:t>EXEMPLOS: 5,25   3,54    3,15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73F8F6E4-7BC9-4942-8A67-3B111889B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65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2F0B43-C06A-42DB-815B-36D347AF1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TRANSFORMAÇÃO DE NUM. DECIMAL EM FRAÇÃO DECIMAL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0842EEE-52AB-4150-9851-B9799E045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74" y="2368424"/>
            <a:ext cx="4218492" cy="3427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47,32 = 4732/100 </a:t>
            </a:r>
          </a:p>
          <a:p>
            <a:pPr marL="0" indent="0">
              <a:buNone/>
            </a:pPr>
            <a:r>
              <a:rPr lang="pt-BR" sz="2800" dirty="0"/>
              <a:t>Duas casas decimais</a:t>
            </a:r>
          </a:p>
        </p:txBody>
      </p:sp>
      <p:sp>
        <p:nvSpPr>
          <p:cNvPr id="4" name="Seta: Curva para a Direita 3">
            <a:extLst>
              <a:ext uri="{FF2B5EF4-FFF2-40B4-BE49-F238E27FC236}">
                <a16:creationId xmlns:a16="http://schemas.microsoft.com/office/drawing/2014/main" xmlns="" id="{8516351A-7B9C-42D3-B711-70FD77AA1DE4}"/>
              </a:ext>
            </a:extLst>
          </p:cNvPr>
          <p:cNvSpPr/>
          <p:nvPr/>
        </p:nvSpPr>
        <p:spPr>
          <a:xfrm>
            <a:off x="385802" y="3880416"/>
            <a:ext cx="355740" cy="65248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ta: Curva para Cima 4">
            <a:extLst>
              <a:ext uri="{FF2B5EF4-FFF2-40B4-BE49-F238E27FC236}">
                <a16:creationId xmlns:a16="http://schemas.microsoft.com/office/drawing/2014/main" xmlns="" id="{930CA364-9AC1-4F9A-8B17-7B4D4A57C0E1}"/>
              </a:ext>
            </a:extLst>
          </p:cNvPr>
          <p:cNvSpPr/>
          <p:nvPr/>
        </p:nvSpPr>
        <p:spPr>
          <a:xfrm rot="13500000">
            <a:off x="4048423" y="3578597"/>
            <a:ext cx="903002" cy="5018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D68799F-19E8-4CA5-A65C-A70CA82EBC5A}"/>
              </a:ext>
            </a:extLst>
          </p:cNvPr>
          <p:cNvSpPr txBox="1"/>
          <p:nvPr/>
        </p:nvSpPr>
        <p:spPr>
          <a:xfrm>
            <a:off x="7104345" y="3717098"/>
            <a:ext cx="3724405" cy="123110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dirty="0"/>
              <a:t>0,023= 23/1000</a:t>
            </a:r>
          </a:p>
          <a:p>
            <a:r>
              <a:rPr lang="pt-BR" sz="2800" dirty="0"/>
              <a:t>três casas decimais</a:t>
            </a:r>
          </a:p>
          <a:p>
            <a:endParaRPr lang="pt-BR" dirty="0"/>
          </a:p>
        </p:txBody>
      </p:sp>
      <p:sp>
        <p:nvSpPr>
          <p:cNvPr id="7" name="Seta: Curva para a Direita 6">
            <a:extLst>
              <a:ext uri="{FF2B5EF4-FFF2-40B4-BE49-F238E27FC236}">
                <a16:creationId xmlns:a16="http://schemas.microsoft.com/office/drawing/2014/main" xmlns="" id="{BA96B315-2B27-4018-B98A-4412D281CD3E}"/>
              </a:ext>
            </a:extLst>
          </p:cNvPr>
          <p:cNvSpPr/>
          <p:nvPr/>
        </p:nvSpPr>
        <p:spPr>
          <a:xfrm>
            <a:off x="6690568" y="3786472"/>
            <a:ext cx="418370" cy="8299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Seta: Curva para Cima 7">
            <a:extLst>
              <a:ext uri="{FF2B5EF4-FFF2-40B4-BE49-F238E27FC236}">
                <a16:creationId xmlns:a16="http://schemas.microsoft.com/office/drawing/2014/main" xmlns="" id="{60D7E415-5611-45E8-9D38-6CF3E3E0069C}"/>
              </a:ext>
            </a:extLst>
          </p:cNvPr>
          <p:cNvSpPr/>
          <p:nvPr/>
        </p:nvSpPr>
        <p:spPr>
          <a:xfrm rot="13320000">
            <a:off x="10045946" y="3755380"/>
            <a:ext cx="735989" cy="4079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5">
            <a:extLst>
              <a:ext uri="{FF2B5EF4-FFF2-40B4-BE49-F238E27FC236}">
                <a16:creationId xmlns:a16="http://schemas.microsoft.com/office/drawing/2014/main" xmlns="" id="{86A0EDAD-DAEF-4817-BCF8-2C4811F71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1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566AA8-CB7C-47A6-BD53-F92BE963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TRANSFORMAÇÃO DE FRAÇÃO DECIMAL EM NUMERAL DECIMAL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7D9F4AF-825B-43D5-BF44-8548C75E6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      45/1000= 0,045</a:t>
            </a:r>
            <a:endParaRPr lang="pt-BR" dirty="0"/>
          </a:p>
          <a:p>
            <a:pPr marL="0" indent="0">
              <a:buNone/>
            </a:pPr>
            <a:r>
              <a:rPr lang="pt-BR" sz="2800" dirty="0"/>
              <a:t>Três zeros        três casas decimais</a:t>
            </a:r>
          </a:p>
          <a:p>
            <a:pPr marL="0" indent="0">
              <a:buNone/>
            </a:pPr>
            <a:r>
              <a:rPr lang="pt-BR" sz="2800" dirty="0"/>
              <a:t>Na multiplicação a vírgula anda para a direita</a:t>
            </a:r>
          </a:p>
          <a:p>
            <a:pPr marL="0" indent="0">
              <a:buNone/>
            </a:pPr>
            <a:r>
              <a:rPr lang="pt-BR" sz="2800" dirty="0"/>
              <a:t>Na divisão a vírgula "anda" para a esquerda</a:t>
            </a:r>
          </a:p>
          <a:p>
            <a:pPr marL="0" indent="0">
              <a:buNone/>
            </a:pPr>
            <a:r>
              <a:rPr lang="pt-BR" sz="2800" dirty="0"/>
              <a:t>361,7 / 100 = 3,617 </a:t>
            </a:r>
          </a:p>
        </p:txBody>
      </p:sp>
      <p:sp>
        <p:nvSpPr>
          <p:cNvPr id="4" name="Seta: Curva para a Direita 3">
            <a:extLst>
              <a:ext uri="{FF2B5EF4-FFF2-40B4-BE49-F238E27FC236}">
                <a16:creationId xmlns:a16="http://schemas.microsoft.com/office/drawing/2014/main" xmlns="" id="{A501B5FE-0BB2-4934-8850-59FC828E7BE5}"/>
              </a:ext>
            </a:extLst>
          </p:cNvPr>
          <p:cNvSpPr/>
          <p:nvPr/>
        </p:nvSpPr>
        <p:spPr>
          <a:xfrm rot="2400000">
            <a:off x="852557" y="2109253"/>
            <a:ext cx="407931" cy="9238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ta: Curva para Cima 4">
            <a:extLst>
              <a:ext uri="{FF2B5EF4-FFF2-40B4-BE49-F238E27FC236}">
                <a16:creationId xmlns:a16="http://schemas.microsoft.com/office/drawing/2014/main" xmlns="" id="{F706AF08-3D6D-4377-BABE-2F0E8DCAD09F}"/>
              </a:ext>
            </a:extLst>
          </p:cNvPr>
          <p:cNvSpPr/>
          <p:nvPr/>
        </p:nvSpPr>
        <p:spPr>
          <a:xfrm rot="13800000">
            <a:off x="3952794" y="2114138"/>
            <a:ext cx="1059577" cy="57494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Seta: Curva para a Esquerda 5">
            <a:extLst>
              <a:ext uri="{FF2B5EF4-FFF2-40B4-BE49-F238E27FC236}">
                <a16:creationId xmlns:a16="http://schemas.microsoft.com/office/drawing/2014/main" xmlns="" id="{42F7F18E-875A-4C1B-AD4D-9614278BC40E}"/>
              </a:ext>
            </a:extLst>
          </p:cNvPr>
          <p:cNvSpPr/>
          <p:nvPr/>
        </p:nvSpPr>
        <p:spPr>
          <a:xfrm rot="5460000">
            <a:off x="1160280" y="5205008"/>
            <a:ext cx="470562" cy="80905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xmlns="" id="{B9895326-CF16-4FB6-A4AA-9716EF1EF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08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811124-7451-4FCA-AB54-36E1D6AA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PRATICANDO...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94B6A34-3BF0-4A39-876A-3AB6CE9FD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dirty="0"/>
              <a:t>Dada a fração, diga que número decimal ela representa:</a:t>
            </a:r>
          </a:p>
          <a:p>
            <a:pPr marL="0" indent="0">
              <a:buNone/>
            </a:pPr>
            <a:r>
              <a:rPr lang="pt-BR" sz="2800" dirty="0"/>
              <a:t>a) 45/10</a:t>
            </a:r>
          </a:p>
          <a:p>
            <a:pPr marL="0" indent="0">
              <a:buNone/>
            </a:pPr>
            <a:r>
              <a:rPr lang="pt-BR" sz="2800" dirty="0"/>
              <a:t>b) 869/1000</a:t>
            </a:r>
          </a:p>
          <a:p>
            <a:pPr marL="0" indent="0">
              <a:buNone/>
            </a:pPr>
            <a:r>
              <a:rPr lang="pt-BR" sz="2800" dirty="0"/>
              <a:t>c) 123/100</a:t>
            </a:r>
          </a:p>
          <a:p>
            <a:pPr marL="0" indent="0">
              <a:buNone/>
            </a:pPr>
            <a:r>
              <a:rPr lang="pt-BR" sz="2800" dirty="0"/>
              <a:t>d) 7/1000</a:t>
            </a:r>
          </a:p>
          <a:p>
            <a:endParaRPr lang="pt-BR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35B4C826-09D6-48C8-8CDE-3F61BA81E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21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DBF07F-F2BE-4A6C-8597-55DA746E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2DB3960-6F35-4FA7-B508-B1F0110EF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dirty="0"/>
              <a:t>Dado o número decimal, diga a que fração corresponde:</a:t>
            </a:r>
            <a:endParaRPr lang="pt-BR"/>
          </a:p>
          <a:p>
            <a:pPr marL="0" indent="0">
              <a:buNone/>
            </a:pPr>
            <a:r>
              <a:rPr lang="pt-BR" sz="2800" dirty="0"/>
              <a:t>a) 0,566</a:t>
            </a:r>
          </a:p>
          <a:p>
            <a:pPr marL="0" indent="0">
              <a:buNone/>
            </a:pPr>
            <a:r>
              <a:rPr lang="pt-BR" sz="2800" dirty="0"/>
              <a:t>b) 0,13</a:t>
            </a:r>
          </a:p>
          <a:p>
            <a:endParaRPr lang="pt-BR" dirty="0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xmlns="" id="{BEAAB5B9-3D32-4F79-9C79-CD1F3A5F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811" y="4112190"/>
            <a:ext cx="2743200" cy="2057400"/>
          </a:xfrm>
          <a:prstGeom prst="rect">
            <a:avLst/>
          </a:prstGeom>
        </p:spPr>
      </p:pic>
      <p:pic>
        <p:nvPicPr>
          <p:cNvPr id="7" name="Imagem 5">
            <a:extLst>
              <a:ext uri="{FF2B5EF4-FFF2-40B4-BE49-F238E27FC236}">
                <a16:creationId xmlns:a16="http://schemas.microsoft.com/office/drawing/2014/main" xmlns="" id="{D5D884A0-A8D4-47D0-B720-8B6CA4525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6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912BFF-3A8A-473B-9386-A3966A466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PORCENTAGEM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E6FB1E4-EDC6-4578-9DB9-0118E23F0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342" y="2733766"/>
            <a:ext cx="10554574" cy="36365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z="2800" dirty="0"/>
              <a:t>A </a:t>
            </a:r>
            <a:r>
              <a:rPr lang="pt-BR" sz="2800" b="1" dirty="0"/>
              <a:t>porcentagem</a:t>
            </a:r>
            <a:r>
              <a:rPr lang="pt-BR" sz="2800" dirty="0"/>
              <a:t> é uma das áreas da matemática mais conhecidas. Praticamente é utilizada em todas as áreas, quando queremos comparar grandezas, estimar o crescimento de algo, expressar uma quantidade de aumento ou desconto do preço de alguma mercadoria. Vemos porcentagem a todo momento e, mesmo quando não percebemos, estamos fazendo uso dela.</a:t>
            </a:r>
          </a:p>
          <a:p>
            <a:pPr algn="just"/>
            <a:r>
              <a:rPr lang="pt-BR" sz="2800" dirty="0"/>
              <a:t>A porcentagem é uma razão cujo o denominador é igual a 100.</a:t>
            </a:r>
          </a:p>
          <a:p>
            <a:endParaRPr lang="pt-B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9E842F4-7E93-4BAC-864F-19A376FC3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496" y="90217"/>
            <a:ext cx="2377858" cy="1698471"/>
          </a:xfrm>
          <a:prstGeom prst="rect">
            <a:avLst/>
          </a:prstGeom>
        </p:spPr>
      </p:pic>
      <p:pic>
        <p:nvPicPr>
          <p:cNvPr id="7" name="Imagem 5">
            <a:extLst>
              <a:ext uri="{FF2B5EF4-FFF2-40B4-BE49-F238E27FC236}">
                <a16:creationId xmlns:a16="http://schemas.microsoft.com/office/drawing/2014/main" xmlns="" id="{89AEC03C-F69D-48A8-B778-918A0174E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29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B0BCD6-9B37-49A7-8AC2-F39E656D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31C2347-12FF-404B-94B9-A0480C67E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r>
              <a:rPr lang="pt-BR" sz="2800" dirty="0"/>
              <a:t>As porcentagens costumam ser indicadas pelo símbolo “%”, lê-se “por cento”.</a:t>
            </a:r>
          </a:p>
          <a:p>
            <a:pPr algn="just"/>
            <a:r>
              <a:rPr lang="pt-BR" sz="2800" dirty="0"/>
              <a:t>Podemos representar uma fração na forma fracionária, decimal, ou acompanhada do símbolo %. Veja:</a:t>
            </a:r>
          </a:p>
          <a:p>
            <a:pPr algn="ctr"/>
            <a:r>
              <a:rPr lang="pt-BR" sz="2800" dirty="0"/>
              <a:t>4%=4100=0,04</a:t>
            </a:r>
          </a:p>
          <a:p>
            <a:endParaRPr lang="pt-BR" dirty="0"/>
          </a:p>
        </p:txBody>
      </p:sp>
      <p:pic>
        <p:nvPicPr>
          <p:cNvPr id="4" name="Imagem 4" descr="Uma imagem contendo pessoa, homem, interior, da frente&#10;&#10;Descrição gerada com muito alta confiança">
            <a:extLst>
              <a:ext uri="{FF2B5EF4-FFF2-40B4-BE49-F238E27FC236}">
                <a16:creationId xmlns:a16="http://schemas.microsoft.com/office/drawing/2014/main" xmlns="" id="{765DC919-8E69-4AD7-BD1B-1147B02CF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633" y="57085"/>
            <a:ext cx="3306871" cy="188999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CEEAD5B-6BF2-479E-A97E-B00CB5248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6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617A76-4C05-402E-A0AA-F71FB39DF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53C3AE6-9C27-4D37-A366-B20227837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/>
              <a:t> Imagine que um produto que custava R$ 80,00 foi vendido </a:t>
            </a:r>
            <a:r>
              <a:rPr lang="pt-BR" sz="2800" err="1"/>
              <a:t>a</a:t>
            </a:r>
            <a:r>
              <a:rPr lang="pt-BR" sz="2800" dirty="0"/>
              <a:t> vista, com 5% de desconto. Esse desconto de 5% de R$ 80,00 significa 5 partes das 100 em que 80 foi dividido, ou seja, R$ 80,00 será dividido em 100 partes, e o desconto será igual a 5 partes dessa divisão. Daí: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D67A8ECB-377B-443C-8BCA-BE0B540B4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99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9363679-3728-4771-B891-B3927BF5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76448F5-E8CC-4195-A252-BA4F4B8CE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/>
              <a:t>5% de R$ 80,00 = 5/100⋅80=5⋅0,8=4</a:t>
            </a:r>
          </a:p>
          <a:p>
            <a:pPr algn="just"/>
            <a:r>
              <a:rPr lang="pt-BR" sz="2800" dirty="0"/>
              <a:t>Portanto, 5% de R$ 80,00 será R$ 4,00. E esse será o valor a ser descontado.</a:t>
            </a:r>
          </a:p>
          <a:p>
            <a:pPr algn="ctr"/>
            <a:endParaRPr lang="pt-BR" sz="2800" dirty="0"/>
          </a:p>
          <a:p>
            <a:endParaRPr lang="pt-BR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8900F95B-E0E9-45C8-90E2-B4F9DFD8A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1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6066" y="457245"/>
            <a:ext cx="8042656" cy="1326321"/>
          </a:xfrm>
        </p:spPr>
        <p:txBody>
          <a:bodyPr/>
          <a:lstStyle/>
          <a:p>
            <a:r>
              <a:rPr lang="pt-BR" dirty="0"/>
              <a:t>O que são expressões numéricas?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2884" y="2508190"/>
            <a:ext cx="10353762" cy="3695136"/>
          </a:xfrm>
        </p:spPr>
        <p:txBody>
          <a:bodyPr/>
          <a:lstStyle/>
          <a:p>
            <a:pPr fontAlgn="base"/>
            <a:r>
              <a:rPr lang="pt-BR" sz="2800" dirty="0"/>
              <a:t>Expressões numéricas são sequências de duas ou mais operações que devem ser realizadas respeitando determinada ordem.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69" y="457245"/>
            <a:ext cx="3490175" cy="240822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14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EEF6C2-E22E-4609-9CEA-2ED8DB75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4" descr="Uma imagem contendo pessoa, interior, mulher&#10;&#10;Descrição gerada com muito alta confiança">
            <a:extLst>
              <a:ext uri="{FF2B5EF4-FFF2-40B4-BE49-F238E27FC236}">
                <a16:creationId xmlns:a16="http://schemas.microsoft.com/office/drawing/2014/main" xmlns="" id="{961BAF02-4C49-4C70-ABA2-D96ED9A12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7245" y="3879726"/>
            <a:ext cx="3262769" cy="271201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7DC5296-0DDA-4A55-A10F-5DD80E122017}"/>
              </a:ext>
            </a:extLst>
          </p:cNvPr>
          <p:cNvSpPr txBox="1"/>
          <p:nvPr/>
        </p:nvSpPr>
        <p:spPr>
          <a:xfrm>
            <a:off x="3048000" y="2375770"/>
            <a:ext cx="6096000" cy="138499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800">
                <a:latin typeface="Century Gothic"/>
              </a:rPr>
              <a:t>Concluímos que </a:t>
            </a:r>
            <a:r>
              <a:rPr lang="en-US" sz="2800" err="1">
                <a:latin typeface="Century Gothic"/>
              </a:rPr>
              <a:t>calcular</a:t>
            </a:r>
            <a:r>
              <a:rPr lang="en-US" sz="2800">
                <a:latin typeface="Century Gothic"/>
              </a:rPr>
              <a:t> a% de x, </a:t>
            </a:r>
            <a:r>
              <a:rPr lang="en-US" sz="2800" err="1">
                <a:latin typeface="Century Gothic"/>
              </a:rPr>
              <a:t>corresponde</a:t>
            </a:r>
            <a:r>
              <a:rPr lang="en-US" sz="2800">
                <a:latin typeface="Century Gothic"/>
              </a:rPr>
              <a:t> a </a:t>
            </a:r>
            <a:r>
              <a:rPr lang="en-US" sz="2800" err="1">
                <a:latin typeface="Century Gothic"/>
              </a:rPr>
              <a:t>fazer</a:t>
            </a:r>
            <a:r>
              <a:rPr lang="en-US" sz="2800" dirty="0">
                <a:latin typeface="Century Gothic"/>
              </a:rPr>
              <a:t>:</a:t>
            </a:r>
          </a:p>
          <a:p>
            <a:pPr algn="ctr"/>
            <a:r>
              <a:rPr lang="en-US" sz="2800">
                <a:latin typeface="Century Gothic"/>
              </a:rPr>
              <a:t>a/100⋅x</a:t>
            </a:r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xmlns="" id="{9AD8782A-77EA-4A09-8E51-01DB1BF0C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04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4B4B60-FD92-4BD1-B885-2B1B0A2F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LUCRO COM PORCENTAGEM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A0290B-F327-4E10-84E3-51C40E4EE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IMAGINE QUE VOCÊ COMPROU UMA BIKE POR $300 E QUER VENDER COM 25% DE LUCRO, ISTO É: CUSTO+LUCRO= VENDA</a:t>
            </a:r>
          </a:p>
          <a:p>
            <a:r>
              <a:rPr lang="en-US" sz="2800"/>
              <a:t>100%+25%= 125%</a:t>
            </a:r>
            <a:endParaRPr lang="en-US" sz="2800" dirty="0"/>
          </a:p>
          <a:p>
            <a:r>
              <a:rPr lang="en-US" sz="2800"/>
              <a:t>125/100.300= 375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155B166A-86CB-4F4B-97DB-89439FDB5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71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01E889-08D3-4ADD-984A-6C0B55021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FB892B-4E74-4842-86CE-7A33C087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82" y="2650260"/>
            <a:ext cx="10554574" cy="3636511"/>
          </a:xfrm>
        </p:spPr>
        <p:txBody>
          <a:bodyPr>
            <a:normAutofit fontScale="92500" lnSpcReduction="20000"/>
          </a:bodyPr>
          <a:lstStyle/>
          <a:p>
            <a:r>
              <a:rPr lang="en-US" sz="2800"/>
              <a:t>AUMENTO DE 8%, POR EXEMPLO EM QUALQUER PRODUTO É:</a:t>
            </a:r>
          </a:p>
          <a:p>
            <a:r>
              <a:rPr lang="en-US" sz="2800"/>
              <a:t>100%+8% = 108% </a:t>
            </a:r>
          </a:p>
          <a:p>
            <a:r>
              <a:rPr lang="en-US" sz="2800"/>
              <a:t>108/100. VALOR INICIAL= VALOR FINAL</a:t>
            </a:r>
          </a:p>
          <a:p>
            <a:r>
              <a:rPr lang="en-US" sz="2800"/>
              <a:t>108/100. VI= VF</a:t>
            </a:r>
            <a:endParaRPr lang="en-US" sz="2800" dirty="0"/>
          </a:p>
          <a:p>
            <a:r>
              <a:rPr lang="en-US" sz="2800"/>
              <a:t>Na compra de um aparelho obtive desconto de 15% por ter feito o pagamento à vista. Se paguei R$ 102,00 reais pelo aparelho, qual era seu o preço original?</a:t>
            </a:r>
            <a:endParaRPr lang="en-US" sz="28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sz="2800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7B05777A-0082-4973-B76B-8A7DFEB53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83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2D12374-241B-45AF-BF1A-08B40DD1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4992AA8-841E-4D1E-9342-9F5B7070B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74" y="2587629"/>
            <a:ext cx="10554574" cy="36365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(ENEM 2013). Para aumentar as vendas no início do ano, uma loja de departamentos remarcou os preços de seus produtos 20% abaixo do preço original. Quando chegam ao caixa, os clientes que possuem o cartão fidelidade da loja têm direito a um desconto adicional de 10% sobre o valor total de suas compras.</a:t>
            </a:r>
          </a:p>
          <a:p>
            <a:pPr algn="just"/>
            <a:r>
              <a:rPr lang="pt-BR"/>
              <a:t>Um cliente deseja comprar um produto que custava R$50,00 antes da remarcação de preços. Ele não possui o cartão fidelidade da loja. Caso esse cliente possuísse o cartão fidelidade da loja, a economia adicional que obteria ao efetuar a compra, em reais, seria de</a:t>
            </a:r>
          </a:p>
          <a:p>
            <a:r>
              <a:rPr lang="pt-BR"/>
              <a:t>15,00</a:t>
            </a:r>
          </a:p>
          <a:p>
            <a:pPr algn="just">
              <a:buAutoNum type="arabicPeriod"/>
            </a:pPr>
            <a:r>
              <a:rPr lang="pt-BR"/>
              <a:t>14,00</a:t>
            </a:r>
          </a:p>
          <a:p>
            <a:pPr algn="just">
              <a:buAutoNum type="arabicPeriod"/>
            </a:pPr>
            <a:r>
              <a:rPr lang="pt-BR"/>
              <a:t>10,00</a:t>
            </a:r>
          </a:p>
          <a:p>
            <a:pPr algn="just">
              <a:buAutoNum type="arabicPeriod"/>
            </a:pPr>
            <a:r>
              <a:rPr lang="pt-BR"/>
              <a:t>5,00</a:t>
            </a:r>
          </a:p>
          <a:p>
            <a:pPr algn="just">
              <a:buAutoNum type="arabicPeriod"/>
            </a:pPr>
            <a:r>
              <a:rPr lang="pt-BR"/>
              <a:t>4,00</a:t>
            </a:r>
          </a:p>
          <a:p>
            <a:pPr marL="0" indent="0" algn="just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4" name="Picture 4" descr="A picture containing chair&#10;&#10;Descrição gerada com alta confiança">
            <a:extLst>
              <a:ext uri="{FF2B5EF4-FFF2-40B4-BE49-F238E27FC236}">
                <a16:creationId xmlns:a16="http://schemas.microsoft.com/office/drawing/2014/main" xmlns="" id="{0ED409A3-1D5A-4DAC-8A42-C4E17D5C5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181" y="4125907"/>
            <a:ext cx="2743200" cy="2029968"/>
          </a:xfrm>
          <a:prstGeom prst="rect">
            <a:avLst/>
          </a:prstGeom>
        </p:spPr>
      </p:pic>
      <p:pic>
        <p:nvPicPr>
          <p:cNvPr id="7" name="Imagem 5">
            <a:extLst>
              <a:ext uri="{FF2B5EF4-FFF2-40B4-BE49-F238E27FC236}">
                <a16:creationId xmlns:a16="http://schemas.microsoft.com/office/drawing/2014/main" xmlns="" id="{96D2DCE2-CE7A-4F85-ACE3-34FEABEED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B4A01B-92F5-433D-B6AF-97BC391C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DCA164-5422-4F8D-A20F-BD9ACCE7A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Uma escola tem 25 professores, dos quais 24% ensinam Matemática. Quantos professores ensinam Matemática nessa escola?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AB08FC3-17FD-4E0D-8185-D5C9B71D3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770" y="4289642"/>
            <a:ext cx="3285995" cy="2464496"/>
          </a:xfrm>
          <a:prstGeom prst="rect">
            <a:avLst/>
          </a:prstGeom>
        </p:spPr>
      </p:pic>
      <p:pic>
        <p:nvPicPr>
          <p:cNvPr id="7" name="Imagem 5">
            <a:extLst>
              <a:ext uri="{FF2B5EF4-FFF2-40B4-BE49-F238E27FC236}">
                <a16:creationId xmlns:a16="http://schemas.microsoft.com/office/drawing/2014/main" xmlns="" id="{66494BCD-ADB9-4688-93E2-9B3E6D46F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64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202DF-DCDB-4E20-B6AD-25594F9CF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16402-60A3-4D0C-8481-684E42281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342" y="3005164"/>
            <a:ext cx="10554574" cy="3636511"/>
          </a:xfrm>
        </p:spPr>
        <p:txBody>
          <a:bodyPr>
            <a:normAutofit fontScale="77500" lnSpcReduction="20000"/>
          </a:bodyPr>
          <a:lstStyle/>
          <a:p>
            <a:r>
              <a:rPr lang="en-US" sz="2800"/>
              <a:t>Calcule as porcentagens correspondentes:</a:t>
            </a:r>
          </a:p>
          <a:p>
            <a:r>
              <a:rPr lang="en-US" sz="2800"/>
              <a:t>e) 2% de 700 laranjas</a:t>
            </a:r>
          </a:p>
          <a:p>
            <a:r>
              <a:rPr lang="en-US" sz="2800"/>
              <a:t>f) 40% de 48 m</a:t>
            </a:r>
          </a:p>
          <a:p>
            <a:r>
              <a:rPr lang="en-US" sz="2800"/>
              <a:t>g) 38% de 200 Kg</a:t>
            </a:r>
          </a:p>
          <a:p>
            <a:r>
              <a:rPr lang="en-US" sz="2800"/>
              <a:t>h) 6% de 50 telhas</a:t>
            </a:r>
          </a:p>
          <a:p>
            <a:r>
              <a:rPr lang="en-US" sz="2800"/>
              <a:t>i) 37,6% de 200</a:t>
            </a:r>
          </a:p>
          <a:p>
            <a:r>
              <a:rPr lang="en-US" sz="2800"/>
              <a:t>j) 22,5% de 60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sz="2800" dirty="0"/>
          </a:p>
          <a:p>
            <a:endParaRPr lang="en-US" sz="2800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C46FE8C9-17C4-4479-97E2-3AD18C09D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5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 sequências são essas?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69" y="3553720"/>
            <a:ext cx="5160135" cy="258006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013635" y="3006600"/>
            <a:ext cx="2689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POTENCIAÇÃO E RADICIAÇÃO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905221" y="3838144"/>
            <a:ext cx="207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400" b="1"/>
            </a:lvl1pPr>
          </a:lstStyle>
          <a:p>
            <a:r>
              <a:rPr lang="pt-BR" dirty="0"/>
              <a:t>SOMA E SUBTRAÇÃO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54119" y="3552627"/>
            <a:ext cx="2640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MULTIPLICAÇÃO E DIVISÃO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9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 se a expressão apresentar mais de uma operação com a mesma prioridade?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3889419" y="3155325"/>
            <a:ext cx="4803820" cy="2279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412902" y="2485623"/>
            <a:ext cx="5550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DA ESQUERDA PARA A DIREITA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ENTÃO VAMOS PRATICAR!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044" y="2402592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pl-PL" sz="3200" dirty="0"/>
              <a:t>25</a:t>
            </a:r>
            <a:r>
              <a:rPr lang="pt-BR" sz="3200" dirty="0"/>
              <a:t> </a:t>
            </a:r>
            <a:r>
              <a:rPr lang="pl-PL" sz="3200" dirty="0"/>
              <a:t>+ 6</a:t>
            </a:r>
            <a:r>
              <a:rPr lang="pl-PL" sz="3200" baseline="30000" dirty="0"/>
              <a:t>2</a:t>
            </a:r>
            <a:r>
              <a:rPr lang="pl-PL" sz="3200" dirty="0"/>
              <a:t> ÷ 12 – </a:t>
            </a:r>
            <a:r>
              <a:rPr lang="pt-BR" sz="3200" dirty="0"/>
              <a:t>13 x 3</a:t>
            </a:r>
            <a:r>
              <a:rPr lang="pl-PL" sz="3200" dirty="0"/>
              <a:t> + 42 =</a:t>
            </a:r>
            <a:r>
              <a:rPr lang="pt-BR" sz="3200" dirty="0"/>
              <a:t> ?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dirty="0"/>
              <a:t>45 x 4 </a:t>
            </a:r>
            <a:r>
              <a:rPr lang="pl-PL" sz="3200" dirty="0"/>
              <a:t>÷</a:t>
            </a:r>
            <a:r>
              <a:rPr lang="pt-BR" sz="3200" dirty="0"/>
              <a:t> √25 – 8 + 4 = ?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dirty="0"/>
              <a:t>84 – 80 x √9 + 4 </a:t>
            </a:r>
            <a:r>
              <a:rPr lang="pl-PL" sz="3200" dirty="0"/>
              <a:t>÷</a:t>
            </a:r>
            <a:r>
              <a:rPr lang="pt-BR" sz="3200" dirty="0"/>
              <a:t> 2² - 5 + 18 x 3² = ?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57" y="2402592"/>
            <a:ext cx="2966474" cy="32808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4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Usando símbolos...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5225" y="2209409"/>
            <a:ext cx="10554574" cy="1718648"/>
          </a:xfrm>
        </p:spPr>
        <p:txBody>
          <a:bodyPr/>
          <a:lstStyle/>
          <a:p>
            <a:pPr algn="just" fontAlgn="base"/>
            <a:r>
              <a:rPr lang="pt-BR" sz="2400" dirty="0"/>
              <a:t>Nas expressões numéricas usamos parênteses ( ), colchetes [ ] e chaves { } sempre que for necessário alterar a prioridade das operações.</a:t>
            </a:r>
          </a:p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1" y="4176298"/>
            <a:ext cx="5160135" cy="258006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751228" y="3945465"/>
            <a:ext cx="268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PARÊNTESES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802189" y="4736334"/>
            <a:ext cx="2073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400" b="1"/>
            </a:lvl1pPr>
          </a:lstStyle>
          <a:p>
            <a:r>
              <a:rPr lang="pt-BR" dirty="0"/>
              <a:t>CHAVES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911697" y="4505501"/>
            <a:ext cx="264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COLCHETE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6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1134" y="2312439"/>
            <a:ext cx="10554574" cy="363651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sz="3200" dirty="0"/>
              <a:t>5 x ( 64 - 12 </a:t>
            </a:r>
            <a:r>
              <a:rPr lang="pl-PL" sz="3200" dirty="0"/>
              <a:t>÷</a:t>
            </a:r>
            <a:r>
              <a:rPr lang="pt-BR" sz="3200" dirty="0"/>
              <a:t> 4 ) = ?         </a:t>
            </a:r>
          </a:p>
          <a:p>
            <a:pPr marL="0" indent="0" fontAlgn="base">
              <a:buNone/>
            </a:pPr>
            <a:endParaRPr lang="pt-BR" sz="3200" dirty="0"/>
          </a:p>
          <a:p>
            <a:pPr marL="0" indent="0" fontAlgn="base">
              <a:buNone/>
            </a:pPr>
            <a:r>
              <a:rPr lang="pt-BR" sz="3200" dirty="0"/>
              <a:t>[ - 12 - ( - 5 + 3 ) ] = ?      </a:t>
            </a:r>
          </a:p>
          <a:p>
            <a:pPr marL="0" indent="0" fontAlgn="base">
              <a:buNone/>
            </a:pPr>
            <a:endParaRPr lang="pt-BR" sz="3200" dirty="0"/>
          </a:p>
          <a:p>
            <a:pPr marL="0" indent="0" fontAlgn="base">
              <a:buNone/>
            </a:pPr>
            <a:r>
              <a:rPr lang="pt-BR" sz="3200" dirty="0"/>
              <a:t>480 + { 20 x [ 86 - 12 x (5 + 2 ) ] } = ?</a:t>
            </a:r>
            <a:r>
              <a:rPr lang="pt-BR" dirty="0"/>
              <a:t>     </a:t>
            </a:r>
            <a:r>
              <a:rPr lang="pt-BR" sz="3200" dirty="0"/>
              <a:t>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3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Nível </a:t>
            </a:r>
            <a:r>
              <a:rPr lang="pt-BR" dirty="0" err="1"/>
              <a:t>meme</a:t>
            </a:r>
            <a:r>
              <a:rPr lang="pt-BR" dirty="0"/>
              <a:t> Nazaré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1682" y="2377492"/>
            <a:ext cx="11577032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pt-BR" sz="2800" dirty="0"/>
              <a:t>Ana foi ao mercado e levou para pagar suas compras 100 reais. A quantidade e o preço dos produtos comprados por ela estão indicados abaixo:</a:t>
            </a:r>
          </a:p>
          <a:p>
            <a:pPr marL="0" indent="0">
              <a:buNone/>
            </a:pPr>
            <a:endParaRPr lang="pt-BR" dirty="0"/>
          </a:p>
          <a:p>
            <a:pPr marL="457200" indent="-457200">
              <a:buAutoNum type="alphaLcParenR"/>
            </a:pPr>
            <a:endParaRPr lang="pt-BR" sz="2400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1030" name="Picture 6" descr="lista de comp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122" y="3807046"/>
            <a:ext cx="4996153" cy="256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49" y="122506"/>
            <a:ext cx="2624607" cy="167683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20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18711" y="2222287"/>
            <a:ext cx="10810911" cy="3636511"/>
          </a:xfrm>
        </p:spPr>
        <p:txBody>
          <a:bodyPr>
            <a:normAutofit/>
          </a:bodyPr>
          <a:lstStyle/>
          <a:p>
            <a:pPr marL="457200" indent="-457200" algn="just">
              <a:buAutoNum type="alphaLcParenR"/>
            </a:pPr>
            <a:r>
              <a:rPr lang="pt-BR" sz="3200" dirty="0"/>
              <a:t>Escreva uma expressão numérica para calcular o valor do troco que Ana receberá ao fazer as compras. </a:t>
            </a:r>
          </a:p>
          <a:p>
            <a:pPr marL="457200" indent="-457200" algn="just">
              <a:buAutoNum type="alphaLcParenR"/>
            </a:pPr>
            <a:r>
              <a:rPr lang="pt-BR" sz="3200" dirty="0"/>
              <a:t>Calcule o valor do troco recebido pela Ana.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8" y="6053788"/>
            <a:ext cx="1732213" cy="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054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vel">
  <a:themeElements>
    <a:clrScheme name="Citável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ável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v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TM03457503[[fn=Citável]]</Template>
  <TotalTime>104</TotalTime>
  <Words>604</Words>
  <Application>Microsoft Office PowerPoint</Application>
  <PresentationFormat>Personalizar</PresentationFormat>
  <Paragraphs>108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Citável</vt:lpstr>
      <vt:lpstr>Expressões numéricas</vt:lpstr>
      <vt:lpstr>O que são expressões numéricas?</vt:lpstr>
      <vt:lpstr>Que sequências são essas?</vt:lpstr>
      <vt:lpstr>E se a expressão apresentar mais de uma operação com a mesma prioridade?</vt:lpstr>
      <vt:lpstr>ENTÃO VAMOS PRATICAR!</vt:lpstr>
      <vt:lpstr>Usando símbolos...</vt:lpstr>
      <vt:lpstr>EXEMPLOS:</vt:lpstr>
      <vt:lpstr>Nível meme Nazaré</vt:lpstr>
      <vt:lpstr>Apresentação do PowerPoint</vt:lpstr>
      <vt:lpstr>Calcule:</vt:lpstr>
      <vt:lpstr>NÚMEROS DECIMAIS</vt:lpstr>
      <vt:lpstr>TRANSFORMAÇÃO DE NUM. DECIMAL EM FRAÇÃO DECIMAL</vt:lpstr>
      <vt:lpstr>TRANSFORMAÇÃO DE FRAÇÃO DECIMAL EM NUMERAL DECIMAL</vt:lpstr>
      <vt:lpstr>PRATICANDO...</vt:lpstr>
      <vt:lpstr>Apresentação do PowerPoint</vt:lpstr>
      <vt:lpstr>PORCENTAGEM</vt:lpstr>
      <vt:lpstr>Apresentação do PowerPoint</vt:lpstr>
      <vt:lpstr>Apresentação do PowerPoint</vt:lpstr>
      <vt:lpstr>Apresentação do PowerPoint</vt:lpstr>
      <vt:lpstr>Apresentação do PowerPoint</vt:lpstr>
      <vt:lpstr>LUCRO COM PORCENTAGEM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Expressões numéricas</dc:title>
  <dc:creator>Alexia Moraes</dc:creator>
  <cp:lastModifiedBy>Roberaldo</cp:lastModifiedBy>
  <cp:revision>402</cp:revision>
  <dcterms:created xsi:type="dcterms:W3CDTF">2018-11-12T23:59:19Z</dcterms:created>
  <dcterms:modified xsi:type="dcterms:W3CDTF">2018-11-17T11:00:37Z</dcterms:modified>
</cp:coreProperties>
</file>