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ms-powerpoint.presentation.macroEnabled.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60" r:id="rId6"/>
    <p:sldId id="261" r:id="rId7"/>
    <p:sldId id="262" r:id="rId8"/>
    <p:sldId id="268" r:id="rId9"/>
    <p:sldId id="264" r:id="rId10"/>
    <p:sldId id="265" r:id="rId11"/>
    <p:sldId id="266" r:id="rId12"/>
    <p:sldId id="269" r:id="rId13"/>
    <p:sldId id="270" r:id="rId14"/>
    <p:sldId id="263" r:id="rId15"/>
  </p:sldIdLst>
  <p:sldSz cx="12192000" cy="6858000"/>
  <p:notesSz cx="6858000" cy="9144000"/>
  <p:defaultTextStyle>
    <a:defPPr>
      <a:defRPr lang="pt-B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C1C1"/>
    <a:srgbClr val="FF7171"/>
    <a:srgbClr val="FFFF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8A107856-5554-42FB-B03E-39F5DBC370BA}" styleName="Estilo Médio 4 - Ênfase 2">
    <a:wholeTbl>
      <a:tcTxStyle>
        <a:fontRef idx="minor">
          <a:scrgbClr r="0" g="0" b="0"/>
        </a:fontRef>
        <a:schemeClr val="dk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w="12700" cmpd="sng">
              <a:solidFill>
                <a:schemeClr val="accent2"/>
              </a:solidFill>
            </a:ln>
          </a:insideV>
        </a:tcBdr>
        <a:fill>
          <a:solidFill>
            <a:schemeClr val="accent2">
              <a:tint val="20000"/>
            </a:schemeClr>
          </a:solidFill>
        </a:fill>
      </a:tcStyle>
    </a:wholeTbl>
    <a:band1H>
      <a:tcStyle>
        <a:tcBdr/>
        <a:fill>
          <a:solidFill>
            <a:schemeClr val="accent2">
              <a:tint val="40000"/>
            </a:schemeClr>
          </a:solidFill>
        </a:fill>
      </a:tcStyle>
    </a:band1H>
    <a:band1V>
      <a:tcStyle>
        <a:tcBdr/>
        <a:fill>
          <a:solidFill>
            <a:schemeClr val="accent2">
              <a:tint val="40000"/>
            </a:schemeClr>
          </a:solidFill>
        </a:fill>
      </a:tcStyle>
    </a:band1V>
    <a:lastCol>
      <a:tcTxStyle b="on"/>
      <a:tcStyle>
        <a:tcBdr/>
      </a:tcStyle>
    </a:lastCol>
    <a:firstCol>
      <a:tcTxStyle b="on"/>
      <a:tcStyle>
        <a:tcBdr/>
      </a:tcStyle>
    </a:firstCol>
    <a:lastRow>
      <a:tcTxStyle b="on"/>
      <a:tcStyle>
        <a:tcBdr>
          <a:top>
            <a:ln w="25400" cmpd="sng">
              <a:solidFill>
                <a:schemeClr val="accent2"/>
              </a:solidFill>
            </a:ln>
          </a:top>
        </a:tcBdr>
        <a:fill>
          <a:solidFill>
            <a:schemeClr val="accent2">
              <a:tint val="20000"/>
            </a:schemeClr>
          </a:solidFill>
        </a:fill>
      </a:tcStyle>
    </a:lastRow>
    <a:firstRow>
      <a:tcTxStyle b="on"/>
      <a:tcStyle>
        <a:tcBdr/>
        <a:fill>
          <a:solidFill>
            <a:schemeClr val="accent2">
              <a:tint val="20000"/>
            </a:schemeClr>
          </a:solidFill>
        </a:fill>
      </a:tcStyle>
    </a:firstRow>
  </a:tblStyle>
  <a:tblStyle styleId="{9DCAF9ED-07DC-4A11-8D7F-57B35C25682E}" styleName="Estilo Médio 1 - Ênfase 2">
    <a:wholeTbl>
      <a:tcTxStyle>
        <a:fontRef idx="minor">
          <a:scrgbClr r="0" g="0" b="0"/>
        </a:fontRef>
        <a:schemeClr val="dk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a:noFill/>
            </a:ln>
          </a:insideV>
        </a:tcBdr>
        <a:fill>
          <a:solidFill>
            <a:schemeClr val="lt1"/>
          </a:solidFill>
        </a:fill>
      </a:tcStyle>
    </a:wholeTbl>
    <a:band1H>
      <a:tcStyle>
        <a:tcBdr/>
        <a:fill>
          <a:solidFill>
            <a:schemeClr val="accent2">
              <a:tint val="20000"/>
            </a:schemeClr>
          </a:solidFill>
        </a:fill>
      </a:tcStyle>
    </a:band1H>
    <a:band1V>
      <a:tcStyle>
        <a:tcBdr/>
        <a:fill>
          <a:solidFill>
            <a:schemeClr val="accent2">
              <a:tint val="20000"/>
            </a:schemeClr>
          </a:solidFill>
        </a:fill>
      </a:tcStyle>
    </a:band1V>
    <a:lastCol>
      <a:tcTxStyle b="on"/>
      <a:tcStyle>
        <a:tcBdr/>
      </a:tcStyle>
    </a:lastCol>
    <a:firstCol>
      <a:tcTxStyle b="on"/>
      <a:tcStyle>
        <a:tcBdr/>
      </a:tcStyle>
    </a:firstCol>
    <a:lastRow>
      <a:tcTxStyle b="on"/>
      <a:tcStyle>
        <a:tcBdr>
          <a:top>
            <a:ln w="50800" cmpd="dbl">
              <a:solidFill>
                <a:schemeClr val="accent2"/>
              </a:solidFill>
            </a:ln>
          </a:top>
        </a:tcBdr>
        <a:fill>
          <a:solidFill>
            <a:schemeClr val="lt1"/>
          </a:solidFill>
        </a:fill>
      </a:tcStyle>
    </a:lastRow>
    <a:firstRow>
      <a:tcTxStyle b="on">
        <a:fontRef idx="minor">
          <a:scrgbClr r="0" g="0" b="0"/>
        </a:fontRef>
        <a:schemeClr val="lt1"/>
      </a:tcTxStyle>
      <a:tcStyle>
        <a:tcBdr/>
        <a:fill>
          <a:solidFill>
            <a:schemeClr val="accent2"/>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4660"/>
  </p:normalViewPr>
  <p:slideViewPr>
    <p:cSldViewPr snapToGrid="0">
      <p:cViewPr varScale="1">
        <p:scale>
          <a:sx n="103" d="100"/>
          <a:sy n="103" d="100"/>
        </p:scale>
        <p:origin x="138" y="40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Slide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1524000" y="1122363"/>
            <a:ext cx="9144000" cy="2387600"/>
          </a:xfrm>
        </p:spPr>
        <p:txBody>
          <a:bodyPr anchor="b"/>
          <a:lstStyle>
            <a:lvl1pPr algn="ctr">
              <a:defRPr sz="6000"/>
            </a:lvl1pPr>
          </a:lstStyle>
          <a:p>
            <a:r>
              <a:rPr lang="pt-BR" smtClean="0"/>
              <a:t>Clique para editar o título mestre</a:t>
            </a:r>
            <a:endParaRPr lang="pt-BR"/>
          </a:p>
        </p:txBody>
      </p:sp>
      <p:sp>
        <p:nvSpPr>
          <p:cNvPr id="3" name="Subtítulo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pt-BR" smtClean="0"/>
              <a:t>Clique para editar o estilo do subtítulo mestre</a:t>
            </a:r>
            <a:endParaRPr lang="pt-BR"/>
          </a:p>
        </p:txBody>
      </p:sp>
      <p:sp>
        <p:nvSpPr>
          <p:cNvPr id="4" name="Espaço Reservado para Data 3"/>
          <p:cNvSpPr>
            <a:spLocks noGrp="1"/>
          </p:cNvSpPr>
          <p:nvPr>
            <p:ph type="dt" sz="half" idx="10"/>
          </p:nvPr>
        </p:nvSpPr>
        <p:spPr/>
        <p:txBody>
          <a:bodyPr/>
          <a:lstStyle/>
          <a:p>
            <a:fld id="{63D6F7A6-C3D2-4D29-9344-EC566A1AA5C6}" type="datetimeFigureOut">
              <a:rPr lang="pt-BR" smtClean="0"/>
              <a:t>28/11/2018</a:t>
            </a:fld>
            <a:endParaRPr lang="pt-BR"/>
          </a:p>
        </p:txBody>
      </p:sp>
      <p:sp>
        <p:nvSpPr>
          <p:cNvPr id="5" name="Espaço Reservado para Rodapé 4"/>
          <p:cNvSpPr>
            <a:spLocks noGrp="1"/>
          </p:cNvSpPr>
          <p:nvPr>
            <p:ph type="ftr" sz="quarter" idx="11"/>
          </p:nvPr>
        </p:nvSpPr>
        <p:spPr/>
        <p:txBody>
          <a:bodyPr/>
          <a:lstStyle/>
          <a:p>
            <a:endParaRPr lang="pt-BR"/>
          </a:p>
        </p:txBody>
      </p:sp>
      <p:sp>
        <p:nvSpPr>
          <p:cNvPr id="6" name="Espaço Reservado para Número de Slide 5"/>
          <p:cNvSpPr>
            <a:spLocks noGrp="1"/>
          </p:cNvSpPr>
          <p:nvPr>
            <p:ph type="sldNum" sz="quarter" idx="12"/>
          </p:nvPr>
        </p:nvSpPr>
        <p:spPr/>
        <p:txBody>
          <a:bodyPr/>
          <a:lstStyle/>
          <a:p>
            <a:fld id="{1E19155E-DB5F-4E5F-8FC2-DE6A1C928C70}" type="slidenum">
              <a:rPr lang="pt-BR" smtClean="0"/>
              <a:t>‹nº›</a:t>
            </a:fld>
            <a:endParaRPr lang="pt-BR"/>
          </a:p>
        </p:txBody>
      </p:sp>
    </p:spTree>
    <p:extLst>
      <p:ext uri="{BB962C8B-B14F-4D97-AF65-F5344CB8AC3E}">
        <p14:creationId xmlns:p14="http://schemas.microsoft.com/office/powerpoint/2010/main" val="300550541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e conteúd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smtClean="0"/>
              <a:t>Clique para editar o título mestre</a:t>
            </a:r>
            <a:endParaRPr lang="pt-BR"/>
          </a:p>
        </p:txBody>
      </p:sp>
      <p:sp>
        <p:nvSpPr>
          <p:cNvPr id="3" name="Espaço Reservado para Conteúdo 2"/>
          <p:cNvSpPr>
            <a:spLocks noGrp="1"/>
          </p:cNvSpPr>
          <p:nvPr>
            <p:ph idx="1"/>
          </p:nvPr>
        </p:nvSpPr>
        <p:spPr/>
        <p:txBody>
          <a:body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4" name="Espaço Reservado para Data 3"/>
          <p:cNvSpPr>
            <a:spLocks noGrp="1"/>
          </p:cNvSpPr>
          <p:nvPr>
            <p:ph type="dt" sz="half" idx="10"/>
          </p:nvPr>
        </p:nvSpPr>
        <p:spPr/>
        <p:txBody>
          <a:bodyPr/>
          <a:lstStyle/>
          <a:p>
            <a:fld id="{63D6F7A6-C3D2-4D29-9344-EC566A1AA5C6}" type="datetimeFigureOut">
              <a:rPr lang="pt-BR" smtClean="0"/>
              <a:t>28/11/2018</a:t>
            </a:fld>
            <a:endParaRPr lang="pt-BR"/>
          </a:p>
        </p:txBody>
      </p:sp>
      <p:sp>
        <p:nvSpPr>
          <p:cNvPr id="5" name="Espaço Reservado para Rodapé 4"/>
          <p:cNvSpPr>
            <a:spLocks noGrp="1"/>
          </p:cNvSpPr>
          <p:nvPr>
            <p:ph type="ftr" sz="quarter" idx="11"/>
          </p:nvPr>
        </p:nvSpPr>
        <p:spPr/>
        <p:txBody>
          <a:bodyPr/>
          <a:lstStyle/>
          <a:p>
            <a:endParaRPr lang="pt-BR"/>
          </a:p>
        </p:txBody>
      </p:sp>
      <p:sp>
        <p:nvSpPr>
          <p:cNvPr id="6" name="Espaço Reservado para Número de Slide 5"/>
          <p:cNvSpPr>
            <a:spLocks noGrp="1"/>
          </p:cNvSpPr>
          <p:nvPr>
            <p:ph type="sldNum" sz="quarter" idx="12"/>
          </p:nvPr>
        </p:nvSpPr>
        <p:spPr/>
        <p:txBody>
          <a:bodyPr/>
          <a:lstStyle/>
          <a:p>
            <a:fld id="{1E19155E-DB5F-4E5F-8FC2-DE6A1C928C70}" type="slidenum">
              <a:rPr lang="pt-BR" smtClean="0"/>
              <a:t>‹nº›</a:t>
            </a:fld>
            <a:endParaRPr lang="pt-BR"/>
          </a:p>
        </p:txBody>
      </p:sp>
    </p:spTree>
    <p:extLst>
      <p:ext uri="{BB962C8B-B14F-4D97-AF65-F5344CB8AC3E}">
        <p14:creationId xmlns:p14="http://schemas.microsoft.com/office/powerpoint/2010/main" val="373975992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Cabeçalho da Seção">
    <p:spTree>
      <p:nvGrpSpPr>
        <p:cNvPr id="1" name=""/>
        <p:cNvGrpSpPr/>
        <p:nvPr/>
      </p:nvGrpSpPr>
      <p:grpSpPr>
        <a:xfrm>
          <a:off x="0" y="0"/>
          <a:ext cx="0" cy="0"/>
          <a:chOff x="0" y="0"/>
          <a:chExt cx="0" cy="0"/>
        </a:xfrm>
      </p:grpSpPr>
      <p:sp>
        <p:nvSpPr>
          <p:cNvPr id="2" name="Título 1"/>
          <p:cNvSpPr>
            <a:spLocks noGrp="1"/>
          </p:cNvSpPr>
          <p:nvPr>
            <p:ph type="title"/>
          </p:nvPr>
        </p:nvSpPr>
        <p:spPr>
          <a:xfrm>
            <a:off x="831850" y="1709738"/>
            <a:ext cx="10515600" cy="2852737"/>
          </a:xfrm>
        </p:spPr>
        <p:txBody>
          <a:bodyPr anchor="b"/>
          <a:lstStyle>
            <a:lvl1pPr>
              <a:defRPr sz="6000"/>
            </a:lvl1pPr>
          </a:lstStyle>
          <a:p>
            <a:r>
              <a:rPr lang="pt-BR" smtClean="0"/>
              <a:t>Clique para editar o título mestre</a:t>
            </a:r>
            <a:endParaRPr lang="pt-BR"/>
          </a:p>
        </p:txBody>
      </p:sp>
      <p:sp>
        <p:nvSpPr>
          <p:cNvPr id="3" name="Espaço Reservado para Texto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pt-BR" smtClean="0"/>
              <a:t>Clique para editar o texto mestre</a:t>
            </a:r>
          </a:p>
        </p:txBody>
      </p:sp>
      <p:sp>
        <p:nvSpPr>
          <p:cNvPr id="4" name="Espaço Reservado para Data 3"/>
          <p:cNvSpPr>
            <a:spLocks noGrp="1"/>
          </p:cNvSpPr>
          <p:nvPr>
            <p:ph type="dt" sz="half" idx="10"/>
          </p:nvPr>
        </p:nvSpPr>
        <p:spPr/>
        <p:txBody>
          <a:bodyPr/>
          <a:lstStyle/>
          <a:p>
            <a:fld id="{63D6F7A6-C3D2-4D29-9344-EC566A1AA5C6}" type="datetimeFigureOut">
              <a:rPr lang="pt-BR" smtClean="0"/>
              <a:t>28/11/2018</a:t>
            </a:fld>
            <a:endParaRPr lang="pt-BR"/>
          </a:p>
        </p:txBody>
      </p:sp>
      <p:sp>
        <p:nvSpPr>
          <p:cNvPr id="5" name="Espaço Reservado para Rodapé 4"/>
          <p:cNvSpPr>
            <a:spLocks noGrp="1"/>
          </p:cNvSpPr>
          <p:nvPr>
            <p:ph type="ftr" sz="quarter" idx="11"/>
          </p:nvPr>
        </p:nvSpPr>
        <p:spPr/>
        <p:txBody>
          <a:bodyPr/>
          <a:lstStyle/>
          <a:p>
            <a:endParaRPr lang="pt-BR"/>
          </a:p>
        </p:txBody>
      </p:sp>
      <p:sp>
        <p:nvSpPr>
          <p:cNvPr id="6" name="Espaço Reservado para Número de Slide 5"/>
          <p:cNvSpPr>
            <a:spLocks noGrp="1"/>
          </p:cNvSpPr>
          <p:nvPr>
            <p:ph type="sldNum" sz="quarter" idx="12"/>
          </p:nvPr>
        </p:nvSpPr>
        <p:spPr/>
        <p:txBody>
          <a:bodyPr/>
          <a:lstStyle/>
          <a:p>
            <a:fld id="{1E19155E-DB5F-4E5F-8FC2-DE6A1C928C70}" type="slidenum">
              <a:rPr lang="pt-BR" smtClean="0"/>
              <a:t>‹nº›</a:t>
            </a:fld>
            <a:endParaRPr lang="pt-BR"/>
          </a:p>
        </p:txBody>
      </p:sp>
    </p:spTree>
    <p:extLst>
      <p:ext uri="{BB962C8B-B14F-4D97-AF65-F5344CB8AC3E}">
        <p14:creationId xmlns:p14="http://schemas.microsoft.com/office/powerpoint/2010/main" val="247136160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uas Partes de Conteúd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smtClean="0"/>
              <a:t>Clique para editar o título mestre</a:t>
            </a:r>
            <a:endParaRPr lang="pt-BR"/>
          </a:p>
        </p:txBody>
      </p:sp>
      <p:sp>
        <p:nvSpPr>
          <p:cNvPr id="3" name="Espaço Reservado para Conteúdo 2"/>
          <p:cNvSpPr>
            <a:spLocks noGrp="1"/>
          </p:cNvSpPr>
          <p:nvPr>
            <p:ph sz="half" idx="1"/>
          </p:nvPr>
        </p:nvSpPr>
        <p:spPr>
          <a:xfrm>
            <a:off x="838200" y="1825625"/>
            <a:ext cx="5181600" cy="4351338"/>
          </a:xfrm>
        </p:spPr>
        <p:txBody>
          <a:body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4" name="Espaço Reservado para Conteúdo 3"/>
          <p:cNvSpPr>
            <a:spLocks noGrp="1"/>
          </p:cNvSpPr>
          <p:nvPr>
            <p:ph sz="half" idx="2"/>
          </p:nvPr>
        </p:nvSpPr>
        <p:spPr>
          <a:xfrm>
            <a:off x="6172200" y="1825625"/>
            <a:ext cx="5181600" cy="4351338"/>
          </a:xfrm>
        </p:spPr>
        <p:txBody>
          <a:body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5" name="Espaço Reservado para Data 4"/>
          <p:cNvSpPr>
            <a:spLocks noGrp="1"/>
          </p:cNvSpPr>
          <p:nvPr>
            <p:ph type="dt" sz="half" idx="10"/>
          </p:nvPr>
        </p:nvSpPr>
        <p:spPr/>
        <p:txBody>
          <a:bodyPr/>
          <a:lstStyle/>
          <a:p>
            <a:fld id="{63D6F7A6-C3D2-4D29-9344-EC566A1AA5C6}" type="datetimeFigureOut">
              <a:rPr lang="pt-BR" smtClean="0"/>
              <a:t>28/11/2018</a:t>
            </a:fld>
            <a:endParaRPr lang="pt-BR"/>
          </a:p>
        </p:txBody>
      </p:sp>
      <p:sp>
        <p:nvSpPr>
          <p:cNvPr id="6" name="Espaço Reservado para Rodapé 5"/>
          <p:cNvSpPr>
            <a:spLocks noGrp="1"/>
          </p:cNvSpPr>
          <p:nvPr>
            <p:ph type="ftr" sz="quarter" idx="11"/>
          </p:nvPr>
        </p:nvSpPr>
        <p:spPr/>
        <p:txBody>
          <a:bodyPr/>
          <a:lstStyle/>
          <a:p>
            <a:endParaRPr lang="pt-BR"/>
          </a:p>
        </p:txBody>
      </p:sp>
      <p:sp>
        <p:nvSpPr>
          <p:cNvPr id="7" name="Espaço Reservado para Número de Slide 6"/>
          <p:cNvSpPr>
            <a:spLocks noGrp="1"/>
          </p:cNvSpPr>
          <p:nvPr>
            <p:ph type="sldNum" sz="quarter" idx="12"/>
          </p:nvPr>
        </p:nvSpPr>
        <p:spPr/>
        <p:txBody>
          <a:bodyPr/>
          <a:lstStyle/>
          <a:p>
            <a:fld id="{1E19155E-DB5F-4E5F-8FC2-DE6A1C928C70}" type="slidenum">
              <a:rPr lang="pt-BR" smtClean="0"/>
              <a:t>‹nº›</a:t>
            </a:fld>
            <a:endParaRPr lang="pt-BR"/>
          </a:p>
        </p:txBody>
      </p:sp>
    </p:spTree>
    <p:extLst>
      <p:ext uri="{BB962C8B-B14F-4D97-AF65-F5344CB8AC3E}">
        <p14:creationId xmlns:p14="http://schemas.microsoft.com/office/powerpoint/2010/main" val="388710385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ção">
    <p:spTree>
      <p:nvGrpSpPr>
        <p:cNvPr id="1" name=""/>
        <p:cNvGrpSpPr/>
        <p:nvPr/>
      </p:nvGrpSpPr>
      <p:grpSpPr>
        <a:xfrm>
          <a:off x="0" y="0"/>
          <a:ext cx="0" cy="0"/>
          <a:chOff x="0" y="0"/>
          <a:chExt cx="0" cy="0"/>
        </a:xfrm>
      </p:grpSpPr>
      <p:sp>
        <p:nvSpPr>
          <p:cNvPr id="2" name="Título 1"/>
          <p:cNvSpPr>
            <a:spLocks noGrp="1"/>
          </p:cNvSpPr>
          <p:nvPr>
            <p:ph type="title"/>
          </p:nvPr>
        </p:nvSpPr>
        <p:spPr>
          <a:xfrm>
            <a:off x="839788" y="365125"/>
            <a:ext cx="10515600" cy="1325563"/>
          </a:xfrm>
        </p:spPr>
        <p:txBody>
          <a:bodyPr/>
          <a:lstStyle/>
          <a:p>
            <a:r>
              <a:rPr lang="pt-BR" smtClean="0"/>
              <a:t>Clique para editar o título mestre</a:t>
            </a:r>
            <a:endParaRPr lang="pt-BR"/>
          </a:p>
        </p:txBody>
      </p:sp>
      <p:sp>
        <p:nvSpPr>
          <p:cNvPr id="3" name="Espaço Reservado para Texto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smtClean="0"/>
              <a:t>Clique para editar o texto mestre</a:t>
            </a:r>
          </a:p>
        </p:txBody>
      </p:sp>
      <p:sp>
        <p:nvSpPr>
          <p:cNvPr id="4" name="Espaço Reservado para Conteúdo 3"/>
          <p:cNvSpPr>
            <a:spLocks noGrp="1"/>
          </p:cNvSpPr>
          <p:nvPr>
            <p:ph sz="half" idx="2"/>
          </p:nvPr>
        </p:nvSpPr>
        <p:spPr>
          <a:xfrm>
            <a:off x="839788" y="2505075"/>
            <a:ext cx="5157787" cy="3684588"/>
          </a:xfrm>
        </p:spPr>
        <p:txBody>
          <a:body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5" name="Espaço Reservado para Texto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smtClean="0"/>
              <a:t>Clique para editar o texto mestre</a:t>
            </a:r>
          </a:p>
        </p:txBody>
      </p:sp>
      <p:sp>
        <p:nvSpPr>
          <p:cNvPr id="6" name="Espaço Reservado para Conteúdo 5"/>
          <p:cNvSpPr>
            <a:spLocks noGrp="1"/>
          </p:cNvSpPr>
          <p:nvPr>
            <p:ph sz="quarter" idx="4"/>
          </p:nvPr>
        </p:nvSpPr>
        <p:spPr>
          <a:xfrm>
            <a:off x="6172200" y="2505075"/>
            <a:ext cx="5183188" cy="3684588"/>
          </a:xfrm>
        </p:spPr>
        <p:txBody>
          <a:body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7" name="Espaço Reservado para Data 6"/>
          <p:cNvSpPr>
            <a:spLocks noGrp="1"/>
          </p:cNvSpPr>
          <p:nvPr>
            <p:ph type="dt" sz="half" idx="10"/>
          </p:nvPr>
        </p:nvSpPr>
        <p:spPr/>
        <p:txBody>
          <a:bodyPr/>
          <a:lstStyle/>
          <a:p>
            <a:fld id="{63D6F7A6-C3D2-4D29-9344-EC566A1AA5C6}" type="datetimeFigureOut">
              <a:rPr lang="pt-BR" smtClean="0"/>
              <a:t>28/11/2018</a:t>
            </a:fld>
            <a:endParaRPr lang="pt-BR"/>
          </a:p>
        </p:txBody>
      </p:sp>
      <p:sp>
        <p:nvSpPr>
          <p:cNvPr id="8" name="Espaço Reservado para Rodapé 7"/>
          <p:cNvSpPr>
            <a:spLocks noGrp="1"/>
          </p:cNvSpPr>
          <p:nvPr>
            <p:ph type="ftr" sz="quarter" idx="11"/>
          </p:nvPr>
        </p:nvSpPr>
        <p:spPr/>
        <p:txBody>
          <a:bodyPr/>
          <a:lstStyle/>
          <a:p>
            <a:endParaRPr lang="pt-BR"/>
          </a:p>
        </p:txBody>
      </p:sp>
      <p:sp>
        <p:nvSpPr>
          <p:cNvPr id="9" name="Espaço Reservado para Número de Slide 8"/>
          <p:cNvSpPr>
            <a:spLocks noGrp="1"/>
          </p:cNvSpPr>
          <p:nvPr>
            <p:ph type="sldNum" sz="quarter" idx="12"/>
          </p:nvPr>
        </p:nvSpPr>
        <p:spPr/>
        <p:txBody>
          <a:bodyPr/>
          <a:lstStyle/>
          <a:p>
            <a:fld id="{1E19155E-DB5F-4E5F-8FC2-DE6A1C928C70}" type="slidenum">
              <a:rPr lang="pt-BR" smtClean="0"/>
              <a:t>‹nº›</a:t>
            </a:fld>
            <a:endParaRPr lang="pt-BR"/>
          </a:p>
        </p:txBody>
      </p:sp>
    </p:spTree>
    <p:extLst>
      <p:ext uri="{BB962C8B-B14F-4D97-AF65-F5344CB8AC3E}">
        <p14:creationId xmlns:p14="http://schemas.microsoft.com/office/powerpoint/2010/main" val="151464146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mente títu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smtClean="0"/>
              <a:t>Clique para editar o título mestre</a:t>
            </a:r>
            <a:endParaRPr lang="pt-BR"/>
          </a:p>
        </p:txBody>
      </p:sp>
      <p:sp>
        <p:nvSpPr>
          <p:cNvPr id="3" name="Espaço Reservado para Data 2"/>
          <p:cNvSpPr>
            <a:spLocks noGrp="1"/>
          </p:cNvSpPr>
          <p:nvPr>
            <p:ph type="dt" sz="half" idx="10"/>
          </p:nvPr>
        </p:nvSpPr>
        <p:spPr/>
        <p:txBody>
          <a:bodyPr/>
          <a:lstStyle/>
          <a:p>
            <a:fld id="{63D6F7A6-C3D2-4D29-9344-EC566A1AA5C6}" type="datetimeFigureOut">
              <a:rPr lang="pt-BR" smtClean="0"/>
              <a:t>28/11/2018</a:t>
            </a:fld>
            <a:endParaRPr lang="pt-BR"/>
          </a:p>
        </p:txBody>
      </p:sp>
      <p:sp>
        <p:nvSpPr>
          <p:cNvPr id="4" name="Espaço Reservado para Rodapé 3"/>
          <p:cNvSpPr>
            <a:spLocks noGrp="1"/>
          </p:cNvSpPr>
          <p:nvPr>
            <p:ph type="ftr" sz="quarter" idx="11"/>
          </p:nvPr>
        </p:nvSpPr>
        <p:spPr/>
        <p:txBody>
          <a:bodyPr/>
          <a:lstStyle/>
          <a:p>
            <a:endParaRPr lang="pt-BR"/>
          </a:p>
        </p:txBody>
      </p:sp>
      <p:sp>
        <p:nvSpPr>
          <p:cNvPr id="5" name="Espaço Reservado para Número de Slide 4"/>
          <p:cNvSpPr>
            <a:spLocks noGrp="1"/>
          </p:cNvSpPr>
          <p:nvPr>
            <p:ph type="sldNum" sz="quarter" idx="12"/>
          </p:nvPr>
        </p:nvSpPr>
        <p:spPr/>
        <p:txBody>
          <a:bodyPr/>
          <a:lstStyle/>
          <a:p>
            <a:fld id="{1E19155E-DB5F-4E5F-8FC2-DE6A1C928C70}" type="slidenum">
              <a:rPr lang="pt-BR" smtClean="0"/>
              <a:t>‹nº›</a:t>
            </a:fld>
            <a:endParaRPr lang="pt-BR"/>
          </a:p>
        </p:txBody>
      </p:sp>
    </p:spTree>
    <p:extLst>
      <p:ext uri="{BB962C8B-B14F-4D97-AF65-F5344CB8AC3E}">
        <p14:creationId xmlns:p14="http://schemas.microsoft.com/office/powerpoint/2010/main" val="244431151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m branco">
    <p:spTree>
      <p:nvGrpSpPr>
        <p:cNvPr id="1" name=""/>
        <p:cNvGrpSpPr/>
        <p:nvPr/>
      </p:nvGrpSpPr>
      <p:grpSpPr>
        <a:xfrm>
          <a:off x="0" y="0"/>
          <a:ext cx="0" cy="0"/>
          <a:chOff x="0" y="0"/>
          <a:chExt cx="0" cy="0"/>
        </a:xfrm>
      </p:grpSpPr>
      <p:sp>
        <p:nvSpPr>
          <p:cNvPr id="2" name="Espaço Reservado para Data 1"/>
          <p:cNvSpPr>
            <a:spLocks noGrp="1"/>
          </p:cNvSpPr>
          <p:nvPr>
            <p:ph type="dt" sz="half" idx="10"/>
          </p:nvPr>
        </p:nvSpPr>
        <p:spPr/>
        <p:txBody>
          <a:bodyPr/>
          <a:lstStyle/>
          <a:p>
            <a:fld id="{63D6F7A6-C3D2-4D29-9344-EC566A1AA5C6}" type="datetimeFigureOut">
              <a:rPr lang="pt-BR" smtClean="0"/>
              <a:t>28/11/2018</a:t>
            </a:fld>
            <a:endParaRPr lang="pt-BR"/>
          </a:p>
        </p:txBody>
      </p:sp>
      <p:sp>
        <p:nvSpPr>
          <p:cNvPr id="3" name="Espaço Reservado para Rodapé 2"/>
          <p:cNvSpPr>
            <a:spLocks noGrp="1"/>
          </p:cNvSpPr>
          <p:nvPr>
            <p:ph type="ftr" sz="quarter" idx="11"/>
          </p:nvPr>
        </p:nvSpPr>
        <p:spPr/>
        <p:txBody>
          <a:bodyPr/>
          <a:lstStyle/>
          <a:p>
            <a:endParaRPr lang="pt-BR"/>
          </a:p>
        </p:txBody>
      </p:sp>
      <p:sp>
        <p:nvSpPr>
          <p:cNvPr id="4" name="Espaço Reservado para Número de Slide 3"/>
          <p:cNvSpPr>
            <a:spLocks noGrp="1"/>
          </p:cNvSpPr>
          <p:nvPr>
            <p:ph type="sldNum" sz="quarter" idx="12"/>
          </p:nvPr>
        </p:nvSpPr>
        <p:spPr/>
        <p:txBody>
          <a:bodyPr/>
          <a:lstStyle/>
          <a:p>
            <a:fld id="{1E19155E-DB5F-4E5F-8FC2-DE6A1C928C70}" type="slidenum">
              <a:rPr lang="pt-BR" smtClean="0"/>
              <a:t>‹nº›</a:t>
            </a:fld>
            <a:endParaRPr lang="pt-BR"/>
          </a:p>
        </p:txBody>
      </p:sp>
    </p:spTree>
    <p:extLst>
      <p:ext uri="{BB962C8B-B14F-4D97-AF65-F5344CB8AC3E}">
        <p14:creationId xmlns:p14="http://schemas.microsoft.com/office/powerpoint/2010/main" val="363158153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údo com Legenda">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pt-BR" smtClean="0"/>
              <a:t>Clique para editar o título mestre</a:t>
            </a:r>
            <a:endParaRPr lang="pt-BR"/>
          </a:p>
        </p:txBody>
      </p:sp>
      <p:sp>
        <p:nvSpPr>
          <p:cNvPr id="3" name="Espaço Reservado para Conteúdo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4" name="Espaço Reservado para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pt-BR" smtClean="0"/>
              <a:t>Clique para editar o texto mestre</a:t>
            </a:r>
          </a:p>
        </p:txBody>
      </p:sp>
      <p:sp>
        <p:nvSpPr>
          <p:cNvPr id="5" name="Espaço Reservado para Data 4"/>
          <p:cNvSpPr>
            <a:spLocks noGrp="1"/>
          </p:cNvSpPr>
          <p:nvPr>
            <p:ph type="dt" sz="half" idx="10"/>
          </p:nvPr>
        </p:nvSpPr>
        <p:spPr/>
        <p:txBody>
          <a:bodyPr/>
          <a:lstStyle/>
          <a:p>
            <a:fld id="{63D6F7A6-C3D2-4D29-9344-EC566A1AA5C6}" type="datetimeFigureOut">
              <a:rPr lang="pt-BR" smtClean="0"/>
              <a:t>28/11/2018</a:t>
            </a:fld>
            <a:endParaRPr lang="pt-BR"/>
          </a:p>
        </p:txBody>
      </p:sp>
      <p:sp>
        <p:nvSpPr>
          <p:cNvPr id="6" name="Espaço Reservado para Rodapé 5"/>
          <p:cNvSpPr>
            <a:spLocks noGrp="1"/>
          </p:cNvSpPr>
          <p:nvPr>
            <p:ph type="ftr" sz="quarter" idx="11"/>
          </p:nvPr>
        </p:nvSpPr>
        <p:spPr/>
        <p:txBody>
          <a:bodyPr/>
          <a:lstStyle/>
          <a:p>
            <a:endParaRPr lang="pt-BR"/>
          </a:p>
        </p:txBody>
      </p:sp>
      <p:sp>
        <p:nvSpPr>
          <p:cNvPr id="7" name="Espaço Reservado para Número de Slide 6"/>
          <p:cNvSpPr>
            <a:spLocks noGrp="1"/>
          </p:cNvSpPr>
          <p:nvPr>
            <p:ph type="sldNum" sz="quarter" idx="12"/>
          </p:nvPr>
        </p:nvSpPr>
        <p:spPr/>
        <p:txBody>
          <a:bodyPr/>
          <a:lstStyle/>
          <a:p>
            <a:fld id="{1E19155E-DB5F-4E5F-8FC2-DE6A1C928C70}" type="slidenum">
              <a:rPr lang="pt-BR" smtClean="0"/>
              <a:t>‹nº›</a:t>
            </a:fld>
            <a:endParaRPr lang="pt-BR"/>
          </a:p>
        </p:txBody>
      </p:sp>
    </p:spTree>
    <p:extLst>
      <p:ext uri="{BB962C8B-B14F-4D97-AF65-F5344CB8AC3E}">
        <p14:creationId xmlns:p14="http://schemas.microsoft.com/office/powerpoint/2010/main" val="45360800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m com Legenda">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pt-BR" smtClean="0"/>
              <a:t>Clique para editar o título mestre</a:t>
            </a:r>
            <a:endParaRPr lang="pt-BR"/>
          </a:p>
        </p:txBody>
      </p:sp>
      <p:sp>
        <p:nvSpPr>
          <p:cNvPr id="3" name="Espaço Reservado para Imagem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pt-BR"/>
          </a:p>
        </p:txBody>
      </p:sp>
      <p:sp>
        <p:nvSpPr>
          <p:cNvPr id="4" name="Espaço Reservado para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pt-BR" smtClean="0"/>
              <a:t>Clique para editar o texto mestre</a:t>
            </a:r>
          </a:p>
        </p:txBody>
      </p:sp>
      <p:sp>
        <p:nvSpPr>
          <p:cNvPr id="5" name="Espaço Reservado para Data 4"/>
          <p:cNvSpPr>
            <a:spLocks noGrp="1"/>
          </p:cNvSpPr>
          <p:nvPr>
            <p:ph type="dt" sz="half" idx="10"/>
          </p:nvPr>
        </p:nvSpPr>
        <p:spPr/>
        <p:txBody>
          <a:bodyPr/>
          <a:lstStyle/>
          <a:p>
            <a:fld id="{63D6F7A6-C3D2-4D29-9344-EC566A1AA5C6}" type="datetimeFigureOut">
              <a:rPr lang="pt-BR" smtClean="0"/>
              <a:t>28/11/2018</a:t>
            </a:fld>
            <a:endParaRPr lang="pt-BR"/>
          </a:p>
        </p:txBody>
      </p:sp>
      <p:sp>
        <p:nvSpPr>
          <p:cNvPr id="6" name="Espaço Reservado para Rodapé 5"/>
          <p:cNvSpPr>
            <a:spLocks noGrp="1"/>
          </p:cNvSpPr>
          <p:nvPr>
            <p:ph type="ftr" sz="quarter" idx="11"/>
          </p:nvPr>
        </p:nvSpPr>
        <p:spPr/>
        <p:txBody>
          <a:bodyPr/>
          <a:lstStyle/>
          <a:p>
            <a:endParaRPr lang="pt-BR"/>
          </a:p>
        </p:txBody>
      </p:sp>
      <p:sp>
        <p:nvSpPr>
          <p:cNvPr id="7" name="Espaço Reservado para Número de Slide 6"/>
          <p:cNvSpPr>
            <a:spLocks noGrp="1"/>
          </p:cNvSpPr>
          <p:nvPr>
            <p:ph type="sldNum" sz="quarter" idx="12"/>
          </p:nvPr>
        </p:nvSpPr>
        <p:spPr/>
        <p:txBody>
          <a:bodyPr/>
          <a:lstStyle/>
          <a:p>
            <a:fld id="{1E19155E-DB5F-4E5F-8FC2-DE6A1C928C70}" type="slidenum">
              <a:rPr lang="pt-BR" smtClean="0"/>
              <a:t>‹nº›</a:t>
            </a:fld>
            <a:endParaRPr lang="pt-BR"/>
          </a:p>
        </p:txBody>
      </p:sp>
    </p:spTree>
    <p:extLst>
      <p:ext uri="{BB962C8B-B14F-4D97-AF65-F5344CB8AC3E}">
        <p14:creationId xmlns:p14="http://schemas.microsoft.com/office/powerpoint/2010/main" val="158668116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e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smtClean="0"/>
              <a:t>Clique para editar o título mestre</a:t>
            </a:r>
            <a:endParaRPr lang="pt-BR"/>
          </a:p>
        </p:txBody>
      </p:sp>
      <p:sp>
        <p:nvSpPr>
          <p:cNvPr id="3" name="Espaço Reservado para Texto Vertical 2"/>
          <p:cNvSpPr>
            <a:spLocks noGrp="1"/>
          </p:cNvSpPr>
          <p:nvPr>
            <p:ph type="body" orient="vert" idx="1"/>
          </p:nvPr>
        </p:nvSpPr>
        <p:spPr/>
        <p:txBody>
          <a:bodyPr vert="eaVert"/>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4" name="Espaço Reservado para Data 3"/>
          <p:cNvSpPr>
            <a:spLocks noGrp="1"/>
          </p:cNvSpPr>
          <p:nvPr>
            <p:ph type="dt" sz="half" idx="10"/>
          </p:nvPr>
        </p:nvSpPr>
        <p:spPr/>
        <p:txBody>
          <a:bodyPr/>
          <a:lstStyle/>
          <a:p>
            <a:fld id="{63D6F7A6-C3D2-4D29-9344-EC566A1AA5C6}" type="datetimeFigureOut">
              <a:rPr lang="pt-BR" smtClean="0"/>
              <a:t>28/11/2018</a:t>
            </a:fld>
            <a:endParaRPr lang="pt-BR"/>
          </a:p>
        </p:txBody>
      </p:sp>
      <p:sp>
        <p:nvSpPr>
          <p:cNvPr id="5" name="Espaço Reservado para Rodapé 4"/>
          <p:cNvSpPr>
            <a:spLocks noGrp="1"/>
          </p:cNvSpPr>
          <p:nvPr>
            <p:ph type="ftr" sz="quarter" idx="11"/>
          </p:nvPr>
        </p:nvSpPr>
        <p:spPr/>
        <p:txBody>
          <a:bodyPr/>
          <a:lstStyle/>
          <a:p>
            <a:endParaRPr lang="pt-BR"/>
          </a:p>
        </p:txBody>
      </p:sp>
      <p:sp>
        <p:nvSpPr>
          <p:cNvPr id="6" name="Espaço Reservado para Número de Slide 5"/>
          <p:cNvSpPr>
            <a:spLocks noGrp="1"/>
          </p:cNvSpPr>
          <p:nvPr>
            <p:ph type="sldNum" sz="quarter" idx="12"/>
          </p:nvPr>
        </p:nvSpPr>
        <p:spPr/>
        <p:txBody>
          <a:bodyPr/>
          <a:lstStyle/>
          <a:p>
            <a:fld id="{1E19155E-DB5F-4E5F-8FC2-DE6A1C928C70}" type="slidenum">
              <a:rPr lang="pt-BR" smtClean="0"/>
              <a:t>‹nº›</a:t>
            </a:fld>
            <a:endParaRPr lang="pt-BR"/>
          </a:p>
        </p:txBody>
      </p:sp>
    </p:spTree>
    <p:extLst>
      <p:ext uri="{BB962C8B-B14F-4D97-AF65-F5344CB8AC3E}">
        <p14:creationId xmlns:p14="http://schemas.microsoft.com/office/powerpoint/2010/main" val="157821345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e texto verticais">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8724900" y="365125"/>
            <a:ext cx="2628900" cy="5811838"/>
          </a:xfrm>
        </p:spPr>
        <p:txBody>
          <a:bodyPr vert="eaVert"/>
          <a:lstStyle/>
          <a:p>
            <a:r>
              <a:rPr lang="pt-BR" smtClean="0"/>
              <a:t>Clique para editar o título mestre</a:t>
            </a:r>
            <a:endParaRPr lang="pt-BR"/>
          </a:p>
        </p:txBody>
      </p:sp>
      <p:sp>
        <p:nvSpPr>
          <p:cNvPr id="3" name="Espaço Reservado para Texto Vertical 2"/>
          <p:cNvSpPr>
            <a:spLocks noGrp="1"/>
          </p:cNvSpPr>
          <p:nvPr>
            <p:ph type="body" orient="vert" idx="1"/>
          </p:nvPr>
        </p:nvSpPr>
        <p:spPr>
          <a:xfrm>
            <a:off x="838200" y="365125"/>
            <a:ext cx="7734300" cy="5811838"/>
          </a:xfrm>
        </p:spPr>
        <p:txBody>
          <a:bodyPr vert="eaVert"/>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4" name="Espaço Reservado para Data 3"/>
          <p:cNvSpPr>
            <a:spLocks noGrp="1"/>
          </p:cNvSpPr>
          <p:nvPr>
            <p:ph type="dt" sz="half" idx="10"/>
          </p:nvPr>
        </p:nvSpPr>
        <p:spPr/>
        <p:txBody>
          <a:bodyPr/>
          <a:lstStyle/>
          <a:p>
            <a:fld id="{63D6F7A6-C3D2-4D29-9344-EC566A1AA5C6}" type="datetimeFigureOut">
              <a:rPr lang="pt-BR" smtClean="0"/>
              <a:t>28/11/2018</a:t>
            </a:fld>
            <a:endParaRPr lang="pt-BR"/>
          </a:p>
        </p:txBody>
      </p:sp>
      <p:sp>
        <p:nvSpPr>
          <p:cNvPr id="5" name="Espaço Reservado para Rodapé 4"/>
          <p:cNvSpPr>
            <a:spLocks noGrp="1"/>
          </p:cNvSpPr>
          <p:nvPr>
            <p:ph type="ftr" sz="quarter" idx="11"/>
          </p:nvPr>
        </p:nvSpPr>
        <p:spPr/>
        <p:txBody>
          <a:bodyPr/>
          <a:lstStyle/>
          <a:p>
            <a:endParaRPr lang="pt-BR"/>
          </a:p>
        </p:txBody>
      </p:sp>
      <p:sp>
        <p:nvSpPr>
          <p:cNvPr id="6" name="Espaço Reservado para Número de Slide 5"/>
          <p:cNvSpPr>
            <a:spLocks noGrp="1"/>
          </p:cNvSpPr>
          <p:nvPr>
            <p:ph type="sldNum" sz="quarter" idx="12"/>
          </p:nvPr>
        </p:nvSpPr>
        <p:spPr/>
        <p:txBody>
          <a:bodyPr/>
          <a:lstStyle/>
          <a:p>
            <a:fld id="{1E19155E-DB5F-4E5F-8FC2-DE6A1C928C70}" type="slidenum">
              <a:rPr lang="pt-BR" smtClean="0"/>
              <a:t>‹nº›</a:t>
            </a:fld>
            <a:endParaRPr lang="pt-BR"/>
          </a:p>
        </p:txBody>
      </p:sp>
    </p:spTree>
    <p:extLst>
      <p:ext uri="{BB962C8B-B14F-4D97-AF65-F5344CB8AC3E}">
        <p14:creationId xmlns:p14="http://schemas.microsoft.com/office/powerpoint/2010/main" val="138108913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ço Reservado para Título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pt-BR" smtClean="0"/>
              <a:t>Clique para editar o título mestre</a:t>
            </a:r>
            <a:endParaRPr lang="pt-BR"/>
          </a:p>
        </p:txBody>
      </p:sp>
      <p:sp>
        <p:nvSpPr>
          <p:cNvPr id="3" name="Espaço Reservado para Texto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4" name="Espaço Reservado para Data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3D6F7A6-C3D2-4D29-9344-EC566A1AA5C6}" type="datetimeFigureOut">
              <a:rPr lang="pt-BR" smtClean="0"/>
              <a:t>28/11/2018</a:t>
            </a:fld>
            <a:endParaRPr lang="pt-BR"/>
          </a:p>
        </p:txBody>
      </p:sp>
      <p:sp>
        <p:nvSpPr>
          <p:cNvPr id="5" name="Espaço Reservado para Rodapé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pt-BR"/>
          </a:p>
        </p:txBody>
      </p:sp>
      <p:sp>
        <p:nvSpPr>
          <p:cNvPr id="6" name="Espaço Reservado para Número de Slide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E19155E-DB5F-4E5F-8FC2-DE6A1C928C70}" type="slidenum">
              <a:rPr lang="pt-BR" smtClean="0"/>
              <a:t>‹nº›</a:t>
            </a:fld>
            <a:endParaRPr lang="pt-BR"/>
          </a:p>
        </p:txBody>
      </p:sp>
    </p:spTree>
    <p:extLst>
      <p:ext uri="{BB962C8B-B14F-4D97-AF65-F5344CB8AC3E}">
        <p14:creationId xmlns:p14="http://schemas.microsoft.com/office/powerpoint/2010/main" val="309527930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pt-B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ctrTitle"/>
          </p:nvPr>
        </p:nvSpPr>
        <p:spPr>
          <a:xfrm>
            <a:off x="1707502" y="839756"/>
            <a:ext cx="9156441" cy="5030852"/>
          </a:xfrm>
          <a:solidFill>
            <a:srgbClr val="FFC1C1"/>
          </a:solidFill>
          <a:ln>
            <a:solidFill>
              <a:schemeClr val="tx1"/>
            </a:solidFill>
          </a:ln>
        </p:spPr>
        <p:txBody>
          <a:bodyPr>
            <a:normAutofit fontScale="90000"/>
          </a:bodyPr>
          <a:lstStyle/>
          <a:p>
            <a:r>
              <a:rPr lang="pt-BR" sz="8000" b="1" dirty="0" smtClean="0">
                <a:latin typeface="Levenim MT" panose="02010502060101010101" pitchFamily="2" charset="-79"/>
                <a:cs typeface="Levenim MT" panose="02010502060101010101" pitchFamily="2" charset="-79"/>
              </a:rPr>
              <a:t>Nivelamento</a:t>
            </a:r>
            <a:br>
              <a:rPr lang="pt-BR" sz="8000" b="1" dirty="0" smtClean="0">
                <a:latin typeface="Levenim MT" panose="02010502060101010101" pitchFamily="2" charset="-79"/>
                <a:cs typeface="Levenim MT" panose="02010502060101010101" pitchFamily="2" charset="-79"/>
              </a:rPr>
            </a:br>
            <a:r>
              <a:rPr lang="pt-BR" sz="8000" b="1" dirty="0" smtClean="0">
                <a:latin typeface="Levenim MT" panose="02010502060101010101" pitchFamily="2" charset="-79"/>
                <a:cs typeface="Levenim MT" panose="02010502060101010101" pitchFamily="2" charset="-79"/>
              </a:rPr>
              <a:t> </a:t>
            </a:r>
            <a:r>
              <a:rPr lang="pt-BR" sz="8000" b="1" dirty="0" err="1" smtClean="0">
                <a:latin typeface="Levenim MT" panose="02010502060101010101" pitchFamily="2" charset="-79"/>
                <a:cs typeface="Levenim MT" panose="02010502060101010101" pitchFamily="2" charset="-79"/>
              </a:rPr>
              <a:t>Paespe</a:t>
            </a:r>
            <a:r>
              <a:rPr lang="pt-BR" sz="8000" b="1" dirty="0" smtClean="0">
                <a:latin typeface="Levenim MT" panose="02010502060101010101" pitchFamily="2" charset="-79"/>
                <a:cs typeface="Levenim MT" panose="02010502060101010101" pitchFamily="2" charset="-79"/>
              </a:rPr>
              <a:t/>
            </a:r>
            <a:br>
              <a:rPr lang="pt-BR" sz="8000" b="1" dirty="0" smtClean="0">
                <a:latin typeface="Levenim MT" panose="02010502060101010101" pitchFamily="2" charset="-79"/>
                <a:cs typeface="Levenim MT" panose="02010502060101010101" pitchFamily="2" charset="-79"/>
              </a:rPr>
            </a:br>
            <a:r>
              <a:rPr lang="pt-BR" sz="4900" b="1" dirty="0" smtClean="0">
                <a:latin typeface="Levenim MT" panose="02010502060101010101" pitchFamily="2" charset="-79"/>
                <a:cs typeface="Levenim MT" panose="02010502060101010101" pitchFamily="2" charset="-79"/>
              </a:rPr>
              <a:t/>
            </a:r>
            <a:br>
              <a:rPr lang="pt-BR" sz="4900" b="1" dirty="0" smtClean="0">
                <a:latin typeface="Levenim MT" panose="02010502060101010101" pitchFamily="2" charset="-79"/>
                <a:cs typeface="Levenim MT" panose="02010502060101010101" pitchFamily="2" charset="-79"/>
              </a:rPr>
            </a:br>
            <a:r>
              <a:rPr lang="pt-BR" sz="3600" b="1" i="1" dirty="0" smtClean="0">
                <a:latin typeface="Levenim MT" panose="02010502060101010101" pitchFamily="2" charset="-79"/>
                <a:cs typeface="Levenim MT" panose="02010502060101010101" pitchFamily="2" charset="-79"/>
              </a:rPr>
              <a:t>Português</a:t>
            </a:r>
            <a:r>
              <a:rPr lang="pt-BR" sz="4900" b="1" dirty="0" smtClean="0">
                <a:latin typeface="Levenim MT" panose="02010502060101010101" pitchFamily="2" charset="-79"/>
                <a:cs typeface="Levenim MT" panose="02010502060101010101" pitchFamily="2" charset="-79"/>
              </a:rPr>
              <a:t/>
            </a:r>
            <a:br>
              <a:rPr lang="pt-BR" sz="4900" b="1" dirty="0" smtClean="0">
                <a:latin typeface="Levenim MT" panose="02010502060101010101" pitchFamily="2" charset="-79"/>
                <a:cs typeface="Levenim MT" panose="02010502060101010101" pitchFamily="2" charset="-79"/>
              </a:rPr>
            </a:br>
            <a:r>
              <a:rPr lang="pt-BR" b="1" dirty="0">
                <a:latin typeface="Levenim MT" panose="02010502060101010101" pitchFamily="2" charset="-79"/>
                <a:cs typeface="Levenim MT" panose="02010502060101010101" pitchFamily="2" charset="-79"/>
              </a:rPr>
              <a:t/>
            </a:r>
            <a:br>
              <a:rPr lang="pt-BR" b="1" dirty="0">
                <a:latin typeface="Levenim MT" panose="02010502060101010101" pitchFamily="2" charset="-79"/>
                <a:cs typeface="Levenim MT" panose="02010502060101010101" pitchFamily="2" charset="-79"/>
              </a:rPr>
            </a:br>
            <a:r>
              <a:rPr lang="pt-BR" sz="3100" dirty="0">
                <a:latin typeface="Levenim MT" panose="02010502060101010101" pitchFamily="2" charset="-79"/>
                <a:cs typeface="Levenim MT" panose="02010502060101010101" pitchFamily="2" charset="-79"/>
              </a:rPr>
              <a:t>Professoras: Alessandra Nunes e Cinthya Araújo</a:t>
            </a:r>
            <a:br>
              <a:rPr lang="pt-BR" sz="3100" dirty="0">
                <a:latin typeface="Levenim MT" panose="02010502060101010101" pitchFamily="2" charset="-79"/>
                <a:cs typeface="Levenim MT" panose="02010502060101010101" pitchFamily="2" charset="-79"/>
              </a:rPr>
            </a:br>
            <a:endParaRPr lang="pt-BR" sz="3100" b="1" dirty="0">
              <a:latin typeface="Levenim MT" panose="02010502060101010101" pitchFamily="2" charset="-79"/>
              <a:cs typeface="Levenim MT" panose="02010502060101010101" pitchFamily="2" charset="-79"/>
            </a:endParaRPr>
          </a:p>
        </p:txBody>
      </p:sp>
    </p:spTree>
    <p:extLst>
      <p:ext uri="{BB962C8B-B14F-4D97-AF65-F5344CB8AC3E}">
        <p14:creationId xmlns:p14="http://schemas.microsoft.com/office/powerpoint/2010/main" val="326994158"/>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rgbClr val="FF7171"/>
        </a:solidFill>
        <a:effectLst/>
      </p:bgPr>
    </p:bg>
    <p:spTree>
      <p:nvGrpSpPr>
        <p:cNvPr id="1" name=""/>
        <p:cNvGrpSpPr/>
        <p:nvPr/>
      </p:nvGrpSpPr>
      <p:grpSpPr>
        <a:xfrm>
          <a:off x="0" y="0"/>
          <a:ext cx="0" cy="0"/>
          <a:chOff x="0" y="0"/>
          <a:chExt cx="0" cy="0"/>
        </a:xfrm>
      </p:grpSpPr>
      <p:sp>
        <p:nvSpPr>
          <p:cNvPr id="2" name="CaixaDeTexto 1"/>
          <p:cNvSpPr txBox="1"/>
          <p:nvPr/>
        </p:nvSpPr>
        <p:spPr>
          <a:xfrm>
            <a:off x="2563816" y="2752027"/>
            <a:ext cx="7289311" cy="769441"/>
          </a:xfrm>
          <a:prstGeom prst="rect">
            <a:avLst/>
          </a:prstGeom>
          <a:noFill/>
          <a:ln w="28575">
            <a:solidFill>
              <a:schemeClr val="tx1"/>
            </a:solidFill>
          </a:ln>
        </p:spPr>
        <p:txBody>
          <a:bodyPr wrap="square" rtlCol="0">
            <a:spAutoFit/>
          </a:bodyPr>
          <a:lstStyle/>
          <a:p>
            <a:pPr algn="ctr"/>
            <a:r>
              <a:rPr lang="pt-BR" sz="4400" dirty="0">
                <a:latin typeface="Levenim MT" panose="02010502060101010101" pitchFamily="2" charset="-79"/>
                <a:cs typeface="Levenim MT" panose="02010502060101010101" pitchFamily="2" charset="-79"/>
              </a:rPr>
              <a:t>O que é um texto?</a:t>
            </a:r>
          </a:p>
        </p:txBody>
      </p:sp>
    </p:spTree>
    <p:extLst>
      <p:ext uri="{BB962C8B-B14F-4D97-AF65-F5344CB8AC3E}">
        <p14:creationId xmlns:p14="http://schemas.microsoft.com/office/powerpoint/2010/main" val="124998274"/>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solidFill>
          <a:srgbClr val="FFC1C1"/>
        </a:solidFill>
        <a:effectLst/>
      </p:bgPr>
    </p:bg>
    <p:spTree>
      <p:nvGrpSpPr>
        <p:cNvPr id="1" name=""/>
        <p:cNvGrpSpPr/>
        <p:nvPr/>
      </p:nvGrpSpPr>
      <p:grpSpPr>
        <a:xfrm>
          <a:off x="0" y="0"/>
          <a:ext cx="0" cy="0"/>
          <a:chOff x="0" y="0"/>
          <a:chExt cx="0" cy="0"/>
        </a:xfrm>
      </p:grpSpPr>
      <p:sp>
        <p:nvSpPr>
          <p:cNvPr id="2" name="CaixaDeTexto 1"/>
          <p:cNvSpPr txBox="1"/>
          <p:nvPr/>
        </p:nvSpPr>
        <p:spPr>
          <a:xfrm>
            <a:off x="811762" y="2248677"/>
            <a:ext cx="10888823" cy="2308324"/>
          </a:xfrm>
          <a:prstGeom prst="rect">
            <a:avLst/>
          </a:prstGeom>
          <a:noFill/>
        </p:spPr>
        <p:txBody>
          <a:bodyPr wrap="square" rtlCol="0">
            <a:spAutoFit/>
          </a:bodyPr>
          <a:lstStyle/>
          <a:p>
            <a:pPr algn="just"/>
            <a:r>
              <a:rPr lang="pt-BR" sz="2400" dirty="0">
                <a:latin typeface="Levenim MT" panose="02010502060101010101" pitchFamily="2" charset="-79"/>
                <a:cs typeface="Levenim MT" panose="02010502060101010101" pitchFamily="2" charset="-79"/>
              </a:rPr>
              <a:t>Texto é, então, uma sequência verbal (palavras), oral ou escrita, que forma um todo que tem sentido para um determinado grupo de pessoas em uma determinada situação. O texto pode ter uma extensão variável: uma palavra, uma frase ou um conjunto maior de enunciados, mas ele obrigatoriamente necessita de um contexto significativo para existir.</a:t>
            </a:r>
          </a:p>
        </p:txBody>
      </p:sp>
    </p:spTree>
    <p:extLst>
      <p:ext uri="{BB962C8B-B14F-4D97-AF65-F5344CB8AC3E}">
        <p14:creationId xmlns:p14="http://schemas.microsoft.com/office/powerpoint/2010/main" val="1736236178"/>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solidFill>
          <a:srgbClr val="FF7171"/>
        </a:solidFill>
        <a:effectLst/>
      </p:bgPr>
    </p:bg>
    <p:spTree>
      <p:nvGrpSpPr>
        <p:cNvPr id="1" name=""/>
        <p:cNvGrpSpPr/>
        <p:nvPr/>
      </p:nvGrpSpPr>
      <p:grpSpPr>
        <a:xfrm>
          <a:off x="0" y="0"/>
          <a:ext cx="0" cy="0"/>
          <a:chOff x="0" y="0"/>
          <a:chExt cx="0" cy="0"/>
        </a:xfrm>
      </p:grpSpPr>
      <p:sp>
        <p:nvSpPr>
          <p:cNvPr id="2" name="CaixaDeTexto 1"/>
          <p:cNvSpPr txBox="1"/>
          <p:nvPr/>
        </p:nvSpPr>
        <p:spPr>
          <a:xfrm>
            <a:off x="1331336" y="2001795"/>
            <a:ext cx="9877168" cy="2185214"/>
          </a:xfrm>
          <a:prstGeom prst="rect">
            <a:avLst/>
          </a:prstGeom>
          <a:noFill/>
          <a:ln w="28575">
            <a:solidFill>
              <a:schemeClr val="tx1"/>
            </a:solidFill>
          </a:ln>
        </p:spPr>
        <p:txBody>
          <a:bodyPr wrap="square" rtlCol="0">
            <a:spAutoFit/>
          </a:bodyPr>
          <a:lstStyle/>
          <a:p>
            <a:pPr algn="just"/>
            <a:r>
              <a:rPr lang="pt-BR" sz="2400" dirty="0">
                <a:latin typeface="Levenim MT" panose="02010502060101010101" pitchFamily="2" charset="-79"/>
                <a:cs typeface="Levenim MT" panose="02010502060101010101" pitchFamily="2" charset="-79"/>
              </a:rPr>
              <a:t>Para um texto apresentar sentido é necessário que tenha coesão e coerência. </a:t>
            </a:r>
            <a:r>
              <a:rPr lang="pt-BR" sz="2400" dirty="0" smtClean="0">
                <a:latin typeface="Levenim MT" panose="02010502060101010101" pitchFamily="2" charset="-79"/>
                <a:cs typeface="Levenim MT" panose="02010502060101010101" pitchFamily="2" charset="-79"/>
              </a:rPr>
              <a:t>Mas,</a:t>
            </a:r>
            <a:endParaRPr lang="pt-BR" sz="2400" dirty="0">
              <a:latin typeface="Levenim MT" panose="02010502060101010101" pitchFamily="2" charset="-79"/>
              <a:cs typeface="Levenim MT" panose="02010502060101010101" pitchFamily="2" charset="-79"/>
            </a:endParaRPr>
          </a:p>
          <a:p>
            <a:pPr algn="just"/>
            <a:endParaRPr lang="pt-BR" sz="4400" dirty="0">
              <a:latin typeface="Levenim MT" panose="02010502060101010101" pitchFamily="2" charset="-79"/>
              <a:cs typeface="Levenim MT" panose="02010502060101010101" pitchFamily="2" charset="-79"/>
            </a:endParaRPr>
          </a:p>
          <a:p>
            <a:pPr algn="ctr"/>
            <a:r>
              <a:rPr lang="pt-BR" sz="4400" dirty="0" smtClean="0">
                <a:latin typeface="Levenim MT" panose="02010502060101010101" pitchFamily="2" charset="-79"/>
                <a:cs typeface="Levenim MT" panose="02010502060101010101" pitchFamily="2" charset="-79"/>
              </a:rPr>
              <a:t>o </a:t>
            </a:r>
            <a:r>
              <a:rPr lang="pt-BR" sz="4400" dirty="0">
                <a:latin typeface="Levenim MT" panose="02010502060101010101" pitchFamily="2" charset="-79"/>
                <a:cs typeface="Levenim MT" panose="02010502060101010101" pitchFamily="2" charset="-79"/>
              </a:rPr>
              <a:t>que é coesão e coerência? </a:t>
            </a:r>
          </a:p>
        </p:txBody>
      </p:sp>
    </p:spTree>
    <p:extLst>
      <p:ext uri="{BB962C8B-B14F-4D97-AF65-F5344CB8AC3E}">
        <p14:creationId xmlns:p14="http://schemas.microsoft.com/office/powerpoint/2010/main" val="1179229379"/>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solidFill>
          <a:srgbClr val="FFC1C1"/>
        </a:solidFill>
        <a:effectLst/>
      </p:bgPr>
    </p:bg>
    <p:spTree>
      <p:nvGrpSpPr>
        <p:cNvPr id="1" name=""/>
        <p:cNvGrpSpPr/>
        <p:nvPr/>
      </p:nvGrpSpPr>
      <p:grpSpPr>
        <a:xfrm>
          <a:off x="0" y="0"/>
          <a:ext cx="0" cy="0"/>
          <a:chOff x="0" y="0"/>
          <a:chExt cx="0" cy="0"/>
        </a:xfrm>
      </p:grpSpPr>
      <p:sp>
        <p:nvSpPr>
          <p:cNvPr id="2" name="CaixaDeTexto 1"/>
          <p:cNvSpPr txBox="1"/>
          <p:nvPr/>
        </p:nvSpPr>
        <p:spPr>
          <a:xfrm>
            <a:off x="811764" y="2034326"/>
            <a:ext cx="10692882" cy="2215991"/>
          </a:xfrm>
          <a:prstGeom prst="rect">
            <a:avLst/>
          </a:prstGeom>
          <a:noFill/>
        </p:spPr>
        <p:txBody>
          <a:bodyPr wrap="square" rtlCol="0">
            <a:spAutoFit/>
          </a:bodyPr>
          <a:lstStyle/>
          <a:p>
            <a:pPr algn="just"/>
            <a:r>
              <a:rPr lang="pt-BR" sz="2400" dirty="0">
                <a:latin typeface="Levenim MT" panose="02010502060101010101" pitchFamily="2" charset="-79"/>
                <a:cs typeface="Levenim MT" panose="02010502060101010101" pitchFamily="2" charset="-79"/>
              </a:rPr>
              <a:t>A Seleção Brasileira foi desclassificada porque o grupo não estava </a:t>
            </a:r>
            <a:r>
              <a:rPr lang="pt-BR" sz="2400" i="1" dirty="0">
                <a:latin typeface="Levenim MT" panose="02010502060101010101" pitchFamily="2" charset="-79"/>
                <a:cs typeface="Levenim MT" panose="02010502060101010101" pitchFamily="2" charset="-79"/>
              </a:rPr>
              <a:t>coeso</a:t>
            </a:r>
            <a:r>
              <a:rPr lang="pt-BR" sz="2400" dirty="0">
                <a:latin typeface="Levenim MT" panose="02010502060101010101" pitchFamily="2" charset="-79"/>
                <a:cs typeface="Levenim MT" panose="02010502060101010101" pitchFamily="2" charset="-79"/>
              </a:rPr>
              <a:t>. (Faltou união</a:t>
            </a:r>
            <a:r>
              <a:rPr lang="pt-BR" sz="2400" dirty="0" smtClean="0">
                <a:latin typeface="Levenim MT" panose="02010502060101010101" pitchFamily="2" charset="-79"/>
                <a:cs typeface="Levenim MT" panose="02010502060101010101" pitchFamily="2" charset="-79"/>
              </a:rPr>
              <a:t>.)</a:t>
            </a:r>
          </a:p>
          <a:p>
            <a:pPr algn="just"/>
            <a:endParaRPr lang="pt-BR" sz="2400" dirty="0">
              <a:latin typeface="Levenim MT" panose="02010502060101010101" pitchFamily="2" charset="-79"/>
              <a:cs typeface="Levenim MT" panose="02010502060101010101" pitchFamily="2" charset="-79"/>
            </a:endParaRPr>
          </a:p>
          <a:p>
            <a:pPr algn="just"/>
            <a:r>
              <a:rPr lang="pt-BR" sz="2400" dirty="0">
                <a:latin typeface="Levenim MT" panose="02010502060101010101" pitchFamily="2" charset="-79"/>
                <a:cs typeface="Levenim MT" panose="02010502060101010101" pitchFamily="2" charset="-79"/>
              </a:rPr>
              <a:t>Vocês devem ter atitudes </a:t>
            </a:r>
            <a:r>
              <a:rPr lang="pt-BR" sz="2400" i="1" dirty="0">
                <a:latin typeface="Levenim MT" panose="02010502060101010101" pitchFamily="2" charset="-79"/>
                <a:cs typeface="Levenim MT" panose="02010502060101010101" pitchFamily="2" charset="-79"/>
              </a:rPr>
              <a:t>coerentes</a:t>
            </a:r>
            <a:r>
              <a:rPr lang="pt-BR" sz="2400" dirty="0">
                <a:latin typeface="Levenim MT" panose="02010502060101010101" pitchFamily="2" charset="-79"/>
                <a:cs typeface="Levenim MT" panose="02010502060101010101" pitchFamily="2" charset="-79"/>
              </a:rPr>
              <a:t>! - disse a professora aos alunos que estavam matando aula. (Atitudes lógicas)</a:t>
            </a:r>
          </a:p>
          <a:p>
            <a:endParaRPr lang="pt-BR" dirty="0"/>
          </a:p>
        </p:txBody>
      </p:sp>
    </p:spTree>
    <p:extLst>
      <p:ext uri="{BB962C8B-B14F-4D97-AF65-F5344CB8AC3E}">
        <p14:creationId xmlns:p14="http://schemas.microsoft.com/office/powerpoint/2010/main" val="868362004"/>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solidFill>
          <a:srgbClr val="FF7171"/>
        </a:solidFill>
        <a:effectLst/>
      </p:bgPr>
    </p:bg>
    <p:spTree>
      <p:nvGrpSpPr>
        <p:cNvPr id="1" name=""/>
        <p:cNvGrpSpPr/>
        <p:nvPr/>
      </p:nvGrpSpPr>
      <p:grpSpPr>
        <a:xfrm>
          <a:off x="0" y="0"/>
          <a:ext cx="0" cy="0"/>
          <a:chOff x="0" y="0"/>
          <a:chExt cx="0" cy="0"/>
        </a:xfrm>
      </p:grpSpPr>
      <p:sp>
        <p:nvSpPr>
          <p:cNvPr id="2" name="CaixaDeTexto 1"/>
          <p:cNvSpPr txBox="1"/>
          <p:nvPr/>
        </p:nvSpPr>
        <p:spPr>
          <a:xfrm>
            <a:off x="951724" y="2137214"/>
            <a:ext cx="10496938" cy="1815882"/>
          </a:xfrm>
          <a:prstGeom prst="rect">
            <a:avLst/>
          </a:prstGeom>
          <a:noFill/>
          <a:ln w="28575">
            <a:solidFill>
              <a:schemeClr val="tx1"/>
            </a:solidFill>
          </a:ln>
        </p:spPr>
        <p:txBody>
          <a:bodyPr wrap="square" rtlCol="0">
            <a:spAutoFit/>
          </a:bodyPr>
          <a:lstStyle/>
          <a:p>
            <a:pPr algn="just"/>
            <a:r>
              <a:rPr lang="pt-BR" sz="2800" dirty="0">
                <a:latin typeface="Levenim MT" panose="02010502060101010101" pitchFamily="2" charset="-79"/>
                <a:cs typeface="Levenim MT" panose="02010502060101010101" pitchFamily="2" charset="-79"/>
              </a:rPr>
              <a:t>Se coeso é unido, o quer dizer a coesão dentro do texto</a:t>
            </a:r>
            <a:r>
              <a:rPr lang="pt-BR" sz="2800" dirty="0" smtClean="0">
                <a:latin typeface="Levenim MT" panose="02010502060101010101" pitchFamily="2" charset="-79"/>
                <a:cs typeface="Levenim MT" panose="02010502060101010101" pitchFamily="2" charset="-79"/>
              </a:rPr>
              <a:t>?</a:t>
            </a:r>
          </a:p>
          <a:p>
            <a:pPr algn="just"/>
            <a:endParaRPr lang="pt-BR" sz="2800" dirty="0">
              <a:latin typeface="Levenim MT" panose="02010502060101010101" pitchFamily="2" charset="-79"/>
              <a:cs typeface="Levenim MT" panose="02010502060101010101" pitchFamily="2" charset="-79"/>
            </a:endParaRPr>
          </a:p>
          <a:p>
            <a:pPr algn="just"/>
            <a:r>
              <a:rPr lang="pt-BR" sz="2800" dirty="0">
                <a:latin typeface="Levenim MT" panose="02010502060101010101" pitchFamily="2" charset="-79"/>
                <a:cs typeface="Levenim MT" panose="02010502060101010101" pitchFamily="2" charset="-79"/>
              </a:rPr>
              <a:t>Se coerente é lógico, o que significa a coerência textual?</a:t>
            </a:r>
          </a:p>
          <a:p>
            <a:pPr algn="just"/>
            <a:endParaRPr lang="pt-BR" sz="2800" dirty="0">
              <a:latin typeface="Levenim MT" panose="02010502060101010101" pitchFamily="2" charset="-79"/>
              <a:cs typeface="Levenim MT" panose="02010502060101010101" pitchFamily="2" charset="-79"/>
            </a:endParaRPr>
          </a:p>
        </p:txBody>
      </p:sp>
    </p:spTree>
    <p:extLst>
      <p:ext uri="{BB962C8B-B14F-4D97-AF65-F5344CB8AC3E}">
        <p14:creationId xmlns:p14="http://schemas.microsoft.com/office/powerpoint/2010/main" val="817394295"/>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solidFill>
          <a:srgbClr val="FFC1C1"/>
        </a:solidFill>
        <a:effectLst/>
      </p:bgPr>
    </p:bg>
    <p:spTree>
      <p:nvGrpSpPr>
        <p:cNvPr id="1" name=""/>
        <p:cNvGrpSpPr/>
        <p:nvPr/>
      </p:nvGrpSpPr>
      <p:grpSpPr>
        <a:xfrm>
          <a:off x="0" y="0"/>
          <a:ext cx="0" cy="0"/>
          <a:chOff x="0" y="0"/>
          <a:chExt cx="0" cy="0"/>
        </a:xfrm>
      </p:grpSpPr>
      <p:sp>
        <p:nvSpPr>
          <p:cNvPr id="2" name="Retângulo 1"/>
          <p:cNvSpPr/>
          <p:nvPr/>
        </p:nvSpPr>
        <p:spPr>
          <a:xfrm>
            <a:off x="970384" y="1697800"/>
            <a:ext cx="10459616" cy="3046988"/>
          </a:xfrm>
          <a:prstGeom prst="rect">
            <a:avLst/>
          </a:prstGeom>
        </p:spPr>
        <p:txBody>
          <a:bodyPr wrap="square">
            <a:spAutoFit/>
          </a:bodyPr>
          <a:lstStyle/>
          <a:p>
            <a:pPr algn="just"/>
            <a:r>
              <a:rPr lang="pt-BR" sz="2400" dirty="0">
                <a:latin typeface="Levenim MT" panose="02010502060101010101" pitchFamily="2" charset="-79"/>
                <a:cs typeface="Levenim MT" panose="02010502060101010101" pitchFamily="2" charset="-79"/>
              </a:rPr>
              <a:t>A </a:t>
            </a:r>
            <a:r>
              <a:rPr lang="pt-BR" sz="2400" i="1" dirty="0">
                <a:latin typeface="Levenim MT" panose="02010502060101010101" pitchFamily="2" charset="-79"/>
                <a:cs typeface="Levenim MT" panose="02010502060101010101" pitchFamily="2" charset="-79"/>
              </a:rPr>
              <a:t>coesão</a:t>
            </a:r>
            <a:r>
              <a:rPr lang="pt-BR" sz="2400" dirty="0">
                <a:latin typeface="Levenim MT" panose="02010502060101010101" pitchFamily="2" charset="-79"/>
                <a:cs typeface="Levenim MT" panose="02010502060101010101" pitchFamily="2" charset="-79"/>
              </a:rPr>
              <a:t> é a correta ligação entre os elementos de um texto, que ocorre no interior das frases, entre as próprias frases e entre os vários parágrafos. Pode-se dizer que um texto é coeso quando os conectivos (conjunções, pronomes relativos) e também a preposição são empregados corretamente. A </a:t>
            </a:r>
            <a:r>
              <a:rPr lang="pt-BR" sz="2400" i="1" dirty="0" smtClean="0">
                <a:latin typeface="Levenim MT" panose="02010502060101010101" pitchFamily="2" charset="-79"/>
                <a:cs typeface="Levenim MT" panose="02010502060101010101" pitchFamily="2" charset="-79"/>
              </a:rPr>
              <a:t>coerência</a:t>
            </a:r>
            <a:r>
              <a:rPr lang="pt-BR" sz="2400" dirty="0" smtClean="0">
                <a:latin typeface="Levenim MT" panose="02010502060101010101" pitchFamily="2" charset="-79"/>
                <a:cs typeface="Levenim MT" panose="02010502060101010101" pitchFamily="2" charset="-79"/>
              </a:rPr>
              <a:t> </a:t>
            </a:r>
            <a:r>
              <a:rPr lang="pt-BR" sz="2400" dirty="0">
                <a:latin typeface="Levenim MT" panose="02010502060101010101" pitchFamily="2" charset="-79"/>
                <a:cs typeface="Levenim MT" panose="02010502060101010101" pitchFamily="2" charset="-79"/>
              </a:rPr>
              <a:t>diz respeito à ordenação das </a:t>
            </a:r>
            <a:r>
              <a:rPr lang="pt-BR" sz="2400" dirty="0" smtClean="0">
                <a:latin typeface="Levenim MT" panose="02010502060101010101" pitchFamily="2" charset="-79"/>
                <a:cs typeface="Levenim MT" panose="02010502060101010101" pitchFamily="2" charset="-79"/>
              </a:rPr>
              <a:t>ideias </a:t>
            </a:r>
            <a:r>
              <a:rPr lang="pt-BR" sz="2400" dirty="0">
                <a:latin typeface="Levenim MT" panose="02010502060101010101" pitchFamily="2" charset="-79"/>
                <a:cs typeface="Levenim MT" panose="02010502060101010101" pitchFamily="2" charset="-79"/>
              </a:rPr>
              <a:t>e dos argumentos. A coerência depende da coesão. Um texto com problemas de coesão terá, provavelmente, problemas de coerência.</a:t>
            </a:r>
          </a:p>
        </p:txBody>
      </p:sp>
    </p:spTree>
    <p:extLst>
      <p:ext uri="{BB962C8B-B14F-4D97-AF65-F5344CB8AC3E}">
        <p14:creationId xmlns:p14="http://schemas.microsoft.com/office/powerpoint/2010/main" val="3807902523"/>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solidFill>
          <a:srgbClr val="FF7171"/>
        </a:solidFill>
        <a:effectLst/>
      </p:bgPr>
    </p:bg>
    <p:spTree>
      <p:nvGrpSpPr>
        <p:cNvPr id="1" name=""/>
        <p:cNvGrpSpPr/>
        <p:nvPr/>
      </p:nvGrpSpPr>
      <p:grpSpPr>
        <a:xfrm>
          <a:off x="0" y="0"/>
          <a:ext cx="0" cy="0"/>
          <a:chOff x="0" y="0"/>
          <a:chExt cx="0" cy="0"/>
        </a:xfrm>
      </p:grpSpPr>
      <p:sp>
        <p:nvSpPr>
          <p:cNvPr id="2" name="CaixaDeTexto 1"/>
          <p:cNvSpPr txBox="1"/>
          <p:nvPr/>
        </p:nvSpPr>
        <p:spPr>
          <a:xfrm>
            <a:off x="541176" y="2557092"/>
            <a:ext cx="11234057" cy="1015663"/>
          </a:xfrm>
          <a:prstGeom prst="rect">
            <a:avLst/>
          </a:prstGeom>
          <a:noFill/>
          <a:ln w="28575">
            <a:solidFill>
              <a:schemeClr val="tx1"/>
            </a:solidFill>
          </a:ln>
        </p:spPr>
        <p:txBody>
          <a:bodyPr wrap="square" rtlCol="0">
            <a:spAutoFit/>
          </a:bodyPr>
          <a:lstStyle/>
          <a:p>
            <a:pPr algn="just"/>
            <a:r>
              <a:rPr lang="pt-BR" sz="3200" dirty="0" smtClean="0">
                <a:latin typeface="Levenim MT" panose="02010502060101010101" pitchFamily="2" charset="-79"/>
                <a:cs typeface="Levenim MT" panose="02010502060101010101" pitchFamily="2" charset="-79"/>
              </a:rPr>
              <a:t>Como estabelecer a coesão e a coerência no texto? </a:t>
            </a:r>
            <a:endParaRPr lang="pt-BR" sz="3200" dirty="0">
              <a:latin typeface="Levenim MT" panose="02010502060101010101" pitchFamily="2" charset="-79"/>
              <a:cs typeface="Levenim MT" panose="02010502060101010101" pitchFamily="2" charset="-79"/>
            </a:endParaRPr>
          </a:p>
          <a:p>
            <a:pPr algn="just"/>
            <a:endParaRPr lang="pt-BR" sz="2800" dirty="0">
              <a:latin typeface="Levenim MT" panose="02010502060101010101" pitchFamily="2" charset="-79"/>
              <a:cs typeface="Levenim MT" panose="02010502060101010101" pitchFamily="2" charset="-79"/>
            </a:endParaRPr>
          </a:p>
        </p:txBody>
      </p:sp>
    </p:spTree>
    <p:extLst>
      <p:ext uri="{BB962C8B-B14F-4D97-AF65-F5344CB8AC3E}">
        <p14:creationId xmlns:p14="http://schemas.microsoft.com/office/powerpoint/2010/main" val="1033665851"/>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solidFill>
          <a:srgbClr val="FFC1C1"/>
        </a:solidFill>
        <a:effectLst/>
      </p:bgPr>
    </p:bg>
    <p:spTree>
      <p:nvGrpSpPr>
        <p:cNvPr id="1" name=""/>
        <p:cNvGrpSpPr/>
        <p:nvPr/>
      </p:nvGrpSpPr>
      <p:grpSpPr>
        <a:xfrm>
          <a:off x="0" y="0"/>
          <a:ext cx="0" cy="0"/>
          <a:chOff x="0" y="0"/>
          <a:chExt cx="0" cy="0"/>
        </a:xfrm>
      </p:grpSpPr>
      <p:sp>
        <p:nvSpPr>
          <p:cNvPr id="2" name="CaixaDeTexto 1"/>
          <p:cNvSpPr txBox="1"/>
          <p:nvPr/>
        </p:nvSpPr>
        <p:spPr>
          <a:xfrm>
            <a:off x="830426" y="1609404"/>
            <a:ext cx="10655558" cy="3046988"/>
          </a:xfrm>
          <a:prstGeom prst="rect">
            <a:avLst/>
          </a:prstGeom>
          <a:noFill/>
        </p:spPr>
        <p:txBody>
          <a:bodyPr wrap="square" rtlCol="0">
            <a:spAutoFit/>
          </a:bodyPr>
          <a:lstStyle/>
          <a:p>
            <a:pPr algn="just" fontAlgn="base"/>
            <a:r>
              <a:rPr lang="pt-BR" sz="2400" i="1" dirty="0">
                <a:latin typeface="Levenim MT" panose="02010502060101010101" pitchFamily="2" charset="-79"/>
                <a:cs typeface="Levenim MT" panose="02010502060101010101" pitchFamily="2" charset="-79"/>
              </a:rPr>
              <a:t>Conectivos</a:t>
            </a:r>
            <a:r>
              <a:rPr lang="pt-BR" sz="2400" dirty="0">
                <a:latin typeface="Levenim MT" panose="02010502060101010101" pitchFamily="2" charset="-79"/>
                <a:cs typeface="Levenim MT" panose="02010502060101010101" pitchFamily="2" charset="-79"/>
              </a:rPr>
              <a:t> são palavras ou expressões que interligam as frases, períodos, orações, parágrafos, permitindo a sequência de ideias.</a:t>
            </a:r>
          </a:p>
          <a:p>
            <a:pPr algn="just" fontAlgn="base"/>
            <a:r>
              <a:rPr lang="pt-BR" sz="2400" dirty="0">
                <a:latin typeface="Levenim MT" panose="02010502060101010101" pitchFamily="2" charset="-79"/>
                <a:cs typeface="Levenim MT" panose="02010502060101010101" pitchFamily="2" charset="-79"/>
              </a:rPr>
              <a:t>Esse papel é desempenhado, sobretudo, pelas conjunções, palavras invariáveis usadas para ligar os termos e orações em um período. Além disso, alguns advérbios e pronomes também podem exercer essa função.</a:t>
            </a:r>
          </a:p>
          <a:p>
            <a:pPr algn="just" fontAlgn="base"/>
            <a:r>
              <a:rPr lang="pt-BR" sz="2400" dirty="0">
                <a:latin typeface="Levenim MT" panose="02010502060101010101" pitchFamily="2" charset="-79"/>
                <a:cs typeface="Levenim MT" panose="02010502060101010101" pitchFamily="2" charset="-79"/>
              </a:rPr>
              <a:t>Os conectivos são elementos essenciais no desenvolvimento dos textos, uma vez que estão relacionados com a coesão textual.</a:t>
            </a:r>
          </a:p>
        </p:txBody>
      </p:sp>
    </p:spTree>
    <p:extLst>
      <p:ext uri="{BB962C8B-B14F-4D97-AF65-F5344CB8AC3E}">
        <p14:creationId xmlns:p14="http://schemas.microsoft.com/office/powerpoint/2010/main" val="606967570"/>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solidFill>
          <a:srgbClr val="FFC1C1"/>
        </a:solidFill>
        <a:effectLst/>
      </p:bgPr>
    </p:bg>
    <p:spTree>
      <p:nvGrpSpPr>
        <p:cNvPr id="1" name=""/>
        <p:cNvGrpSpPr/>
        <p:nvPr/>
      </p:nvGrpSpPr>
      <p:grpSpPr>
        <a:xfrm>
          <a:off x="0" y="0"/>
          <a:ext cx="0" cy="0"/>
          <a:chOff x="0" y="0"/>
          <a:chExt cx="0" cy="0"/>
        </a:xfrm>
      </p:grpSpPr>
      <p:graphicFrame>
        <p:nvGraphicFramePr>
          <p:cNvPr id="2" name="Tabela 1"/>
          <p:cNvGraphicFramePr>
            <a:graphicFrameLocks noGrp="1"/>
          </p:cNvGraphicFramePr>
          <p:nvPr>
            <p:extLst>
              <p:ext uri="{D42A27DB-BD31-4B8C-83A1-F6EECF244321}">
                <p14:modId xmlns:p14="http://schemas.microsoft.com/office/powerpoint/2010/main" val="1833959196"/>
              </p:ext>
            </p:extLst>
          </p:nvPr>
        </p:nvGraphicFramePr>
        <p:xfrm>
          <a:off x="1721709" y="642549"/>
          <a:ext cx="8814487" cy="5375694"/>
        </p:xfrm>
        <a:graphic>
          <a:graphicData uri="http://schemas.openxmlformats.org/drawingml/2006/table">
            <a:tbl>
              <a:tblPr>
                <a:tableStyleId>{8A107856-5554-42FB-B03E-39F5DBC370BA}</a:tableStyleId>
              </a:tblPr>
              <a:tblGrid>
                <a:gridCol w="2769466"/>
                <a:gridCol w="1658865"/>
                <a:gridCol w="4386156"/>
              </a:tblGrid>
              <a:tr h="121666">
                <a:tc>
                  <a:txBody>
                    <a:bodyPr/>
                    <a:lstStyle/>
                    <a:p>
                      <a:pPr algn="ctr"/>
                      <a:r>
                        <a:rPr lang="pt-BR" sz="1100" b="1" dirty="0" smtClean="0">
                          <a:effectLst/>
                          <a:latin typeface="Levenim MT" panose="02010502060101010101" pitchFamily="2" charset="-79"/>
                          <a:cs typeface="Levenim MT" panose="02010502060101010101" pitchFamily="2" charset="-79"/>
                        </a:rPr>
                        <a:t>IDEIAS</a:t>
                      </a:r>
                      <a:endParaRPr lang="pt-BR" sz="1100" b="1" dirty="0">
                        <a:effectLst/>
                        <a:latin typeface="Levenim MT" panose="02010502060101010101" pitchFamily="2" charset="-79"/>
                        <a:cs typeface="Levenim MT" panose="02010502060101010101" pitchFamily="2" charset="-79"/>
                      </a:endParaRPr>
                    </a:p>
                  </a:txBody>
                  <a:tcPr marL="25008" marR="25008" marT="12504" marB="12504" anchor="ctr"/>
                </a:tc>
                <a:tc>
                  <a:txBody>
                    <a:bodyPr/>
                    <a:lstStyle/>
                    <a:p>
                      <a:pPr algn="ctr"/>
                      <a:r>
                        <a:rPr lang="pt-BR" sz="1100" b="1">
                          <a:effectLst/>
                          <a:latin typeface="Levenim MT" panose="02010502060101010101" pitchFamily="2" charset="-79"/>
                          <a:cs typeface="Levenim MT" panose="02010502060101010101" pitchFamily="2" charset="-79"/>
                        </a:rPr>
                        <a:t>SIMPLES</a:t>
                      </a:r>
                    </a:p>
                  </a:txBody>
                  <a:tcPr marL="25008" marR="25008" marT="12504" marB="12504" anchor="ctr"/>
                </a:tc>
                <a:tc>
                  <a:txBody>
                    <a:bodyPr/>
                    <a:lstStyle/>
                    <a:p>
                      <a:pPr algn="ctr"/>
                      <a:r>
                        <a:rPr lang="pt-BR" sz="1100" b="1" dirty="0">
                          <a:effectLst/>
                          <a:latin typeface="Levenim MT" panose="02010502060101010101" pitchFamily="2" charset="-79"/>
                          <a:cs typeface="Levenim MT" panose="02010502060101010101" pitchFamily="2" charset="-79"/>
                        </a:rPr>
                        <a:t>COMPOSTOS</a:t>
                      </a:r>
                    </a:p>
                  </a:txBody>
                  <a:tcPr marL="25008" marR="25008" marT="12504" marB="12504" anchor="ctr"/>
                </a:tc>
              </a:tr>
              <a:tr h="571190">
                <a:tc>
                  <a:txBody>
                    <a:bodyPr/>
                    <a:lstStyle/>
                    <a:p>
                      <a:r>
                        <a:rPr lang="pt-BR" sz="1100" dirty="0">
                          <a:effectLst/>
                          <a:latin typeface="Levenim MT" panose="02010502060101010101" pitchFamily="2" charset="-79"/>
                          <a:cs typeface="Levenim MT" panose="02010502060101010101" pitchFamily="2" charset="-79"/>
                        </a:rPr>
                        <a:t>causa</a:t>
                      </a:r>
                    </a:p>
                  </a:txBody>
                  <a:tcPr marL="25008" marR="25008" marT="12504" marB="12504" anchor="ctr"/>
                </a:tc>
                <a:tc>
                  <a:txBody>
                    <a:bodyPr/>
                    <a:lstStyle/>
                    <a:p>
                      <a:r>
                        <a:rPr lang="pt-BR" sz="1100">
                          <a:effectLst/>
                          <a:latin typeface="Levenim MT" panose="02010502060101010101" pitchFamily="2" charset="-79"/>
                          <a:cs typeface="Levenim MT" panose="02010502060101010101" pitchFamily="2" charset="-79"/>
                        </a:rPr>
                        <a:t>porque, pois, por, porquanto, dado, visto, como</a:t>
                      </a:r>
                    </a:p>
                  </a:txBody>
                  <a:tcPr marL="25008" marR="25008" marT="12504" marB="12504" anchor="ctr"/>
                </a:tc>
                <a:tc>
                  <a:txBody>
                    <a:bodyPr/>
                    <a:lstStyle/>
                    <a:p>
                      <a:r>
                        <a:rPr lang="pt-BR" sz="1100">
                          <a:effectLst/>
                          <a:latin typeface="Levenim MT" panose="02010502060101010101" pitchFamily="2" charset="-79"/>
                          <a:cs typeface="Levenim MT" panose="02010502060101010101" pitchFamily="2" charset="-79"/>
                        </a:rPr>
                        <a:t>por causa de, devido a, em vista de, em virtude de, em face de, em razão de, já que, visto que, uma vez que, dado que</a:t>
                      </a:r>
                    </a:p>
                  </a:txBody>
                  <a:tcPr marL="25008" marR="25008" marT="12504" marB="12504" anchor="ctr"/>
                </a:tc>
              </a:tr>
              <a:tr h="390814">
                <a:tc>
                  <a:txBody>
                    <a:bodyPr/>
                    <a:lstStyle/>
                    <a:p>
                      <a:r>
                        <a:rPr lang="pt-BR" sz="1100" dirty="0">
                          <a:effectLst/>
                          <a:latin typeface="Levenim MT" panose="02010502060101010101" pitchFamily="2" charset="-79"/>
                          <a:cs typeface="Levenim MT" panose="02010502060101010101" pitchFamily="2" charset="-79"/>
                        </a:rPr>
                        <a:t>consequência imprevista</a:t>
                      </a:r>
                    </a:p>
                  </a:txBody>
                  <a:tcPr marL="25008" marR="25008" marT="12504" marB="12504" anchor="ctr"/>
                </a:tc>
                <a:tc>
                  <a:txBody>
                    <a:bodyPr/>
                    <a:lstStyle/>
                    <a:p>
                      <a:r>
                        <a:rPr lang="pt-BR" sz="1100">
                          <a:effectLst/>
                          <a:latin typeface="Levenim MT" panose="02010502060101010101" pitchFamily="2" charset="-79"/>
                          <a:cs typeface="Levenim MT" panose="02010502060101010101" pitchFamily="2" charset="-79"/>
                        </a:rPr>
                        <a:t>tão, tal, tamanho, tanto ..., que</a:t>
                      </a:r>
                    </a:p>
                  </a:txBody>
                  <a:tcPr marL="25008" marR="25008" marT="12504" marB="12504" anchor="ctr"/>
                </a:tc>
                <a:tc>
                  <a:txBody>
                    <a:bodyPr/>
                    <a:lstStyle/>
                    <a:p>
                      <a:r>
                        <a:rPr lang="pt-BR" sz="1100">
                          <a:effectLst/>
                          <a:latin typeface="Levenim MT" panose="02010502060101010101" pitchFamily="2" charset="-79"/>
                          <a:cs typeface="Levenim MT" panose="02010502060101010101" pitchFamily="2" charset="-79"/>
                        </a:rPr>
                        <a:t>de modo que, de forma que, de maneira que, de sorte que, tanto que</a:t>
                      </a:r>
                    </a:p>
                  </a:txBody>
                  <a:tcPr marL="25008" marR="25008" marT="12504" marB="12504" anchor="ctr"/>
                </a:tc>
              </a:tr>
              <a:tr h="390814">
                <a:tc>
                  <a:txBody>
                    <a:bodyPr/>
                    <a:lstStyle/>
                    <a:p>
                      <a:r>
                        <a:rPr lang="pt-BR" sz="1100" dirty="0">
                          <a:effectLst/>
                          <a:latin typeface="Levenim MT" panose="02010502060101010101" pitchFamily="2" charset="-79"/>
                          <a:cs typeface="Levenim MT" panose="02010502060101010101" pitchFamily="2" charset="-79"/>
                        </a:rPr>
                        <a:t>consequência lógica</a:t>
                      </a:r>
                    </a:p>
                  </a:txBody>
                  <a:tcPr marL="25008" marR="25008" marT="12504" marB="12504" anchor="ctr"/>
                </a:tc>
                <a:tc>
                  <a:txBody>
                    <a:bodyPr/>
                    <a:lstStyle/>
                    <a:p>
                      <a:r>
                        <a:rPr lang="pt-BR" sz="1100" dirty="0">
                          <a:effectLst/>
                          <a:latin typeface="Levenim MT" panose="02010502060101010101" pitchFamily="2" charset="-79"/>
                          <a:cs typeface="Levenim MT" panose="02010502060101010101" pitchFamily="2" charset="-79"/>
                        </a:rPr>
                        <a:t>logo, portanto, pois, assim</a:t>
                      </a:r>
                    </a:p>
                  </a:txBody>
                  <a:tcPr marL="25008" marR="25008" marT="12504" marB="12504" anchor="ctr"/>
                </a:tc>
                <a:tc>
                  <a:txBody>
                    <a:bodyPr/>
                    <a:lstStyle/>
                    <a:p>
                      <a:r>
                        <a:rPr lang="pt-BR" sz="1100">
                          <a:effectLst/>
                          <a:latin typeface="Levenim MT" panose="02010502060101010101" pitchFamily="2" charset="-79"/>
                          <a:cs typeface="Levenim MT" panose="02010502060101010101" pitchFamily="2" charset="-79"/>
                        </a:rPr>
                        <a:t>assim sendo, por conseguinte</a:t>
                      </a:r>
                    </a:p>
                  </a:txBody>
                  <a:tcPr marL="25008" marR="25008" marT="12504" marB="12504" anchor="ctr"/>
                </a:tc>
              </a:tr>
              <a:tr h="390814">
                <a:tc>
                  <a:txBody>
                    <a:bodyPr/>
                    <a:lstStyle/>
                    <a:p>
                      <a:r>
                        <a:rPr lang="pt-BR" sz="1100" dirty="0">
                          <a:effectLst/>
                          <a:latin typeface="Levenim MT" panose="02010502060101010101" pitchFamily="2" charset="-79"/>
                          <a:cs typeface="Levenim MT" panose="02010502060101010101" pitchFamily="2" charset="-79"/>
                        </a:rPr>
                        <a:t>finalidade</a:t>
                      </a:r>
                    </a:p>
                  </a:txBody>
                  <a:tcPr marL="25008" marR="25008" marT="12504" marB="12504" anchor="ctr"/>
                </a:tc>
                <a:tc>
                  <a:txBody>
                    <a:bodyPr/>
                    <a:lstStyle/>
                    <a:p>
                      <a:r>
                        <a:rPr lang="pt-BR" sz="1100">
                          <a:effectLst/>
                          <a:latin typeface="Levenim MT" panose="02010502060101010101" pitchFamily="2" charset="-79"/>
                          <a:cs typeface="Levenim MT" panose="02010502060101010101" pitchFamily="2" charset="-79"/>
                        </a:rPr>
                        <a:t>para, porque</a:t>
                      </a:r>
                    </a:p>
                  </a:txBody>
                  <a:tcPr marL="25008" marR="25008" marT="12504" marB="12504" anchor="ctr"/>
                </a:tc>
                <a:tc>
                  <a:txBody>
                    <a:bodyPr/>
                    <a:lstStyle/>
                    <a:p>
                      <a:r>
                        <a:rPr lang="pt-BR" sz="1100">
                          <a:effectLst/>
                          <a:latin typeface="Levenim MT" panose="02010502060101010101" pitchFamily="2" charset="-79"/>
                          <a:cs typeface="Levenim MT" panose="02010502060101010101" pitchFamily="2" charset="-79"/>
                        </a:rPr>
                        <a:t>para que, a fim de que, a fim de, com o propósito de, com a intenção de, com o fito de, com o intuito de</a:t>
                      </a:r>
                    </a:p>
                  </a:txBody>
                  <a:tcPr marL="25008" marR="25008" marT="12504" marB="12504" anchor="ctr"/>
                </a:tc>
              </a:tr>
              <a:tr h="390814">
                <a:tc>
                  <a:txBody>
                    <a:bodyPr/>
                    <a:lstStyle/>
                    <a:p>
                      <a:r>
                        <a:rPr lang="pt-BR" sz="1100" dirty="0">
                          <a:effectLst/>
                          <a:latin typeface="Levenim MT" panose="02010502060101010101" pitchFamily="2" charset="-79"/>
                          <a:cs typeface="Levenim MT" panose="02010502060101010101" pitchFamily="2" charset="-79"/>
                        </a:rPr>
                        <a:t>condição</a:t>
                      </a:r>
                    </a:p>
                  </a:txBody>
                  <a:tcPr marL="25008" marR="25008" marT="12504" marB="12504" anchor="ctr"/>
                </a:tc>
                <a:tc>
                  <a:txBody>
                    <a:bodyPr/>
                    <a:lstStyle/>
                    <a:p>
                      <a:r>
                        <a:rPr lang="pt-BR" sz="1100">
                          <a:effectLst/>
                          <a:latin typeface="Levenim MT" panose="02010502060101010101" pitchFamily="2" charset="-79"/>
                          <a:cs typeface="Levenim MT" panose="02010502060101010101" pitchFamily="2" charset="-79"/>
                        </a:rPr>
                        <a:t>se, caso, mediante, sem, salvo</a:t>
                      </a:r>
                    </a:p>
                  </a:txBody>
                  <a:tcPr marL="25008" marR="25008" marT="12504" marB="12504" anchor="ctr"/>
                </a:tc>
                <a:tc>
                  <a:txBody>
                    <a:bodyPr/>
                    <a:lstStyle/>
                    <a:p>
                      <a:r>
                        <a:rPr lang="pt-BR" sz="1100" dirty="0">
                          <a:effectLst/>
                          <a:latin typeface="Levenim MT" panose="02010502060101010101" pitchFamily="2" charset="-79"/>
                          <a:cs typeface="Levenim MT" panose="02010502060101010101" pitchFamily="2" charset="-79"/>
                        </a:rPr>
                        <a:t>contanto que, a não ser que, a menos que, exceto se</a:t>
                      </a:r>
                    </a:p>
                  </a:txBody>
                  <a:tcPr marL="25008" marR="25008" marT="12504" marB="12504" anchor="ctr"/>
                </a:tc>
              </a:tr>
              <a:tr h="571190">
                <a:tc>
                  <a:txBody>
                    <a:bodyPr/>
                    <a:lstStyle/>
                    <a:p>
                      <a:r>
                        <a:rPr lang="pt-BR" sz="1100">
                          <a:effectLst/>
                          <a:latin typeface="Levenim MT" panose="02010502060101010101" pitchFamily="2" charset="-79"/>
                          <a:cs typeface="Levenim MT" panose="02010502060101010101" pitchFamily="2" charset="-79"/>
                        </a:rPr>
                        <a:t>oposição branda</a:t>
                      </a:r>
                    </a:p>
                  </a:txBody>
                  <a:tcPr marL="25008" marR="25008" marT="12504" marB="12504" anchor="ctr"/>
                </a:tc>
                <a:tc>
                  <a:txBody>
                    <a:bodyPr/>
                    <a:lstStyle/>
                    <a:p>
                      <a:r>
                        <a:rPr lang="pt-BR" sz="1100" dirty="0">
                          <a:effectLst/>
                          <a:latin typeface="Levenim MT" panose="02010502060101010101" pitchFamily="2" charset="-79"/>
                          <a:cs typeface="Levenim MT" panose="02010502060101010101" pitchFamily="2" charset="-79"/>
                        </a:rPr>
                        <a:t>mas, porém, contudo, todavia, entretanto</a:t>
                      </a:r>
                    </a:p>
                  </a:txBody>
                  <a:tcPr marL="25008" marR="25008" marT="12504" marB="12504" anchor="ctr"/>
                </a:tc>
                <a:tc>
                  <a:txBody>
                    <a:bodyPr/>
                    <a:lstStyle/>
                    <a:p>
                      <a:r>
                        <a:rPr lang="pt-BR" sz="1100">
                          <a:effectLst/>
                          <a:latin typeface="Levenim MT" panose="02010502060101010101" pitchFamily="2" charset="-79"/>
                          <a:cs typeface="Levenim MT" panose="02010502060101010101" pitchFamily="2" charset="-79"/>
                        </a:rPr>
                        <a:t>no entanto</a:t>
                      </a:r>
                    </a:p>
                  </a:txBody>
                  <a:tcPr marL="25008" marR="25008" marT="12504" marB="12504" anchor="ctr"/>
                </a:tc>
              </a:tr>
              <a:tr h="571190">
                <a:tc>
                  <a:txBody>
                    <a:bodyPr/>
                    <a:lstStyle/>
                    <a:p>
                      <a:r>
                        <a:rPr lang="pt-BR" sz="1100">
                          <a:effectLst/>
                          <a:latin typeface="Levenim MT" panose="02010502060101010101" pitchFamily="2" charset="-79"/>
                          <a:cs typeface="Levenim MT" panose="02010502060101010101" pitchFamily="2" charset="-79"/>
                        </a:rPr>
                        <a:t>oposição </a:t>
                      </a:r>
                    </a:p>
                  </a:txBody>
                  <a:tcPr marL="25008" marR="25008" marT="12504" marB="12504" anchor="ctr"/>
                </a:tc>
                <a:tc>
                  <a:txBody>
                    <a:bodyPr/>
                    <a:lstStyle/>
                    <a:p>
                      <a:r>
                        <a:rPr lang="pt-BR" sz="1100" dirty="0">
                          <a:effectLst/>
                          <a:latin typeface="Levenim MT" panose="02010502060101010101" pitchFamily="2" charset="-79"/>
                          <a:cs typeface="Levenim MT" panose="02010502060101010101" pitchFamily="2" charset="-79"/>
                        </a:rPr>
                        <a:t>embora, conquanto, muito embora</a:t>
                      </a:r>
                    </a:p>
                  </a:txBody>
                  <a:tcPr marL="25008" marR="25008" marT="12504" marB="12504" anchor="ctr"/>
                </a:tc>
                <a:tc>
                  <a:txBody>
                    <a:bodyPr/>
                    <a:lstStyle/>
                    <a:p>
                      <a:r>
                        <a:rPr lang="pt-BR" sz="1100">
                          <a:effectLst/>
                          <a:latin typeface="Levenim MT" panose="02010502060101010101" pitchFamily="2" charset="-79"/>
                          <a:cs typeface="Levenim MT" panose="02010502060101010101" pitchFamily="2" charset="-79"/>
                        </a:rPr>
                        <a:t>apesar de, a despeito de, não obstante, malgrado a, sem embargo de, se bem que, mesmo que, ainda que, em que pese, posto que, por mais que, por muito que</a:t>
                      </a:r>
                    </a:p>
                  </a:txBody>
                  <a:tcPr marL="25008" marR="25008" marT="12504" marB="12504" anchor="ctr"/>
                </a:tc>
              </a:tr>
              <a:tr h="210439">
                <a:tc>
                  <a:txBody>
                    <a:bodyPr/>
                    <a:lstStyle/>
                    <a:p>
                      <a:r>
                        <a:rPr lang="pt-BR" sz="1100">
                          <a:effectLst/>
                          <a:latin typeface="Levenim MT" panose="02010502060101010101" pitchFamily="2" charset="-79"/>
                          <a:cs typeface="Levenim MT" panose="02010502060101010101" pitchFamily="2" charset="-79"/>
                        </a:rPr>
                        <a:t>comparação</a:t>
                      </a:r>
                    </a:p>
                  </a:txBody>
                  <a:tcPr marL="25008" marR="25008" marT="12504" marB="12504" anchor="ctr"/>
                </a:tc>
                <a:tc>
                  <a:txBody>
                    <a:bodyPr/>
                    <a:lstStyle/>
                    <a:p>
                      <a:r>
                        <a:rPr lang="pt-BR" sz="1100" dirty="0">
                          <a:effectLst/>
                          <a:latin typeface="Levenim MT" panose="02010502060101010101" pitchFamily="2" charset="-79"/>
                          <a:cs typeface="Levenim MT" panose="02010502060101010101" pitchFamily="2" charset="-79"/>
                        </a:rPr>
                        <a:t>como, qual</a:t>
                      </a:r>
                    </a:p>
                  </a:txBody>
                  <a:tcPr marL="25008" marR="25008" marT="12504" marB="12504" anchor="ctr"/>
                </a:tc>
                <a:tc>
                  <a:txBody>
                    <a:bodyPr/>
                    <a:lstStyle/>
                    <a:p>
                      <a:r>
                        <a:rPr lang="pt-BR" sz="1100">
                          <a:effectLst/>
                          <a:latin typeface="Levenim MT" panose="02010502060101010101" pitchFamily="2" charset="-79"/>
                          <a:cs typeface="Levenim MT" panose="02010502060101010101" pitchFamily="2" charset="-79"/>
                        </a:rPr>
                        <a:t>do mesmo modo que, como se, assim como, tal como</a:t>
                      </a:r>
                    </a:p>
                  </a:txBody>
                  <a:tcPr marL="25008" marR="25008" marT="12504" marB="12504" anchor="ctr"/>
                </a:tc>
              </a:tr>
              <a:tr h="390814">
                <a:tc>
                  <a:txBody>
                    <a:bodyPr/>
                    <a:lstStyle/>
                    <a:p>
                      <a:r>
                        <a:rPr lang="pt-BR" sz="1100">
                          <a:effectLst/>
                          <a:latin typeface="Levenim MT" panose="02010502060101010101" pitchFamily="2" charset="-79"/>
                          <a:cs typeface="Levenim MT" panose="02010502060101010101" pitchFamily="2" charset="-79"/>
                        </a:rPr>
                        <a:t>tempo</a:t>
                      </a:r>
                    </a:p>
                  </a:txBody>
                  <a:tcPr marL="25008" marR="25008" marT="12504" marB="12504" anchor="ctr"/>
                </a:tc>
                <a:tc>
                  <a:txBody>
                    <a:bodyPr/>
                    <a:lstStyle/>
                    <a:p>
                      <a:r>
                        <a:rPr lang="pt-BR" sz="1100" dirty="0">
                          <a:effectLst/>
                          <a:latin typeface="Levenim MT" panose="02010502060101010101" pitchFamily="2" charset="-79"/>
                          <a:cs typeface="Levenim MT" panose="02010502060101010101" pitchFamily="2" charset="-79"/>
                        </a:rPr>
                        <a:t>quando, enquanto, apenas, ao, mal</a:t>
                      </a:r>
                    </a:p>
                  </a:txBody>
                  <a:tcPr marL="25008" marR="25008" marT="12504" marB="12504" anchor="ctr"/>
                </a:tc>
                <a:tc>
                  <a:txBody>
                    <a:bodyPr/>
                    <a:lstStyle/>
                    <a:p>
                      <a:r>
                        <a:rPr lang="pt-BR" sz="1100" dirty="0">
                          <a:effectLst/>
                          <a:latin typeface="Levenim MT" panose="02010502060101010101" pitchFamily="2" charset="-79"/>
                          <a:cs typeface="Levenim MT" panose="02010502060101010101" pitchFamily="2" charset="-79"/>
                        </a:rPr>
                        <a:t>logo que, antes que, depois que, desde que, cada vez que, todas as vezes que, sempre que, assim que</a:t>
                      </a:r>
                    </a:p>
                  </a:txBody>
                  <a:tcPr marL="25008" marR="25008" marT="12504" marB="12504" anchor="ctr"/>
                </a:tc>
              </a:tr>
              <a:tr h="210439">
                <a:tc>
                  <a:txBody>
                    <a:bodyPr/>
                    <a:lstStyle/>
                    <a:p>
                      <a:r>
                        <a:rPr lang="pt-BR" sz="1100">
                          <a:effectLst/>
                          <a:latin typeface="Levenim MT" panose="02010502060101010101" pitchFamily="2" charset="-79"/>
                          <a:cs typeface="Levenim MT" panose="02010502060101010101" pitchFamily="2" charset="-79"/>
                        </a:rPr>
                        <a:t>proporção</a:t>
                      </a:r>
                    </a:p>
                  </a:txBody>
                  <a:tcPr marL="25008" marR="25008" marT="12504" marB="12504" anchor="ctr"/>
                </a:tc>
                <a:tc>
                  <a:txBody>
                    <a:bodyPr/>
                    <a:lstStyle/>
                    <a:p>
                      <a:r>
                        <a:rPr lang="pt-BR" sz="1100">
                          <a:effectLst/>
                          <a:latin typeface="Levenim MT" panose="02010502060101010101" pitchFamily="2" charset="-79"/>
                          <a:cs typeface="Levenim MT" panose="02010502060101010101" pitchFamily="2" charset="-79"/>
                        </a:rPr>
                        <a:t> </a:t>
                      </a:r>
                    </a:p>
                  </a:txBody>
                  <a:tcPr marL="25008" marR="25008" marT="12504" marB="12504" anchor="ctr"/>
                </a:tc>
                <a:tc>
                  <a:txBody>
                    <a:bodyPr/>
                    <a:lstStyle/>
                    <a:p>
                      <a:r>
                        <a:rPr lang="pt-BR" sz="1100" dirty="0">
                          <a:effectLst/>
                          <a:latin typeface="Levenim MT" panose="02010502060101010101" pitchFamily="2" charset="-79"/>
                          <a:cs typeface="Levenim MT" panose="02010502060101010101" pitchFamily="2" charset="-79"/>
                        </a:rPr>
                        <a:t>à proporção que, à medida que</a:t>
                      </a:r>
                    </a:p>
                  </a:txBody>
                  <a:tcPr marL="25008" marR="25008" marT="12504" marB="12504" anchor="ctr"/>
                </a:tc>
              </a:tr>
              <a:tr h="481002">
                <a:tc>
                  <a:txBody>
                    <a:bodyPr/>
                    <a:lstStyle/>
                    <a:p>
                      <a:r>
                        <a:rPr lang="pt-BR" sz="1100">
                          <a:effectLst/>
                          <a:latin typeface="Levenim MT" panose="02010502060101010101" pitchFamily="2" charset="-79"/>
                          <a:cs typeface="Levenim MT" panose="02010502060101010101" pitchFamily="2" charset="-79"/>
                        </a:rPr>
                        <a:t>conformidade</a:t>
                      </a:r>
                    </a:p>
                  </a:txBody>
                  <a:tcPr marL="25008" marR="25008" marT="12504" marB="12504" anchor="ctr"/>
                </a:tc>
                <a:tc>
                  <a:txBody>
                    <a:bodyPr/>
                    <a:lstStyle/>
                    <a:p>
                      <a:r>
                        <a:rPr lang="pt-BR" sz="1100">
                          <a:effectLst/>
                          <a:latin typeface="Levenim MT" panose="02010502060101010101" pitchFamily="2" charset="-79"/>
                          <a:cs typeface="Levenim MT" panose="02010502060101010101" pitchFamily="2" charset="-79"/>
                        </a:rPr>
                        <a:t>conforme, segundo, consoante, como</a:t>
                      </a:r>
                    </a:p>
                  </a:txBody>
                  <a:tcPr marL="25008" marR="25008" marT="12504" marB="12504" anchor="ctr"/>
                </a:tc>
                <a:tc>
                  <a:txBody>
                    <a:bodyPr/>
                    <a:lstStyle/>
                    <a:p>
                      <a:r>
                        <a:rPr lang="pt-BR" sz="1100" dirty="0">
                          <a:effectLst/>
                          <a:latin typeface="Levenim MT" panose="02010502060101010101" pitchFamily="2" charset="-79"/>
                          <a:cs typeface="Levenim MT" panose="02010502060101010101" pitchFamily="2" charset="-79"/>
                        </a:rPr>
                        <a:t>de acordo com, em conformidade com</a:t>
                      </a:r>
                    </a:p>
                  </a:txBody>
                  <a:tcPr marL="25008" marR="25008" marT="12504" marB="12504" anchor="ctr"/>
                </a:tc>
              </a:tr>
              <a:tr h="210439">
                <a:tc>
                  <a:txBody>
                    <a:bodyPr/>
                    <a:lstStyle/>
                    <a:p>
                      <a:r>
                        <a:rPr lang="pt-BR" sz="1100">
                          <a:effectLst/>
                          <a:latin typeface="Levenim MT" panose="02010502060101010101" pitchFamily="2" charset="-79"/>
                          <a:cs typeface="Levenim MT" panose="02010502060101010101" pitchFamily="2" charset="-79"/>
                        </a:rPr>
                        <a:t>alternância</a:t>
                      </a:r>
                    </a:p>
                  </a:txBody>
                  <a:tcPr marL="25008" marR="25008" marT="12504" marB="12504" anchor="ctr"/>
                </a:tc>
                <a:tc>
                  <a:txBody>
                    <a:bodyPr/>
                    <a:lstStyle/>
                    <a:p>
                      <a:r>
                        <a:rPr lang="pt-BR" sz="1100">
                          <a:effectLst/>
                          <a:latin typeface="Levenim MT" panose="02010502060101010101" pitchFamily="2" charset="-79"/>
                          <a:cs typeface="Levenim MT" panose="02010502060101010101" pitchFamily="2" charset="-79"/>
                        </a:rPr>
                        <a:t>ou</a:t>
                      </a:r>
                    </a:p>
                  </a:txBody>
                  <a:tcPr marL="25008" marR="25008" marT="12504" marB="12504" anchor="ctr"/>
                </a:tc>
                <a:tc>
                  <a:txBody>
                    <a:bodyPr/>
                    <a:lstStyle/>
                    <a:p>
                      <a:r>
                        <a:rPr lang="pt-BR" sz="1100" dirty="0">
                          <a:effectLst/>
                          <a:latin typeface="Levenim MT" panose="02010502060101010101" pitchFamily="2" charset="-79"/>
                          <a:cs typeface="Levenim MT" panose="02010502060101010101" pitchFamily="2" charset="-79"/>
                        </a:rPr>
                        <a:t>nem ...nem, ou ... ou, ora ... ora, quer ... quer, seja ... seja</a:t>
                      </a:r>
                    </a:p>
                  </a:txBody>
                  <a:tcPr marL="25008" marR="25008" marT="12504" marB="12504" anchor="ctr"/>
                </a:tc>
              </a:tr>
              <a:tr h="210439">
                <a:tc>
                  <a:txBody>
                    <a:bodyPr/>
                    <a:lstStyle/>
                    <a:p>
                      <a:r>
                        <a:rPr lang="pt-BR" sz="1100">
                          <a:effectLst/>
                          <a:latin typeface="Levenim MT" panose="02010502060101010101" pitchFamily="2" charset="-79"/>
                          <a:cs typeface="Levenim MT" panose="02010502060101010101" pitchFamily="2" charset="-79"/>
                        </a:rPr>
                        <a:t>adição</a:t>
                      </a:r>
                    </a:p>
                  </a:txBody>
                  <a:tcPr marL="25008" marR="25008" marT="12504" marB="12504" anchor="ctr"/>
                </a:tc>
                <a:tc>
                  <a:txBody>
                    <a:bodyPr/>
                    <a:lstStyle/>
                    <a:p>
                      <a:r>
                        <a:rPr lang="pt-BR" sz="1100">
                          <a:effectLst/>
                          <a:latin typeface="Levenim MT" panose="02010502060101010101" pitchFamily="2" charset="-79"/>
                          <a:cs typeface="Levenim MT" panose="02010502060101010101" pitchFamily="2" charset="-79"/>
                        </a:rPr>
                        <a:t>e, nem</a:t>
                      </a:r>
                    </a:p>
                  </a:txBody>
                  <a:tcPr marL="25008" marR="25008" marT="12504" marB="12504" anchor="ctr"/>
                </a:tc>
                <a:tc>
                  <a:txBody>
                    <a:bodyPr/>
                    <a:lstStyle/>
                    <a:p>
                      <a:r>
                        <a:rPr lang="pt-BR" sz="1100" dirty="0">
                          <a:effectLst/>
                          <a:latin typeface="Levenim MT" panose="02010502060101010101" pitchFamily="2" charset="-79"/>
                          <a:cs typeface="Levenim MT" panose="02010502060101010101" pitchFamily="2" charset="-79"/>
                        </a:rPr>
                        <a:t>não só ... mas também, tanto ... como, não apenas ... como</a:t>
                      </a:r>
                    </a:p>
                  </a:txBody>
                  <a:tcPr marL="25008" marR="25008" marT="12504" marB="12504" anchor="ctr"/>
                </a:tc>
              </a:tr>
              <a:tr h="121666">
                <a:tc>
                  <a:txBody>
                    <a:bodyPr/>
                    <a:lstStyle/>
                    <a:p>
                      <a:r>
                        <a:rPr lang="pt-BR" sz="1100">
                          <a:effectLst/>
                          <a:latin typeface="Levenim MT" panose="02010502060101010101" pitchFamily="2" charset="-79"/>
                          <a:cs typeface="Levenim MT" panose="02010502060101010101" pitchFamily="2" charset="-79"/>
                        </a:rPr>
                        <a:t>restrição</a:t>
                      </a:r>
                    </a:p>
                  </a:txBody>
                  <a:tcPr marL="25008" marR="25008" marT="12504" marB="12504" anchor="ctr"/>
                </a:tc>
                <a:tc>
                  <a:txBody>
                    <a:bodyPr/>
                    <a:lstStyle/>
                    <a:p>
                      <a:r>
                        <a:rPr lang="pt-BR" sz="1100">
                          <a:effectLst/>
                          <a:latin typeface="Levenim MT" panose="02010502060101010101" pitchFamily="2" charset="-79"/>
                          <a:cs typeface="Levenim MT" panose="02010502060101010101" pitchFamily="2" charset="-79"/>
                        </a:rPr>
                        <a:t>que</a:t>
                      </a:r>
                    </a:p>
                  </a:txBody>
                  <a:tcPr marL="25008" marR="25008" marT="12504" marB="12504" anchor="ctr"/>
                </a:tc>
                <a:tc>
                  <a:txBody>
                    <a:bodyPr/>
                    <a:lstStyle/>
                    <a:p>
                      <a:r>
                        <a:rPr lang="pt-BR" sz="1100" dirty="0">
                          <a:effectLst/>
                          <a:latin typeface="Levenim MT" panose="02010502060101010101" pitchFamily="2" charset="-79"/>
                          <a:cs typeface="Levenim MT" panose="02010502060101010101" pitchFamily="2" charset="-79"/>
                        </a:rPr>
                        <a:t> </a:t>
                      </a:r>
                    </a:p>
                  </a:txBody>
                  <a:tcPr marL="25008" marR="25008" marT="12504" marB="12504" anchor="ctr"/>
                </a:tc>
              </a:tr>
            </a:tbl>
          </a:graphicData>
        </a:graphic>
      </p:graphicFrame>
    </p:spTree>
    <p:extLst>
      <p:ext uri="{BB962C8B-B14F-4D97-AF65-F5344CB8AC3E}">
        <p14:creationId xmlns:p14="http://schemas.microsoft.com/office/powerpoint/2010/main" val="2293987123"/>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bg>
      <p:bgPr>
        <a:solidFill>
          <a:srgbClr val="FFC1C1"/>
        </a:solidFill>
        <a:effectLst/>
      </p:bgPr>
    </p:bg>
    <p:spTree>
      <p:nvGrpSpPr>
        <p:cNvPr id="1" name=""/>
        <p:cNvGrpSpPr/>
        <p:nvPr/>
      </p:nvGrpSpPr>
      <p:grpSpPr>
        <a:xfrm>
          <a:off x="0" y="0"/>
          <a:ext cx="0" cy="0"/>
          <a:chOff x="0" y="0"/>
          <a:chExt cx="0" cy="0"/>
        </a:xfrm>
      </p:grpSpPr>
      <p:sp>
        <p:nvSpPr>
          <p:cNvPr id="2" name="Retângulo 1"/>
          <p:cNvSpPr/>
          <p:nvPr/>
        </p:nvSpPr>
        <p:spPr>
          <a:xfrm>
            <a:off x="3197290" y="1615284"/>
            <a:ext cx="6096000" cy="3693319"/>
          </a:xfrm>
          <a:prstGeom prst="rect">
            <a:avLst/>
          </a:prstGeom>
        </p:spPr>
        <p:txBody>
          <a:bodyPr>
            <a:spAutoFit/>
          </a:bodyPr>
          <a:lstStyle/>
          <a:p>
            <a:pPr algn="ctr"/>
            <a:r>
              <a:rPr lang="pt-BR" sz="2400" b="1" i="0" dirty="0" smtClean="0">
                <a:solidFill>
                  <a:srgbClr val="000000"/>
                </a:solidFill>
                <a:effectLst/>
                <a:latin typeface="Levenim MT" panose="02010502060101010101" pitchFamily="2" charset="-79"/>
                <a:cs typeface="Levenim MT" panose="02010502060101010101" pitchFamily="2" charset="-79"/>
              </a:rPr>
              <a:t>O Mundo é Grande</a:t>
            </a:r>
            <a:endParaRPr lang="pt-BR" sz="2400" b="0" i="0" dirty="0" smtClean="0">
              <a:solidFill>
                <a:srgbClr val="000000"/>
              </a:solidFill>
              <a:effectLst/>
              <a:latin typeface="Levenim MT" panose="02010502060101010101" pitchFamily="2" charset="-79"/>
              <a:cs typeface="Levenim MT" panose="02010502060101010101" pitchFamily="2" charset="-79"/>
            </a:endParaRPr>
          </a:p>
          <a:p>
            <a:pPr algn="ctr"/>
            <a:r>
              <a:rPr lang="pt-BR" b="0" i="0" dirty="0" smtClean="0">
                <a:solidFill>
                  <a:srgbClr val="000000"/>
                </a:solidFill>
                <a:effectLst/>
                <a:latin typeface="Levenim MT" panose="02010502060101010101" pitchFamily="2" charset="-79"/>
                <a:cs typeface="Levenim MT" panose="02010502060101010101" pitchFamily="2" charset="-79"/>
              </a:rPr>
              <a:t>Carlos Drummond de Andrade</a:t>
            </a:r>
          </a:p>
          <a:p>
            <a:pPr algn="ctr"/>
            <a:endParaRPr lang="pt-BR" sz="2400" b="0" i="0" dirty="0" smtClean="0">
              <a:solidFill>
                <a:srgbClr val="000000"/>
              </a:solidFill>
              <a:effectLst/>
              <a:latin typeface="Levenim MT" panose="02010502060101010101" pitchFamily="2" charset="-79"/>
              <a:cs typeface="Levenim MT" panose="02010502060101010101" pitchFamily="2" charset="-79"/>
            </a:endParaRPr>
          </a:p>
          <a:p>
            <a:pPr algn="ctr"/>
            <a:r>
              <a:rPr lang="pt-BR" sz="2400" b="0" i="0" dirty="0" smtClean="0">
                <a:solidFill>
                  <a:srgbClr val="000000"/>
                </a:solidFill>
                <a:effectLst/>
                <a:latin typeface="Levenim MT" panose="02010502060101010101" pitchFamily="2" charset="-79"/>
                <a:cs typeface="Levenim MT" panose="02010502060101010101" pitchFamily="2" charset="-79"/>
              </a:rPr>
              <a:t>O mundo é grande e cabe</a:t>
            </a:r>
          </a:p>
          <a:p>
            <a:pPr algn="ctr"/>
            <a:r>
              <a:rPr lang="pt-BR" sz="2400" b="0" i="0" dirty="0" smtClean="0">
                <a:solidFill>
                  <a:srgbClr val="000000"/>
                </a:solidFill>
                <a:effectLst/>
                <a:latin typeface="Levenim MT" panose="02010502060101010101" pitchFamily="2" charset="-79"/>
                <a:cs typeface="Levenim MT" panose="02010502060101010101" pitchFamily="2" charset="-79"/>
              </a:rPr>
              <a:t>nesta janela sobre o mar.</a:t>
            </a:r>
          </a:p>
          <a:p>
            <a:pPr algn="ctr"/>
            <a:r>
              <a:rPr lang="pt-BR" sz="2400" b="0" i="0" dirty="0" smtClean="0">
                <a:solidFill>
                  <a:srgbClr val="000000"/>
                </a:solidFill>
                <a:effectLst/>
                <a:latin typeface="Levenim MT" panose="02010502060101010101" pitchFamily="2" charset="-79"/>
                <a:cs typeface="Levenim MT" panose="02010502060101010101" pitchFamily="2" charset="-79"/>
              </a:rPr>
              <a:t>O mar é grande e cabe</a:t>
            </a:r>
          </a:p>
          <a:p>
            <a:pPr algn="ctr"/>
            <a:r>
              <a:rPr lang="pt-BR" sz="2400" b="0" i="0" dirty="0" smtClean="0">
                <a:solidFill>
                  <a:srgbClr val="000000"/>
                </a:solidFill>
                <a:effectLst/>
                <a:latin typeface="Levenim MT" panose="02010502060101010101" pitchFamily="2" charset="-79"/>
                <a:cs typeface="Levenim MT" panose="02010502060101010101" pitchFamily="2" charset="-79"/>
              </a:rPr>
              <a:t>na cama e no colchão de amar.</a:t>
            </a:r>
          </a:p>
          <a:p>
            <a:pPr algn="ctr"/>
            <a:r>
              <a:rPr lang="pt-BR" sz="2400" b="0" i="0" dirty="0" smtClean="0">
                <a:solidFill>
                  <a:srgbClr val="000000"/>
                </a:solidFill>
                <a:effectLst/>
                <a:latin typeface="Levenim MT" panose="02010502060101010101" pitchFamily="2" charset="-79"/>
                <a:cs typeface="Levenim MT" panose="02010502060101010101" pitchFamily="2" charset="-79"/>
              </a:rPr>
              <a:t>O amor é grande e cabe</a:t>
            </a:r>
          </a:p>
          <a:p>
            <a:pPr algn="ctr"/>
            <a:r>
              <a:rPr lang="pt-BR" sz="2400" b="0" i="0" dirty="0" smtClean="0">
                <a:solidFill>
                  <a:srgbClr val="000000"/>
                </a:solidFill>
                <a:effectLst/>
                <a:latin typeface="Levenim MT" panose="02010502060101010101" pitchFamily="2" charset="-79"/>
                <a:cs typeface="Levenim MT" panose="02010502060101010101" pitchFamily="2" charset="-79"/>
              </a:rPr>
              <a:t>no breve espaço de beijar.</a:t>
            </a:r>
          </a:p>
          <a:p>
            <a:pPr algn="just"/>
            <a:r>
              <a:rPr lang="pt-BR" b="0" i="0" dirty="0" smtClean="0">
                <a:solidFill>
                  <a:srgbClr val="000000"/>
                </a:solidFill>
                <a:effectLst/>
                <a:latin typeface="Levenim MT" panose="02010502060101010101" pitchFamily="2" charset="-79"/>
                <a:cs typeface="Levenim MT" panose="02010502060101010101" pitchFamily="2" charset="-79"/>
              </a:rPr>
              <a:t> </a:t>
            </a:r>
            <a:endParaRPr lang="pt-BR" b="0" i="0" dirty="0">
              <a:solidFill>
                <a:srgbClr val="000000"/>
              </a:solidFill>
              <a:effectLst/>
              <a:latin typeface="Levenim MT" panose="02010502060101010101" pitchFamily="2" charset="-79"/>
              <a:cs typeface="Levenim MT" panose="02010502060101010101" pitchFamily="2" charset="-79"/>
            </a:endParaRPr>
          </a:p>
        </p:txBody>
      </p:sp>
    </p:spTree>
    <p:extLst>
      <p:ext uri="{BB962C8B-B14F-4D97-AF65-F5344CB8AC3E}">
        <p14:creationId xmlns:p14="http://schemas.microsoft.com/office/powerpoint/2010/main" val="3652507670"/>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bg>
      <p:bgPr>
        <a:solidFill>
          <a:srgbClr val="FFC1C1"/>
        </a:solidFill>
        <a:effectLst/>
      </p:bgPr>
    </p:bg>
    <p:spTree>
      <p:nvGrpSpPr>
        <p:cNvPr id="1" name=""/>
        <p:cNvGrpSpPr/>
        <p:nvPr/>
      </p:nvGrpSpPr>
      <p:grpSpPr>
        <a:xfrm>
          <a:off x="0" y="0"/>
          <a:ext cx="0" cy="0"/>
          <a:chOff x="0" y="0"/>
          <a:chExt cx="0" cy="0"/>
        </a:xfrm>
      </p:grpSpPr>
      <p:sp>
        <p:nvSpPr>
          <p:cNvPr id="2" name="Retângulo 1"/>
          <p:cNvSpPr/>
          <p:nvPr/>
        </p:nvSpPr>
        <p:spPr>
          <a:xfrm>
            <a:off x="2240691" y="607327"/>
            <a:ext cx="7891849" cy="5509200"/>
          </a:xfrm>
          <a:prstGeom prst="rect">
            <a:avLst/>
          </a:prstGeom>
        </p:spPr>
        <p:txBody>
          <a:bodyPr wrap="square">
            <a:spAutoFit/>
          </a:bodyPr>
          <a:lstStyle/>
          <a:p>
            <a:pPr algn="ctr"/>
            <a:r>
              <a:rPr lang="pt-BR" b="1" dirty="0">
                <a:solidFill>
                  <a:srgbClr val="000000"/>
                </a:solidFill>
                <a:latin typeface="Levenim MT" panose="02010502060101010101" pitchFamily="2" charset="-79"/>
                <a:cs typeface="Levenim MT" panose="02010502060101010101" pitchFamily="2" charset="-79"/>
              </a:rPr>
              <a:t>Quando eu não te </a:t>
            </a:r>
            <a:r>
              <a:rPr lang="pt-BR" b="1" dirty="0" smtClean="0">
                <a:solidFill>
                  <a:srgbClr val="000000"/>
                </a:solidFill>
                <a:latin typeface="Levenim MT" panose="02010502060101010101" pitchFamily="2" charset="-79"/>
                <a:cs typeface="Levenim MT" panose="02010502060101010101" pitchFamily="2" charset="-79"/>
              </a:rPr>
              <a:t>tinha</a:t>
            </a:r>
          </a:p>
          <a:p>
            <a:pPr algn="ctr"/>
            <a:r>
              <a:rPr lang="pt-BR" sz="1600" dirty="0" smtClean="0">
                <a:solidFill>
                  <a:srgbClr val="000000"/>
                </a:solidFill>
                <a:latin typeface="Levenim MT" panose="02010502060101010101" pitchFamily="2" charset="-79"/>
                <a:cs typeface="Levenim MT" panose="02010502060101010101" pitchFamily="2" charset="-79"/>
              </a:rPr>
              <a:t>Alberto Caeiro </a:t>
            </a:r>
          </a:p>
          <a:p>
            <a:pPr algn="ctr"/>
            <a:endParaRPr lang="pt-BR" sz="1600" b="1" i="1" dirty="0">
              <a:solidFill>
                <a:srgbClr val="000000"/>
              </a:solidFill>
              <a:latin typeface="Levenim MT" panose="02010502060101010101" pitchFamily="2" charset="-79"/>
              <a:cs typeface="Levenim MT" panose="02010502060101010101" pitchFamily="2" charset="-79"/>
            </a:endParaRPr>
          </a:p>
          <a:p>
            <a:pPr algn="ctr"/>
            <a:r>
              <a:rPr lang="pt-BR" sz="1600" dirty="0">
                <a:solidFill>
                  <a:srgbClr val="000000"/>
                </a:solidFill>
                <a:latin typeface="Levenim MT" panose="02010502060101010101" pitchFamily="2" charset="-79"/>
                <a:cs typeface="Levenim MT" panose="02010502060101010101" pitchFamily="2" charset="-79"/>
              </a:rPr>
              <a:t>Quando eu não te tinha</a:t>
            </a:r>
          </a:p>
          <a:p>
            <a:pPr algn="ctr"/>
            <a:r>
              <a:rPr lang="pt-BR" sz="1600" dirty="0">
                <a:solidFill>
                  <a:srgbClr val="000000"/>
                </a:solidFill>
                <a:latin typeface="Levenim MT" panose="02010502060101010101" pitchFamily="2" charset="-79"/>
                <a:cs typeface="Levenim MT" panose="02010502060101010101" pitchFamily="2" charset="-79"/>
              </a:rPr>
              <a:t>Amava a Natureza como um monge calmo a Cristo...</a:t>
            </a:r>
          </a:p>
          <a:p>
            <a:pPr algn="ctr"/>
            <a:r>
              <a:rPr lang="pt-BR" sz="1600" dirty="0">
                <a:solidFill>
                  <a:srgbClr val="000000"/>
                </a:solidFill>
                <a:latin typeface="Levenim MT" panose="02010502060101010101" pitchFamily="2" charset="-79"/>
                <a:cs typeface="Levenim MT" panose="02010502060101010101" pitchFamily="2" charset="-79"/>
              </a:rPr>
              <a:t>Agora amo a Natureza</a:t>
            </a:r>
          </a:p>
          <a:p>
            <a:pPr algn="ctr"/>
            <a:r>
              <a:rPr lang="pt-BR" sz="1600" dirty="0">
                <a:solidFill>
                  <a:srgbClr val="000000"/>
                </a:solidFill>
                <a:latin typeface="Levenim MT" panose="02010502060101010101" pitchFamily="2" charset="-79"/>
                <a:cs typeface="Levenim MT" panose="02010502060101010101" pitchFamily="2" charset="-79"/>
              </a:rPr>
              <a:t>Como um monge calmo à Virgem Maria,</a:t>
            </a:r>
          </a:p>
          <a:p>
            <a:pPr algn="ctr"/>
            <a:r>
              <a:rPr lang="pt-BR" sz="1600" dirty="0">
                <a:solidFill>
                  <a:srgbClr val="000000"/>
                </a:solidFill>
                <a:latin typeface="Levenim MT" panose="02010502060101010101" pitchFamily="2" charset="-79"/>
                <a:cs typeface="Levenim MT" panose="02010502060101010101" pitchFamily="2" charset="-79"/>
              </a:rPr>
              <a:t>Religiosamente, a meu modo, como dantes,</a:t>
            </a:r>
          </a:p>
          <a:p>
            <a:pPr algn="ctr"/>
            <a:r>
              <a:rPr lang="pt-BR" sz="1600" dirty="0">
                <a:solidFill>
                  <a:srgbClr val="000000"/>
                </a:solidFill>
                <a:latin typeface="Levenim MT" panose="02010502060101010101" pitchFamily="2" charset="-79"/>
                <a:cs typeface="Levenim MT" panose="02010502060101010101" pitchFamily="2" charset="-79"/>
              </a:rPr>
              <a:t>Mas de outra maneira mais como vida e próxima.</a:t>
            </a:r>
          </a:p>
          <a:p>
            <a:pPr algn="ctr"/>
            <a:r>
              <a:rPr lang="pt-BR" sz="1600" dirty="0">
                <a:solidFill>
                  <a:srgbClr val="000000"/>
                </a:solidFill>
                <a:latin typeface="Levenim MT" panose="02010502060101010101" pitchFamily="2" charset="-79"/>
                <a:cs typeface="Levenim MT" panose="02010502060101010101" pitchFamily="2" charset="-79"/>
              </a:rPr>
              <a:t>Vejo melhor os rios quando vou contigo</a:t>
            </a:r>
          </a:p>
          <a:p>
            <a:pPr algn="ctr"/>
            <a:r>
              <a:rPr lang="pt-BR" sz="1600" dirty="0">
                <a:solidFill>
                  <a:srgbClr val="000000"/>
                </a:solidFill>
                <a:latin typeface="Levenim MT" panose="02010502060101010101" pitchFamily="2" charset="-79"/>
                <a:cs typeface="Levenim MT" panose="02010502060101010101" pitchFamily="2" charset="-79"/>
              </a:rPr>
              <a:t>Pelos campos até à beira dos rios;</a:t>
            </a:r>
          </a:p>
          <a:p>
            <a:pPr algn="ctr"/>
            <a:r>
              <a:rPr lang="pt-BR" sz="1600" dirty="0">
                <a:solidFill>
                  <a:srgbClr val="000000"/>
                </a:solidFill>
                <a:latin typeface="Levenim MT" panose="02010502060101010101" pitchFamily="2" charset="-79"/>
                <a:cs typeface="Levenim MT" panose="02010502060101010101" pitchFamily="2" charset="-79"/>
              </a:rPr>
              <a:t>Sentado a teu lado reparando nas nuvens reparo nelas melhor —</a:t>
            </a:r>
          </a:p>
          <a:p>
            <a:pPr algn="ctr"/>
            <a:r>
              <a:rPr lang="pt-BR" sz="1600" dirty="0">
                <a:solidFill>
                  <a:srgbClr val="000000"/>
                </a:solidFill>
                <a:latin typeface="Levenim MT" panose="02010502060101010101" pitchFamily="2" charset="-79"/>
                <a:cs typeface="Levenim MT" panose="02010502060101010101" pitchFamily="2" charset="-79"/>
              </a:rPr>
              <a:t>Tu não me tiraste a Natureza...</a:t>
            </a:r>
          </a:p>
          <a:p>
            <a:pPr algn="ctr"/>
            <a:r>
              <a:rPr lang="pt-BR" sz="1600" dirty="0">
                <a:solidFill>
                  <a:srgbClr val="000000"/>
                </a:solidFill>
                <a:latin typeface="Levenim MT" panose="02010502060101010101" pitchFamily="2" charset="-79"/>
                <a:cs typeface="Levenim MT" panose="02010502060101010101" pitchFamily="2" charset="-79"/>
              </a:rPr>
              <a:t>Tu mudaste a Natureza...</a:t>
            </a:r>
          </a:p>
          <a:p>
            <a:pPr algn="ctr"/>
            <a:r>
              <a:rPr lang="pt-BR" sz="1600" dirty="0">
                <a:solidFill>
                  <a:srgbClr val="000000"/>
                </a:solidFill>
                <a:latin typeface="Levenim MT" panose="02010502060101010101" pitchFamily="2" charset="-79"/>
                <a:cs typeface="Levenim MT" panose="02010502060101010101" pitchFamily="2" charset="-79"/>
              </a:rPr>
              <a:t>Trouxeste-me a Natureza para o pé de mim,</a:t>
            </a:r>
          </a:p>
          <a:p>
            <a:pPr algn="ctr"/>
            <a:r>
              <a:rPr lang="pt-BR" sz="1600" dirty="0">
                <a:solidFill>
                  <a:srgbClr val="000000"/>
                </a:solidFill>
                <a:latin typeface="Levenim MT" panose="02010502060101010101" pitchFamily="2" charset="-79"/>
                <a:cs typeface="Levenim MT" panose="02010502060101010101" pitchFamily="2" charset="-79"/>
              </a:rPr>
              <a:t>Por tu existires vejo-a melhor, mas a mesma,</a:t>
            </a:r>
          </a:p>
          <a:p>
            <a:pPr algn="ctr"/>
            <a:r>
              <a:rPr lang="pt-BR" sz="1600" dirty="0">
                <a:solidFill>
                  <a:srgbClr val="000000"/>
                </a:solidFill>
                <a:latin typeface="Levenim MT" panose="02010502060101010101" pitchFamily="2" charset="-79"/>
                <a:cs typeface="Levenim MT" panose="02010502060101010101" pitchFamily="2" charset="-79"/>
              </a:rPr>
              <a:t>Por tu me amares, amo-a do mesmo modo, mas mais,</a:t>
            </a:r>
          </a:p>
          <a:p>
            <a:pPr algn="ctr"/>
            <a:r>
              <a:rPr lang="pt-BR" sz="1600" dirty="0">
                <a:solidFill>
                  <a:srgbClr val="000000"/>
                </a:solidFill>
                <a:latin typeface="Levenim MT" panose="02010502060101010101" pitchFamily="2" charset="-79"/>
                <a:cs typeface="Levenim MT" panose="02010502060101010101" pitchFamily="2" charset="-79"/>
              </a:rPr>
              <a:t>Por tu me escolheres para te ter e te amar,</a:t>
            </a:r>
          </a:p>
          <a:p>
            <a:pPr algn="ctr"/>
            <a:r>
              <a:rPr lang="pt-BR" sz="1600" dirty="0">
                <a:solidFill>
                  <a:srgbClr val="000000"/>
                </a:solidFill>
                <a:latin typeface="Levenim MT" panose="02010502060101010101" pitchFamily="2" charset="-79"/>
                <a:cs typeface="Levenim MT" panose="02010502060101010101" pitchFamily="2" charset="-79"/>
              </a:rPr>
              <a:t>Os meus olhos fitaram-na mais demoradamente</a:t>
            </a:r>
          </a:p>
          <a:p>
            <a:pPr algn="ctr"/>
            <a:r>
              <a:rPr lang="pt-BR" sz="1600" dirty="0">
                <a:solidFill>
                  <a:srgbClr val="000000"/>
                </a:solidFill>
                <a:latin typeface="Levenim MT" panose="02010502060101010101" pitchFamily="2" charset="-79"/>
                <a:cs typeface="Levenim MT" panose="02010502060101010101" pitchFamily="2" charset="-79"/>
              </a:rPr>
              <a:t>Sobre todas as coisas.</a:t>
            </a:r>
          </a:p>
          <a:p>
            <a:pPr algn="ctr"/>
            <a:r>
              <a:rPr lang="pt-BR" sz="1600" dirty="0">
                <a:solidFill>
                  <a:srgbClr val="000000"/>
                </a:solidFill>
                <a:latin typeface="Levenim MT" panose="02010502060101010101" pitchFamily="2" charset="-79"/>
                <a:cs typeface="Levenim MT" panose="02010502060101010101" pitchFamily="2" charset="-79"/>
              </a:rPr>
              <a:t>Não me arrependo do que fui outrora</a:t>
            </a:r>
          </a:p>
          <a:p>
            <a:pPr algn="ctr"/>
            <a:r>
              <a:rPr lang="pt-BR" sz="1600" dirty="0">
                <a:solidFill>
                  <a:srgbClr val="000000"/>
                </a:solidFill>
                <a:latin typeface="Levenim MT" panose="02010502060101010101" pitchFamily="2" charset="-79"/>
                <a:cs typeface="Levenim MT" panose="02010502060101010101" pitchFamily="2" charset="-79"/>
              </a:rPr>
              <a:t>Porque ainda o sou.</a:t>
            </a:r>
          </a:p>
        </p:txBody>
      </p:sp>
    </p:spTree>
    <p:extLst>
      <p:ext uri="{BB962C8B-B14F-4D97-AF65-F5344CB8AC3E}">
        <p14:creationId xmlns:p14="http://schemas.microsoft.com/office/powerpoint/2010/main" val="98269033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rgbClr val="FFC1C1"/>
        </a:solidFill>
        <a:effectLst/>
      </p:bgPr>
    </p:bg>
    <p:spTree>
      <p:nvGrpSpPr>
        <p:cNvPr id="1" name=""/>
        <p:cNvGrpSpPr/>
        <p:nvPr/>
      </p:nvGrpSpPr>
      <p:grpSpPr>
        <a:xfrm>
          <a:off x="0" y="0"/>
          <a:ext cx="0" cy="0"/>
          <a:chOff x="0" y="0"/>
          <a:chExt cx="0" cy="0"/>
        </a:xfrm>
      </p:grpSpPr>
      <p:sp>
        <p:nvSpPr>
          <p:cNvPr id="2" name="CaixaDeTexto 1"/>
          <p:cNvSpPr txBox="1"/>
          <p:nvPr/>
        </p:nvSpPr>
        <p:spPr>
          <a:xfrm>
            <a:off x="1055872" y="640870"/>
            <a:ext cx="10041925" cy="5816977"/>
          </a:xfrm>
          <a:prstGeom prst="rect">
            <a:avLst/>
          </a:prstGeom>
          <a:noFill/>
        </p:spPr>
        <p:txBody>
          <a:bodyPr wrap="square" rtlCol="0">
            <a:spAutoFit/>
          </a:bodyPr>
          <a:lstStyle/>
          <a:p>
            <a:pPr algn="ctr"/>
            <a:r>
              <a:rPr lang="pt-BR" sz="2000" b="1" dirty="0" smtClean="0">
                <a:latin typeface="Levenim MT" panose="02010502060101010101" pitchFamily="2" charset="-79"/>
                <a:cs typeface="Levenim MT" panose="02010502060101010101" pitchFamily="2" charset="-79"/>
              </a:rPr>
              <a:t>Circuito fechado</a:t>
            </a:r>
          </a:p>
          <a:p>
            <a:pPr algn="ctr"/>
            <a:r>
              <a:rPr lang="pt-BR" sz="1400" dirty="0" smtClean="0">
                <a:latin typeface="Levenim MT" panose="02010502060101010101" pitchFamily="2" charset="-79"/>
                <a:cs typeface="Levenim MT" panose="02010502060101010101" pitchFamily="2" charset="-79"/>
              </a:rPr>
              <a:t>Ricardo Ramos</a:t>
            </a:r>
          </a:p>
          <a:p>
            <a:endParaRPr lang="pt-BR" sz="1600" dirty="0" smtClean="0">
              <a:latin typeface="Levenim MT" panose="02010502060101010101" pitchFamily="2" charset="-79"/>
              <a:cs typeface="Levenim MT" panose="02010502060101010101" pitchFamily="2" charset="-79"/>
            </a:endParaRPr>
          </a:p>
          <a:p>
            <a:pPr algn="just"/>
            <a:r>
              <a:rPr lang="pt-BR" sz="1600" dirty="0">
                <a:latin typeface="Levenim MT" panose="02010502060101010101" pitchFamily="2" charset="-79"/>
                <a:cs typeface="Levenim MT" panose="02010502060101010101" pitchFamily="2" charset="-79"/>
              </a:rPr>
              <a:t>Chinelos, vaso, descarga. Pia, sabonete. Água. Escova, creme dental, água, espuma, creme de barbear, pincel, espuma, gilete, água, cortina, sabonete, água fria, água quente, toalha. Creme para cabelo, pente. Cueca, camisa, abotoaduras, calça, meias, sapatos, gravata, paletó. Carteira, níqueis, documentos, caneta, chaves, lenço. Relógio, maço de cigarros, caixa de fósforos, jornal. Mesa, cadeiras, xícara e pires, prato, bule, talheres, guardanapos. Quadros. Pasta, carro. Cigarro, fósforo. Mesa e poltrona, cadeira, cinzeiro, papéis, telefone, agenda, copo com lápis, canetas, blocos de notas, espátula, pastas, caixas de entrada, de saída, vaso com plantas, quadros, papéis, cigarro, fósforo. Bandeja, xícara pequena. Cigarro e fósforo. Papéis, telefone, relatórios, cartas, notas, vales, cheques, memorandos, bilhetes, telefone, papéis. Relógio. Mesa, cavalete, cinzeiros, cadeiras, esboços de anúncios, fotos, cigarro, fósforo, bloco de papel, caneta, projetos de filmes, xícara, cartaz, lápis, cigarro, fósforo, quadro-negro, giz, papel. Mictório, pia. Água. Táxi, mesa, toalha, cadeiras, copos, pratos, talheres, garrafa, guardanapo, xícara. Maço de cigarros, caixa de fósforos. Escova de dentes, pasta, água. Mesa e poltrona, papéis, telefone, revista, copo de papel, cigarro, fósforo, telefone interno, externo, papéis, prova de anúncio, caneta e papel, relógio, papel, pasta, cigarro, fósforo, papel e caneta, telefone, caneta e papel, telefone, papéis, folheto, xícara, jornal, cigarro, fósforo, papel e caneta. Carro. Maço de cigarros, caixa de fósforos. Paletó, gravata. Poltrona, copo, revista. Quadros. Mesa, cadeiras, pratos, talheres, copos, guardanapos. Xícaras. Cigarro e fósforo. Poltrona, livro. Cigarro e fósforo. Televisor, poltrona. Cigarro e fósforo. Abotoaduras, camisa, sapatos, meias, calça, cueca, pijama, espuma, água. Chinelos. Coberta, cama, travesseiro.</a:t>
            </a:r>
          </a:p>
        </p:txBody>
      </p:sp>
    </p:spTree>
    <p:extLst>
      <p:ext uri="{BB962C8B-B14F-4D97-AF65-F5344CB8AC3E}">
        <p14:creationId xmlns:p14="http://schemas.microsoft.com/office/powerpoint/2010/main" val="1474845532"/>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bg>
      <p:bgPr>
        <a:solidFill>
          <a:srgbClr val="FFC1C1"/>
        </a:solidFill>
        <a:effectLst/>
      </p:bgPr>
    </p:bg>
    <p:spTree>
      <p:nvGrpSpPr>
        <p:cNvPr id="1" name=""/>
        <p:cNvGrpSpPr/>
        <p:nvPr/>
      </p:nvGrpSpPr>
      <p:grpSpPr>
        <a:xfrm>
          <a:off x="0" y="0"/>
          <a:ext cx="0" cy="0"/>
          <a:chOff x="0" y="0"/>
          <a:chExt cx="0" cy="0"/>
        </a:xfrm>
      </p:grpSpPr>
      <p:sp>
        <p:nvSpPr>
          <p:cNvPr id="2" name="CaixaDeTexto 1"/>
          <p:cNvSpPr txBox="1"/>
          <p:nvPr/>
        </p:nvSpPr>
        <p:spPr>
          <a:xfrm>
            <a:off x="1055872" y="640870"/>
            <a:ext cx="10041925" cy="5816977"/>
          </a:xfrm>
          <a:prstGeom prst="rect">
            <a:avLst/>
          </a:prstGeom>
          <a:noFill/>
        </p:spPr>
        <p:txBody>
          <a:bodyPr wrap="square" rtlCol="0">
            <a:spAutoFit/>
          </a:bodyPr>
          <a:lstStyle/>
          <a:p>
            <a:pPr algn="ctr"/>
            <a:r>
              <a:rPr lang="pt-BR" sz="2000" b="1" dirty="0" smtClean="0">
                <a:latin typeface="Levenim MT" panose="02010502060101010101" pitchFamily="2" charset="-79"/>
                <a:cs typeface="Levenim MT" panose="02010502060101010101" pitchFamily="2" charset="-79"/>
              </a:rPr>
              <a:t>Circuito fechado</a:t>
            </a:r>
          </a:p>
          <a:p>
            <a:pPr algn="ctr"/>
            <a:r>
              <a:rPr lang="pt-BR" sz="1400" dirty="0" smtClean="0">
                <a:latin typeface="Levenim MT" panose="02010502060101010101" pitchFamily="2" charset="-79"/>
                <a:cs typeface="Levenim MT" panose="02010502060101010101" pitchFamily="2" charset="-79"/>
              </a:rPr>
              <a:t>Ricardo Ramos</a:t>
            </a:r>
          </a:p>
          <a:p>
            <a:endParaRPr lang="pt-BR" sz="1600" dirty="0" smtClean="0">
              <a:latin typeface="Levenim MT" panose="02010502060101010101" pitchFamily="2" charset="-79"/>
              <a:cs typeface="Levenim MT" panose="02010502060101010101" pitchFamily="2" charset="-79"/>
            </a:endParaRPr>
          </a:p>
          <a:p>
            <a:pPr algn="just"/>
            <a:r>
              <a:rPr lang="pt-BR" sz="1600" dirty="0">
                <a:solidFill>
                  <a:srgbClr val="FF0000"/>
                </a:solidFill>
                <a:latin typeface="Levenim MT" panose="02010502060101010101" pitchFamily="2" charset="-79"/>
                <a:cs typeface="Levenim MT" panose="02010502060101010101" pitchFamily="2" charset="-79"/>
              </a:rPr>
              <a:t>Chinelos, vaso, descarga. Pia, sabonete. Água. Escova, creme dental, água, espuma, creme de barbear, pincel, espuma, gilete, água, cortina, sabonete, água fria, água quente, toalha</a:t>
            </a:r>
            <a:r>
              <a:rPr lang="pt-BR" sz="1600" dirty="0">
                <a:latin typeface="Levenim MT" panose="02010502060101010101" pitchFamily="2" charset="-79"/>
                <a:cs typeface="Levenim MT" panose="02010502060101010101" pitchFamily="2" charset="-79"/>
              </a:rPr>
              <a:t>. Creme para cabelo, pente. Cueca, camisa, abotoaduras, calça, meias, sapatos, gravata, paletó. </a:t>
            </a:r>
            <a:r>
              <a:rPr lang="pt-BR" sz="1600" dirty="0">
                <a:solidFill>
                  <a:srgbClr val="92D050"/>
                </a:solidFill>
                <a:latin typeface="Levenim MT" panose="02010502060101010101" pitchFamily="2" charset="-79"/>
                <a:cs typeface="Levenim MT" panose="02010502060101010101" pitchFamily="2" charset="-79"/>
              </a:rPr>
              <a:t>Carteira, níqueis, documentos, caneta, chaves, lenço. Relógio, maço de cigarros, caixa de fósforos, jornal. </a:t>
            </a:r>
            <a:r>
              <a:rPr lang="pt-BR" sz="1600" dirty="0">
                <a:solidFill>
                  <a:srgbClr val="00B0F0"/>
                </a:solidFill>
                <a:latin typeface="Levenim MT" panose="02010502060101010101" pitchFamily="2" charset="-79"/>
                <a:cs typeface="Levenim MT" panose="02010502060101010101" pitchFamily="2" charset="-79"/>
              </a:rPr>
              <a:t>Mesa, cadeiras, xícara e pires, prato, bule, talheres, guardanapos. Quadros. Pasta, carro. Cigarro, fósforo. </a:t>
            </a:r>
            <a:r>
              <a:rPr lang="pt-BR" sz="1600" dirty="0">
                <a:solidFill>
                  <a:srgbClr val="0070C0"/>
                </a:solidFill>
                <a:latin typeface="Levenim MT" panose="02010502060101010101" pitchFamily="2" charset="-79"/>
                <a:cs typeface="Levenim MT" panose="02010502060101010101" pitchFamily="2" charset="-79"/>
              </a:rPr>
              <a:t>Mesa e poltrona, cadeira, cinzeiro, papéis, telefone, agenda, copo com lápis, canetas, blocos de notas, espátula, pastas, caixas de entrada, de saída, vaso com plantas, quadros, papéis, cigarro, fósforo.</a:t>
            </a:r>
            <a:r>
              <a:rPr lang="pt-BR" sz="1600" dirty="0">
                <a:latin typeface="Levenim MT" panose="02010502060101010101" pitchFamily="2" charset="-79"/>
                <a:cs typeface="Levenim MT" panose="02010502060101010101" pitchFamily="2" charset="-79"/>
              </a:rPr>
              <a:t> </a:t>
            </a:r>
            <a:r>
              <a:rPr lang="pt-BR" sz="1600" dirty="0">
                <a:solidFill>
                  <a:srgbClr val="7030A0"/>
                </a:solidFill>
                <a:latin typeface="Levenim MT" panose="02010502060101010101" pitchFamily="2" charset="-79"/>
                <a:cs typeface="Levenim MT" panose="02010502060101010101" pitchFamily="2" charset="-79"/>
              </a:rPr>
              <a:t>Bandeja, xícara pequena. Cigarro e fósforo. Papéis, telefone, relatórios, cartas, notas, vales, cheques, memorandos, bilhetes, telefone, papéis. Relógio.</a:t>
            </a:r>
            <a:r>
              <a:rPr lang="pt-BR" sz="1600" dirty="0">
                <a:latin typeface="Levenim MT" panose="02010502060101010101" pitchFamily="2" charset="-79"/>
                <a:cs typeface="Levenim MT" panose="02010502060101010101" pitchFamily="2" charset="-79"/>
              </a:rPr>
              <a:t> </a:t>
            </a:r>
            <a:r>
              <a:rPr lang="pt-BR" sz="1600" dirty="0">
                <a:solidFill>
                  <a:schemeClr val="accent2">
                    <a:lumMod val="50000"/>
                  </a:schemeClr>
                </a:solidFill>
                <a:latin typeface="Levenim MT" panose="02010502060101010101" pitchFamily="2" charset="-79"/>
                <a:cs typeface="Levenim MT" panose="02010502060101010101" pitchFamily="2" charset="-79"/>
              </a:rPr>
              <a:t>Mesa, cavalete, cinzeiros, cadeiras, esboços de anúncios, fotos, cigarro, fósforo, bloco de papel, caneta, projetos de filmes, xícara, cartaz, lápis, cigarro, fósforo, quadro-negro, giz, papel.</a:t>
            </a:r>
            <a:r>
              <a:rPr lang="pt-BR" sz="1600" dirty="0">
                <a:latin typeface="Levenim MT" panose="02010502060101010101" pitchFamily="2" charset="-79"/>
                <a:cs typeface="Levenim MT" panose="02010502060101010101" pitchFamily="2" charset="-79"/>
              </a:rPr>
              <a:t> </a:t>
            </a:r>
            <a:r>
              <a:rPr lang="pt-BR" sz="1600" dirty="0">
                <a:solidFill>
                  <a:srgbClr val="7030A0"/>
                </a:solidFill>
                <a:latin typeface="Levenim MT" panose="02010502060101010101" pitchFamily="2" charset="-79"/>
                <a:cs typeface="Levenim MT" panose="02010502060101010101" pitchFamily="2" charset="-79"/>
              </a:rPr>
              <a:t>Mictório, pia. Água. Táxi, mesa, toalha, cadeiras, copos, pratos, talheres, garrafa, guardanapo, xícara. Maço de cigarros, caixa de fósforos. Escova de dentes, pasta, água. </a:t>
            </a:r>
            <a:r>
              <a:rPr lang="pt-BR" sz="1600" dirty="0">
                <a:solidFill>
                  <a:srgbClr val="C00000"/>
                </a:solidFill>
                <a:latin typeface="Levenim MT" panose="02010502060101010101" pitchFamily="2" charset="-79"/>
                <a:cs typeface="Levenim MT" panose="02010502060101010101" pitchFamily="2" charset="-79"/>
              </a:rPr>
              <a:t>Mesa e poltrona, papéis, telefone, revista, copo de papel, cigarro, fósforo, telefone interno, externo, papéis, prova de anúncio, caneta e papel, relógio, papel, pasta, cigarro, fósforo, papel e caneta, telefone, caneta e papel, telefone, papéis, folheto, xícara, jornal, cigarro, fósforo, papel e caneta.</a:t>
            </a:r>
            <a:r>
              <a:rPr lang="pt-BR" sz="1600" dirty="0">
                <a:latin typeface="Levenim MT" panose="02010502060101010101" pitchFamily="2" charset="-79"/>
                <a:cs typeface="Levenim MT" panose="02010502060101010101" pitchFamily="2" charset="-79"/>
              </a:rPr>
              <a:t> </a:t>
            </a:r>
            <a:r>
              <a:rPr lang="pt-BR" sz="1600" dirty="0">
                <a:solidFill>
                  <a:schemeClr val="accent6"/>
                </a:solidFill>
                <a:latin typeface="Levenim MT" panose="02010502060101010101" pitchFamily="2" charset="-79"/>
                <a:cs typeface="Levenim MT" panose="02010502060101010101" pitchFamily="2" charset="-79"/>
              </a:rPr>
              <a:t>Carro. Maço de cigarros, caixa de fósforos. Paletó, gravata. Poltrona, copo, revista. Quadros. Mesa, cadeiras, pratos, talheres, copos, guardanapos. Xícaras. Cigarro e fósforo</a:t>
            </a:r>
            <a:r>
              <a:rPr lang="pt-BR" sz="1600" dirty="0">
                <a:solidFill>
                  <a:schemeClr val="accent3">
                    <a:lumMod val="75000"/>
                  </a:schemeClr>
                </a:solidFill>
                <a:latin typeface="Levenim MT" panose="02010502060101010101" pitchFamily="2" charset="-79"/>
                <a:cs typeface="Levenim MT" panose="02010502060101010101" pitchFamily="2" charset="-79"/>
              </a:rPr>
              <a:t>. Poltrona, livro. Cigarro e fósforo. Televisor, poltrona. Cigarro e fósforo. Abotoaduras, camisa, sapatos, meias, calça, cueca, pijama, espuma, água. Chinelos. Coberta, cama, travesseiro.</a:t>
            </a:r>
          </a:p>
        </p:txBody>
      </p:sp>
    </p:spTree>
    <p:extLst>
      <p:ext uri="{BB962C8B-B14F-4D97-AF65-F5344CB8AC3E}">
        <p14:creationId xmlns:p14="http://schemas.microsoft.com/office/powerpoint/2010/main" val="2432594685"/>
      </p:ext>
    </p:extLst>
  </p:cSld>
  <p:clrMapOvr>
    <a:masterClrMapping/>
  </p:clrMapOvr>
  <p:timing>
    <p:tnLst>
      <p:par>
        <p:cTn id="1" dur="indefinite" restart="never" nodeType="tmRoot"/>
      </p:par>
    </p:tnLst>
  </p:timing>
</p:sld>
</file>

<file path=ppt/theme/theme1.xml><?xml version="1.0" encoding="utf-8"?>
<a:theme xmlns:a="http://schemas.openxmlformats.org/drawingml/2006/main" name="Tema do Office">
  <a:themeElements>
    <a:clrScheme name="Escritório">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Escritório">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Escritório">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97</TotalTime>
  <Words>1641</Words>
  <Application>Microsoft Office PowerPoint</Application>
  <PresentationFormat>Widescreen</PresentationFormat>
  <Paragraphs>102</Paragraphs>
  <Slides>14</Slides>
  <Notes>0</Notes>
  <HiddenSlides>0</HiddenSlides>
  <MMClips>0</MMClips>
  <ScaleCrop>false</ScaleCrop>
  <HeadingPairs>
    <vt:vector size="6" baseType="variant">
      <vt:variant>
        <vt:lpstr>Fontes usadas</vt:lpstr>
      </vt:variant>
      <vt:variant>
        <vt:i4>4</vt:i4>
      </vt:variant>
      <vt:variant>
        <vt:lpstr>Tema</vt:lpstr>
      </vt:variant>
      <vt:variant>
        <vt:i4>1</vt:i4>
      </vt:variant>
      <vt:variant>
        <vt:lpstr>Títulos de slides</vt:lpstr>
      </vt:variant>
      <vt:variant>
        <vt:i4>14</vt:i4>
      </vt:variant>
    </vt:vector>
  </HeadingPairs>
  <TitlesOfParts>
    <vt:vector size="19" baseType="lpstr">
      <vt:lpstr>Arial</vt:lpstr>
      <vt:lpstr>Calibri</vt:lpstr>
      <vt:lpstr>Calibri Light</vt:lpstr>
      <vt:lpstr>Levenim MT</vt:lpstr>
      <vt:lpstr>Tema do Office</vt:lpstr>
      <vt:lpstr>Nivelamento  Paespe  Português  Professoras: Alessandra Nunes e Cinthya Araújo </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Apresentação do PowerPoint</dc:title>
  <dc:creator>PET</dc:creator>
  <cp:lastModifiedBy>PET</cp:lastModifiedBy>
  <cp:revision>8</cp:revision>
  <dcterms:created xsi:type="dcterms:W3CDTF">2018-11-27T15:31:35Z</dcterms:created>
  <dcterms:modified xsi:type="dcterms:W3CDTF">2018-11-28T21:50:54Z</dcterms:modified>
</cp:coreProperties>
</file>