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6" r:id="rId15"/>
    <p:sldId id="271" r:id="rId16"/>
    <p:sldId id="270" r:id="rId17"/>
    <p:sldId id="272" r:id="rId18"/>
    <p:sldId id="273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03B1F5-3CF4-4F4A-B5A9-26ED70885CCF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43DDD9-BB47-4F07-B390-353D07F7ECE3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23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3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21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03B1F5-3CF4-4F4A-B5A9-26ED70885CCF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43DDD9-BB47-4F07-B390-353D07F7ECE3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671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654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589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145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65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821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303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6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0409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045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39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443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03B1F5-3CF4-4F4A-B5A9-26ED70885CCF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43DDD9-BB47-4F07-B390-353D07F7ECE3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3149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798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5850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4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8655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2445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1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907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716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567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9034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0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38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58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15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5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38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7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6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C03B1F5-3CF4-4F4A-B5A9-26ED70885CCF}" type="datetimeFigureOut">
              <a:rPr lang="pt-BR" smtClean="0">
                <a:solidFill>
                  <a:srgbClr val="5B9BD5"/>
                </a:solidFill>
              </a:rPr>
              <a:pPr/>
              <a:t>21/11/2018</a:t>
            </a:fld>
            <a:endParaRPr lang="pt-BR">
              <a:solidFill>
                <a:srgbClr val="5B9BD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BR">
              <a:solidFill>
                <a:srgbClr val="5B9BD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43DDD9-BB47-4F07-B390-353D07F7ECE3}" type="slidenum">
              <a:rPr lang="pt-BR" smtClean="0">
                <a:solidFill>
                  <a:srgbClr val="5B9BD5"/>
                </a:solidFill>
              </a:rPr>
              <a:pPr/>
              <a:t>‹nº›</a:t>
            </a:fld>
            <a:endParaRPr lang="pt-BR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1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6600" dirty="0" smtClean="0"/>
              <a:t>Português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Mariana Cavalcante, Rafael Lobo e </a:t>
            </a:r>
            <a:r>
              <a:rPr lang="pt-BR" sz="2400" dirty="0" err="1" smtClean="0"/>
              <a:t>Thuane</a:t>
            </a:r>
            <a:r>
              <a:rPr lang="pt-BR" sz="2400" dirty="0" smtClean="0"/>
              <a:t> </a:t>
            </a:r>
            <a:r>
              <a:rPr lang="pt-BR" sz="2400" dirty="0" err="1" smtClean="0"/>
              <a:t>Ingred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39041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Paroxítona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3001" y="2057400"/>
            <a:ext cx="4351638" cy="4038600"/>
          </a:xfrm>
        </p:spPr>
        <p:txBody>
          <a:bodyPr>
            <a:normAutofit fontScale="85000" lnSpcReduction="20000"/>
          </a:bodyPr>
          <a:lstStyle/>
          <a:p>
            <a:r>
              <a:rPr lang="pt-BR" sz="2600" dirty="0" smtClean="0"/>
              <a:t>Afável</a:t>
            </a:r>
          </a:p>
          <a:p>
            <a:r>
              <a:rPr lang="pt-BR" sz="2600" dirty="0" smtClean="0"/>
              <a:t>Fácil</a:t>
            </a:r>
          </a:p>
          <a:p>
            <a:r>
              <a:rPr lang="pt-BR" sz="2600" dirty="0" smtClean="0"/>
              <a:t>Câncer</a:t>
            </a:r>
          </a:p>
          <a:p>
            <a:r>
              <a:rPr lang="pt-BR" sz="2600" dirty="0" smtClean="0"/>
              <a:t>Caráter</a:t>
            </a:r>
          </a:p>
          <a:p>
            <a:r>
              <a:rPr lang="pt-BR" sz="2600" dirty="0" smtClean="0"/>
              <a:t>Tórax</a:t>
            </a:r>
          </a:p>
          <a:p>
            <a:r>
              <a:rPr lang="pt-BR" sz="2600" dirty="0" smtClean="0"/>
              <a:t>Látex</a:t>
            </a:r>
          </a:p>
          <a:p>
            <a:r>
              <a:rPr lang="pt-BR" sz="2600" dirty="0" smtClean="0"/>
              <a:t>Quéops</a:t>
            </a:r>
          </a:p>
          <a:p>
            <a:r>
              <a:rPr lang="pt-BR" sz="2600" dirty="0" smtClean="0"/>
              <a:t>Bíceps</a:t>
            </a:r>
          </a:p>
          <a:p>
            <a:pPr marL="388620" lvl="0" indent="-342900">
              <a:buClr>
                <a:srgbClr val="5B9BD5"/>
              </a:buClr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rgbClr val="5B9BD5"/>
                </a:solidFill>
              </a:rPr>
              <a:t>Ímã</a:t>
            </a:r>
          </a:p>
          <a:p>
            <a:pPr marL="388620" lvl="0" indent="-342900">
              <a:buClr>
                <a:srgbClr val="5B9BD5"/>
              </a:buClr>
              <a:buFont typeface="Arial" panose="020B0604020202020204" pitchFamily="34" charset="0"/>
              <a:buChar char="•"/>
            </a:pPr>
            <a:r>
              <a:rPr lang="pt-BR" sz="2600" dirty="0" smtClean="0">
                <a:solidFill>
                  <a:srgbClr val="5B9BD5"/>
                </a:solidFill>
              </a:rPr>
              <a:t>Órfãs</a:t>
            </a:r>
            <a:endParaRPr lang="pt-BR" sz="2600" dirty="0" smtClean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47719" y="1669397"/>
            <a:ext cx="5395784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8620" lvl="0" indent="-34290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5B9BD5"/>
                </a:solidFill>
              </a:rPr>
              <a:t>Órgãos</a:t>
            </a:r>
          </a:p>
          <a:p>
            <a:pPr marL="388620" lvl="0" indent="-34290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5B9BD5"/>
                </a:solidFill>
              </a:rPr>
              <a:t>Bênção</a:t>
            </a:r>
          </a:p>
          <a:p>
            <a:pPr marL="388620" lvl="0" indent="-34290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5B9BD5"/>
                </a:solidFill>
              </a:rPr>
              <a:t>Júri</a:t>
            </a:r>
          </a:p>
          <a:p>
            <a:pPr marL="388620" lvl="0" indent="-34290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5B9BD5"/>
                </a:solidFill>
              </a:rPr>
              <a:t>Lápis</a:t>
            </a:r>
          </a:p>
          <a:p>
            <a:pPr marL="388620" lvl="0" indent="-34290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5B9BD5"/>
                </a:solidFill>
              </a:rPr>
              <a:t>Náilon</a:t>
            </a:r>
          </a:p>
          <a:p>
            <a:pPr marL="388620" lvl="0" indent="-34290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5B9BD5"/>
                </a:solidFill>
              </a:rPr>
              <a:t>Elétrons</a:t>
            </a:r>
          </a:p>
          <a:p>
            <a:pPr marL="388620" lvl="0" indent="-34290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5B9BD5"/>
                </a:solidFill>
              </a:rPr>
              <a:t>Álbum</a:t>
            </a:r>
          </a:p>
          <a:p>
            <a:pPr marL="388620" lvl="0" indent="-34290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5B9BD5"/>
                </a:solidFill>
              </a:rPr>
              <a:t>Álbuns</a:t>
            </a:r>
          </a:p>
          <a:p>
            <a:pPr marL="388620" lvl="0" indent="-34290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5B9BD5"/>
                </a:solidFill>
              </a:rPr>
              <a:t>Bônus</a:t>
            </a:r>
          </a:p>
          <a:p>
            <a:pPr marL="388620" lvl="0" indent="-34290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5B9BD5"/>
                </a:solidFill>
              </a:rPr>
              <a:t>Vírus</a:t>
            </a:r>
            <a:endParaRPr lang="pt-BR" sz="2200" dirty="0">
              <a:solidFill>
                <a:srgbClr val="5B9BD5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285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Paroxítonas – regra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3001" y="2057400"/>
            <a:ext cx="5785022" cy="4038600"/>
          </a:xfrm>
        </p:spPr>
        <p:txBody>
          <a:bodyPr/>
          <a:lstStyle/>
          <a:p>
            <a:r>
              <a:rPr lang="pt-BR" dirty="0" smtClean="0"/>
              <a:t>Acentuam-se as paroxítonas terminadas em:</a:t>
            </a:r>
          </a:p>
          <a:p>
            <a:r>
              <a:rPr lang="pt-BR" dirty="0" smtClean="0"/>
              <a:t>L</a:t>
            </a:r>
          </a:p>
          <a:p>
            <a:r>
              <a:rPr lang="pt-BR" dirty="0" smtClean="0"/>
              <a:t>N</a:t>
            </a:r>
          </a:p>
          <a:p>
            <a:r>
              <a:rPr lang="pt-BR" dirty="0" smtClean="0"/>
              <a:t>R</a:t>
            </a:r>
          </a:p>
          <a:p>
            <a:r>
              <a:rPr lang="pt-BR" dirty="0" smtClean="0"/>
              <a:t>X</a:t>
            </a:r>
          </a:p>
          <a:p>
            <a:r>
              <a:rPr lang="pt-BR" dirty="0" smtClean="0"/>
              <a:t>OS</a:t>
            </a:r>
          </a:p>
          <a:p>
            <a:r>
              <a:rPr lang="pt-BR" dirty="0" smtClean="0"/>
              <a:t>Ã(S)</a:t>
            </a:r>
          </a:p>
          <a:p>
            <a:r>
              <a:rPr lang="pt-BR" dirty="0" smtClean="0"/>
              <a:t>L, I(s), N, US, </a:t>
            </a:r>
            <a:r>
              <a:rPr lang="pt-BR" dirty="0"/>
              <a:t>P</a:t>
            </a:r>
            <a:r>
              <a:rPr lang="pt-BR" dirty="0" smtClean="0"/>
              <a:t>S, Ã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86617" y="2791092"/>
            <a:ext cx="5478162" cy="330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8620" lvl="0" indent="-34290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5B9BD5"/>
                </a:solidFill>
              </a:rPr>
              <a:t>ÃO(S)</a:t>
            </a:r>
          </a:p>
          <a:p>
            <a:pPr marL="388620" lvl="0" indent="-34290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5B9BD5"/>
                </a:solidFill>
              </a:rPr>
              <a:t>I(S)</a:t>
            </a:r>
          </a:p>
          <a:p>
            <a:pPr marL="388620" lvl="0" indent="-34290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5B9BD5"/>
                </a:solidFill>
              </a:rPr>
              <a:t>ON(S)</a:t>
            </a:r>
          </a:p>
          <a:p>
            <a:pPr marL="388620" lvl="0" indent="-34290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5B9BD5"/>
                </a:solidFill>
              </a:rPr>
              <a:t>UM/UNS</a:t>
            </a:r>
          </a:p>
          <a:p>
            <a:pPr marL="388620" lvl="0" indent="-34290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5B9BD5"/>
                </a:solidFill>
              </a:rPr>
              <a:t>US</a:t>
            </a:r>
          </a:p>
          <a:p>
            <a:pPr marL="45720" lvl="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</a:pPr>
            <a:r>
              <a:rPr lang="pt-BR" sz="2200" dirty="0" smtClean="0">
                <a:solidFill>
                  <a:srgbClr val="5B9BD5"/>
                </a:solidFill>
              </a:rPr>
              <a:t>R, UM, UNS, ON, X, ÃO</a:t>
            </a:r>
            <a:endParaRPr lang="pt-BR" dirty="0" smtClean="0"/>
          </a:p>
          <a:p>
            <a:pPr marL="45720" lvl="0">
              <a:lnSpc>
                <a:spcPct val="90000"/>
              </a:lnSpc>
              <a:spcBef>
                <a:spcPts val="1400"/>
              </a:spcBef>
              <a:buClr>
                <a:srgbClr val="5B9BD5"/>
              </a:buClr>
              <a:buSzPct val="80000"/>
            </a:pPr>
            <a:r>
              <a:rPr lang="pt-BR" sz="2200" dirty="0" smtClean="0">
                <a:solidFill>
                  <a:srgbClr val="5B9BD5"/>
                </a:solidFill>
              </a:rPr>
              <a:t>&amp; Ditongos</a:t>
            </a:r>
            <a:endParaRPr lang="pt-BR" sz="2200" dirty="0" smtClean="0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030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Ditongos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Encontro de uma vogal e uma </a:t>
            </a:r>
            <a:r>
              <a:rPr lang="pt-BR" dirty="0" err="1" smtClean="0"/>
              <a:t>semi</a:t>
            </a:r>
            <a:r>
              <a:rPr lang="pt-BR" dirty="0" err="1"/>
              <a:t>-</a:t>
            </a:r>
            <a:r>
              <a:rPr lang="pt-BR" dirty="0" err="1" smtClean="0"/>
              <a:t>vogal</a:t>
            </a:r>
            <a:endParaRPr lang="pt-BR" dirty="0" smtClean="0"/>
          </a:p>
          <a:p>
            <a:r>
              <a:rPr lang="pt-BR" dirty="0" smtClean="0"/>
              <a:t>É dividido em Ditongo Crescente e Ditongo Decrescente.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SM+V (Crescente)                                V+SM (Decrescente)</a:t>
            </a:r>
          </a:p>
          <a:p>
            <a:pPr marL="2271400" lvl="8" indent="0">
              <a:buNone/>
            </a:pPr>
            <a:r>
              <a:rPr lang="pt-BR" dirty="0" smtClean="0"/>
              <a:t>                                               (</a:t>
            </a:r>
            <a:r>
              <a:rPr lang="pt-BR" dirty="0" smtClean="0"/>
              <a:t>lei</a:t>
            </a:r>
            <a:r>
              <a:rPr lang="pt-BR" dirty="0"/>
              <a:t>, mal, mau, </a:t>
            </a:r>
            <a:r>
              <a:rPr lang="pt-BR" dirty="0" smtClean="0"/>
              <a:t>véu)</a:t>
            </a:r>
            <a:endParaRPr lang="pt-BR" dirty="0" smtClean="0"/>
          </a:p>
          <a:p>
            <a:pPr marL="45720" indent="0">
              <a:buNone/>
            </a:pPr>
            <a:r>
              <a:rPr lang="pt-BR" dirty="0" smtClean="0"/>
              <a:t>SM – 1 </a:t>
            </a:r>
            <a:br>
              <a:rPr lang="pt-BR" dirty="0" smtClean="0"/>
            </a:br>
            <a:r>
              <a:rPr lang="pt-BR" dirty="0" smtClean="0"/>
              <a:t>V - 2</a:t>
            </a:r>
            <a:endParaRPr lang="pt-BR" dirty="0" smtClean="0"/>
          </a:p>
          <a:p>
            <a:r>
              <a:rPr lang="pt-BR" dirty="0" smtClean="0"/>
              <a:t>Acentua-se sempre a Paroxítona anterior ao ditongo crescente;</a:t>
            </a:r>
          </a:p>
          <a:p>
            <a:r>
              <a:rPr lang="pt-BR" dirty="0" err="1" smtClean="0"/>
              <a:t>Sé-rie</a:t>
            </a:r>
            <a:r>
              <a:rPr lang="pt-BR" dirty="0" smtClean="0"/>
              <a:t>,  </a:t>
            </a:r>
            <a:r>
              <a:rPr lang="pt-BR" dirty="0" err="1" smtClean="0"/>
              <a:t>Ro-gé-rio</a:t>
            </a:r>
            <a:r>
              <a:rPr lang="pt-BR" dirty="0" smtClean="0"/>
              <a:t>, </a:t>
            </a:r>
            <a:r>
              <a:rPr lang="pt-BR" dirty="0" err="1" smtClean="0"/>
              <a:t>á-gua</a:t>
            </a:r>
            <a:r>
              <a:rPr lang="pt-BR" dirty="0" smtClean="0"/>
              <a:t>, </a:t>
            </a:r>
            <a:r>
              <a:rPr lang="pt-BR" dirty="0" err="1" smtClean="0"/>
              <a:t>sá-bio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3614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Paroxítonas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Névoa</a:t>
            </a:r>
          </a:p>
          <a:p>
            <a:r>
              <a:rPr lang="pt-BR" dirty="0" smtClean="0"/>
              <a:t>Polícia</a:t>
            </a:r>
          </a:p>
          <a:p>
            <a:r>
              <a:rPr lang="pt-BR" dirty="0" smtClean="0"/>
              <a:t>Série</a:t>
            </a:r>
          </a:p>
          <a:p>
            <a:r>
              <a:rPr lang="pt-BR" dirty="0" smtClean="0"/>
              <a:t>Lírio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2461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Paroxítona – regra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3000" y="2057400"/>
            <a:ext cx="9994557" cy="4038600"/>
          </a:xfrm>
        </p:spPr>
        <p:txBody>
          <a:bodyPr/>
          <a:lstStyle/>
          <a:p>
            <a:r>
              <a:rPr lang="pt-BR" dirty="0" smtClean="0"/>
              <a:t>Acentuam-se as paroxítonas terminadas em ditongo crescente (semivogal + vogal).</a:t>
            </a:r>
          </a:p>
          <a:p>
            <a:r>
              <a:rPr lang="pt-BR" dirty="0" err="1" smtClean="0"/>
              <a:t>Ex</a:t>
            </a:r>
            <a:r>
              <a:rPr lang="pt-BR" dirty="0" smtClean="0"/>
              <a:t>: Férias, Calvície, Tênue, Infância.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2664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Proparoxítonas -  regra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Todas as proparoxítonas são acentuadas:</a:t>
            </a:r>
          </a:p>
          <a:p>
            <a:pPr marL="45720" indent="0">
              <a:buNone/>
            </a:pPr>
            <a:endParaRPr lang="pt-BR" dirty="0" smtClean="0"/>
          </a:p>
          <a:p>
            <a:r>
              <a:rPr lang="pt-BR" dirty="0" smtClean="0"/>
              <a:t>Música</a:t>
            </a:r>
          </a:p>
          <a:p>
            <a:r>
              <a:rPr lang="pt-BR" dirty="0" smtClean="0"/>
              <a:t>México</a:t>
            </a:r>
          </a:p>
          <a:p>
            <a:r>
              <a:rPr lang="pt-BR" dirty="0" smtClean="0"/>
              <a:t>Proparoxítona</a:t>
            </a:r>
          </a:p>
          <a:p>
            <a:r>
              <a:rPr lang="pt-BR" dirty="0" smtClean="0"/>
              <a:t>Lâmpada</a:t>
            </a:r>
          </a:p>
        </p:txBody>
      </p:sp>
    </p:spTree>
    <p:extLst>
      <p:ext uri="{BB962C8B-B14F-4D97-AF65-F5344CB8AC3E}">
        <p14:creationId xmlns:p14="http://schemas.microsoft.com/office/powerpoint/2010/main" val="5744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Acentuam-se as vogais “I” e “U” dos hiatos quando formarem sílabas sozinhos na sílaba.</a:t>
            </a:r>
          </a:p>
          <a:p>
            <a:r>
              <a:rPr lang="pt-BR" dirty="0" err="1" smtClean="0"/>
              <a:t>Ex</a:t>
            </a:r>
            <a:r>
              <a:rPr lang="pt-BR" dirty="0" smtClean="0"/>
              <a:t>: Juízo, Luís, Cafeína, Saída.</a:t>
            </a:r>
          </a:p>
        </p:txBody>
      </p:sp>
    </p:spTree>
    <p:extLst>
      <p:ext uri="{BB962C8B-B14F-4D97-AF65-F5344CB8AC3E}">
        <p14:creationId xmlns:p14="http://schemas.microsoft.com/office/powerpoint/2010/main" val="357149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566351" y="1073579"/>
            <a:ext cx="9782263" cy="5632311"/>
            <a:chOff x="838200" y="365125"/>
            <a:chExt cx="9782263" cy="5632311"/>
          </a:xfrm>
        </p:grpSpPr>
        <p:sp>
          <p:nvSpPr>
            <p:cNvPr id="8" name="Retângulo 7"/>
            <p:cNvSpPr/>
            <p:nvPr/>
          </p:nvSpPr>
          <p:spPr>
            <a:xfrm>
              <a:off x="838200" y="365125"/>
              <a:ext cx="6096000" cy="563231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Tu, on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tem,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latin typeface="Verdana" panose="020B0604030504040204" pitchFamily="34" charset="0"/>
                </a:rPr>
                <a:t>Na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dan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ça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latin typeface="Verdana" panose="020B0604030504040204" pitchFamily="34" charset="0"/>
                </a:rPr>
                <a:t>Que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can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sa,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Vo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a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vas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 err="1">
                  <a:solidFill>
                    <a:srgbClr val="000000"/>
                  </a:solidFill>
                  <a:latin typeface="Verdana" panose="020B0604030504040204" pitchFamily="34" charset="0"/>
                </a:rPr>
                <a:t>Co'as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fa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ces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latin typeface="Verdana" panose="020B0604030504040204" pitchFamily="34" charset="0"/>
                </a:rPr>
                <a:t>Em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ro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sas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For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mo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sas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De 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vi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vo,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Las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ci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vo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Car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mim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;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Na 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val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sa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Tão 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fal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sa,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Co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rri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as,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Fu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gi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as,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Ar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den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te,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Con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ten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te,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Tran</a:t>
              </a:r>
              <a:r>
                <a:rPr lang="pt-BR" dirty="0" smtClean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qui</a:t>
              </a: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la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,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Se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re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na,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Sem 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pe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na</a:t>
              </a:r>
              <a:r>
                <a:rPr lang="pt-BR" dirty="0"/>
                <a:t/>
              </a:r>
              <a:br>
                <a:rPr lang="pt-BR" dirty="0"/>
              </a:b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De </a:t>
              </a:r>
              <a:r>
                <a:rPr lang="pt-BR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mim</a:t>
              </a:r>
              <a:r>
                <a:rPr lang="pt-BR" dirty="0">
                  <a:solidFill>
                    <a:srgbClr val="000000"/>
                  </a:solidFill>
                  <a:latin typeface="Verdana" panose="020B0604030504040204" pitchFamily="34" charset="0"/>
                </a:rPr>
                <a:t>!</a:t>
              </a:r>
              <a:endParaRPr lang="pt-BR" dirty="0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4524463" y="365125"/>
              <a:ext cx="6096000" cy="313932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Quem </a:t>
              </a:r>
              <a:r>
                <a:rPr lang="pt-BR" dirty="0" smtClean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de</a:t>
              </a: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ra</a:t>
              </a:r>
              <a:r>
                <a:rPr lang="pt-BR" dirty="0" smtClean="0"/>
                <a:t/>
              </a:r>
              <a:br>
                <a:rPr lang="pt-BR" dirty="0" smtClean="0"/>
              </a:b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Que </a:t>
              </a:r>
              <a:r>
                <a:rPr lang="pt-BR" dirty="0" smtClean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sin</a:t>
              </a: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tas</a:t>
              </a:r>
              <a:r>
                <a:rPr lang="pt-BR" dirty="0" smtClean="0"/>
                <a:t/>
              </a:r>
              <a:br>
                <a:rPr lang="pt-BR" dirty="0" smtClean="0"/>
              </a:b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As </a:t>
              </a:r>
              <a:r>
                <a:rPr lang="pt-BR" dirty="0" smtClean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do</a:t>
              </a: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res</a:t>
              </a:r>
              <a:r>
                <a:rPr lang="pt-BR" dirty="0" smtClean="0"/>
                <a:t/>
              </a:r>
              <a:br>
                <a:rPr lang="pt-BR" dirty="0" smtClean="0"/>
              </a:b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De a</a:t>
              </a:r>
              <a:r>
                <a:rPr lang="pt-BR" dirty="0" smtClean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mo</a:t>
              </a: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res</a:t>
              </a:r>
              <a:r>
                <a:rPr lang="pt-BR" dirty="0" smtClean="0"/>
                <a:t/>
              </a:r>
              <a:br>
                <a:rPr lang="pt-BR" dirty="0" smtClean="0"/>
              </a:b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Que </a:t>
              </a:r>
              <a:r>
                <a:rPr lang="pt-BR" dirty="0" smtClean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lou</a:t>
              </a: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co</a:t>
              </a:r>
              <a:r>
                <a:rPr lang="pt-BR" dirty="0" smtClean="0"/>
                <a:t/>
              </a:r>
              <a:br>
                <a:rPr lang="pt-BR" dirty="0" smtClean="0"/>
              </a:b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Sen</a:t>
              </a:r>
              <a:r>
                <a:rPr lang="pt-BR" dirty="0" smtClean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ti</a:t>
              </a: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!</a:t>
              </a:r>
              <a:r>
                <a:rPr lang="pt-BR" dirty="0" smtClean="0"/>
                <a:t/>
              </a:r>
              <a:br>
                <a:rPr lang="pt-BR" dirty="0" smtClean="0"/>
              </a:b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Quem </a:t>
              </a:r>
              <a:r>
                <a:rPr lang="pt-BR" dirty="0" smtClean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de</a:t>
              </a: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ra</a:t>
              </a:r>
              <a:r>
                <a:rPr lang="pt-BR" dirty="0" smtClean="0"/>
                <a:t/>
              </a:r>
              <a:br>
                <a:rPr lang="pt-BR" dirty="0" smtClean="0"/>
              </a:b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Que </a:t>
              </a:r>
              <a:r>
                <a:rPr lang="pt-BR" dirty="0" smtClean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sin</a:t>
              </a: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tas!...</a:t>
              </a:r>
              <a:r>
                <a:rPr lang="pt-BR" dirty="0" smtClean="0"/>
                <a:t/>
              </a:r>
              <a:br>
                <a:rPr lang="pt-BR" dirty="0" smtClean="0"/>
              </a:b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— Não </a:t>
              </a:r>
              <a:r>
                <a:rPr lang="pt-BR" dirty="0" smtClean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ne</a:t>
              </a: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gues,</a:t>
              </a:r>
              <a:r>
                <a:rPr lang="pt-BR" dirty="0" smtClean="0"/>
                <a:t/>
              </a:r>
              <a:br>
                <a:rPr lang="pt-BR" dirty="0" smtClean="0"/>
              </a:b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Não </a:t>
              </a:r>
              <a:r>
                <a:rPr lang="pt-BR" dirty="0" smtClean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min</a:t>
              </a: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tas...</a:t>
              </a:r>
              <a:r>
                <a:rPr lang="pt-BR" dirty="0" smtClean="0"/>
                <a:t/>
              </a:r>
              <a:br>
                <a:rPr lang="pt-BR" dirty="0" smtClean="0"/>
              </a:b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— Eu </a:t>
              </a:r>
              <a:r>
                <a:rPr lang="pt-BR" dirty="0" smtClean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</a:rPr>
                <a:t>vi</a:t>
              </a:r>
              <a:r>
                <a:rPr lang="pt-BR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!...</a:t>
              </a:r>
              <a:endParaRPr lang="pt-BR" dirty="0"/>
            </a:p>
          </p:txBody>
        </p:sp>
      </p:grpSp>
      <p:sp>
        <p:nvSpPr>
          <p:cNvPr id="10" name="Retângulo 9"/>
          <p:cNvSpPr/>
          <p:nvPr/>
        </p:nvSpPr>
        <p:spPr>
          <a:xfrm>
            <a:off x="4252614" y="4400663"/>
            <a:ext cx="19993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Val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sa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vas: 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— Teus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be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los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Ca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be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los,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Já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sol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tos,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Re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vol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tos, 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Sal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ta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vam,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Vo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a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vam,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Brin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ca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vam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8578461" y="1073579"/>
            <a:ext cx="20469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No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co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lo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Que é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meu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E os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o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lhos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Es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cu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ros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Tão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pu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ros,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Os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o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lhos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Per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ju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ros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Vol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vi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as,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Tre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mi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as,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So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rri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as,</a:t>
            </a:r>
            <a:r>
              <a:rPr lang="pt-BR" dirty="0"/>
              <a:t/>
            </a:r>
            <a:br>
              <a:rPr lang="pt-BR" dirty="0"/>
            </a:br>
            <a:r>
              <a:rPr lang="pt-BR" dirty="0" err="1">
                <a:solidFill>
                  <a:srgbClr val="000000"/>
                </a:solidFill>
                <a:latin typeface="Verdana" panose="020B0604030504040204" pitchFamily="34" charset="0"/>
              </a:rPr>
              <a:t>P'ra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ou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tro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chemeClr val="accent2"/>
                </a:solidFill>
                <a:latin typeface="Verdana" panose="020B0604030504040204" pitchFamily="34" charset="0"/>
              </a:rPr>
              <a:t>Não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pt-BR" dirty="0">
                <a:latin typeface="Verdana" panose="020B0604030504040204" pitchFamily="34" charset="0"/>
              </a:rPr>
              <a:t>eu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!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94270" y="222422"/>
            <a:ext cx="53298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A valsa</a:t>
            </a:r>
          </a:p>
          <a:p>
            <a:r>
              <a:rPr lang="pt-BR" dirty="0" smtClean="0"/>
              <a:t>Casimiro de Abreu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710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0049" y="1013254"/>
            <a:ext cx="9875520" cy="4852087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Qual a diferença entre </a:t>
            </a:r>
            <a:br>
              <a:rPr lang="pt-BR" sz="40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b="1" dirty="0" smtClean="0"/>
              <a:t>acentuação gráfica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e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sz="4800" b="1" dirty="0" smtClean="0"/>
              <a:t>acentuação tônica</a:t>
            </a:r>
            <a:r>
              <a:rPr lang="pt-BR" dirty="0" smtClean="0"/>
              <a:t>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128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Posição da sílaba tônica na palavra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Oxítona -&gt; última sílaba tônica</a:t>
            </a:r>
          </a:p>
          <a:p>
            <a:r>
              <a:rPr lang="pt-BR" dirty="0" smtClean="0"/>
              <a:t>Paroxítona-&gt; penúltima sílaba tônica</a:t>
            </a:r>
          </a:p>
          <a:p>
            <a:r>
              <a:rPr lang="pt-BR" dirty="0" smtClean="0"/>
              <a:t>Proparoxítona -&gt; antepenúltima sílaba tônica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6510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Oxítonas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Chá</a:t>
            </a:r>
          </a:p>
          <a:p>
            <a:r>
              <a:rPr lang="pt-BR" dirty="0" smtClean="0"/>
              <a:t>Mês</a:t>
            </a:r>
          </a:p>
          <a:p>
            <a:r>
              <a:rPr lang="pt-BR" dirty="0" smtClean="0"/>
              <a:t>Vi</a:t>
            </a:r>
          </a:p>
          <a:p>
            <a:r>
              <a:rPr lang="pt-BR" dirty="0" smtClean="0"/>
              <a:t>Nós</a:t>
            </a:r>
          </a:p>
          <a:p>
            <a:r>
              <a:rPr lang="pt-BR" dirty="0" smtClean="0"/>
              <a:t>Tu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17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Oxítonas – regra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Acentuam-se: </a:t>
            </a:r>
          </a:p>
          <a:p>
            <a:r>
              <a:rPr lang="pt-BR" dirty="0" smtClean="0"/>
              <a:t>Oxítonas terminadas em “A”, “E” e “O”, seguidas ou não de “S”, inclusive seguidas de “LO(s)” OU “LA(s)”</a:t>
            </a:r>
          </a:p>
          <a:p>
            <a:r>
              <a:rPr lang="pt-BR" dirty="0" err="1" smtClean="0"/>
              <a:t>Ex</a:t>
            </a:r>
            <a:r>
              <a:rPr lang="pt-BR" dirty="0" smtClean="0"/>
              <a:t>: Gás, Pará, Café, Vocês, Cipós, Só, Guardá-la, Vê-lo, Compô-la.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74455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Oxítonas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Pastéis</a:t>
            </a:r>
          </a:p>
          <a:p>
            <a:r>
              <a:rPr lang="pt-BR" dirty="0" smtClean="0"/>
              <a:t>Chapéus</a:t>
            </a:r>
          </a:p>
          <a:p>
            <a:r>
              <a:rPr lang="pt-BR" dirty="0" smtClean="0"/>
              <a:t>Anzóis</a:t>
            </a:r>
          </a:p>
        </p:txBody>
      </p:sp>
    </p:spTree>
    <p:extLst>
      <p:ext uri="{BB962C8B-B14F-4D97-AF65-F5344CB8AC3E}">
        <p14:creationId xmlns:p14="http://schemas.microsoft.com/office/powerpoint/2010/main" val="109100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Oxítonas – regra 2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Acentuam-se:</a:t>
            </a:r>
          </a:p>
          <a:p>
            <a:r>
              <a:rPr lang="pt-BR" dirty="0" smtClean="0"/>
              <a:t>Oxítonas terminadas em ditongo aberto, como “ÉI”, “ÉU” e “ÓI”, seguidos ou não de “S”.</a:t>
            </a:r>
          </a:p>
          <a:p>
            <a:r>
              <a:rPr lang="pt-BR" dirty="0" err="1" smtClean="0"/>
              <a:t>Ex</a:t>
            </a:r>
            <a:r>
              <a:rPr lang="pt-BR" dirty="0" smtClean="0"/>
              <a:t>: Ninguém, Parabéns, Anéis, Véu, Dói.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0279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Oxítonas – regra 3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Só se acentuam oxítonas terminadas em “I” ou “U” em caso de hiato.</a:t>
            </a:r>
          </a:p>
          <a:p>
            <a:r>
              <a:rPr lang="pt-BR" dirty="0" err="1" smtClean="0"/>
              <a:t>Ex</a:t>
            </a:r>
            <a:r>
              <a:rPr lang="pt-BR" dirty="0" smtClean="0"/>
              <a:t>: Baú, Aí, Atraí-lo.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4888046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1_Bas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2_Bas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348</Words>
  <Application>Microsoft Office PowerPoint</Application>
  <PresentationFormat>Widescreen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Corbel</vt:lpstr>
      <vt:lpstr>Verdana</vt:lpstr>
      <vt:lpstr>Base</vt:lpstr>
      <vt:lpstr>1_Base</vt:lpstr>
      <vt:lpstr>2_Base</vt:lpstr>
      <vt:lpstr>Português</vt:lpstr>
      <vt:lpstr>Apresentação do PowerPoint</vt:lpstr>
      <vt:lpstr>Qual a diferença entre   acentuação gráfica  e  acentuação tônica?</vt:lpstr>
      <vt:lpstr>Posição da sílaba tônica na palavra</vt:lpstr>
      <vt:lpstr>Oxítonas</vt:lpstr>
      <vt:lpstr>Oxítonas – regra 1</vt:lpstr>
      <vt:lpstr>Oxítonas</vt:lpstr>
      <vt:lpstr>Oxítonas – regra 2 </vt:lpstr>
      <vt:lpstr>Oxítonas – regra 3 </vt:lpstr>
      <vt:lpstr>Paroxítona</vt:lpstr>
      <vt:lpstr>Paroxítonas – regra 1</vt:lpstr>
      <vt:lpstr>Ditongos</vt:lpstr>
      <vt:lpstr>Paroxítonas</vt:lpstr>
      <vt:lpstr>Paroxítona – regra 2</vt:lpstr>
      <vt:lpstr>Proparoxítonas -  regra</vt:lpstr>
      <vt:lpstr>Hiato</vt:lpstr>
    </vt:vector>
  </TitlesOfParts>
  <Company>LG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</dc:title>
  <dc:creator>Mariana C. Oliveira</dc:creator>
  <cp:lastModifiedBy>PET</cp:lastModifiedBy>
  <cp:revision>12</cp:revision>
  <dcterms:created xsi:type="dcterms:W3CDTF">2018-11-21T10:07:44Z</dcterms:created>
  <dcterms:modified xsi:type="dcterms:W3CDTF">2018-11-21T22:03:59Z</dcterms:modified>
</cp:coreProperties>
</file>