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  <p:sldMasterId id="2147483684" r:id="rId3"/>
  </p:sldMasterIdLst>
  <p:sldIdLst>
    <p:sldId id="262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6" r:id="rId15"/>
    <p:sldId id="271" r:id="rId16"/>
    <p:sldId id="270" r:id="rId17"/>
    <p:sldId id="272" r:id="rId18"/>
    <p:sldId id="273" r:id="rId19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03B1F5-3CF4-4F4A-B5A9-26ED70885CCF}" type="datetimeFigureOut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43DDD9-BB47-4F07-B390-353D07F7ECE3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72329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7635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29210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03B1F5-3CF4-4F4A-B5A9-26ED70885CCF}" type="datetimeFigureOut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43DDD9-BB47-4F07-B390-353D07F7ECE3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446718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26542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25898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014515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85651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582173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730306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8619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604098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80458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883953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44352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accent1"/>
          </a:solidFill>
          <a:ln w="12700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9980" y="882376"/>
            <a:ext cx="9966960" cy="2926080"/>
          </a:xfrm>
        </p:spPr>
        <p:txBody>
          <a:bodyPr anchor="b">
            <a:normAutofit/>
          </a:bodyPr>
          <a:lstStyle>
            <a:lvl1pPr algn="ctr">
              <a:lnSpc>
                <a:spcPct val="85000"/>
              </a:lnSpc>
              <a:defRPr sz="7200" b="1" cap="all" baseline="0">
                <a:solidFill>
                  <a:srgbClr val="FFFFFF"/>
                </a:solidFill>
              </a:defRPr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9530" y="3869634"/>
            <a:ext cx="8767860" cy="1388165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rgbClr val="FFFFFF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pt-BR" smtClean="0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C03B1F5-3CF4-4F4A-B5A9-26ED70885CCF}" type="datetimeFigureOut">
              <a:rPr lang="pt-BR" smtClean="0"/>
              <a:pPr/>
              <a:t>21/11/2018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AE43DDD9-BB47-4F07-B390-353D07F7ECE3}" type="slidenum">
              <a:rPr lang="pt-BR" smtClean="0"/>
              <a:pPr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>
            <a:off x="1978660" y="3733800"/>
            <a:ext cx="8229601" cy="0"/>
          </a:xfrm>
          <a:prstGeom prst="line">
            <a:avLst/>
          </a:prstGeom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331491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879893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058502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2574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5486557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24456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08136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6424" y="1173575"/>
            <a:ext cx="9966960" cy="2926080"/>
          </a:xfrm>
        </p:spPr>
        <p:txBody>
          <a:bodyPr anchor="b">
            <a:noAutofit/>
          </a:bodyPr>
          <a:lstStyle>
            <a:lvl1pPr algn="ctr">
              <a:lnSpc>
                <a:spcPct val="85000"/>
              </a:lnSpc>
              <a:defRPr sz="7200" b="0" cap="all" baseline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709928" y="4154520"/>
            <a:ext cx="8769096" cy="1363806"/>
          </a:xfrm>
        </p:spPr>
        <p:txBody>
          <a:bodyPr anchor="t">
            <a:normAutofit/>
          </a:bodyPr>
          <a:lstStyle>
            <a:lvl1pPr marL="0" indent="0" algn="ctr">
              <a:buNone/>
              <a:defRPr sz="2200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1981200" y="4020408"/>
            <a:ext cx="8229601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390778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107162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695677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990349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324100" cy="5410200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762000"/>
            <a:ext cx="7429500" cy="5410200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25068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3000" y="2057399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67612" y="2057400"/>
            <a:ext cx="4754880" cy="40233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13892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01511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3000" y="2721483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69173" y="1999032"/>
            <a:ext cx="4754880" cy="777240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69173" y="2719322"/>
            <a:ext cx="4754880" cy="338328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8583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61580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824563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52159" y="1097280"/>
            <a:ext cx="5212080" cy="46634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301752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3891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1097280"/>
            <a:ext cx="3931920" cy="1737360"/>
          </a:xfrm>
        </p:spPr>
        <p:txBody>
          <a:bodyPr anchor="b">
            <a:noAutofit/>
          </a:bodyPr>
          <a:lstStyle>
            <a:lvl1pPr>
              <a:lnSpc>
                <a:spcPct val="90000"/>
              </a:lnSpc>
              <a:defRPr sz="4000" b="0"/>
            </a:lvl1pPr>
          </a:lstStyle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413248" y="1069847"/>
            <a:ext cx="6099048" cy="4800600"/>
          </a:xfrm>
        </p:spPr>
        <p:txBody>
          <a:bodyPr lIns="274320" tIns="182880"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 smtClean="0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3000" y="2834640"/>
            <a:ext cx="3931920" cy="288036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7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18734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6767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6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spect="1"/>
          </p:cNvSpPr>
          <p:nvPr/>
        </p:nvSpPr>
        <p:spPr>
          <a:xfrm>
            <a:off x="231140" y="243840"/>
            <a:ext cx="11724640" cy="6377939"/>
          </a:xfrm>
          <a:prstGeom prst="rect">
            <a:avLst/>
          </a:prstGeom>
          <a:solidFill>
            <a:schemeClr val="bg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609600"/>
            <a:ext cx="9875520" cy="13563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2057400"/>
            <a:ext cx="9872871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42996" y="6223828"/>
            <a:ext cx="23290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/>
                </a:solidFill>
              </a:defRPr>
            </a:lvl1pPr>
          </a:lstStyle>
          <a:p>
            <a:fld id="{3C03B1F5-3CF4-4F4A-B5A9-26ED70885CCF}" type="datetimeFigureOut">
              <a:rPr lang="pt-BR" smtClean="0">
                <a:solidFill>
                  <a:srgbClr val="5B9BD5"/>
                </a:solidFill>
              </a:rPr>
              <a:pPr/>
              <a:t>21/11/2018</a:t>
            </a:fld>
            <a:endParaRPr lang="pt-BR">
              <a:solidFill>
                <a:srgbClr val="5B9BD5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949148" y="6223828"/>
            <a:ext cx="471777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/>
                </a:solidFill>
              </a:defRPr>
            </a:lvl1pPr>
          </a:lstStyle>
          <a:p>
            <a:endParaRPr lang="pt-BR">
              <a:solidFill>
                <a:srgbClr val="5B9BD5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329530" y="6223828"/>
            <a:ext cx="17062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fld id="{AE43DDD9-BB47-4F07-B390-353D07F7ECE3}" type="slidenum">
              <a:rPr lang="pt-BR" smtClean="0">
                <a:solidFill>
                  <a:srgbClr val="5B9BD5"/>
                </a:solidFill>
              </a:rPr>
              <a:pPr/>
              <a:t>‹nº›</a:t>
            </a:fld>
            <a:endParaRPr lang="pt-BR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61629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182880" algn="l" defTabSz="914400" rtl="0" eaLnBrk="1" latinLnBrk="0" hangingPunct="1">
        <a:lnSpc>
          <a:spcPct val="90000"/>
        </a:lnSpc>
        <a:spcBef>
          <a:spcPts val="1400"/>
        </a:spcBef>
        <a:buClr>
          <a:schemeClr val="accent1"/>
        </a:buClr>
        <a:buSzPct val="80000"/>
        <a:buFont typeface="Corbel" pitchFamily="34" charset="0"/>
        <a:buChar char="•"/>
        <a:defRPr sz="22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20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SzPct val="80000"/>
        <a:buFont typeface="Corbel" pitchFamily="34" charset="0"/>
        <a:buChar char="•"/>
        <a:defRPr sz="1600" kern="1200">
          <a:solidFill>
            <a:schemeClr val="accent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pt-BR" sz="6600" dirty="0" smtClean="0"/>
              <a:t>Português</a:t>
            </a:r>
            <a:endParaRPr lang="pt-BR" sz="6600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pt-BR" sz="2400" dirty="0" smtClean="0"/>
              <a:t>Mariana Cavalcante, Rafael Lobo e </a:t>
            </a:r>
            <a:r>
              <a:rPr lang="pt-BR" sz="2400" dirty="0" err="1" smtClean="0"/>
              <a:t>Thuane</a:t>
            </a:r>
            <a:r>
              <a:rPr lang="pt-BR" sz="2400" dirty="0" smtClean="0"/>
              <a:t> </a:t>
            </a:r>
            <a:r>
              <a:rPr lang="pt-BR" sz="2400" dirty="0" err="1" smtClean="0"/>
              <a:t>Ingred</a:t>
            </a:r>
            <a:endParaRPr lang="pt-BR" sz="2400" dirty="0"/>
          </a:p>
        </p:txBody>
      </p:sp>
    </p:spTree>
    <p:extLst>
      <p:ext uri="{BB962C8B-B14F-4D97-AF65-F5344CB8AC3E}">
        <p14:creationId xmlns:p14="http://schemas.microsoft.com/office/powerpoint/2010/main" val="639041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Paroxítona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1" y="2057400"/>
            <a:ext cx="4351638" cy="4038600"/>
          </a:xfrm>
        </p:spPr>
        <p:txBody>
          <a:bodyPr>
            <a:normAutofit fontScale="85000" lnSpcReduction="20000"/>
          </a:bodyPr>
          <a:lstStyle/>
          <a:p>
            <a:r>
              <a:rPr lang="pt-BR" sz="2600" dirty="0" smtClean="0"/>
              <a:t>Afável</a:t>
            </a:r>
          </a:p>
          <a:p>
            <a:r>
              <a:rPr lang="pt-BR" sz="2600" dirty="0" smtClean="0"/>
              <a:t>Fácil</a:t>
            </a:r>
          </a:p>
          <a:p>
            <a:r>
              <a:rPr lang="pt-BR" sz="2600" dirty="0" smtClean="0"/>
              <a:t>Câncer</a:t>
            </a:r>
          </a:p>
          <a:p>
            <a:r>
              <a:rPr lang="pt-BR" sz="2600" dirty="0" smtClean="0"/>
              <a:t>Caráter</a:t>
            </a:r>
          </a:p>
          <a:p>
            <a:r>
              <a:rPr lang="pt-BR" sz="2600" dirty="0" smtClean="0"/>
              <a:t>Tórax</a:t>
            </a:r>
          </a:p>
          <a:p>
            <a:r>
              <a:rPr lang="pt-BR" sz="2600" dirty="0" smtClean="0"/>
              <a:t>Látex</a:t>
            </a:r>
          </a:p>
          <a:p>
            <a:r>
              <a:rPr lang="pt-BR" sz="2600" dirty="0" smtClean="0"/>
              <a:t>Quéops</a:t>
            </a:r>
          </a:p>
          <a:p>
            <a:r>
              <a:rPr lang="pt-BR" sz="2600" dirty="0" smtClean="0"/>
              <a:t>Bíceps</a:t>
            </a:r>
          </a:p>
          <a:p>
            <a:pPr marL="388620" lvl="0" indent="-342900">
              <a:buClr>
                <a:srgbClr val="5B9BD5"/>
              </a:buClr>
              <a:buFont typeface="Arial" panose="020B0604020202020204" pitchFamily="34" charset="0"/>
              <a:buChar char="•"/>
            </a:pPr>
            <a:r>
              <a:rPr lang="pt-BR" sz="2600" dirty="0">
                <a:solidFill>
                  <a:srgbClr val="5B9BD5"/>
                </a:solidFill>
              </a:rPr>
              <a:t>Ímã</a:t>
            </a:r>
          </a:p>
          <a:p>
            <a:pPr marL="388620" lvl="0" indent="-342900">
              <a:buClr>
                <a:srgbClr val="5B9BD5"/>
              </a:buClr>
              <a:buFont typeface="Arial" panose="020B0604020202020204" pitchFamily="34" charset="0"/>
              <a:buChar char="•"/>
            </a:pPr>
            <a:r>
              <a:rPr lang="pt-BR" sz="2600" dirty="0" smtClean="0">
                <a:solidFill>
                  <a:srgbClr val="5B9BD5"/>
                </a:solidFill>
              </a:rPr>
              <a:t>Órfãs</a:t>
            </a:r>
            <a:endParaRPr lang="pt-BR" sz="2600" dirty="0" smtClean="0"/>
          </a:p>
          <a:p>
            <a:endParaRPr lang="pt-BR" dirty="0"/>
          </a:p>
        </p:txBody>
      </p:sp>
      <p:sp>
        <p:nvSpPr>
          <p:cNvPr id="5" name="CaixaDeTexto 4"/>
          <p:cNvSpPr txBox="1"/>
          <p:nvPr/>
        </p:nvSpPr>
        <p:spPr>
          <a:xfrm>
            <a:off x="5947719" y="1669397"/>
            <a:ext cx="5395784" cy="50321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Órgãos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Bênção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Júri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Lápis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Náilon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Elétrons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Álbum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Álbuns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Bônus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Vírus</a:t>
            </a:r>
            <a:endParaRPr lang="pt-BR" sz="2200" dirty="0">
              <a:solidFill>
                <a:srgbClr val="5B9BD5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285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Paroxítonas – regra 1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1" y="2057400"/>
            <a:ext cx="5785022" cy="4038600"/>
          </a:xfrm>
        </p:spPr>
        <p:txBody>
          <a:bodyPr/>
          <a:lstStyle/>
          <a:p>
            <a:r>
              <a:rPr lang="pt-BR" dirty="0" smtClean="0"/>
              <a:t>Acentuam-se as paroxítonas terminadas em:</a:t>
            </a:r>
          </a:p>
          <a:p>
            <a:r>
              <a:rPr lang="pt-BR" dirty="0" smtClean="0"/>
              <a:t>L</a:t>
            </a:r>
          </a:p>
          <a:p>
            <a:r>
              <a:rPr lang="pt-BR" dirty="0" smtClean="0"/>
              <a:t>N</a:t>
            </a:r>
          </a:p>
          <a:p>
            <a:r>
              <a:rPr lang="pt-BR" dirty="0" smtClean="0"/>
              <a:t>R</a:t>
            </a:r>
          </a:p>
          <a:p>
            <a:r>
              <a:rPr lang="pt-BR" dirty="0" smtClean="0"/>
              <a:t>X</a:t>
            </a:r>
          </a:p>
          <a:p>
            <a:r>
              <a:rPr lang="pt-BR" dirty="0" smtClean="0"/>
              <a:t>OS</a:t>
            </a:r>
          </a:p>
          <a:p>
            <a:r>
              <a:rPr lang="pt-BR" dirty="0" smtClean="0"/>
              <a:t>Ã(S)</a:t>
            </a:r>
          </a:p>
          <a:p>
            <a:r>
              <a:rPr lang="pt-BR" dirty="0" smtClean="0"/>
              <a:t>L, I(s), N, US, </a:t>
            </a:r>
            <a:r>
              <a:rPr lang="pt-BR" dirty="0"/>
              <a:t>P</a:t>
            </a:r>
            <a:r>
              <a:rPr lang="pt-BR" dirty="0" smtClean="0"/>
              <a:t>S, Ã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6186617" y="2791092"/>
            <a:ext cx="5478162" cy="330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ÃO(S)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I(S)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ON(S)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UM/UNS</a:t>
            </a:r>
          </a:p>
          <a:p>
            <a:pPr marL="388620" lvl="0" indent="-34290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  <a:buFont typeface="Arial" panose="020B0604020202020204" pitchFamily="34" charset="0"/>
              <a:buChar char="•"/>
            </a:pPr>
            <a:r>
              <a:rPr lang="pt-BR" sz="2200" dirty="0" smtClean="0">
                <a:solidFill>
                  <a:srgbClr val="5B9BD5"/>
                </a:solidFill>
              </a:rPr>
              <a:t>US</a:t>
            </a:r>
          </a:p>
          <a:p>
            <a:pPr marL="45720" lvl="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</a:pPr>
            <a:r>
              <a:rPr lang="pt-BR" sz="2200" dirty="0" smtClean="0">
                <a:solidFill>
                  <a:srgbClr val="5B9BD5"/>
                </a:solidFill>
              </a:rPr>
              <a:t>R, UM, UNS, ON, X, ÃO</a:t>
            </a:r>
            <a:endParaRPr lang="pt-BR" dirty="0" smtClean="0"/>
          </a:p>
          <a:p>
            <a:pPr marL="45720" lvl="0">
              <a:lnSpc>
                <a:spcPct val="90000"/>
              </a:lnSpc>
              <a:spcBef>
                <a:spcPts val="1400"/>
              </a:spcBef>
              <a:buClr>
                <a:srgbClr val="5B9BD5"/>
              </a:buClr>
              <a:buSzPct val="80000"/>
            </a:pPr>
            <a:r>
              <a:rPr lang="pt-BR" sz="2200" dirty="0" smtClean="0">
                <a:solidFill>
                  <a:srgbClr val="5B9BD5"/>
                </a:solidFill>
              </a:rPr>
              <a:t>&amp; Ditongos</a:t>
            </a:r>
            <a:endParaRPr lang="pt-BR" sz="2200" dirty="0" smtClean="0">
              <a:solidFill>
                <a:srgbClr val="5B9BD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1030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Ditongos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Encontro de uma vogal e uma </a:t>
            </a:r>
            <a:r>
              <a:rPr lang="pt-BR" dirty="0" err="1" smtClean="0"/>
              <a:t>semi</a:t>
            </a:r>
            <a:r>
              <a:rPr lang="pt-BR" dirty="0" err="1"/>
              <a:t>-</a:t>
            </a:r>
            <a:r>
              <a:rPr lang="pt-BR" dirty="0" err="1" smtClean="0"/>
              <a:t>vogal</a:t>
            </a:r>
            <a:endParaRPr lang="pt-BR" dirty="0" smtClean="0"/>
          </a:p>
          <a:p>
            <a:r>
              <a:rPr lang="pt-BR" dirty="0" smtClean="0"/>
              <a:t>É dividido em Ditongo Crescente e Ditongo Decrescente.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SM+V (Crescente)                                V+SM (Decrescente)</a:t>
            </a:r>
          </a:p>
          <a:p>
            <a:pPr marL="2271400" lvl="8" indent="0">
              <a:buNone/>
            </a:pPr>
            <a:r>
              <a:rPr lang="pt-BR" dirty="0" smtClean="0"/>
              <a:t>                                               (</a:t>
            </a:r>
            <a:r>
              <a:rPr lang="pt-BR" dirty="0" smtClean="0"/>
              <a:t>lei</a:t>
            </a:r>
            <a:r>
              <a:rPr lang="pt-BR" dirty="0"/>
              <a:t>, mal, mau, </a:t>
            </a:r>
            <a:r>
              <a:rPr lang="pt-BR" dirty="0" smtClean="0"/>
              <a:t>véu)</a:t>
            </a:r>
            <a:endParaRPr lang="pt-BR" dirty="0" smtClean="0"/>
          </a:p>
          <a:p>
            <a:pPr marL="45720" indent="0">
              <a:buNone/>
            </a:pPr>
            <a:r>
              <a:rPr lang="pt-BR" dirty="0" smtClean="0"/>
              <a:t>SM – 1 </a:t>
            </a:r>
            <a:br>
              <a:rPr lang="pt-BR" dirty="0" smtClean="0"/>
            </a:br>
            <a:r>
              <a:rPr lang="pt-BR" dirty="0" smtClean="0"/>
              <a:t>V - 2</a:t>
            </a:r>
            <a:endParaRPr lang="pt-BR" dirty="0" smtClean="0"/>
          </a:p>
          <a:p>
            <a:r>
              <a:rPr lang="pt-BR" dirty="0" smtClean="0"/>
              <a:t>Acentua-se sempre a Paroxítona anterior ao ditongo crescente;</a:t>
            </a:r>
          </a:p>
          <a:p>
            <a:r>
              <a:rPr lang="pt-BR" dirty="0" err="1" smtClean="0"/>
              <a:t>Sé-rie</a:t>
            </a:r>
            <a:r>
              <a:rPr lang="pt-BR" dirty="0" smtClean="0"/>
              <a:t>,  </a:t>
            </a:r>
            <a:r>
              <a:rPr lang="pt-BR" dirty="0" err="1" smtClean="0"/>
              <a:t>Ro-gé-rio</a:t>
            </a:r>
            <a:r>
              <a:rPr lang="pt-BR" dirty="0" smtClean="0"/>
              <a:t>, </a:t>
            </a:r>
            <a:r>
              <a:rPr lang="pt-BR" dirty="0" err="1" smtClean="0"/>
              <a:t>á-gua</a:t>
            </a:r>
            <a:r>
              <a:rPr lang="pt-BR" dirty="0" smtClean="0"/>
              <a:t>, </a:t>
            </a:r>
            <a:r>
              <a:rPr lang="pt-BR" dirty="0" err="1" smtClean="0"/>
              <a:t>sá-bio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253614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Paroxítonas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Névoa</a:t>
            </a:r>
          </a:p>
          <a:p>
            <a:r>
              <a:rPr lang="pt-BR" dirty="0" smtClean="0"/>
              <a:t>Polícia</a:t>
            </a:r>
          </a:p>
          <a:p>
            <a:r>
              <a:rPr lang="pt-BR" dirty="0" smtClean="0"/>
              <a:t>Série</a:t>
            </a:r>
          </a:p>
          <a:p>
            <a:r>
              <a:rPr lang="pt-BR" dirty="0" smtClean="0"/>
              <a:t>Lírio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924617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Paroxítona – regra 2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43000" y="2057400"/>
            <a:ext cx="9994557" cy="4038600"/>
          </a:xfrm>
        </p:spPr>
        <p:txBody>
          <a:bodyPr/>
          <a:lstStyle/>
          <a:p>
            <a:r>
              <a:rPr lang="pt-BR" dirty="0" smtClean="0"/>
              <a:t>Acentuam-se as paroxítonas terminadas em ditongo crescente (semivogal + vogal).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Férias, Calvície, Tênue, Infância.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026646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Proparoxítonas -  regra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Todas as proparoxítonas são acentuadas:</a:t>
            </a:r>
          </a:p>
          <a:p>
            <a:pPr marL="45720" indent="0">
              <a:buNone/>
            </a:pPr>
            <a:endParaRPr lang="pt-BR" dirty="0" smtClean="0"/>
          </a:p>
          <a:p>
            <a:r>
              <a:rPr lang="pt-BR" dirty="0" smtClean="0"/>
              <a:t>Música</a:t>
            </a:r>
          </a:p>
          <a:p>
            <a:r>
              <a:rPr lang="pt-BR" dirty="0" smtClean="0"/>
              <a:t>México</a:t>
            </a:r>
          </a:p>
          <a:p>
            <a:r>
              <a:rPr lang="pt-BR" dirty="0" smtClean="0"/>
              <a:t>Proparoxítona</a:t>
            </a:r>
          </a:p>
          <a:p>
            <a:r>
              <a:rPr lang="pt-BR" dirty="0" smtClean="0"/>
              <a:t>Lâmpada</a:t>
            </a:r>
          </a:p>
        </p:txBody>
      </p:sp>
    </p:spTree>
    <p:extLst>
      <p:ext uri="{BB962C8B-B14F-4D97-AF65-F5344CB8AC3E}">
        <p14:creationId xmlns:p14="http://schemas.microsoft.com/office/powerpoint/2010/main" val="5744612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Hiato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Acentuam-se as vogais “I” e “U” dos hiatos quando formarem sílabas sozinhos na sílaba.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Juízo, Luís, Cafeína, Saída.</a:t>
            </a:r>
          </a:p>
        </p:txBody>
      </p:sp>
    </p:spTree>
    <p:extLst>
      <p:ext uri="{BB962C8B-B14F-4D97-AF65-F5344CB8AC3E}">
        <p14:creationId xmlns:p14="http://schemas.microsoft.com/office/powerpoint/2010/main" val="35714984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o 6"/>
          <p:cNvGrpSpPr/>
          <p:nvPr/>
        </p:nvGrpSpPr>
        <p:grpSpPr>
          <a:xfrm>
            <a:off x="566351" y="1073579"/>
            <a:ext cx="9782263" cy="5632311"/>
            <a:chOff x="838200" y="365125"/>
            <a:chExt cx="9782263" cy="5632311"/>
          </a:xfrm>
        </p:grpSpPr>
        <p:sp>
          <p:nvSpPr>
            <p:cNvPr id="8" name="Retângulo 7"/>
            <p:cNvSpPr/>
            <p:nvPr/>
          </p:nvSpPr>
          <p:spPr>
            <a:xfrm>
              <a:off x="838200" y="365125"/>
              <a:ext cx="6096000" cy="563231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Tu, on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tem,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latin typeface="Verdana" panose="020B0604030504040204" pitchFamily="34" charset="0"/>
                </a:rPr>
                <a:t>Na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dan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ça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latin typeface="Verdana" panose="020B0604030504040204" pitchFamily="34" charset="0"/>
                </a:rPr>
                <a:t>Que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can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sa,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Vo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a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vas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 err="1">
                  <a:solidFill>
                    <a:srgbClr val="000000"/>
                  </a:solidFill>
                  <a:latin typeface="Verdana" panose="020B0604030504040204" pitchFamily="34" charset="0"/>
                </a:rPr>
                <a:t>Co'as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fa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ces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latin typeface="Verdana" panose="020B0604030504040204" pitchFamily="34" charset="0"/>
                </a:rPr>
                <a:t>Em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ro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sas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For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mo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sas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De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vi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vo,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Las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ci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vo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Car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mim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;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Na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val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sa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Tão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fal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sa,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Co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rri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as,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Fu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gi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as,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Ar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den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te,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Con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ten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te,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Tran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qui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la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Se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re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na,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Sem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pe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na</a:t>
              </a:r>
              <a:r>
                <a:rPr lang="pt-BR" dirty="0"/>
                <a:t/>
              </a:r>
              <a:br>
                <a:rPr lang="pt-BR" dirty="0"/>
              </a:b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De </a:t>
              </a:r>
              <a:r>
                <a:rPr lang="pt-BR" dirty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mim</a:t>
              </a:r>
              <a:r>
                <a:rPr lang="pt-BR" dirty="0">
                  <a:solidFill>
                    <a:srgbClr val="000000"/>
                  </a:solidFill>
                  <a:latin typeface="Verdana" panose="020B0604030504040204" pitchFamily="34" charset="0"/>
                </a:rPr>
                <a:t>!</a:t>
              </a:r>
              <a:endParaRPr lang="pt-BR" dirty="0"/>
            </a:p>
          </p:txBody>
        </p:sp>
        <p:sp>
          <p:nvSpPr>
            <p:cNvPr id="9" name="Retângulo 8"/>
            <p:cNvSpPr/>
            <p:nvPr/>
          </p:nvSpPr>
          <p:spPr>
            <a:xfrm>
              <a:off x="4524463" y="365125"/>
              <a:ext cx="6096000" cy="3139321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Quem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de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ra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Que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sin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tas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As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do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res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De a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mo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res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Que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lou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co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Sen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ti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!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Quem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de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ra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Que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sin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tas!...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— Não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ne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gues,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Não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min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tas...</a:t>
              </a:r>
              <a:r>
                <a:rPr lang="pt-BR" dirty="0" smtClean="0"/>
                <a:t/>
              </a:r>
              <a:br>
                <a:rPr lang="pt-BR" dirty="0" smtClean="0"/>
              </a:b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— Eu </a:t>
              </a:r>
              <a:r>
                <a:rPr lang="pt-BR" dirty="0" smtClean="0">
                  <a:solidFill>
                    <a:schemeClr val="accent2">
                      <a:lumMod val="75000"/>
                    </a:schemeClr>
                  </a:solidFill>
                  <a:latin typeface="Verdana" panose="020B0604030504040204" pitchFamily="34" charset="0"/>
                </a:rPr>
                <a:t>vi</a:t>
              </a:r>
              <a:r>
                <a:rPr lang="pt-BR" dirty="0" smtClean="0">
                  <a:solidFill>
                    <a:srgbClr val="000000"/>
                  </a:solidFill>
                  <a:latin typeface="Verdana" panose="020B0604030504040204" pitchFamily="34" charset="0"/>
                </a:rPr>
                <a:t>!...</a:t>
              </a:r>
              <a:endParaRPr lang="pt-BR" dirty="0"/>
            </a:p>
          </p:txBody>
        </p:sp>
      </p:grpSp>
      <p:sp>
        <p:nvSpPr>
          <p:cNvPr id="10" name="Retângulo 9"/>
          <p:cNvSpPr/>
          <p:nvPr/>
        </p:nvSpPr>
        <p:spPr>
          <a:xfrm>
            <a:off x="4252614" y="4400663"/>
            <a:ext cx="199937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Val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sa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vas: 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— Teus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be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los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Ca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be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los,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Já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sol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tos,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Re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vol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tos, 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Sal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ta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vam,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Vo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a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vam,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Brin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ca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vam</a:t>
            </a:r>
            <a:r>
              <a:rPr lang="pt-BR" dirty="0"/>
              <a:t/>
            </a:r>
            <a:br>
              <a:rPr lang="pt-BR" dirty="0"/>
            </a:br>
            <a:endParaRPr lang="pt-BR" dirty="0"/>
          </a:p>
        </p:txBody>
      </p:sp>
      <p:sp>
        <p:nvSpPr>
          <p:cNvPr id="11" name="Retângulo 10"/>
          <p:cNvSpPr/>
          <p:nvPr/>
        </p:nvSpPr>
        <p:spPr>
          <a:xfrm>
            <a:off x="8578461" y="1073579"/>
            <a:ext cx="204691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No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co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lo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Que é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meu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;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E os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o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lhos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Es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cu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ros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Tão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pu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ros,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Os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o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lhos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Per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ju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ros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Vol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vi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as,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Tre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mi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as,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So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rri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as,</a:t>
            </a:r>
            <a:r>
              <a:rPr lang="pt-BR" dirty="0"/>
              <a:t/>
            </a:r>
            <a:br>
              <a:rPr lang="pt-BR" dirty="0"/>
            </a:br>
            <a:r>
              <a:rPr lang="pt-BR" dirty="0" err="1">
                <a:solidFill>
                  <a:srgbClr val="000000"/>
                </a:solidFill>
                <a:latin typeface="Verdana" panose="020B0604030504040204" pitchFamily="34" charset="0"/>
              </a:rPr>
              <a:t>P'ra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Verdana" panose="020B0604030504040204" pitchFamily="34" charset="0"/>
              </a:rPr>
              <a:t>ou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tro</a:t>
            </a:r>
            <a:r>
              <a:rPr lang="pt-BR" dirty="0"/>
              <a:t/>
            </a:r>
            <a:br>
              <a:rPr lang="pt-BR" dirty="0"/>
            </a:br>
            <a:r>
              <a:rPr lang="pt-BR" dirty="0">
                <a:solidFill>
                  <a:schemeClr val="accent2"/>
                </a:solidFill>
                <a:latin typeface="Verdana" panose="020B0604030504040204" pitchFamily="34" charset="0"/>
              </a:rPr>
              <a:t>Não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 </a:t>
            </a:r>
            <a:r>
              <a:rPr lang="pt-BR" dirty="0">
                <a:latin typeface="Verdana" panose="020B0604030504040204" pitchFamily="34" charset="0"/>
              </a:rPr>
              <a:t>eu</a:t>
            </a:r>
            <a:r>
              <a:rPr lang="pt-BR" dirty="0">
                <a:solidFill>
                  <a:srgbClr val="000000"/>
                </a:solidFill>
                <a:latin typeface="Verdana" panose="020B0604030504040204" pitchFamily="34" charset="0"/>
              </a:rPr>
              <a:t>!</a:t>
            </a:r>
            <a:endParaRPr lang="pt-BR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94270" y="222422"/>
            <a:ext cx="532988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A valsa</a:t>
            </a:r>
          </a:p>
          <a:p>
            <a:r>
              <a:rPr lang="pt-BR" dirty="0" smtClean="0"/>
              <a:t>Casimiro de Abreu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771094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10049" y="1013254"/>
            <a:ext cx="9875520" cy="4852087"/>
          </a:xfrm>
        </p:spPr>
        <p:txBody>
          <a:bodyPr>
            <a:normAutofit/>
          </a:bodyPr>
          <a:lstStyle/>
          <a:p>
            <a:pPr algn="ctr"/>
            <a:r>
              <a:rPr lang="pt-BR" sz="4000" dirty="0" smtClean="0"/>
              <a:t>Qual a diferença entre </a:t>
            </a:r>
            <a:br>
              <a:rPr lang="pt-BR" sz="4000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800" b="1" dirty="0" smtClean="0"/>
              <a:t>acentuação gráfica 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sz="4000" dirty="0" smtClean="0"/>
              <a:t>e</a:t>
            </a:r>
            <a:r>
              <a:rPr lang="pt-BR" dirty="0" smtClean="0"/>
              <a:t> </a:t>
            </a:r>
            <a:br>
              <a:rPr lang="pt-BR" dirty="0" smtClean="0"/>
            </a:br>
            <a:r>
              <a:rPr lang="pt-BR" sz="4800" b="1" dirty="0" smtClean="0"/>
              <a:t>acentuação tônica</a:t>
            </a:r>
            <a:r>
              <a:rPr lang="pt-BR" dirty="0" smtClean="0"/>
              <a:t>?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1912897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Posição da sílaba tônica na palavra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Oxítona -&gt; última sílaba tônica</a:t>
            </a:r>
          </a:p>
          <a:p>
            <a:r>
              <a:rPr lang="pt-BR" dirty="0" smtClean="0"/>
              <a:t>Paroxítona-&gt; penúltima sílaba tônica</a:t>
            </a:r>
          </a:p>
          <a:p>
            <a:r>
              <a:rPr lang="pt-BR" dirty="0" smtClean="0"/>
              <a:t>Proparoxítona -&gt; antepenúltima sílaba tônica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865107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Oxítonas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Chá</a:t>
            </a:r>
          </a:p>
          <a:p>
            <a:r>
              <a:rPr lang="pt-BR" dirty="0" smtClean="0"/>
              <a:t>Mês</a:t>
            </a:r>
          </a:p>
          <a:p>
            <a:r>
              <a:rPr lang="pt-BR" dirty="0" smtClean="0"/>
              <a:t>Vi</a:t>
            </a:r>
          </a:p>
          <a:p>
            <a:r>
              <a:rPr lang="pt-BR" dirty="0" smtClean="0"/>
              <a:t>Nós</a:t>
            </a:r>
          </a:p>
          <a:p>
            <a:r>
              <a:rPr lang="pt-BR" dirty="0" smtClean="0"/>
              <a:t>Tu</a:t>
            </a:r>
          </a:p>
          <a:p>
            <a:endParaRPr lang="pt-BR" dirty="0" smtClean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41795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Oxítonas – regra 1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Acentuam-se: </a:t>
            </a:r>
          </a:p>
          <a:p>
            <a:r>
              <a:rPr lang="pt-BR" dirty="0" smtClean="0"/>
              <a:t>Oxítonas terminadas em “A”, “E” e “O”, seguidas ou não de “S”, inclusive seguidas de “LO(s)” OU “LA(s)”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Gás, Pará, Café, Vocês, Cipós, Só, Guardá-la, Vê-lo, Compô-la.</a:t>
            </a:r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7445534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Oxítonas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Pastéis</a:t>
            </a:r>
          </a:p>
          <a:p>
            <a:r>
              <a:rPr lang="pt-BR" dirty="0" smtClean="0"/>
              <a:t>Chapéus</a:t>
            </a:r>
          </a:p>
          <a:p>
            <a:r>
              <a:rPr lang="pt-BR" dirty="0" smtClean="0"/>
              <a:t>Anzóis</a:t>
            </a:r>
          </a:p>
        </p:txBody>
      </p:sp>
    </p:spTree>
    <p:extLst>
      <p:ext uri="{BB962C8B-B14F-4D97-AF65-F5344CB8AC3E}">
        <p14:creationId xmlns:p14="http://schemas.microsoft.com/office/powerpoint/2010/main" val="10910026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Oxítonas – regra 2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Acentuam-se:</a:t>
            </a:r>
          </a:p>
          <a:p>
            <a:r>
              <a:rPr lang="pt-BR" dirty="0" smtClean="0"/>
              <a:t>Oxítonas terminadas em ditongo aberto, como “ÉI”, “ÉU” e “ÓI”, seguidos ou não de “S”.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Ninguém, Parabéns, Anéis, Véu, Dói.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602792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Oxítonas – regra 3 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/>
              <a:t>Só se acentuam oxítonas terminadas em “I” ou “U” em caso de hiato.</a:t>
            </a:r>
          </a:p>
          <a:p>
            <a:r>
              <a:rPr lang="pt-BR" dirty="0" err="1" smtClean="0"/>
              <a:t>Ex</a:t>
            </a:r>
            <a:r>
              <a:rPr lang="pt-BR" dirty="0" smtClean="0"/>
              <a:t>: Baú, Aí, Atraí-lo.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594888046"/>
      </p:ext>
    </p:extLst>
  </p:cSld>
  <p:clrMapOvr>
    <a:masterClrMapping/>
  </p:clrMapOvr>
</p:sld>
</file>

<file path=ppt/theme/theme1.xml><?xml version="1.0" encoding="utf-8"?>
<a:theme xmlns:a="http://schemas.openxmlformats.org/drawingml/2006/main" name="Bas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2.xml><?xml version="1.0" encoding="utf-8"?>
<a:theme xmlns:a="http://schemas.openxmlformats.org/drawingml/2006/main" name="1_Bas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ppt/theme/theme3.xml><?xml version="1.0" encoding="utf-8"?>
<a:theme xmlns:a="http://schemas.openxmlformats.org/drawingml/2006/main" name="2_Bas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Base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se">
      <a:fillStyleLst>
        <a:solidFill>
          <a:schemeClr val="phClr"/>
        </a:solidFill>
        <a:solidFill>
          <a:schemeClr val="phClr">
            <a:tint val="55000"/>
            <a:satMod val="13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  <a:satMod val="105000"/>
              </a:schemeClr>
            </a:gs>
            <a:gs pos="100000">
              <a:schemeClr val="phClr">
                <a:shade val="80000"/>
                <a:satMod val="12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5397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27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95000"/>
            <a:satMod val="140000"/>
          </a:schemeClr>
        </a:solidFill>
        <a:solidFill>
          <a:schemeClr val="phClr">
            <a:tint val="90000"/>
            <a:shade val="85000"/>
            <a:satMod val="160000"/>
            <a:lumMod val="11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sis" id="{5665723A-49BA-4B57-8411-A56F8F207965}" vid="{90E45F77-AEFC-46EF-A7C1-5B338C297B0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352</TotalTime>
  <Words>348</Words>
  <Application>Microsoft Office PowerPoint</Application>
  <PresentationFormat>Widescreen</PresentationFormat>
  <Paragraphs>96</Paragraphs>
  <Slides>16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3</vt:i4>
      </vt:variant>
      <vt:variant>
        <vt:lpstr>Títulos de slides</vt:lpstr>
      </vt:variant>
      <vt:variant>
        <vt:i4>16</vt:i4>
      </vt:variant>
    </vt:vector>
  </HeadingPairs>
  <TitlesOfParts>
    <vt:vector size="22" baseType="lpstr">
      <vt:lpstr>Arial</vt:lpstr>
      <vt:lpstr>Corbel</vt:lpstr>
      <vt:lpstr>Verdana</vt:lpstr>
      <vt:lpstr>Base</vt:lpstr>
      <vt:lpstr>1_Base</vt:lpstr>
      <vt:lpstr>2_Base</vt:lpstr>
      <vt:lpstr>Português</vt:lpstr>
      <vt:lpstr>Apresentação do PowerPoint</vt:lpstr>
      <vt:lpstr>Qual a diferença entre   acentuação gráfica  e  acentuação tônica?</vt:lpstr>
      <vt:lpstr>Posição da sílaba tônica na palavra</vt:lpstr>
      <vt:lpstr>Oxítonas</vt:lpstr>
      <vt:lpstr>Oxítonas – regra 1</vt:lpstr>
      <vt:lpstr>Oxítonas</vt:lpstr>
      <vt:lpstr>Oxítonas – regra 2 </vt:lpstr>
      <vt:lpstr>Oxítonas – regra 3 </vt:lpstr>
      <vt:lpstr>Paroxítona</vt:lpstr>
      <vt:lpstr>Paroxítonas – regra 1</vt:lpstr>
      <vt:lpstr>Ditongos</vt:lpstr>
      <vt:lpstr>Paroxítonas</vt:lpstr>
      <vt:lpstr>Paroxítona – regra 2</vt:lpstr>
      <vt:lpstr>Proparoxítonas -  regra</vt:lpstr>
      <vt:lpstr>Hiato</vt:lpstr>
    </vt:vector>
  </TitlesOfParts>
  <Company>LG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Português</dc:title>
  <dc:creator>Mariana C. Oliveira</dc:creator>
  <cp:lastModifiedBy>PET</cp:lastModifiedBy>
  <cp:revision>12</cp:revision>
  <dcterms:created xsi:type="dcterms:W3CDTF">2018-11-21T10:07:44Z</dcterms:created>
  <dcterms:modified xsi:type="dcterms:W3CDTF">2018-11-21T22:03:59Z</dcterms:modified>
</cp:coreProperties>
</file>