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641545-B373-4556-BD1A-CCBF2FB358E2}" type="datetimeFigureOut">
              <a:rPr lang="pt-BR" smtClean="0"/>
              <a:pPr/>
              <a:t>24/01/2019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227E84-2092-4385-956E-D32B3544162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ah%20Chase\Documents\UFAL\PAESP\MAIORIDADE%20PENAL%20NO%20BRASIL(480P)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8316416" cy="26642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PaespE</a:t>
            </a:r>
            <a:r>
              <a:rPr lang="pt-BR" dirty="0" smtClean="0"/>
              <a:t> </a:t>
            </a:r>
            <a:r>
              <a:rPr lang="pt-BR" dirty="0" smtClean="0"/>
              <a:t>– Redação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Competências avaliadas na redação do ENEM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t-BR" dirty="0" smtClean="0"/>
              <a:t>Proposta de Redação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5085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 maioridade penal no Brasil ocorre aos 18 </a:t>
            </a:r>
            <a:r>
              <a:rPr lang="pt-BR" dirty="0" smtClean="0"/>
              <a:t>anos. Os </a:t>
            </a:r>
            <a:r>
              <a:rPr lang="pt-BR" dirty="0"/>
              <a:t>crimes ou contravenções praticados por adolescentes ou crianças são definidas como "atos </a:t>
            </a:r>
            <a:r>
              <a:rPr lang="pt-BR" dirty="0" err="1"/>
              <a:t>infracionais</a:t>
            </a:r>
            <a:r>
              <a:rPr lang="pt-BR" dirty="0" smtClean="0"/>
              <a:t>"</a:t>
            </a:r>
            <a:r>
              <a:rPr lang="pt-BR" dirty="0"/>
              <a:t> e seus praticantes como "infratores" ou, como preferem outros, de "adolescentes em conflito com a lei". As penalidades previstas são chamadas de "medidas socioeducativas" e se restringem apenas a adolescentes de 12 a 17 anos</a:t>
            </a:r>
            <a:r>
              <a:rPr lang="pt-BR" dirty="0" smtClean="0"/>
              <a:t>.</a:t>
            </a:r>
            <a:r>
              <a:rPr lang="pt-BR" dirty="0"/>
              <a:t> O Estatuto da Criança e do Adolescente estabelece, </a:t>
            </a:r>
            <a:r>
              <a:rPr lang="pt-BR" dirty="0" smtClean="0"/>
              <a:t>quanto </a:t>
            </a:r>
            <a:r>
              <a:rPr lang="pt-BR" dirty="0"/>
              <a:t>ao adolescente infrator, que "em nenhuma hipótese o período máximo de internação excederá a três anos" (por cada ato </a:t>
            </a:r>
            <a:r>
              <a:rPr lang="pt-BR" dirty="0" err="1"/>
              <a:t>infracional</a:t>
            </a:r>
            <a:r>
              <a:rPr lang="pt-BR" dirty="0"/>
              <a:t> grave cometido, conforme entendem os Tribunais). Após esse período, será transferido para o sistema de semiliberdade ou liberdade assistida, podendo retornar ao regime de internação em caso de mau-comportamento.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10527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TEXTO III</a:t>
            </a:r>
            <a:endParaRPr lang="pt-B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redução da maioridade penal em discussão no Brasil -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5229200"/>
          </a:xfrm>
        </p:spPr>
        <p:txBody>
          <a:bodyPr>
            <a:noAutofit/>
          </a:bodyPr>
          <a:lstStyle/>
          <a:p>
            <a:pPr algn="just" fontAlgn="base"/>
            <a:r>
              <a:rPr lang="pt-BR" sz="2000" dirty="0" smtClean="0"/>
              <a:t>De acordo com a conclusão do levantamento ”A redução da maioridade penal diminui a violência? Evidências de um estudo comparado”, realizado pela Universidade Federal de Pernambuco (UFPE), </a:t>
            </a:r>
            <a:r>
              <a:rPr lang="pt-BR" sz="2000" b="1" dirty="0" smtClean="0"/>
              <a:t>não há sinais de que haja um impacto positivo da redução da maioridade penal nos índices de violência</a:t>
            </a:r>
            <a:r>
              <a:rPr lang="pt-BR" sz="2000" dirty="0" smtClean="0"/>
              <a:t>.</a:t>
            </a:r>
          </a:p>
          <a:p>
            <a:pPr algn="just" fontAlgn="base"/>
            <a:r>
              <a:rPr lang="pt-BR" sz="2000" dirty="0" smtClean="0"/>
              <a:t>Para chegar a esse resultado, o estudo levou em conta as </a:t>
            </a:r>
            <a:r>
              <a:rPr lang="pt-BR" sz="2000" b="1" dirty="0" smtClean="0"/>
              <a:t>taxas de homicídio</a:t>
            </a:r>
            <a:r>
              <a:rPr lang="pt-BR" sz="2000" dirty="0" smtClean="0"/>
              <a:t> por 100 mil habitantes de países com diferentes idades de maioridade penal e responsabilização penal. Na média, essas idades correspondem a 18 e 11 anos, respectivamente. O Brasil se aproxima da tendência global, </a:t>
            </a:r>
            <a:r>
              <a:rPr lang="pt-BR" sz="2000" b="1" dirty="0" smtClean="0"/>
              <a:t>com maioridade penal de 18 anos e responsabilização penal de 12 anos.</a:t>
            </a:r>
          </a:p>
          <a:p>
            <a:pPr algn="just" fontAlgn="base"/>
            <a:r>
              <a:rPr lang="pt-BR" sz="2000" dirty="0" smtClean="0"/>
              <a:t>De acordo com uma pesquisa feita pelo Instituto </a:t>
            </a:r>
            <a:r>
              <a:rPr lang="pt-BR" sz="2000" dirty="0" err="1" smtClean="0"/>
              <a:t>DataFolha</a:t>
            </a:r>
            <a:r>
              <a:rPr lang="pt-BR" sz="2000" dirty="0" smtClean="0"/>
              <a:t> em janeiro de 2018, </a:t>
            </a:r>
            <a:r>
              <a:rPr lang="pt-BR" sz="2000" b="1" dirty="0" smtClean="0"/>
              <a:t>84% dos brasileiros são a favor da mudança. </a:t>
            </a:r>
            <a:r>
              <a:rPr lang="pt-BR" sz="2000" dirty="0" smtClean="0"/>
              <a:t>O coordenador do programa de justiça da ONG Conectas Direitos Humanos acredita que esse resultado pode ser explicado por uma sensação de </a:t>
            </a:r>
            <a:r>
              <a:rPr lang="pt-BR" sz="2000" b="1" dirty="0" smtClean="0"/>
              <a:t>impunidade</a:t>
            </a:r>
            <a:r>
              <a:rPr lang="pt-BR" sz="2000" dirty="0" smtClean="0"/>
              <a:t>. No entanto, aponta que essa não é a realidade. “É importante a gente quebrar essa falsa premissa de que não há responsabilização. Ela existe, mas </a:t>
            </a:r>
            <a:r>
              <a:rPr lang="pt-BR" sz="2000" b="1" dirty="0" smtClean="0"/>
              <a:t>ela é diferenciada</a:t>
            </a:r>
            <a:r>
              <a:rPr lang="pt-BR" sz="2000" dirty="0" smtClean="0"/>
              <a:t>”, explicou.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redução da maioridade penal em discussão no Brasil - Dados</a:t>
            </a:r>
            <a:endParaRPr lang="pt-BR" dirty="0"/>
          </a:p>
        </p:txBody>
      </p:sp>
      <p:pic>
        <p:nvPicPr>
          <p:cNvPr id="4" name="MAIORIDADE PENAL NO BRASIL(480P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6768752" cy="507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1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18457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Demonstrar domínio da norma culta da língua escrita;</a:t>
            </a:r>
          </a:p>
          <a:p>
            <a:r>
              <a:rPr lang="pt-BR" sz="3200" dirty="0" smtClean="0"/>
              <a:t>Avalia:</a:t>
            </a:r>
          </a:p>
          <a:p>
            <a:pPr lvl="1"/>
            <a:r>
              <a:rPr lang="pt-BR" sz="2800" dirty="0" smtClean="0"/>
              <a:t>Pontuação;</a:t>
            </a:r>
          </a:p>
          <a:p>
            <a:pPr lvl="1"/>
            <a:r>
              <a:rPr lang="pt-BR" sz="2800" dirty="0" smtClean="0"/>
              <a:t>Acentuação;</a:t>
            </a:r>
          </a:p>
          <a:p>
            <a:pPr lvl="1"/>
            <a:r>
              <a:rPr lang="pt-BR" sz="2800" dirty="0" smtClean="0"/>
              <a:t>Construção dos períodos;</a:t>
            </a:r>
          </a:p>
          <a:p>
            <a:pPr lvl="1"/>
            <a:r>
              <a:rPr lang="pt-BR" sz="2800" dirty="0" smtClean="0"/>
              <a:t>Escolha vocabular;</a:t>
            </a:r>
          </a:p>
          <a:p>
            <a:pPr lvl="1"/>
            <a:r>
              <a:rPr lang="pt-BR" sz="2800" dirty="0" smtClean="0"/>
              <a:t>Separação silábica;</a:t>
            </a:r>
          </a:p>
          <a:p>
            <a:pPr lvl="1"/>
            <a:r>
              <a:rPr lang="pt-BR" sz="2800" dirty="0" smtClean="0"/>
              <a:t>Concordância verbal e nominal;</a:t>
            </a:r>
          </a:p>
          <a:p>
            <a:pPr lvl="1"/>
            <a:r>
              <a:rPr lang="pt-BR" sz="2800" dirty="0" smtClean="0"/>
              <a:t>Regência verbal e nominal;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pt-BR" dirty="0" smtClean="0"/>
              <a:t>Competência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Compreender a proposta de redação e aplicar conceitos das várias áreas do conhecimento para desenvolver o tema, dentro dos limites estruturais do texto dissertativo-argumentativo em prosa;</a:t>
            </a:r>
          </a:p>
          <a:p>
            <a:r>
              <a:rPr lang="pt-BR" sz="3200" dirty="0" smtClean="0"/>
              <a:t>Avalia: </a:t>
            </a:r>
          </a:p>
          <a:p>
            <a:pPr lvl="1"/>
            <a:r>
              <a:rPr lang="pt-BR" sz="2800" dirty="0" smtClean="0"/>
              <a:t>Defesa de uma tese por meio da argumentação;</a:t>
            </a:r>
          </a:p>
          <a:p>
            <a:pPr lvl="2"/>
            <a:r>
              <a:rPr lang="pt-BR" sz="2400" dirty="0" smtClean="0"/>
              <a:t>Assumiu um ponto de vista? Fez mais do que apenas expor?</a:t>
            </a:r>
            <a:endParaRPr lang="pt-BR" sz="2400" dirty="0"/>
          </a:p>
          <a:p>
            <a:pPr lvl="1"/>
            <a:r>
              <a:rPr lang="pt-BR" sz="2800" dirty="0" smtClean="0"/>
              <a:t>Padrão dissertativo e argumentativo na estrutura </a:t>
            </a:r>
            <a:r>
              <a:rPr lang="pt-BR" dirty="0" smtClean="0"/>
              <a:t>“Introdução – Desenvolvimento – Conclusão”;</a:t>
            </a:r>
          </a:p>
          <a:p>
            <a:pPr lvl="1"/>
            <a:r>
              <a:rPr lang="pt-BR" sz="2800" dirty="0" smtClean="0"/>
              <a:t>Texto totalmente relacionado ao tema proposto;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Selecionar, relacionar, organizar e interpretar informações, fatos, opiniões e argumentos em defesa de um ponto de vista; </a:t>
            </a:r>
          </a:p>
          <a:p>
            <a:r>
              <a:rPr lang="pt-BR" sz="3200" dirty="0" smtClean="0"/>
              <a:t>Avalia:</a:t>
            </a:r>
          </a:p>
          <a:p>
            <a:pPr lvl="1"/>
            <a:r>
              <a:rPr lang="pt-BR" sz="2800" dirty="0" smtClean="0"/>
              <a:t>Presença de bagagem cultural e visão de mundo relacionadas aos argumentos usados;</a:t>
            </a:r>
          </a:p>
          <a:p>
            <a:pPr lvl="1"/>
            <a:r>
              <a:rPr lang="pt-BR" sz="2800" dirty="0" smtClean="0"/>
              <a:t>Organização e progressão das ideias (relação de sentido entre elas, ordem lógica e centradas no tema); </a:t>
            </a:r>
          </a:p>
          <a:p>
            <a:pPr lvl="1"/>
            <a:r>
              <a:rPr lang="pt-BR" sz="2800" dirty="0" smtClean="0"/>
              <a:t>Ideias plausíveis e coerentes;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200" dirty="0" smtClean="0"/>
              <a:t>Demonstrar conhecimento dos mecanismos linguísticos necessários para construção da argumentação; </a:t>
            </a:r>
          </a:p>
          <a:p>
            <a:r>
              <a:rPr lang="pt-BR" sz="3200" dirty="0" smtClean="0"/>
              <a:t>Avalia:</a:t>
            </a:r>
          </a:p>
          <a:p>
            <a:pPr lvl="1"/>
            <a:r>
              <a:rPr lang="pt-BR" sz="2800" dirty="0" smtClean="0"/>
              <a:t>Uso de mecanismos coesivos que colaboram com o encadeamento das ideias;</a:t>
            </a:r>
          </a:p>
          <a:p>
            <a:pPr lvl="1"/>
            <a:r>
              <a:rPr lang="pt-BR" sz="2800" dirty="0" smtClean="0"/>
              <a:t>Uso correto das ferramentas coesivas;</a:t>
            </a:r>
          </a:p>
          <a:p>
            <a:pPr lvl="1"/>
            <a:r>
              <a:rPr lang="pt-BR" sz="2800" dirty="0" err="1" smtClean="0"/>
              <a:t>Referenciação</a:t>
            </a:r>
            <a:r>
              <a:rPr lang="pt-BR" sz="2800" dirty="0" smtClean="0"/>
              <a:t>; 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Elaborar proposta de intervenção para o problema abordado, respeitando os direitos humanos; </a:t>
            </a:r>
          </a:p>
          <a:p>
            <a:r>
              <a:rPr lang="pt-BR" sz="3200" dirty="0" smtClean="0"/>
              <a:t>Avalia:</a:t>
            </a:r>
          </a:p>
          <a:p>
            <a:pPr lvl="1"/>
            <a:r>
              <a:rPr lang="pt-BR" sz="2800" dirty="0" smtClean="0"/>
              <a:t>Presença de proposta de intervenção possível, suficiente e realista;</a:t>
            </a:r>
          </a:p>
          <a:p>
            <a:pPr lvl="1"/>
            <a:r>
              <a:rPr lang="pt-BR" sz="2800" dirty="0" smtClean="0"/>
              <a:t>Detalhamento da proposta;</a:t>
            </a:r>
          </a:p>
          <a:p>
            <a:pPr lvl="1"/>
            <a:r>
              <a:rPr lang="pt-BR" sz="2800" dirty="0" smtClean="0"/>
              <a:t>Presença do fechamento das ideias do texto;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Redação</a:t>
            </a:r>
            <a:br>
              <a:rPr lang="pt-BR" dirty="0" smtClean="0"/>
            </a:br>
            <a:r>
              <a:rPr lang="pt-BR" dirty="0" smtClean="0"/>
              <a:t> modelo</a:t>
            </a:r>
            <a:endParaRPr lang="pt-BR" dirty="0"/>
          </a:p>
        </p:txBody>
      </p:sp>
      <p:pic>
        <p:nvPicPr>
          <p:cNvPr id="4" name="Espaço Reservado para Conteúdo 3" descr="WhatsApp Image 2019-01-24 at 9.38.35 AM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2100"/>
          <a:stretch>
            <a:fillRect/>
          </a:stretch>
        </p:blipFill>
        <p:spPr>
          <a:xfrm>
            <a:off x="-266641" y="1340768"/>
            <a:ext cx="9715559" cy="54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Redação </a:t>
            </a:r>
            <a:br>
              <a:rPr lang="pt-BR" dirty="0" smtClean="0"/>
            </a:br>
            <a:r>
              <a:rPr lang="pt-BR" dirty="0" smtClean="0"/>
              <a:t>Modelo</a:t>
            </a:r>
            <a:endParaRPr lang="pt-BR" dirty="0"/>
          </a:p>
        </p:txBody>
      </p:sp>
      <p:pic>
        <p:nvPicPr>
          <p:cNvPr id="4" name="Espaço Reservado para Conteúdo 3" descr="WhatsApp Image 2019-01-24 at 9.38.35 AM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47814"/>
          <a:stretch>
            <a:fillRect/>
          </a:stretch>
        </p:blipFill>
        <p:spPr>
          <a:xfrm>
            <a:off x="179512" y="1700808"/>
            <a:ext cx="8964488" cy="5429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BR" dirty="0" smtClean="0"/>
              <a:t>Proposta de redação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11199" cy="4032448"/>
          </a:xfrm>
          <a:prstGeom prst="rect">
            <a:avLst/>
          </a:prstGeom>
          <a:noFill/>
        </p:spPr>
      </p:pic>
      <p:pic>
        <p:nvPicPr>
          <p:cNvPr id="1028" name="Picture 4" descr="Resultado de imagem para reduÃ§Ã£o da maioridade pe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6418" y="2132856"/>
            <a:ext cx="4757582" cy="472514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51520" y="13407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Texto I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55976" y="141277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Texto II</a:t>
            </a:r>
            <a:endParaRPr lang="pt-BR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792</TotalTime>
  <Words>363</Words>
  <Application>Microsoft Office PowerPoint</Application>
  <PresentationFormat>Apresentação na tela (4:3)</PresentationFormat>
  <Paragraphs>50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Mediano</vt:lpstr>
      <vt:lpstr> PaespE – Redação </vt:lpstr>
      <vt:lpstr>Competência 1 </vt:lpstr>
      <vt:lpstr>Competência 2</vt:lpstr>
      <vt:lpstr>Competência 3</vt:lpstr>
      <vt:lpstr>Competência 4</vt:lpstr>
      <vt:lpstr>Competência 5</vt:lpstr>
      <vt:lpstr>Redação  modelo</vt:lpstr>
      <vt:lpstr>Redação  Modelo</vt:lpstr>
      <vt:lpstr>Proposta de redação</vt:lpstr>
      <vt:lpstr>Proposta de Redação</vt:lpstr>
      <vt:lpstr>A redução da maioridade penal em discussão no Brasil - Dados</vt:lpstr>
      <vt:lpstr>A redução da maioridade penal em discussão no Brasil - Dados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Paesp – Redação</dc:title>
  <dc:creator>Lah Chase</dc:creator>
  <cp:lastModifiedBy>Paespe - Aula</cp:lastModifiedBy>
  <cp:revision>36</cp:revision>
  <dcterms:created xsi:type="dcterms:W3CDTF">2019-01-22T13:08:00Z</dcterms:created>
  <dcterms:modified xsi:type="dcterms:W3CDTF">2019-01-25T00:01:12Z</dcterms:modified>
</cp:coreProperties>
</file>