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66" r:id="rId3"/>
    <p:sldId id="278" r:id="rId4"/>
    <p:sldId id="279" r:id="rId5"/>
    <p:sldId id="265" r:id="rId6"/>
    <p:sldId id="264" r:id="rId7"/>
    <p:sldId id="261" r:id="rId8"/>
    <p:sldId id="263" r:id="rId9"/>
    <p:sldId id="259" r:id="rId10"/>
    <p:sldId id="267" r:id="rId11"/>
    <p:sldId id="260" r:id="rId12"/>
    <p:sldId id="258" r:id="rId13"/>
    <p:sldId id="257" r:id="rId14"/>
    <p:sldId id="268" r:id="rId15"/>
    <p:sldId id="271" r:id="rId16"/>
    <p:sldId id="283" r:id="rId17"/>
    <p:sldId id="269" r:id="rId18"/>
    <p:sldId id="275" r:id="rId19"/>
    <p:sldId id="273" r:id="rId20"/>
    <p:sldId id="280" r:id="rId21"/>
    <p:sldId id="281" r:id="rId22"/>
    <p:sldId id="274" r:id="rId23"/>
    <p:sldId id="282" r:id="rId24"/>
    <p:sldId id="285" r:id="rId25"/>
    <p:sldId id="286" r:id="rId26"/>
    <p:sldId id="287" r:id="rId27"/>
    <p:sldId id="288" r:id="rId28"/>
    <p:sldId id="289" r:id="rId29"/>
    <p:sldId id="294" r:id="rId30"/>
    <p:sldId id="290" r:id="rId31"/>
    <p:sldId id="293" r:id="rId32"/>
    <p:sldId id="291" r:id="rId33"/>
    <p:sldId id="292" r:id="rId34"/>
    <p:sldId id="295" r:id="rId35"/>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1" d="100"/>
          <a:sy n="121" d="100"/>
        </p:scale>
        <p:origin x="131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C02BCCF8-1A32-4BC7-AF06-5F117053DCBC}" type="datetimeFigureOut">
              <a:rPr lang="pt-BR" smtClean="0"/>
              <a:t>04/02/2019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7736EB4-F1D5-4D73-ABFB-5885A668C56B}" type="slidenum">
              <a:rPr lang="pt-BR" smtClean="0"/>
              <a:t>‹nº›</a:t>
            </a:fld>
            <a:endParaRPr lang="pt-BR"/>
          </a:p>
        </p:txBody>
      </p:sp>
    </p:spTree>
    <p:extLst>
      <p:ext uri="{BB962C8B-B14F-4D97-AF65-F5344CB8AC3E}">
        <p14:creationId xmlns:p14="http://schemas.microsoft.com/office/powerpoint/2010/main" val="2031683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02BCCF8-1A32-4BC7-AF06-5F117053DCBC}" type="datetimeFigureOut">
              <a:rPr lang="pt-BR" smtClean="0"/>
              <a:t>04/02/2019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7736EB4-F1D5-4D73-ABFB-5885A668C56B}" type="slidenum">
              <a:rPr lang="pt-BR" smtClean="0"/>
              <a:t>‹nº›</a:t>
            </a:fld>
            <a:endParaRPr lang="pt-BR"/>
          </a:p>
        </p:txBody>
      </p:sp>
    </p:spTree>
    <p:extLst>
      <p:ext uri="{BB962C8B-B14F-4D97-AF65-F5344CB8AC3E}">
        <p14:creationId xmlns:p14="http://schemas.microsoft.com/office/powerpoint/2010/main" val="1441754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02BCCF8-1A32-4BC7-AF06-5F117053DCBC}" type="datetimeFigureOut">
              <a:rPr lang="pt-BR" smtClean="0"/>
              <a:t>04/02/2019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7736EB4-F1D5-4D73-ABFB-5885A668C56B}" type="slidenum">
              <a:rPr lang="pt-BR" smtClean="0"/>
              <a:t>‹nº›</a:t>
            </a:fld>
            <a:endParaRPr lang="pt-BR"/>
          </a:p>
        </p:txBody>
      </p:sp>
    </p:spTree>
    <p:extLst>
      <p:ext uri="{BB962C8B-B14F-4D97-AF65-F5344CB8AC3E}">
        <p14:creationId xmlns:p14="http://schemas.microsoft.com/office/powerpoint/2010/main" val="290492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02BCCF8-1A32-4BC7-AF06-5F117053DCBC}" type="datetimeFigureOut">
              <a:rPr lang="pt-BR" smtClean="0"/>
              <a:t>04/02/2019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7736EB4-F1D5-4D73-ABFB-5885A668C56B}" type="slidenum">
              <a:rPr lang="pt-BR" smtClean="0"/>
              <a:t>‹nº›</a:t>
            </a:fld>
            <a:endParaRPr lang="pt-BR"/>
          </a:p>
        </p:txBody>
      </p:sp>
    </p:spTree>
    <p:extLst>
      <p:ext uri="{BB962C8B-B14F-4D97-AF65-F5344CB8AC3E}">
        <p14:creationId xmlns:p14="http://schemas.microsoft.com/office/powerpoint/2010/main" val="262639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C02BCCF8-1A32-4BC7-AF06-5F117053DCBC}" type="datetimeFigureOut">
              <a:rPr lang="pt-BR" smtClean="0"/>
              <a:t>04/02/2019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7736EB4-F1D5-4D73-ABFB-5885A668C56B}" type="slidenum">
              <a:rPr lang="pt-BR" smtClean="0"/>
              <a:t>‹nº›</a:t>
            </a:fld>
            <a:endParaRPr lang="pt-BR"/>
          </a:p>
        </p:txBody>
      </p:sp>
    </p:spTree>
    <p:extLst>
      <p:ext uri="{BB962C8B-B14F-4D97-AF65-F5344CB8AC3E}">
        <p14:creationId xmlns:p14="http://schemas.microsoft.com/office/powerpoint/2010/main" val="1255557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C02BCCF8-1A32-4BC7-AF06-5F117053DCBC}" type="datetimeFigureOut">
              <a:rPr lang="pt-BR" smtClean="0"/>
              <a:t>04/02/2019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7736EB4-F1D5-4D73-ABFB-5885A668C56B}" type="slidenum">
              <a:rPr lang="pt-BR" smtClean="0"/>
              <a:t>‹nº›</a:t>
            </a:fld>
            <a:endParaRPr lang="pt-BR"/>
          </a:p>
        </p:txBody>
      </p:sp>
    </p:spTree>
    <p:extLst>
      <p:ext uri="{BB962C8B-B14F-4D97-AF65-F5344CB8AC3E}">
        <p14:creationId xmlns:p14="http://schemas.microsoft.com/office/powerpoint/2010/main" val="4041173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C02BCCF8-1A32-4BC7-AF06-5F117053DCBC}" type="datetimeFigureOut">
              <a:rPr lang="pt-BR" smtClean="0"/>
              <a:t>04/02/2019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F7736EB4-F1D5-4D73-ABFB-5885A668C56B}" type="slidenum">
              <a:rPr lang="pt-BR" smtClean="0"/>
              <a:t>‹nº›</a:t>
            </a:fld>
            <a:endParaRPr lang="pt-BR"/>
          </a:p>
        </p:txBody>
      </p:sp>
    </p:spTree>
    <p:extLst>
      <p:ext uri="{BB962C8B-B14F-4D97-AF65-F5344CB8AC3E}">
        <p14:creationId xmlns:p14="http://schemas.microsoft.com/office/powerpoint/2010/main" val="2438638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C02BCCF8-1A32-4BC7-AF06-5F117053DCBC}" type="datetimeFigureOut">
              <a:rPr lang="pt-BR" smtClean="0"/>
              <a:t>04/02/2019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F7736EB4-F1D5-4D73-ABFB-5885A668C56B}" type="slidenum">
              <a:rPr lang="pt-BR" smtClean="0"/>
              <a:t>‹nº›</a:t>
            </a:fld>
            <a:endParaRPr lang="pt-BR"/>
          </a:p>
        </p:txBody>
      </p:sp>
    </p:spTree>
    <p:extLst>
      <p:ext uri="{BB962C8B-B14F-4D97-AF65-F5344CB8AC3E}">
        <p14:creationId xmlns:p14="http://schemas.microsoft.com/office/powerpoint/2010/main" val="2095382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C02BCCF8-1A32-4BC7-AF06-5F117053DCBC}" type="datetimeFigureOut">
              <a:rPr lang="pt-BR" smtClean="0"/>
              <a:t>04/02/2019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F7736EB4-F1D5-4D73-ABFB-5885A668C56B}" type="slidenum">
              <a:rPr lang="pt-BR" smtClean="0"/>
              <a:t>‹nº›</a:t>
            </a:fld>
            <a:endParaRPr lang="pt-BR"/>
          </a:p>
        </p:txBody>
      </p:sp>
    </p:spTree>
    <p:extLst>
      <p:ext uri="{BB962C8B-B14F-4D97-AF65-F5344CB8AC3E}">
        <p14:creationId xmlns:p14="http://schemas.microsoft.com/office/powerpoint/2010/main" val="862491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C02BCCF8-1A32-4BC7-AF06-5F117053DCBC}" type="datetimeFigureOut">
              <a:rPr lang="pt-BR" smtClean="0"/>
              <a:t>04/02/2019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7736EB4-F1D5-4D73-ABFB-5885A668C56B}" type="slidenum">
              <a:rPr lang="pt-BR" smtClean="0"/>
              <a:t>‹nº›</a:t>
            </a:fld>
            <a:endParaRPr lang="pt-BR"/>
          </a:p>
        </p:txBody>
      </p:sp>
    </p:spTree>
    <p:extLst>
      <p:ext uri="{BB962C8B-B14F-4D97-AF65-F5344CB8AC3E}">
        <p14:creationId xmlns:p14="http://schemas.microsoft.com/office/powerpoint/2010/main" val="4145746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C02BCCF8-1A32-4BC7-AF06-5F117053DCBC}" type="datetimeFigureOut">
              <a:rPr lang="pt-BR" smtClean="0"/>
              <a:t>04/02/2019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7736EB4-F1D5-4D73-ABFB-5885A668C56B}" type="slidenum">
              <a:rPr lang="pt-BR" smtClean="0"/>
              <a:t>‹nº›</a:t>
            </a:fld>
            <a:endParaRPr lang="pt-BR"/>
          </a:p>
        </p:txBody>
      </p:sp>
    </p:spTree>
    <p:extLst>
      <p:ext uri="{BB962C8B-B14F-4D97-AF65-F5344CB8AC3E}">
        <p14:creationId xmlns:p14="http://schemas.microsoft.com/office/powerpoint/2010/main" val="46554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2BCCF8-1A32-4BC7-AF06-5F117053DCBC}" type="datetimeFigureOut">
              <a:rPr lang="pt-BR" smtClean="0"/>
              <a:t>04/02/2019</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36EB4-F1D5-4D73-ABFB-5885A668C56B}" type="slidenum">
              <a:rPr lang="pt-BR" smtClean="0"/>
              <a:t>‹nº›</a:t>
            </a:fld>
            <a:endParaRPr lang="pt-BR"/>
          </a:p>
        </p:txBody>
      </p:sp>
    </p:spTree>
    <p:extLst>
      <p:ext uri="{BB962C8B-B14F-4D97-AF65-F5344CB8AC3E}">
        <p14:creationId xmlns:p14="http://schemas.microsoft.com/office/powerpoint/2010/main" val="916410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926299" y="4221088"/>
            <a:ext cx="5262979" cy="1015663"/>
          </a:xfrm>
          <a:prstGeom prst="rect">
            <a:avLst/>
          </a:prstGeom>
          <a:noFill/>
        </p:spPr>
        <p:txBody>
          <a:bodyPr wrap="none" rtlCol="0">
            <a:spAutoFit/>
          </a:bodyPr>
          <a:lstStyle/>
          <a:p>
            <a:pPr algn="ctr"/>
            <a:r>
              <a:rPr lang="pt-BR" sz="6000" b="1" dirty="0">
                <a:latin typeface="Courier New" pitchFamily="49" charset="0"/>
                <a:cs typeface="Courier New" pitchFamily="49" charset="0"/>
              </a:rPr>
              <a:t>Literatura </a:t>
            </a:r>
          </a:p>
        </p:txBody>
      </p:sp>
      <p:sp>
        <p:nvSpPr>
          <p:cNvPr id="3" name="CaixaDeTexto 2"/>
          <p:cNvSpPr txBox="1"/>
          <p:nvPr/>
        </p:nvSpPr>
        <p:spPr>
          <a:xfrm>
            <a:off x="2339752" y="5067851"/>
            <a:ext cx="5285421" cy="369332"/>
          </a:xfrm>
          <a:prstGeom prst="rect">
            <a:avLst/>
          </a:prstGeom>
          <a:noFill/>
        </p:spPr>
        <p:txBody>
          <a:bodyPr wrap="none" rtlCol="0">
            <a:spAutoFit/>
          </a:bodyPr>
          <a:lstStyle/>
          <a:p>
            <a:r>
              <a:rPr lang="pt-BR" dirty="0" smtClean="0">
                <a:latin typeface="Courier New" pitchFamily="49" charset="0"/>
                <a:cs typeface="Courier New" pitchFamily="49" charset="0"/>
              </a:rPr>
              <a:t>Prof.: </a:t>
            </a:r>
            <a:r>
              <a:rPr lang="pt-BR" dirty="0">
                <a:latin typeface="Courier New" pitchFamily="49" charset="0"/>
                <a:cs typeface="Courier New" pitchFamily="49" charset="0"/>
              </a:rPr>
              <a:t>Rafael Lobo e Anderson Pereira</a:t>
            </a:r>
          </a:p>
        </p:txBody>
      </p:sp>
      <p:pic>
        <p:nvPicPr>
          <p:cNvPr id="5" name="Imagem 4"/>
          <p:cNvPicPr>
            <a:picLocks noChangeAspect="1"/>
          </p:cNvPicPr>
          <p:nvPr/>
        </p:nvPicPr>
        <p:blipFill>
          <a:blip r:embed="rId2">
            <a:clrChange>
              <a:clrFrom>
                <a:srgbClr val="FFFFFF"/>
              </a:clrFrom>
              <a:clrTo>
                <a:srgbClr val="FFFFFF">
                  <a:alpha val="0"/>
                </a:srgbClr>
              </a:clrTo>
            </a:clrChange>
          </a:blip>
          <a:stretch>
            <a:fillRect/>
          </a:stretch>
        </p:blipFill>
        <p:spPr>
          <a:xfrm>
            <a:off x="165301" y="100866"/>
            <a:ext cx="8784975" cy="4727876"/>
          </a:xfrm>
          <a:prstGeom prst="rect">
            <a:avLst/>
          </a:prstGeom>
        </p:spPr>
      </p:pic>
    </p:spTree>
    <p:extLst>
      <p:ext uri="{BB962C8B-B14F-4D97-AF65-F5344CB8AC3E}">
        <p14:creationId xmlns:p14="http://schemas.microsoft.com/office/powerpoint/2010/main" val="34596153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1760373" y="1988840"/>
            <a:ext cx="5594831" cy="3108543"/>
          </a:xfrm>
          <a:prstGeom prst="rect">
            <a:avLst/>
          </a:prstGeom>
          <a:noFill/>
        </p:spPr>
        <p:txBody>
          <a:bodyPr wrap="square" rtlCol="0">
            <a:spAutoFit/>
          </a:bodyPr>
          <a:lstStyle/>
          <a:p>
            <a:r>
              <a:rPr lang="pt-BR" sz="2800" dirty="0">
                <a:latin typeface="Courier New" pitchFamily="49" charset="0"/>
                <a:cs typeface="Courier New" pitchFamily="49" charset="0"/>
              </a:rPr>
              <a:t>Vincent Van Gogh - Chuva ou Campo Cercado de Trigo na Chuva (Saint-</a:t>
            </a:r>
            <a:r>
              <a:rPr lang="pt-BR" sz="2800" dirty="0" err="1">
                <a:latin typeface="Courier New" pitchFamily="49" charset="0"/>
                <a:cs typeface="Courier New" pitchFamily="49" charset="0"/>
              </a:rPr>
              <a:t>Rémy</a:t>
            </a:r>
            <a:r>
              <a:rPr lang="pt-BR" sz="2800" dirty="0">
                <a:latin typeface="Courier New" pitchFamily="49" charset="0"/>
                <a:cs typeface="Courier New" pitchFamily="49" charset="0"/>
              </a:rPr>
              <a:t>-de-Provence, France) – 1889 – óleo sobre tela - 73.3 x 92.4 cm – Philadelphia </a:t>
            </a:r>
            <a:r>
              <a:rPr lang="pt-BR" sz="2800" dirty="0" err="1">
                <a:latin typeface="Courier New" pitchFamily="49" charset="0"/>
                <a:cs typeface="Courier New" pitchFamily="49" charset="0"/>
              </a:rPr>
              <a:t>Museum</a:t>
            </a:r>
            <a:r>
              <a:rPr lang="pt-BR" sz="2800" dirty="0">
                <a:latin typeface="Courier New" pitchFamily="49" charset="0"/>
                <a:cs typeface="Courier New" pitchFamily="49" charset="0"/>
              </a:rPr>
              <a:t> </a:t>
            </a:r>
            <a:r>
              <a:rPr lang="pt-BR" sz="2800" dirty="0" err="1">
                <a:latin typeface="Courier New" pitchFamily="49" charset="0"/>
                <a:cs typeface="Courier New" pitchFamily="49" charset="0"/>
              </a:rPr>
              <a:t>of</a:t>
            </a:r>
            <a:r>
              <a:rPr lang="pt-BR" sz="2800" dirty="0">
                <a:latin typeface="Courier New" pitchFamily="49" charset="0"/>
                <a:cs typeface="Courier New" pitchFamily="49" charset="0"/>
              </a:rPr>
              <a:t> </a:t>
            </a:r>
            <a:r>
              <a:rPr lang="pt-BR" sz="2800" dirty="0" err="1">
                <a:latin typeface="Courier New" pitchFamily="49" charset="0"/>
                <a:cs typeface="Courier New" pitchFamily="49" charset="0"/>
              </a:rPr>
              <a:t>Art</a:t>
            </a:r>
            <a:endParaRPr lang="pt-BR" sz="2800" dirty="0">
              <a:latin typeface="Courier New" pitchFamily="49" charset="0"/>
              <a:cs typeface="Courier New" pitchFamily="49" charset="0"/>
            </a:endParaRPr>
          </a:p>
        </p:txBody>
      </p:sp>
    </p:spTree>
    <p:extLst>
      <p:ext uri="{BB962C8B-B14F-4D97-AF65-F5344CB8AC3E}">
        <p14:creationId xmlns:p14="http://schemas.microsoft.com/office/powerpoint/2010/main" val="3822691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6" name="Picture 2" descr="http://1.bp.blogspot.com/-prxsc5b9HNI/TZWtd1xuB3I/AAAAAAAAAeo/G9zpTE_GKQY/s1600/artbook_2075_34714990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764704"/>
            <a:ext cx="4787232" cy="524628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3">
            <a:clrChange>
              <a:clrFrom>
                <a:srgbClr val="F6F6F6"/>
              </a:clrFrom>
              <a:clrTo>
                <a:srgbClr val="F6F6F6">
                  <a:alpha val="0"/>
                </a:srgbClr>
              </a:clrTo>
            </a:clrChange>
          </a:blip>
          <a:stretch>
            <a:fillRect/>
          </a:stretch>
        </p:blipFill>
        <p:spPr>
          <a:xfrm>
            <a:off x="1758842" y="305193"/>
            <a:ext cx="5372988" cy="6165304"/>
          </a:xfrm>
          <a:prstGeom prst="rect">
            <a:avLst/>
          </a:prstGeom>
        </p:spPr>
      </p:pic>
    </p:spTree>
    <p:extLst>
      <p:ext uri="{BB962C8B-B14F-4D97-AF65-F5344CB8AC3E}">
        <p14:creationId xmlns:p14="http://schemas.microsoft.com/office/powerpoint/2010/main" val="20127290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flipH="1">
            <a:off x="1835696" y="1844824"/>
            <a:ext cx="5904656" cy="3539430"/>
          </a:xfrm>
          <a:prstGeom prst="rect">
            <a:avLst/>
          </a:prstGeom>
          <a:noFill/>
        </p:spPr>
        <p:txBody>
          <a:bodyPr wrap="square" rtlCol="0">
            <a:spAutoFit/>
          </a:bodyPr>
          <a:lstStyle/>
          <a:p>
            <a:r>
              <a:rPr lang="pt-BR" sz="2800" dirty="0" smtClean="0">
                <a:latin typeface="Courier New" pitchFamily="49" charset="0"/>
                <a:cs typeface="Courier New" pitchFamily="49" charset="0"/>
              </a:rPr>
              <a:t>Título: </a:t>
            </a:r>
            <a:r>
              <a:rPr lang="pt-BR" sz="2800" dirty="0">
                <a:latin typeface="Courier New" pitchFamily="49" charset="0"/>
                <a:cs typeface="Courier New" pitchFamily="49" charset="0"/>
              </a:rPr>
              <a:t>A Queda</a:t>
            </a:r>
            <a:br>
              <a:rPr lang="pt-BR" sz="2800" dirty="0">
                <a:latin typeface="Courier New" pitchFamily="49" charset="0"/>
                <a:cs typeface="Courier New" pitchFamily="49" charset="0"/>
              </a:rPr>
            </a:br>
            <a:r>
              <a:rPr lang="pt-BR" sz="2800" dirty="0">
                <a:latin typeface="Courier New" pitchFamily="49" charset="0"/>
                <a:cs typeface="Courier New" pitchFamily="49" charset="0"/>
              </a:rPr>
              <a:t>Autor: René </a:t>
            </a:r>
            <a:r>
              <a:rPr lang="pt-BR" sz="2800" dirty="0" err="1">
                <a:latin typeface="Courier New" pitchFamily="49" charset="0"/>
                <a:cs typeface="Courier New" pitchFamily="49" charset="0"/>
              </a:rPr>
              <a:t>Magritte</a:t>
            </a:r>
            <a:r>
              <a:rPr lang="pt-BR" sz="2800" dirty="0">
                <a:latin typeface="Courier New" pitchFamily="49" charset="0"/>
                <a:cs typeface="Courier New" pitchFamily="49" charset="0"/>
              </a:rPr>
              <a:t/>
            </a:r>
            <a:br>
              <a:rPr lang="pt-BR" sz="2800" dirty="0">
                <a:latin typeface="Courier New" pitchFamily="49" charset="0"/>
                <a:cs typeface="Courier New" pitchFamily="49" charset="0"/>
              </a:rPr>
            </a:br>
            <a:r>
              <a:rPr lang="pt-BR" sz="2800" dirty="0">
                <a:latin typeface="Courier New" pitchFamily="49" charset="0"/>
                <a:cs typeface="Courier New" pitchFamily="49" charset="0"/>
              </a:rPr>
              <a:t>Técnica: Óleo sobre tela</a:t>
            </a:r>
            <a:br>
              <a:rPr lang="pt-BR" sz="2800" dirty="0">
                <a:latin typeface="Courier New" pitchFamily="49" charset="0"/>
                <a:cs typeface="Courier New" pitchFamily="49" charset="0"/>
              </a:rPr>
            </a:br>
            <a:r>
              <a:rPr lang="pt-BR" sz="2800" dirty="0">
                <a:latin typeface="Courier New" pitchFamily="49" charset="0"/>
                <a:cs typeface="Courier New" pitchFamily="49" charset="0"/>
              </a:rPr>
              <a:t>Tamanho: 81 cm × 100 cm</a:t>
            </a:r>
            <a:br>
              <a:rPr lang="pt-BR" sz="2800" dirty="0">
                <a:latin typeface="Courier New" pitchFamily="49" charset="0"/>
                <a:cs typeface="Courier New" pitchFamily="49" charset="0"/>
              </a:rPr>
            </a:br>
            <a:r>
              <a:rPr lang="pt-BR" sz="2800" dirty="0">
                <a:latin typeface="Courier New" pitchFamily="49" charset="0"/>
                <a:cs typeface="Courier New" pitchFamily="49" charset="0"/>
              </a:rPr>
              <a:t>Data: 1953</a:t>
            </a:r>
            <a:br>
              <a:rPr lang="pt-BR" sz="2800" dirty="0">
                <a:latin typeface="Courier New" pitchFamily="49" charset="0"/>
                <a:cs typeface="Courier New" pitchFamily="49" charset="0"/>
              </a:rPr>
            </a:br>
            <a:r>
              <a:rPr lang="pt-BR" sz="2800" dirty="0">
                <a:latin typeface="Courier New" pitchFamily="49" charset="0"/>
                <a:cs typeface="Courier New" pitchFamily="49" charset="0"/>
              </a:rPr>
              <a:t>Movimento Surrealista</a:t>
            </a:r>
            <a:br>
              <a:rPr lang="pt-BR" sz="2800" dirty="0">
                <a:latin typeface="Courier New" pitchFamily="49" charset="0"/>
                <a:cs typeface="Courier New" pitchFamily="49" charset="0"/>
              </a:rPr>
            </a:br>
            <a:r>
              <a:rPr lang="pt-BR" sz="2800" dirty="0">
                <a:latin typeface="Courier New" pitchFamily="49" charset="0"/>
                <a:cs typeface="Courier New" pitchFamily="49" charset="0"/>
              </a:rPr>
              <a:t>Acervo: The </a:t>
            </a:r>
            <a:r>
              <a:rPr lang="pt-BR" sz="2800" dirty="0" err="1">
                <a:latin typeface="Courier New" pitchFamily="49" charset="0"/>
                <a:cs typeface="Courier New" pitchFamily="49" charset="0"/>
              </a:rPr>
              <a:t>Menil</a:t>
            </a:r>
            <a:r>
              <a:rPr lang="pt-BR" sz="2800" dirty="0">
                <a:latin typeface="Courier New" pitchFamily="49" charset="0"/>
                <a:cs typeface="Courier New" pitchFamily="49" charset="0"/>
              </a:rPr>
              <a:t> </a:t>
            </a:r>
            <a:r>
              <a:rPr lang="pt-BR" sz="2800" dirty="0" err="1">
                <a:latin typeface="Courier New" pitchFamily="49" charset="0"/>
                <a:cs typeface="Courier New" pitchFamily="49" charset="0"/>
              </a:rPr>
              <a:t>Collection</a:t>
            </a:r>
            <a:r>
              <a:rPr lang="pt-BR" sz="2800" dirty="0">
                <a:latin typeface="Courier New" pitchFamily="49" charset="0"/>
                <a:cs typeface="Courier New" pitchFamily="49" charset="0"/>
              </a:rPr>
              <a:t>, Houston, Texas</a:t>
            </a:r>
          </a:p>
        </p:txBody>
      </p:sp>
    </p:spTree>
    <p:extLst>
      <p:ext uri="{BB962C8B-B14F-4D97-AF65-F5344CB8AC3E}">
        <p14:creationId xmlns:p14="http://schemas.microsoft.com/office/powerpoint/2010/main" val="1363417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1749969" y="493807"/>
            <a:ext cx="5615640" cy="584775"/>
          </a:xfrm>
          <a:prstGeom prst="rect">
            <a:avLst/>
          </a:prstGeom>
          <a:noFill/>
        </p:spPr>
        <p:txBody>
          <a:bodyPr wrap="none" rtlCol="0">
            <a:spAutoFit/>
          </a:bodyPr>
          <a:lstStyle/>
          <a:p>
            <a:r>
              <a:rPr lang="pt-BR" sz="3200" b="1" dirty="0">
                <a:latin typeface="Courier New" pitchFamily="49" charset="0"/>
                <a:cs typeface="Courier New" pitchFamily="49" charset="0"/>
              </a:rPr>
              <a:t>A final, o que é arte?</a:t>
            </a:r>
          </a:p>
        </p:txBody>
      </p:sp>
      <p:sp>
        <p:nvSpPr>
          <p:cNvPr id="6" name="CaixaDeTexto 5"/>
          <p:cNvSpPr txBox="1"/>
          <p:nvPr/>
        </p:nvSpPr>
        <p:spPr>
          <a:xfrm>
            <a:off x="914279" y="1315643"/>
            <a:ext cx="7287019" cy="4678204"/>
          </a:xfrm>
          <a:prstGeom prst="rect">
            <a:avLst/>
          </a:prstGeom>
          <a:noFill/>
        </p:spPr>
        <p:txBody>
          <a:bodyPr wrap="square" rtlCol="0">
            <a:spAutoFit/>
          </a:bodyPr>
          <a:lstStyle/>
          <a:p>
            <a:r>
              <a:rPr lang="pt-BR" sz="2000" b="1" dirty="0" err="1">
                <a:latin typeface="Courier New" pitchFamily="49" charset="0"/>
                <a:cs typeface="Courier New" pitchFamily="49" charset="0"/>
              </a:rPr>
              <a:t>ar·te</a:t>
            </a:r>
            <a:r>
              <a:rPr lang="pt-BR" sz="2000" dirty="0">
                <a:latin typeface="Courier New" pitchFamily="49" charset="0"/>
                <a:cs typeface="Courier New" pitchFamily="49" charset="0"/>
              </a:rPr>
              <a:t> </a:t>
            </a:r>
            <a:br>
              <a:rPr lang="pt-BR" sz="2000" dirty="0">
                <a:latin typeface="Courier New" pitchFamily="49" charset="0"/>
                <a:cs typeface="Courier New" pitchFamily="49" charset="0"/>
              </a:rPr>
            </a:br>
            <a:r>
              <a:rPr lang="pt-BR" sz="2000" dirty="0">
                <a:latin typeface="Courier New" pitchFamily="49" charset="0"/>
                <a:cs typeface="Courier New" pitchFamily="49" charset="0"/>
              </a:rPr>
              <a:t>(latim </a:t>
            </a:r>
            <a:r>
              <a:rPr lang="pt-BR" sz="2000" i="1" dirty="0" err="1">
                <a:latin typeface="Courier New" pitchFamily="49" charset="0"/>
                <a:cs typeface="Courier New" pitchFamily="49" charset="0"/>
              </a:rPr>
              <a:t>ars</a:t>
            </a:r>
            <a:r>
              <a:rPr lang="pt-BR" sz="2000" i="1" dirty="0">
                <a:latin typeface="Courier New" pitchFamily="49" charset="0"/>
                <a:cs typeface="Courier New" pitchFamily="49" charset="0"/>
              </a:rPr>
              <a:t>, </a:t>
            </a:r>
            <a:r>
              <a:rPr lang="pt-BR" sz="2000" i="1" dirty="0" err="1">
                <a:latin typeface="Courier New" pitchFamily="49" charset="0"/>
                <a:cs typeface="Courier New" pitchFamily="49" charset="0"/>
              </a:rPr>
              <a:t>artis</a:t>
            </a:r>
            <a:r>
              <a:rPr lang="pt-BR" sz="2000" dirty="0">
                <a:latin typeface="Courier New" pitchFamily="49" charset="0"/>
                <a:cs typeface="Courier New" pitchFamily="49" charset="0"/>
              </a:rPr>
              <a:t>, maneira de ser ou agir, conduta, habilidade, ciência, talento, ofício)</a:t>
            </a:r>
          </a:p>
          <a:p>
            <a:endParaRPr lang="pt-BR" sz="2000" dirty="0">
              <a:latin typeface="Courier New" pitchFamily="49" charset="0"/>
              <a:cs typeface="Courier New" pitchFamily="49" charset="0"/>
            </a:endParaRPr>
          </a:p>
          <a:p>
            <a:r>
              <a:rPr lang="pt-BR" sz="2000" dirty="0">
                <a:latin typeface="Courier New" pitchFamily="49" charset="0"/>
                <a:cs typeface="Courier New" pitchFamily="49" charset="0"/>
              </a:rPr>
              <a:t>9. [Artes]  Produção de obras, formas ou peças orientada por um ideal estético ou com o .objetivo de expressar .subjetividade ou transmitir um conceito ou uma mensagem (ex.: arte dramática; arte poética; arte da pintura).</a:t>
            </a:r>
          </a:p>
          <a:p>
            <a:endParaRPr lang="pt-BR" sz="2000" dirty="0">
              <a:latin typeface="Courier New" pitchFamily="49" charset="0"/>
              <a:cs typeface="Courier New" pitchFamily="49" charset="0"/>
            </a:endParaRPr>
          </a:p>
          <a:p>
            <a:r>
              <a:rPr lang="pt-BR" sz="2000" dirty="0">
                <a:latin typeface="Courier New" pitchFamily="49" charset="0"/>
                <a:cs typeface="Courier New" pitchFamily="49" charset="0"/>
              </a:rPr>
              <a:t>"Arte", in Dicionário </a:t>
            </a:r>
            <a:r>
              <a:rPr lang="pt-BR" sz="2000" dirty="0" err="1">
                <a:latin typeface="Courier New" pitchFamily="49" charset="0"/>
                <a:cs typeface="Courier New" pitchFamily="49" charset="0"/>
              </a:rPr>
              <a:t>Priberam</a:t>
            </a:r>
            <a:r>
              <a:rPr lang="pt-BR" sz="2000" dirty="0">
                <a:latin typeface="Courier New" pitchFamily="49" charset="0"/>
                <a:cs typeface="Courier New" pitchFamily="49" charset="0"/>
              </a:rPr>
              <a:t> da Língua Portuguesa [em linha], 2008-2013, https://dicionario.priberam.org/Arte.</a:t>
            </a:r>
            <a:r>
              <a:rPr lang="pt-BR" dirty="0">
                <a:latin typeface="Courier New" pitchFamily="49" charset="0"/>
                <a:cs typeface="Courier New" pitchFamily="49" charset="0"/>
              </a:rPr>
              <a:t/>
            </a:r>
            <a:br>
              <a:rPr lang="pt-BR" dirty="0">
                <a:latin typeface="Courier New" pitchFamily="49" charset="0"/>
                <a:cs typeface="Courier New" pitchFamily="49" charset="0"/>
              </a:rPr>
            </a:br>
            <a:endParaRPr lang="pt-BR" dirty="0"/>
          </a:p>
        </p:txBody>
      </p:sp>
    </p:spTree>
    <p:extLst>
      <p:ext uri="{BB962C8B-B14F-4D97-AF65-F5344CB8AC3E}">
        <p14:creationId xmlns:p14="http://schemas.microsoft.com/office/powerpoint/2010/main" val="32058423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147516" y="1970197"/>
            <a:ext cx="6820545" cy="2677656"/>
          </a:xfrm>
          <a:prstGeom prst="rect">
            <a:avLst/>
          </a:prstGeom>
          <a:noFill/>
        </p:spPr>
        <p:txBody>
          <a:bodyPr wrap="square" rtlCol="0">
            <a:spAutoFit/>
          </a:bodyPr>
          <a:lstStyle/>
          <a:p>
            <a:pPr algn="just"/>
            <a:r>
              <a:rPr lang="pt-BR" sz="2400" b="1" dirty="0">
                <a:latin typeface="Courier New" pitchFamily="49" charset="0"/>
                <a:cs typeface="Courier New" pitchFamily="49" charset="0"/>
              </a:rPr>
              <a:t>Arte</a:t>
            </a:r>
            <a:r>
              <a:rPr lang="pt-BR" sz="2400" dirty="0">
                <a:latin typeface="Courier New" pitchFamily="49" charset="0"/>
                <a:cs typeface="Courier New" pitchFamily="49" charset="0"/>
              </a:rPr>
              <a:t> é tudo aquilo que, através de uma forma técnica e pensada, </a:t>
            </a:r>
            <a:r>
              <a:rPr lang="pt-BR" sz="2400" dirty="0" err="1">
                <a:latin typeface="Courier New" pitchFamily="49" charset="0"/>
                <a:cs typeface="Courier New" pitchFamily="49" charset="0"/>
              </a:rPr>
              <a:t>desautomatiza</a:t>
            </a:r>
            <a:r>
              <a:rPr lang="pt-BR" sz="2400" dirty="0">
                <a:latin typeface="Courier New" pitchFamily="49" charset="0"/>
                <a:cs typeface="Courier New" pitchFamily="49" charset="0"/>
              </a:rPr>
              <a:t> a percepção e nos tira da zona  de conforto, quebrando um padrão normativo de conhecimento e por fim gerando prazer ao contemplar.</a:t>
            </a:r>
          </a:p>
        </p:txBody>
      </p:sp>
    </p:spTree>
    <p:extLst>
      <p:ext uri="{BB962C8B-B14F-4D97-AF65-F5344CB8AC3E}">
        <p14:creationId xmlns:p14="http://schemas.microsoft.com/office/powerpoint/2010/main" val="41387326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descr="C:\Users\Rafael Lobo\Pictures\WhatsApp Image 2019-02-04 at 00.24.3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492" y="1122554"/>
            <a:ext cx="5207436" cy="520603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035447" y="427557"/>
            <a:ext cx="5086279" cy="523220"/>
          </a:xfrm>
          <a:prstGeom prst="rect">
            <a:avLst/>
          </a:prstGeom>
          <a:noFill/>
        </p:spPr>
        <p:txBody>
          <a:bodyPr wrap="square" rtlCol="0">
            <a:spAutoFit/>
          </a:bodyPr>
          <a:lstStyle/>
          <a:p>
            <a:r>
              <a:rPr lang="pt-BR" sz="2800" dirty="0" smtClean="0">
                <a:latin typeface="Courier New" panose="02070309020205020404" pitchFamily="49" charset="0"/>
                <a:cs typeface="Courier New" panose="02070309020205020404" pitchFamily="49" charset="0"/>
              </a:rPr>
              <a:t>É arte ou não é arte?</a:t>
            </a:r>
            <a:endParaRPr lang="pt-BR" sz="28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7408114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763688" y="1628800"/>
            <a:ext cx="5904656" cy="3970318"/>
          </a:xfrm>
          <a:prstGeom prst="rect">
            <a:avLst/>
          </a:prstGeom>
          <a:noFill/>
        </p:spPr>
        <p:txBody>
          <a:bodyPr wrap="square" rtlCol="0">
            <a:spAutoFit/>
          </a:bodyPr>
          <a:lstStyle/>
          <a:p>
            <a:pPr algn="just"/>
            <a:r>
              <a:rPr lang="pt-BR" sz="2800" dirty="0" err="1" smtClean="0">
                <a:latin typeface="Courier New" pitchFamily="49" charset="0"/>
                <a:cs typeface="Courier New" pitchFamily="49" charset="0"/>
              </a:rPr>
              <a:t>Título:Fonte</a:t>
            </a:r>
            <a:endParaRPr lang="pt-BR" sz="2800" dirty="0">
              <a:latin typeface="Courier New" pitchFamily="49" charset="0"/>
              <a:cs typeface="Courier New" pitchFamily="49" charset="0"/>
            </a:endParaRPr>
          </a:p>
          <a:p>
            <a:pPr algn="just"/>
            <a:r>
              <a:rPr lang="pt-BR" sz="2800" dirty="0">
                <a:latin typeface="Courier New" pitchFamily="49" charset="0"/>
                <a:cs typeface="Courier New" pitchFamily="49" charset="0"/>
              </a:rPr>
              <a:t>Artista: </a:t>
            </a:r>
            <a:r>
              <a:rPr lang="pt-BR" sz="2800" b="1" dirty="0">
                <a:latin typeface="Courier New" pitchFamily="49" charset="0"/>
                <a:cs typeface="Courier New" pitchFamily="49" charset="0"/>
              </a:rPr>
              <a:t>Marcel </a:t>
            </a:r>
            <a:r>
              <a:rPr lang="pt-BR" sz="2800" b="1" dirty="0" err="1">
                <a:latin typeface="Courier New" pitchFamily="49" charset="0"/>
                <a:cs typeface="Courier New" pitchFamily="49" charset="0"/>
              </a:rPr>
              <a:t>Duchamp</a:t>
            </a:r>
            <a:endParaRPr lang="pt-BR" sz="2800" b="1" dirty="0">
              <a:latin typeface="Courier New" pitchFamily="49" charset="0"/>
              <a:cs typeface="Courier New" pitchFamily="49" charset="0"/>
            </a:endParaRPr>
          </a:p>
          <a:p>
            <a:pPr algn="just"/>
            <a:r>
              <a:rPr lang="pt-BR" sz="2800" dirty="0">
                <a:latin typeface="Courier New" pitchFamily="49" charset="0"/>
                <a:cs typeface="Courier New" pitchFamily="49" charset="0"/>
              </a:rPr>
              <a:t>Dimensões: 61 cm x 36 cm x 48 cm</a:t>
            </a:r>
          </a:p>
          <a:p>
            <a:pPr algn="just"/>
            <a:r>
              <a:rPr lang="pt-BR" sz="2800" dirty="0">
                <a:latin typeface="Courier New" pitchFamily="49" charset="0"/>
                <a:cs typeface="Courier New" pitchFamily="49" charset="0"/>
              </a:rPr>
              <a:t>Período: Dadaísmo</a:t>
            </a:r>
          </a:p>
          <a:p>
            <a:pPr algn="just"/>
            <a:r>
              <a:rPr lang="pt-BR" sz="2800" dirty="0">
                <a:latin typeface="Courier New" pitchFamily="49" charset="0"/>
                <a:cs typeface="Courier New" pitchFamily="49" charset="0"/>
              </a:rPr>
              <a:t>Criação: 1917–1917</a:t>
            </a:r>
          </a:p>
          <a:p>
            <a:pPr algn="just"/>
            <a:r>
              <a:rPr lang="pt-BR" sz="2800" dirty="0">
                <a:latin typeface="Courier New" pitchFamily="49" charset="0"/>
                <a:cs typeface="Courier New" pitchFamily="49" charset="0"/>
              </a:rPr>
              <a:t>Gênero: Arte in situ</a:t>
            </a:r>
          </a:p>
          <a:p>
            <a:pPr algn="just"/>
            <a:r>
              <a:rPr lang="pt-BR" sz="2800" dirty="0">
                <a:latin typeface="Courier New" pitchFamily="49" charset="0"/>
                <a:cs typeface="Courier New" pitchFamily="49" charset="0"/>
              </a:rPr>
              <a:t>Materiais: Cerâmica, </a:t>
            </a:r>
            <a:r>
              <a:rPr lang="pt-BR" sz="2800" dirty="0" err="1">
                <a:latin typeface="Courier New" pitchFamily="49" charset="0"/>
                <a:cs typeface="Courier New" pitchFamily="49" charset="0"/>
              </a:rPr>
              <a:t>glazed</a:t>
            </a:r>
            <a:r>
              <a:rPr lang="pt-BR" sz="2800" dirty="0">
                <a:latin typeface="Courier New" pitchFamily="49" charset="0"/>
                <a:cs typeface="Courier New" pitchFamily="49" charset="0"/>
              </a:rPr>
              <a:t> </a:t>
            </a:r>
            <a:r>
              <a:rPr lang="pt-BR" sz="2800" dirty="0" err="1">
                <a:latin typeface="Courier New" pitchFamily="49" charset="0"/>
                <a:cs typeface="Courier New" pitchFamily="49" charset="0"/>
              </a:rPr>
              <a:t>ceramic</a:t>
            </a:r>
            <a:endParaRPr lang="pt-BR" sz="2800" dirty="0">
              <a:latin typeface="Courier New" pitchFamily="49" charset="0"/>
              <a:cs typeface="Courier New" pitchFamily="49" charset="0"/>
            </a:endParaRPr>
          </a:p>
        </p:txBody>
      </p:sp>
    </p:spTree>
    <p:extLst>
      <p:ext uri="{BB962C8B-B14F-4D97-AF65-F5344CB8AC3E}">
        <p14:creationId xmlns:p14="http://schemas.microsoft.com/office/powerpoint/2010/main" val="2471943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688297" y="809519"/>
            <a:ext cx="7738983" cy="5940088"/>
          </a:xfrm>
          <a:prstGeom prst="rect">
            <a:avLst/>
          </a:prstGeom>
          <a:noFill/>
        </p:spPr>
        <p:txBody>
          <a:bodyPr wrap="square" rtlCol="0">
            <a:spAutoFit/>
          </a:bodyPr>
          <a:lstStyle/>
          <a:p>
            <a:r>
              <a:rPr lang="pt-BR" sz="2000" dirty="0">
                <a:latin typeface="Courier New" pitchFamily="49" charset="0"/>
                <a:cs typeface="Courier New" pitchFamily="49" charset="0"/>
              </a:rPr>
              <a:t>1ª Arte - Música (som)</a:t>
            </a:r>
          </a:p>
          <a:p>
            <a:r>
              <a:rPr lang="pt-BR" sz="2000" dirty="0">
                <a:latin typeface="Courier New" pitchFamily="49" charset="0"/>
                <a:cs typeface="Courier New" pitchFamily="49" charset="0"/>
              </a:rPr>
              <a:t>2ª Arte - Artes cénicas (Teatro/Dança/Coreografia) (movimento)</a:t>
            </a:r>
          </a:p>
          <a:p>
            <a:r>
              <a:rPr lang="pt-BR" sz="2000" dirty="0">
                <a:latin typeface="Courier New" pitchFamily="49" charset="0"/>
                <a:cs typeface="Courier New" pitchFamily="49" charset="0"/>
              </a:rPr>
              <a:t>3ª Arte - Pintura (cor)</a:t>
            </a:r>
          </a:p>
          <a:p>
            <a:r>
              <a:rPr lang="pt-BR" sz="2000" dirty="0">
                <a:latin typeface="Courier New" pitchFamily="49" charset="0"/>
                <a:cs typeface="Courier New" pitchFamily="49" charset="0"/>
              </a:rPr>
              <a:t>4ª Arte - Escultura (volume)</a:t>
            </a:r>
          </a:p>
          <a:p>
            <a:r>
              <a:rPr lang="pt-BR" sz="2000" dirty="0">
                <a:latin typeface="Courier New" pitchFamily="49" charset="0"/>
                <a:cs typeface="Courier New" pitchFamily="49" charset="0"/>
              </a:rPr>
              <a:t>5ª Arte - Arquitetura (espaço)</a:t>
            </a:r>
          </a:p>
          <a:p>
            <a:r>
              <a:rPr lang="pt-BR" sz="2000" b="1" dirty="0">
                <a:latin typeface="Courier New" pitchFamily="49" charset="0"/>
                <a:cs typeface="Courier New" pitchFamily="49" charset="0"/>
              </a:rPr>
              <a:t>6ª Arte - Literatura (palavra)</a:t>
            </a:r>
          </a:p>
          <a:p>
            <a:r>
              <a:rPr lang="pt-BR" sz="2000" dirty="0">
                <a:latin typeface="Courier New" pitchFamily="49" charset="0"/>
                <a:cs typeface="Courier New" pitchFamily="49" charset="0"/>
              </a:rPr>
              <a:t>7ª Arte - Cinema (</a:t>
            </a:r>
            <a:r>
              <a:rPr lang="pt-BR" sz="2000" dirty="0" err="1">
                <a:latin typeface="Courier New" pitchFamily="49" charset="0"/>
                <a:cs typeface="Courier New" pitchFamily="49" charset="0"/>
              </a:rPr>
              <a:t>Áudio-Visual</a:t>
            </a:r>
            <a:r>
              <a:rPr lang="pt-BR" sz="2000" dirty="0">
                <a:latin typeface="Courier New" pitchFamily="49" charset="0"/>
                <a:cs typeface="Courier New" pitchFamily="49" charset="0"/>
              </a:rPr>
              <a:t>) (Contém artes anteriores como a música para trilha sonora, artes cênicas para dublagem e captura de movimentos, pintura, escultura e arquitetura para o design, e literatura para roteiros)</a:t>
            </a:r>
          </a:p>
          <a:p>
            <a:r>
              <a:rPr lang="pt-BR" sz="2000" dirty="0">
                <a:latin typeface="Courier New" pitchFamily="49" charset="0"/>
                <a:cs typeface="Courier New" pitchFamily="49" charset="0"/>
              </a:rPr>
              <a:t>8ª Arte - Fotografia (imagem)</a:t>
            </a:r>
          </a:p>
          <a:p>
            <a:r>
              <a:rPr lang="pt-BR" sz="2000" dirty="0">
                <a:latin typeface="Courier New" pitchFamily="49" charset="0"/>
                <a:cs typeface="Courier New" pitchFamily="49" charset="0"/>
              </a:rPr>
              <a:t>9ª Arte - Historia em quadrinhos (cor, palavra, imagem)</a:t>
            </a:r>
          </a:p>
          <a:p>
            <a:r>
              <a:rPr lang="pt-BR" sz="2000" dirty="0">
                <a:latin typeface="Courier New" pitchFamily="49" charset="0"/>
                <a:cs typeface="Courier New" pitchFamily="49" charset="0"/>
              </a:rPr>
              <a:t>10ª Arte - </a:t>
            </a:r>
            <a:r>
              <a:rPr lang="pt-BR" sz="2000" dirty="0" err="1">
                <a:latin typeface="Courier New" pitchFamily="49" charset="0"/>
                <a:cs typeface="Courier New" pitchFamily="49" charset="0"/>
              </a:rPr>
              <a:t>Video</a:t>
            </a:r>
            <a:r>
              <a:rPr lang="pt-BR" sz="2000" dirty="0">
                <a:latin typeface="Courier New" pitchFamily="49" charset="0"/>
                <a:cs typeface="Courier New" pitchFamily="49" charset="0"/>
              </a:rPr>
              <a:t> Games (integra os elementos de outras artes)</a:t>
            </a:r>
          </a:p>
          <a:p>
            <a:r>
              <a:rPr lang="pt-BR" sz="2000" dirty="0">
                <a:latin typeface="Courier New" pitchFamily="49" charset="0"/>
                <a:cs typeface="Courier New" pitchFamily="49" charset="0"/>
              </a:rPr>
              <a:t>11ª Arte - Arte digital (integra artes gráficas computadorizadas 2D, 3D e programação).</a:t>
            </a:r>
          </a:p>
        </p:txBody>
      </p:sp>
      <p:sp>
        <p:nvSpPr>
          <p:cNvPr id="3" name="CaixaDeTexto 2"/>
          <p:cNvSpPr txBox="1"/>
          <p:nvPr/>
        </p:nvSpPr>
        <p:spPr>
          <a:xfrm>
            <a:off x="3081625" y="306920"/>
            <a:ext cx="2952328" cy="461665"/>
          </a:xfrm>
          <a:prstGeom prst="rect">
            <a:avLst/>
          </a:prstGeom>
          <a:noFill/>
        </p:spPr>
        <p:txBody>
          <a:bodyPr wrap="square" rtlCol="0">
            <a:spAutoFit/>
          </a:bodyPr>
          <a:lstStyle/>
          <a:p>
            <a:r>
              <a:rPr lang="pt-BR" sz="2400" b="1" dirty="0">
                <a:latin typeface="Courier New" pitchFamily="49" charset="0"/>
                <a:cs typeface="Courier New" pitchFamily="49" charset="0"/>
              </a:rPr>
              <a:t>Tipos  de Arte</a:t>
            </a:r>
          </a:p>
        </p:txBody>
      </p:sp>
    </p:spTree>
    <p:extLst>
      <p:ext uri="{BB962C8B-B14F-4D97-AF65-F5344CB8AC3E}">
        <p14:creationId xmlns:p14="http://schemas.microsoft.com/office/powerpoint/2010/main" val="38429522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467544" y="1916832"/>
            <a:ext cx="5688632" cy="584775"/>
          </a:xfrm>
          <a:prstGeom prst="rect">
            <a:avLst/>
          </a:prstGeom>
          <a:noFill/>
        </p:spPr>
        <p:txBody>
          <a:bodyPr wrap="square" rtlCol="0">
            <a:spAutoFit/>
          </a:bodyPr>
          <a:lstStyle/>
          <a:p>
            <a:r>
              <a:rPr lang="pt-BR" sz="3200" b="1" dirty="0">
                <a:latin typeface="Courier New" pitchFamily="49" charset="0"/>
                <a:cs typeface="Courier New" pitchFamily="49" charset="0"/>
              </a:rPr>
              <a:t>O que é Literatura? </a:t>
            </a:r>
          </a:p>
        </p:txBody>
      </p:sp>
      <p:pic>
        <p:nvPicPr>
          <p:cNvPr id="2" name="Imagem 1"/>
          <p:cNvPicPr>
            <a:picLocks noChangeAspect="1"/>
          </p:cNvPicPr>
          <p:nvPr/>
        </p:nvPicPr>
        <p:blipFill>
          <a:blip r:embed="rId2"/>
          <a:stretch>
            <a:fillRect/>
          </a:stretch>
        </p:blipFill>
        <p:spPr>
          <a:xfrm>
            <a:off x="2699792" y="1410650"/>
            <a:ext cx="7581477" cy="5341495"/>
          </a:xfrm>
          <a:prstGeom prst="rect">
            <a:avLst/>
          </a:prstGeom>
        </p:spPr>
      </p:pic>
    </p:spTree>
    <p:extLst>
      <p:ext uri="{BB962C8B-B14F-4D97-AF65-F5344CB8AC3E}">
        <p14:creationId xmlns:p14="http://schemas.microsoft.com/office/powerpoint/2010/main" val="15074210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xmlns="" id="{A5B87C7D-BA99-4B4D-9A57-97B68CFC1AA3}"/>
              </a:ext>
            </a:extLst>
          </p:cNvPr>
          <p:cNvSpPr txBox="1"/>
          <p:nvPr/>
        </p:nvSpPr>
        <p:spPr>
          <a:xfrm>
            <a:off x="2360385" y="587384"/>
            <a:ext cx="4878614" cy="523220"/>
          </a:xfrm>
          <a:prstGeom prst="rect">
            <a:avLst/>
          </a:prstGeom>
          <a:noFill/>
        </p:spPr>
        <p:txBody>
          <a:bodyPr wrap="square" rtlCol="0">
            <a:spAutoFit/>
          </a:bodyPr>
          <a:lstStyle/>
          <a:p>
            <a:pPr algn="l"/>
            <a:r>
              <a:rPr lang="pt-BR" sz="2800" b="1">
                <a:latin typeface="Courier New" panose="02070309020205020404" pitchFamily="49" charset="0"/>
                <a:cs typeface="Courier New" panose="02070309020205020404" pitchFamily="49" charset="0"/>
              </a:rPr>
              <a:t>Algumas compreensões</a:t>
            </a:r>
          </a:p>
        </p:txBody>
      </p:sp>
      <p:sp>
        <p:nvSpPr>
          <p:cNvPr id="3" name="CaixaDeTexto 2">
            <a:extLst>
              <a:ext uri="{FF2B5EF4-FFF2-40B4-BE49-F238E27FC236}">
                <a16:creationId xmlns:a16="http://schemas.microsoft.com/office/drawing/2014/main" xmlns="" id="{3427201F-2D29-EF48-95F1-5C6DE255DAD2}"/>
              </a:ext>
            </a:extLst>
          </p:cNvPr>
          <p:cNvSpPr txBox="1"/>
          <p:nvPr/>
        </p:nvSpPr>
        <p:spPr>
          <a:xfrm>
            <a:off x="694871" y="1811887"/>
            <a:ext cx="7759700" cy="4247317"/>
          </a:xfrm>
          <a:prstGeom prst="rect">
            <a:avLst/>
          </a:prstGeom>
          <a:noFill/>
        </p:spPr>
        <p:txBody>
          <a:bodyPr wrap="square" rtlCol="0">
            <a:spAutoFit/>
          </a:bodyPr>
          <a:lstStyle/>
          <a:p>
            <a:pPr algn="just"/>
            <a:r>
              <a:rPr lang="pt-BR">
                <a:latin typeface="Courier New" panose="02070309020205020404" pitchFamily="49" charset="0"/>
                <a:cs typeface="Courier New" panose="02070309020205020404" pitchFamily="49" charset="0"/>
              </a:rPr>
              <a:t>"Para mim, literatura é uma forma de transmitir sua mensagem de um jeito mais crítico, observando, analisando os fatos com mais atenção.“</a:t>
            </a:r>
          </a:p>
          <a:p>
            <a:pPr algn="just"/>
            <a:endParaRPr lang="pt-BR">
              <a:latin typeface="Courier New" panose="02070309020205020404" pitchFamily="49" charset="0"/>
              <a:cs typeface="Courier New" panose="02070309020205020404" pitchFamily="49" charset="0"/>
            </a:endParaRPr>
          </a:p>
          <a:p>
            <a:pPr algn="just"/>
            <a:r>
              <a:rPr lang="pt-BR">
                <a:latin typeface="Courier New" panose="02070309020205020404" pitchFamily="49" charset="0"/>
                <a:cs typeface="Courier New" panose="02070309020205020404" pitchFamily="49" charset="0"/>
              </a:rPr>
              <a:t>"Algo que mostra uma maneira de se expressar diante de algumas circunstâncias.“</a:t>
            </a:r>
          </a:p>
          <a:p>
            <a:pPr algn="just"/>
            <a:endParaRPr lang="pt-BR">
              <a:latin typeface="Courier New" panose="02070309020205020404" pitchFamily="49" charset="0"/>
              <a:cs typeface="Courier New" panose="02070309020205020404" pitchFamily="49" charset="0"/>
            </a:endParaRPr>
          </a:p>
          <a:p>
            <a:pPr algn="just"/>
            <a:r>
              <a:rPr lang="pt-BR">
                <a:latin typeface="Courier New" panose="02070309020205020404" pitchFamily="49" charset="0"/>
                <a:cs typeface="Courier New" panose="02070309020205020404" pitchFamily="49" charset="0"/>
              </a:rPr>
              <a:t>"Para mim, literatura é tudo que envolve palavras combináveis, onde haja entendimento de outra pessoa.“</a:t>
            </a:r>
          </a:p>
          <a:p>
            <a:pPr algn="just"/>
            <a:endParaRPr lang="pt-BR">
              <a:latin typeface="Courier New" panose="02070309020205020404" pitchFamily="49" charset="0"/>
              <a:cs typeface="Courier New" panose="02070309020205020404" pitchFamily="49" charset="0"/>
            </a:endParaRPr>
          </a:p>
          <a:p>
            <a:pPr algn="just"/>
            <a:r>
              <a:rPr lang="pt-BR">
                <a:latin typeface="Courier New" panose="02070309020205020404" pitchFamily="49" charset="0"/>
                <a:cs typeface="Courier New" panose="02070309020205020404" pitchFamily="49" charset="0"/>
              </a:rPr>
              <a:t>"A arte da leitura envolvente, na qual envolve o leitor.“</a:t>
            </a:r>
          </a:p>
          <a:p>
            <a:pPr algn="just"/>
            <a:endParaRPr lang="pt-BR">
              <a:latin typeface="Courier New" panose="02070309020205020404" pitchFamily="49" charset="0"/>
              <a:cs typeface="Courier New" panose="02070309020205020404" pitchFamily="49" charset="0"/>
            </a:endParaRPr>
          </a:p>
          <a:p>
            <a:pPr algn="just"/>
            <a:r>
              <a:rPr lang="pt-BR">
                <a:latin typeface="Courier New" panose="02070309020205020404" pitchFamily="49" charset="0"/>
                <a:cs typeface="Courier New" panose="02070309020205020404" pitchFamily="49" charset="0"/>
              </a:rPr>
              <a:t>"É uma forma de expressar o cotidiano, situações, para ser melhor entendida."</a:t>
            </a:r>
          </a:p>
        </p:txBody>
      </p:sp>
    </p:spTree>
    <p:extLst>
      <p:ext uri="{BB962C8B-B14F-4D97-AF65-F5344CB8AC3E}">
        <p14:creationId xmlns:p14="http://schemas.microsoft.com/office/powerpoint/2010/main" val="22012790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3673430" y="2996952"/>
            <a:ext cx="4354954" cy="707886"/>
          </a:xfrm>
          <a:prstGeom prst="rect">
            <a:avLst/>
          </a:prstGeom>
          <a:noFill/>
        </p:spPr>
        <p:txBody>
          <a:bodyPr wrap="square" rtlCol="0">
            <a:spAutoFit/>
          </a:bodyPr>
          <a:lstStyle/>
          <a:p>
            <a:r>
              <a:rPr lang="pt-BR" sz="4000" b="1" dirty="0">
                <a:latin typeface="Courier New" pitchFamily="49" charset="0"/>
                <a:cs typeface="Courier New" pitchFamily="49" charset="0"/>
              </a:rPr>
              <a:t>O que é Arte? </a:t>
            </a:r>
          </a:p>
        </p:txBody>
      </p:sp>
      <p:pic>
        <p:nvPicPr>
          <p:cNvPr id="5" name="Imagem 4"/>
          <p:cNvPicPr>
            <a:picLocks noChangeAspect="1"/>
          </p:cNvPicPr>
          <p:nvPr/>
        </p:nvPicPr>
        <p:blipFill>
          <a:blip r:embed="rId2"/>
          <a:stretch>
            <a:fillRect/>
          </a:stretch>
        </p:blipFill>
        <p:spPr>
          <a:xfrm>
            <a:off x="159180" y="2029667"/>
            <a:ext cx="3549229" cy="4732305"/>
          </a:xfrm>
          <a:prstGeom prst="rect">
            <a:avLst/>
          </a:prstGeom>
        </p:spPr>
      </p:pic>
    </p:spTree>
    <p:extLst>
      <p:ext uri="{BB962C8B-B14F-4D97-AF65-F5344CB8AC3E}">
        <p14:creationId xmlns:p14="http://schemas.microsoft.com/office/powerpoint/2010/main" val="37726481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xmlns="" id="{A5B87C7D-BA99-4B4D-9A57-97B68CFC1AA3}"/>
              </a:ext>
            </a:extLst>
          </p:cNvPr>
          <p:cNvSpPr txBox="1"/>
          <p:nvPr/>
        </p:nvSpPr>
        <p:spPr>
          <a:xfrm>
            <a:off x="2360385" y="587384"/>
            <a:ext cx="4878614" cy="523220"/>
          </a:xfrm>
          <a:prstGeom prst="rect">
            <a:avLst/>
          </a:prstGeom>
          <a:noFill/>
        </p:spPr>
        <p:txBody>
          <a:bodyPr wrap="square" rtlCol="0">
            <a:spAutoFit/>
          </a:bodyPr>
          <a:lstStyle/>
          <a:p>
            <a:pPr algn="l"/>
            <a:r>
              <a:rPr lang="pt-BR" sz="2800" b="1">
                <a:latin typeface="Courier New" panose="02070309020205020404" pitchFamily="49" charset="0"/>
                <a:cs typeface="Courier New" panose="02070309020205020404" pitchFamily="49" charset="0"/>
              </a:rPr>
              <a:t>Algumas compreensões</a:t>
            </a:r>
          </a:p>
        </p:txBody>
      </p:sp>
      <p:sp>
        <p:nvSpPr>
          <p:cNvPr id="3" name="CaixaDeTexto 2">
            <a:extLst>
              <a:ext uri="{FF2B5EF4-FFF2-40B4-BE49-F238E27FC236}">
                <a16:creationId xmlns:a16="http://schemas.microsoft.com/office/drawing/2014/main" xmlns="" id="{3427201F-2D29-EF48-95F1-5C6DE255DAD2}"/>
              </a:ext>
            </a:extLst>
          </p:cNvPr>
          <p:cNvSpPr txBox="1"/>
          <p:nvPr/>
        </p:nvSpPr>
        <p:spPr>
          <a:xfrm>
            <a:off x="692150" y="1581356"/>
            <a:ext cx="7759700" cy="4524315"/>
          </a:xfrm>
          <a:prstGeom prst="rect">
            <a:avLst/>
          </a:prstGeom>
          <a:noFill/>
        </p:spPr>
        <p:txBody>
          <a:bodyPr wrap="square" rtlCol="0">
            <a:spAutoFit/>
          </a:bodyPr>
          <a:lstStyle/>
          <a:p>
            <a:pPr algn="just"/>
            <a:r>
              <a:rPr lang="pt-BR">
                <a:latin typeface="Courier New" panose="02070309020205020404" pitchFamily="49" charset="0"/>
                <a:cs typeface="Courier New" panose="02070309020205020404" pitchFamily="49" charset="0"/>
              </a:rPr>
              <a:t>“Literatura pra mim é uma história da história. O que descreve a história de um lugar, pessoa, personagem e ou cultura.”</a:t>
            </a:r>
          </a:p>
          <a:p>
            <a:pPr algn="just"/>
            <a:endParaRPr lang="pt-BR">
              <a:latin typeface="Courier New" panose="02070309020205020404" pitchFamily="49" charset="0"/>
              <a:cs typeface="Courier New" panose="02070309020205020404" pitchFamily="49" charset="0"/>
            </a:endParaRPr>
          </a:p>
          <a:p>
            <a:pPr algn="just"/>
            <a:r>
              <a:rPr lang="pt-BR">
                <a:latin typeface="Courier New" panose="02070309020205020404" pitchFamily="49" charset="0"/>
                <a:cs typeface="Courier New" panose="02070309020205020404" pitchFamily="49" charset="0"/>
              </a:rPr>
              <a:t>“Todo tipo de escrita que signifique algo ou traga algum sentimento.“</a:t>
            </a:r>
          </a:p>
          <a:p>
            <a:pPr algn="just"/>
            <a:endParaRPr lang="pt-BR">
              <a:latin typeface="Courier New" panose="02070309020205020404" pitchFamily="49" charset="0"/>
              <a:cs typeface="Courier New" panose="02070309020205020404" pitchFamily="49" charset="0"/>
            </a:endParaRPr>
          </a:p>
          <a:p>
            <a:pPr algn="just"/>
            <a:r>
              <a:rPr lang="pt-BR">
                <a:latin typeface="Courier New" panose="02070309020205020404" pitchFamily="49" charset="0"/>
                <a:cs typeface="Courier New" panose="02070309020205020404" pitchFamily="49" charset="0"/>
              </a:rPr>
              <a:t>“Ler e se expressar.“</a:t>
            </a:r>
          </a:p>
          <a:p>
            <a:pPr algn="just"/>
            <a:endParaRPr lang="pt-BR">
              <a:latin typeface="Courier New" panose="02070309020205020404" pitchFamily="49" charset="0"/>
              <a:cs typeface="Courier New" panose="02070309020205020404" pitchFamily="49" charset="0"/>
            </a:endParaRPr>
          </a:p>
          <a:p>
            <a:pPr algn="just"/>
            <a:r>
              <a:rPr lang="pt-BR">
                <a:latin typeface="Courier New" panose="02070309020205020404" pitchFamily="49" charset="0"/>
                <a:cs typeface="Courier New" panose="02070309020205020404" pitchFamily="49" charset="0"/>
              </a:rPr>
              <a:t>“É arte em forma escrita.“</a:t>
            </a:r>
          </a:p>
          <a:p>
            <a:pPr algn="just"/>
            <a:endParaRPr lang="pt-BR">
              <a:latin typeface="Courier New" panose="02070309020205020404" pitchFamily="49" charset="0"/>
              <a:cs typeface="Courier New" panose="02070309020205020404" pitchFamily="49" charset="0"/>
            </a:endParaRPr>
          </a:p>
          <a:p>
            <a:pPr algn="just"/>
            <a:r>
              <a:rPr lang="pt-BR">
                <a:latin typeface="Courier New" panose="02070309020205020404" pitchFamily="49" charset="0"/>
                <a:cs typeface="Courier New" panose="02070309020205020404" pitchFamily="49" charset="0"/>
              </a:rPr>
              <a:t>“Arte.“</a:t>
            </a:r>
          </a:p>
          <a:p>
            <a:pPr algn="just"/>
            <a:endParaRPr lang="pt-BR">
              <a:latin typeface="Courier New" panose="02070309020205020404" pitchFamily="49" charset="0"/>
              <a:cs typeface="Courier New" panose="02070309020205020404" pitchFamily="49" charset="0"/>
            </a:endParaRPr>
          </a:p>
          <a:p>
            <a:pPr algn="just"/>
            <a:r>
              <a:rPr lang="pt-BR">
                <a:latin typeface="Courier New" panose="02070309020205020404" pitchFamily="49" charset="0"/>
                <a:cs typeface="Courier New" panose="02070309020205020404" pitchFamily="49" charset="0"/>
              </a:rPr>
              <a:t>“Uma maneira de expressar ideias ou sentimentos.“</a:t>
            </a:r>
          </a:p>
          <a:p>
            <a:pPr algn="just"/>
            <a:endParaRPr lang="pt-BR">
              <a:latin typeface="Courier New" panose="02070309020205020404" pitchFamily="49" charset="0"/>
              <a:cs typeface="Courier New" panose="02070309020205020404" pitchFamily="49" charset="0"/>
            </a:endParaRPr>
          </a:p>
          <a:p>
            <a:pPr algn="just"/>
            <a:r>
              <a:rPr lang="pt-BR">
                <a:latin typeface="Courier New" panose="02070309020205020404" pitchFamily="49" charset="0"/>
                <a:cs typeface="Courier New" panose="02070309020205020404" pitchFamily="49" charset="0"/>
              </a:rPr>
              <a:t>“Literatura é conhecimento, saber."</a:t>
            </a:r>
          </a:p>
        </p:txBody>
      </p:sp>
    </p:spTree>
    <p:extLst>
      <p:ext uri="{BB962C8B-B14F-4D97-AF65-F5344CB8AC3E}">
        <p14:creationId xmlns:p14="http://schemas.microsoft.com/office/powerpoint/2010/main" val="1241244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xmlns="" id="{3250C004-9B06-6247-A7CB-0F27C36C94A5}"/>
              </a:ext>
            </a:extLst>
          </p:cNvPr>
          <p:cNvSpPr txBox="1"/>
          <p:nvPr/>
        </p:nvSpPr>
        <p:spPr>
          <a:xfrm>
            <a:off x="971600" y="2823206"/>
            <a:ext cx="7539047" cy="2554545"/>
          </a:xfrm>
          <a:prstGeom prst="rect">
            <a:avLst/>
          </a:prstGeom>
          <a:noFill/>
        </p:spPr>
        <p:txBody>
          <a:bodyPr wrap="square" rtlCol="0">
            <a:spAutoFit/>
          </a:bodyPr>
          <a:lstStyle/>
          <a:p>
            <a:pPr algn="l"/>
            <a:r>
              <a:rPr lang="pt-BR" sz="3200" b="0" i="0" dirty="0">
                <a:solidFill>
                  <a:srgbClr val="404040"/>
                </a:solidFill>
                <a:effectLst/>
                <a:latin typeface="Courier New" panose="02070309020205020404" pitchFamily="49" charset="0"/>
                <a:cs typeface="Courier New" panose="02070309020205020404" pitchFamily="49" charset="0"/>
              </a:rPr>
              <a:t>Segundo o dicionário Aurélio, literatura é:</a:t>
            </a:r>
          </a:p>
          <a:p>
            <a:pPr algn="l"/>
            <a:endParaRPr lang="pt-BR" sz="3200" b="0" i="0" dirty="0">
              <a:solidFill>
                <a:srgbClr val="404040"/>
              </a:solidFill>
              <a:effectLst/>
              <a:latin typeface="Courier New" panose="02070309020205020404" pitchFamily="49" charset="0"/>
              <a:cs typeface="Courier New" panose="02070309020205020404" pitchFamily="49" charset="0"/>
            </a:endParaRPr>
          </a:p>
          <a:p>
            <a:pPr algn="l"/>
            <a:r>
              <a:rPr lang="pt-BR" sz="3200" b="0" i="0" dirty="0">
                <a:solidFill>
                  <a:srgbClr val="404040"/>
                </a:solidFill>
                <a:effectLst/>
                <a:latin typeface="Courier New" panose="02070309020205020404" pitchFamily="49" charset="0"/>
                <a:cs typeface="Courier New" panose="02070309020205020404" pitchFamily="49" charset="0"/>
              </a:rPr>
              <a:t>“Arte de escrever trabalhos artísticos em prosa ou verso.”</a:t>
            </a:r>
            <a:endParaRPr lang="pt-BR" sz="3200" dirty="0">
              <a:latin typeface="Courier New" panose="02070309020205020404" pitchFamily="49" charset="0"/>
              <a:cs typeface="Courier New" panose="02070309020205020404" pitchFamily="49" charset="0"/>
            </a:endParaRPr>
          </a:p>
        </p:txBody>
      </p:sp>
      <p:pic>
        <p:nvPicPr>
          <p:cNvPr id="2" name="Imagem 1"/>
          <p:cNvPicPr>
            <a:picLocks noChangeAspect="1"/>
          </p:cNvPicPr>
          <p:nvPr/>
        </p:nvPicPr>
        <p:blipFill>
          <a:blip r:embed="rId2">
            <a:clrChange>
              <a:clrFrom>
                <a:srgbClr val="F6F6F6"/>
              </a:clrFrom>
              <a:clrTo>
                <a:srgbClr val="F6F6F6">
                  <a:alpha val="0"/>
                </a:srgbClr>
              </a:clrTo>
            </a:clrChange>
          </a:blip>
          <a:stretch>
            <a:fillRect/>
          </a:stretch>
        </p:blipFill>
        <p:spPr>
          <a:xfrm>
            <a:off x="3203848" y="620688"/>
            <a:ext cx="1944216" cy="1701937"/>
          </a:xfrm>
          <a:prstGeom prst="rect">
            <a:avLst/>
          </a:prstGeom>
        </p:spPr>
      </p:pic>
    </p:spTree>
    <p:extLst>
      <p:ext uri="{BB962C8B-B14F-4D97-AF65-F5344CB8AC3E}">
        <p14:creationId xmlns:p14="http://schemas.microsoft.com/office/powerpoint/2010/main" val="5977898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683568" y="2708920"/>
            <a:ext cx="7992887" cy="1754326"/>
          </a:xfrm>
          <a:prstGeom prst="rect">
            <a:avLst/>
          </a:prstGeom>
          <a:noFill/>
        </p:spPr>
        <p:txBody>
          <a:bodyPr wrap="square" rtlCol="0">
            <a:spAutoFit/>
          </a:bodyPr>
          <a:lstStyle/>
          <a:p>
            <a:pPr algn="just"/>
            <a:r>
              <a:rPr lang="pt-BR" sz="3600" dirty="0">
                <a:latin typeface="Courier New" panose="02070309020205020404" pitchFamily="49" charset="0"/>
                <a:cs typeface="Courier New" panose="02070309020205020404" pitchFamily="49" charset="0"/>
              </a:rPr>
              <a:t>Não existe uma definição completa o suficiente para a noção de “Literatura”.</a:t>
            </a:r>
          </a:p>
        </p:txBody>
      </p:sp>
    </p:spTree>
    <p:extLst>
      <p:ext uri="{BB962C8B-B14F-4D97-AF65-F5344CB8AC3E}">
        <p14:creationId xmlns:p14="http://schemas.microsoft.com/office/powerpoint/2010/main" val="16658473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561345" y="2564904"/>
            <a:ext cx="7992887" cy="1938992"/>
          </a:xfrm>
          <a:prstGeom prst="rect">
            <a:avLst/>
          </a:prstGeom>
          <a:noFill/>
        </p:spPr>
        <p:txBody>
          <a:bodyPr wrap="square" rtlCol="0">
            <a:spAutoFit/>
          </a:bodyPr>
          <a:lstStyle/>
          <a:p>
            <a:pPr algn="ctr"/>
            <a:r>
              <a:rPr lang="pt-BR" sz="6000" dirty="0">
                <a:latin typeface="Courier New" panose="02070309020205020404" pitchFamily="49" charset="0"/>
                <a:cs typeface="Courier New" panose="02070309020205020404" pitchFamily="49" charset="0"/>
              </a:rPr>
              <a:t>Literatura:</a:t>
            </a:r>
          </a:p>
          <a:p>
            <a:pPr algn="ctr"/>
            <a:r>
              <a:rPr lang="pt-BR" sz="6000" dirty="0">
                <a:latin typeface="Courier New" panose="02070309020205020404" pitchFamily="49" charset="0"/>
                <a:cs typeface="Courier New" panose="02070309020205020404" pitchFamily="49" charset="0"/>
              </a:rPr>
              <a:t>arte da palavra</a:t>
            </a:r>
          </a:p>
        </p:txBody>
      </p:sp>
    </p:spTree>
    <p:extLst>
      <p:ext uri="{BB962C8B-B14F-4D97-AF65-F5344CB8AC3E}">
        <p14:creationId xmlns:p14="http://schemas.microsoft.com/office/powerpoint/2010/main" val="32914724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p:cNvPicPr>
            <a:picLocks noChangeAspect="1"/>
          </p:cNvPicPr>
          <p:nvPr/>
        </p:nvPicPr>
        <p:blipFill>
          <a:blip r:embed="rId2"/>
          <a:stretch>
            <a:fillRect/>
          </a:stretch>
        </p:blipFill>
        <p:spPr>
          <a:xfrm>
            <a:off x="755576" y="919022"/>
            <a:ext cx="7818863" cy="5040560"/>
          </a:xfrm>
          <a:prstGeom prst="rect">
            <a:avLst/>
          </a:prstGeom>
        </p:spPr>
      </p:pic>
    </p:spTree>
    <p:extLst>
      <p:ext uri="{BB962C8B-B14F-4D97-AF65-F5344CB8AC3E}">
        <p14:creationId xmlns:p14="http://schemas.microsoft.com/office/powerpoint/2010/main" val="31704000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p:cNvPicPr>
            <a:picLocks noChangeAspect="1"/>
          </p:cNvPicPr>
          <p:nvPr/>
        </p:nvPicPr>
        <p:blipFill>
          <a:blip r:embed="rId2"/>
          <a:stretch>
            <a:fillRect/>
          </a:stretch>
        </p:blipFill>
        <p:spPr>
          <a:xfrm>
            <a:off x="539552" y="260887"/>
            <a:ext cx="7809011" cy="6356829"/>
          </a:xfrm>
          <a:prstGeom prst="rect">
            <a:avLst/>
          </a:prstGeom>
        </p:spPr>
      </p:pic>
    </p:spTree>
    <p:extLst>
      <p:ext uri="{BB962C8B-B14F-4D97-AF65-F5344CB8AC3E}">
        <p14:creationId xmlns:p14="http://schemas.microsoft.com/office/powerpoint/2010/main" val="3820095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2195736" y="671691"/>
            <a:ext cx="4968552" cy="6186309"/>
          </a:xfrm>
          <a:prstGeom prst="rect">
            <a:avLst/>
          </a:prstGeom>
        </p:spPr>
        <p:txBody>
          <a:bodyPr wrap="square">
            <a:spAutoFit/>
          </a:bodyPr>
          <a:lstStyle/>
          <a:p>
            <a:r>
              <a:rPr lang="pt-BR" b="1" dirty="0">
                <a:latin typeface="Courier New" panose="02070309020205020404" pitchFamily="49" charset="0"/>
                <a:cs typeface="Courier New" panose="02070309020205020404" pitchFamily="49" charset="0"/>
              </a:rPr>
              <a:t>Monumento à </a:t>
            </a:r>
            <a:r>
              <a:rPr lang="pt-BR" b="1" dirty="0" smtClean="0">
                <a:latin typeface="Courier New" panose="02070309020205020404" pitchFamily="49" charset="0"/>
                <a:cs typeface="Courier New" panose="02070309020205020404" pitchFamily="49" charset="0"/>
              </a:rPr>
              <a:t>aspirina</a:t>
            </a:r>
          </a:p>
          <a:p>
            <a:endParaRPr lang="pt-BR" b="1" dirty="0">
              <a:latin typeface="Courier New" panose="02070309020205020404" pitchFamily="49" charset="0"/>
              <a:cs typeface="Courier New" panose="02070309020205020404" pitchFamily="49" charset="0"/>
            </a:endParaRPr>
          </a:p>
          <a:p>
            <a:pPr algn="r"/>
            <a:r>
              <a:rPr lang="pt-BR" b="1" dirty="0">
                <a:latin typeface="Courier New" panose="02070309020205020404" pitchFamily="49" charset="0"/>
                <a:cs typeface="Courier New" panose="02070309020205020404" pitchFamily="49" charset="0"/>
              </a:rPr>
              <a:t>João Cabral de Melo Neto</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Claramente: o mais prático dos sóis,</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o sol de um comprimido de aspirina:</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de emprego fácil, portátil e barato, </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compacto de sol na lápide sucinta.</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Principalmente porque, sol artificial,</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que nada limita a funcionar de dia,</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que a noite não expulsa, cada noite,</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sol imune às leis de meteorologia,</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a toda hora em que se necessita dele</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levanta e vem (sempre num claro dia):</a:t>
            </a:r>
            <a:br>
              <a:rPr lang="pt-BR" dirty="0">
                <a:latin typeface="Courier New" panose="02070309020205020404" pitchFamily="49" charset="0"/>
                <a:cs typeface="Courier New" panose="02070309020205020404" pitchFamily="49" charset="0"/>
              </a:rPr>
            </a:br>
            <a:endParaRPr lang="pt-BR" dirty="0">
              <a:latin typeface="Courier New" panose="02070309020205020404" pitchFamily="49" charset="0"/>
              <a:cs typeface="Courier New" panose="02070309020205020404" pitchFamily="49" charset="0"/>
            </a:endParaRPr>
          </a:p>
          <a:p>
            <a:endParaRPr lang="pt-BR"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2836603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p:nvSpPr>
        <p:spPr>
          <a:xfrm>
            <a:off x="2001505" y="764704"/>
            <a:ext cx="5112568" cy="5909310"/>
          </a:xfrm>
          <a:prstGeom prst="rect">
            <a:avLst/>
          </a:prstGeom>
        </p:spPr>
        <p:txBody>
          <a:bodyPr wrap="square">
            <a:spAutoFit/>
          </a:bodyPr>
          <a:lstStyle/>
          <a:p>
            <a:r>
              <a:rPr lang="pt-BR" dirty="0">
                <a:latin typeface="Courier New" panose="02070309020205020404" pitchFamily="49" charset="0"/>
                <a:cs typeface="Courier New" panose="02070309020205020404" pitchFamily="49" charset="0"/>
              </a:rPr>
              <a:t>acende, para secar a aniagem da alma,</a:t>
            </a:r>
            <a:br>
              <a:rPr lang="pt-BR" dirty="0">
                <a:latin typeface="Courier New" panose="02070309020205020404" pitchFamily="49" charset="0"/>
                <a:cs typeface="Courier New" panose="02070309020205020404" pitchFamily="49" charset="0"/>
              </a:rPr>
            </a:br>
            <a:r>
              <a:rPr lang="pt-BR" dirty="0" err="1">
                <a:latin typeface="Courier New" panose="02070309020205020404" pitchFamily="49" charset="0"/>
                <a:cs typeface="Courier New" panose="02070309020205020404" pitchFamily="49" charset="0"/>
              </a:rPr>
              <a:t>quará-la</a:t>
            </a:r>
            <a:r>
              <a:rPr lang="pt-BR" dirty="0">
                <a:latin typeface="Courier New" panose="02070309020205020404" pitchFamily="49" charset="0"/>
                <a:cs typeface="Courier New" panose="02070309020205020404" pitchFamily="49" charset="0"/>
              </a:rPr>
              <a:t>, em linhos de um meio-dia. </a:t>
            </a:r>
          </a:p>
          <a:p>
            <a:endParaRPr lang="pt-BR" dirty="0" smtClean="0">
              <a:latin typeface="Courier New" panose="02070309020205020404" pitchFamily="49" charset="0"/>
              <a:cs typeface="Courier New" panose="02070309020205020404" pitchFamily="49" charset="0"/>
            </a:endParaRPr>
          </a:p>
          <a:p>
            <a:r>
              <a:rPr lang="pt-BR" dirty="0" smtClean="0">
                <a:latin typeface="Courier New" panose="02070309020205020404" pitchFamily="49" charset="0"/>
                <a:cs typeface="Courier New" panose="02070309020205020404" pitchFamily="49" charset="0"/>
              </a:rPr>
              <a:t>* </a:t>
            </a:r>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Convergem: a aparência e os efeitos</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da lente do comprimido de aspirina</a:t>
            </a:r>
            <a:r>
              <a:rPr lang="pt-BR" dirty="0" smtClean="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o acabamento esmerado desse cristal,</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polido a esmeril e </a:t>
            </a:r>
            <a:r>
              <a:rPr lang="pt-BR" dirty="0" err="1">
                <a:latin typeface="Courier New" panose="02070309020205020404" pitchFamily="49" charset="0"/>
                <a:cs typeface="Courier New" panose="02070309020205020404" pitchFamily="49" charset="0"/>
              </a:rPr>
              <a:t>repolido</a:t>
            </a:r>
            <a:r>
              <a:rPr lang="pt-BR" dirty="0">
                <a:latin typeface="Courier New" panose="02070309020205020404" pitchFamily="49" charset="0"/>
                <a:cs typeface="Courier New" panose="02070309020205020404" pitchFamily="49" charset="0"/>
              </a:rPr>
              <a:t> a lima,</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prefigura o clima onde ele faz viver</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e o cartesiano de tudo nesse clima.</a:t>
            </a:r>
          </a:p>
          <a:p>
            <a:r>
              <a:rPr lang="pt-BR" dirty="0">
                <a:latin typeface="Courier New" panose="02070309020205020404" pitchFamily="49" charset="0"/>
                <a:cs typeface="Courier New" panose="02070309020205020404" pitchFamily="49" charset="0"/>
              </a:rPr>
              <a:t>De outro lado, porque lente interna,</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de uso interno, por detrás da retina,</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não serve exclusivamente para o olho</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a lente, ou o comprimido de aspirina:</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ela </a:t>
            </a:r>
            <a:r>
              <a:rPr lang="pt-BR" dirty="0" err="1">
                <a:latin typeface="Courier New" panose="02070309020205020404" pitchFamily="49" charset="0"/>
                <a:cs typeface="Courier New" panose="02070309020205020404" pitchFamily="49" charset="0"/>
              </a:rPr>
              <a:t>reenfoca</a:t>
            </a:r>
            <a:r>
              <a:rPr lang="pt-BR" dirty="0">
                <a:latin typeface="Courier New" panose="02070309020205020404" pitchFamily="49" charset="0"/>
                <a:cs typeface="Courier New" panose="02070309020205020404" pitchFamily="49" charset="0"/>
              </a:rPr>
              <a:t>, para o corpo inteiro,</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o </a:t>
            </a:r>
            <a:r>
              <a:rPr lang="pt-BR" dirty="0" err="1">
                <a:latin typeface="Courier New" panose="02070309020205020404" pitchFamily="49" charset="0"/>
                <a:cs typeface="Courier New" panose="02070309020205020404" pitchFamily="49" charset="0"/>
              </a:rPr>
              <a:t>borroso</a:t>
            </a:r>
            <a:r>
              <a:rPr lang="pt-BR" dirty="0">
                <a:latin typeface="Courier New" panose="02070309020205020404" pitchFamily="49" charset="0"/>
                <a:cs typeface="Courier New" panose="02070309020205020404" pitchFamily="49" charset="0"/>
              </a:rPr>
              <a:t> de ao redor, e o </a:t>
            </a:r>
            <a:r>
              <a:rPr lang="pt-BR" dirty="0" err="1">
                <a:latin typeface="Courier New" panose="02070309020205020404" pitchFamily="49" charset="0"/>
                <a:cs typeface="Courier New" panose="02070309020205020404" pitchFamily="49" charset="0"/>
              </a:rPr>
              <a:t>reafina</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r>
            <a:br>
              <a:rPr lang="pt-BR" dirty="0">
                <a:latin typeface="Courier New" panose="02070309020205020404" pitchFamily="49" charset="0"/>
                <a:cs typeface="Courier New" panose="02070309020205020404" pitchFamily="49" charset="0"/>
              </a:rPr>
            </a:br>
            <a:endParaRPr lang="pt-BR"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5380155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1763688" y="2924944"/>
            <a:ext cx="6155180" cy="1200329"/>
          </a:xfrm>
          <a:prstGeom prst="rect">
            <a:avLst/>
          </a:prstGeom>
        </p:spPr>
        <p:txBody>
          <a:bodyPr wrap="square">
            <a:spAutoFit/>
          </a:bodyPr>
          <a:lstStyle/>
          <a:p>
            <a:r>
              <a:rPr lang="pt-BR" sz="3600" dirty="0">
                <a:latin typeface="Courier New" panose="02070309020205020404" pitchFamily="49" charset="0"/>
                <a:cs typeface="Courier New" panose="02070309020205020404" pitchFamily="49" charset="0"/>
              </a:rPr>
              <a:t>Não é o que é dito, mas “como” é dito.</a:t>
            </a:r>
          </a:p>
        </p:txBody>
      </p:sp>
    </p:spTree>
    <p:extLst>
      <p:ext uri="{BB962C8B-B14F-4D97-AF65-F5344CB8AC3E}">
        <p14:creationId xmlns:p14="http://schemas.microsoft.com/office/powerpoint/2010/main" val="5273624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2271789" y="548680"/>
            <a:ext cx="4572000" cy="5909310"/>
          </a:xfrm>
          <a:prstGeom prst="rect">
            <a:avLst/>
          </a:prstGeom>
        </p:spPr>
        <p:txBody>
          <a:bodyPr>
            <a:spAutoFit/>
          </a:bodyPr>
          <a:lstStyle/>
          <a:p>
            <a:r>
              <a:rPr lang="pt-BR" b="1" dirty="0">
                <a:latin typeface="Courier New" panose="02070309020205020404" pitchFamily="49" charset="0"/>
                <a:cs typeface="Courier New" panose="02070309020205020404" pitchFamily="49" charset="0"/>
              </a:rPr>
              <a:t>Poema tirado de uma notícia de jornal</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João Gostoso era carregador de feira-livre e morava no morro da Babilônia num barracão sem número</a:t>
            </a:r>
          </a:p>
          <a:p>
            <a:r>
              <a:rPr lang="pt-BR" dirty="0">
                <a:latin typeface="Courier New" panose="02070309020205020404" pitchFamily="49" charset="0"/>
                <a:cs typeface="Courier New" panose="02070309020205020404" pitchFamily="49" charset="0"/>
              </a:rPr>
              <a:t>Uma noite ele chegou no bar Vinte de Novembro</a:t>
            </a:r>
          </a:p>
          <a:p>
            <a:r>
              <a:rPr lang="pt-BR" dirty="0">
                <a:latin typeface="Courier New" panose="02070309020205020404" pitchFamily="49" charset="0"/>
                <a:cs typeface="Courier New" panose="02070309020205020404" pitchFamily="49" charset="0"/>
              </a:rPr>
              <a:t>Bebeu</a:t>
            </a:r>
          </a:p>
          <a:p>
            <a:r>
              <a:rPr lang="pt-BR" dirty="0">
                <a:latin typeface="Courier New" panose="02070309020205020404" pitchFamily="49" charset="0"/>
                <a:cs typeface="Courier New" panose="02070309020205020404" pitchFamily="49" charset="0"/>
              </a:rPr>
              <a:t>Cantou</a:t>
            </a:r>
          </a:p>
          <a:p>
            <a:r>
              <a:rPr lang="pt-BR" dirty="0">
                <a:latin typeface="Courier New" panose="02070309020205020404" pitchFamily="49" charset="0"/>
                <a:cs typeface="Courier New" panose="02070309020205020404" pitchFamily="49" charset="0"/>
              </a:rPr>
              <a:t>Dançou</a:t>
            </a:r>
          </a:p>
          <a:p>
            <a:r>
              <a:rPr lang="pt-BR" dirty="0">
                <a:latin typeface="Courier New" panose="02070309020205020404" pitchFamily="49" charset="0"/>
                <a:cs typeface="Courier New" panose="02070309020205020404" pitchFamily="49" charset="0"/>
              </a:rPr>
              <a:t>Depois se atirou na Lagoa Rodrigo de Freitas e morreu afogado.</a:t>
            </a:r>
          </a:p>
          <a:p>
            <a:endParaRPr lang="pt-BR" dirty="0">
              <a:latin typeface="Courier New" panose="02070309020205020404" pitchFamily="49" charset="0"/>
              <a:cs typeface="Courier New" panose="02070309020205020404" pitchFamily="49" charset="0"/>
            </a:endParaRP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BANDEIRA, Manuel. "Libertinagem". Estrela da vida inteira. Rio de Janeiro: José Olympio, 1966.</a:t>
            </a:r>
          </a:p>
        </p:txBody>
      </p:sp>
    </p:spTree>
    <p:extLst>
      <p:ext uri="{BB962C8B-B14F-4D97-AF65-F5344CB8AC3E}">
        <p14:creationId xmlns:p14="http://schemas.microsoft.com/office/powerpoint/2010/main" val="18886149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xmlns="" id="{980225F5-474E-E040-B60D-0EFA8C255DE7}"/>
              </a:ext>
            </a:extLst>
          </p:cNvPr>
          <p:cNvSpPr txBox="1"/>
          <p:nvPr/>
        </p:nvSpPr>
        <p:spPr>
          <a:xfrm>
            <a:off x="912585" y="1340430"/>
            <a:ext cx="7318830" cy="4524315"/>
          </a:xfrm>
          <a:prstGeom prst="rect">
            <a:avLst/>
          </a:prstGeom>
          <a:noFill/>
        </p:spPr>
        <p:txBody>
          <a:bodyPr wrap="square" rtlCol="0">
            <a:spAutoFit/>
          </a:bodyPr>
          <a:lstStyle/>
          <a:p>
            <a:pPr algn="just"/>
            <a:r>
              <a:rPr lang="pt-BR" sz="1800">
                <a:latin typeface="Courier New" panose="02070309020205020404" pitchFamily="49" charset="0"/>
                <a:cs typeface="Courier New" panose="02070309020205020404" pitchFamily="49" charset="0"/>
              </a:rPr>
              <a:t>“Arte é aquele conhecimento mais da delicadeza, não é? Fazer florzinha miudinha de papel, cinzeiro no Dia das Mães... Eu outro dia ganhei... [ri] É não? </a:t>
            </a:r>
            <a:br>
              <a:rPr lang="pt-BR" sz="1800">
                <a:latin typeface="Courier New" panose="02070309020205020404" pitchFamily="49" charset="0"/>
                <a:cs typeface="Courier New" panose="02070309020205020404" pitchFamily="49" charset="0"/>
              </a:rPr>
            </a:br>
            <a:r>
              <a:rPr lang="pt-BR" sz="1800">
                <a:latin typeface="Courier New" panose="02070309020205020404" pitchFamily="49" charset="0"/>
                <a:cs typeface="Courier New" panose="02070309020205020404" pitchFamily="49" charset="0"/>
              </a:rPr>
              <a:t>[Olha, sonda um pouco minha expressão...] É? Diga que eu não sei e vou bestando... Não sei dessas coisas não, meu negócio é mesmo o que o pessoal bota o nome de prendas do lar. Bom, mas... Basta. Não sei bem como é a coisa de escola... O que eu faço é trazer menino, apanhar menino... Reunião aqui é quase nunca e quando tem, não vou. Vou lá ouvir reclamação que eu não dou conta! Mas se a dona moça me pede assim, quer ouvir uma coisa qualquer da gente, eu não me faço de rogada... Como é mesmo a pergunta? Ah! Quando eu ia dizendo que arte é um trabalho assim mais maneiro, é que é assim mesmo. Pode até não ser, mas parece.</a:t>
            </a:r>
            <a:endParaRPr lang="pt-BR"/>
          </a:p>
        </p:txBody>
      </p:sp>
    </p:spTree>
    <p:extLst>
      <p:ext uri="{BB962C8B-B14F-4D97-AF65-F5344CB8AC3E}">
        <p14:creationId xmlns:p14="http://schemas.microsoft.com/office/powerpoint/2010/main" val="26451734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2271789" y="548680"/>
            <a:ext cx="4572000" cy="369332"/>
          </a:xfrm>
          <a:prstGeom prst="rect">
            <a:avLst/>
          </a:prstGeom>
        </p:spPr>
        <p:txBody>
          <a:bodyPr>
            <a:spAutoFit/>
          </a:bodyPr>
          <a:lstStyle/>
          <a:p>
            <a:endParaRPr lang="pt-BR" dirty="0">
              <a:latin typeface="Courier New" panose="02070309020205020404" pitchFamily="49" charset="0"/>
              <a:cs typeface="Courier New" panose="02070309020205020404" pitchFamily="49" charset="0"/>
            </a:endParaRPr>
          </a:p>
        </p:txBody>
      </p:sp>
      <p:sp>
        <p:nvSpPr>
          <p:cNvPr id="2" name="Retângulo 1"/>
          <p:cNvSpPr/>
          <p:nvPr/>
        </p:nvSpPr>
        <p:spPr>
          <a:xfrm>
            <a:off x="683568" y="223037"/>
            <a:ext cx="8154144" cy="6432530"/>
          </a:xfrm>
          <a:prstGeom prst="rect">
            <a:avLst/>
          </a:prstGeom>
        </p:spPr>
        <p:txBody>
          <a:bodyPr wrap="square">
            <a:spAutoFit/>
          </a:bodyPr>
          <a:lstStyle/>
          <a:p>
            <a:pPr algn="ctr"/>
            <a:r>
              <a:rPr lang="pt-BR" b="1" dirty="0">
                <a:latin typeface="Courier New" panose="02070309020205020404" pitchFamily="49" charset="0"/>
                <a:cs typeface="Courier New" panose="02070309020205020404" pitchFamily="49" charset="0"/>
              </a:rPr>
              <a:t>Carregador morre </a:t>
            </a:r>
            <a:r>
              <a:rPr lang="pt-BR" b="1" dirty="0" smtClean="0">
                <a:latin typeface="Courier New" panose="02070309020205020404" pitchFamily="49" charset="0"/>
                <a:cs typeface="Courier New" panose="02070309020205020404" pitchFamily="49" charset="0"/>
              </a:rPr>
              <a:t>afogado:</a:t>
            </a:r>
            <a:endParaRPr lang="pt-BR" b="1" dirty="0">
              <a:latin typeface="Courier New" panose="02070309020205020404" pitchFamily="49" charset="0"/>
              <a:cs typeface="Courier New" panose="02070309020205020404" pitchFamily="49" charset="0"/>
            </a:endParaRPr>
          </a:p>
          <a:p>
            <a:pPr algn="ctr"/>
            <a:r>
              <a:rPr lang="pt-BR" b="1" dirty="0">
                <a:latin typeface="Courier New" panose="02070309020205020404" pitchFamily="49" charset="0"/>
                <a:cs typeface="Courier New" panose="02070309020205020404" pitchFamily="49" charset="0"/>
              </a:rPr>
              <a:t>Carregador de feira livre se atira na lagoa</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sz="1600" dirty="0">
                <a:latin typeface="Courier New" panose="02070309020205020404" pitchFamily="49" charset="0"/>
                <a:cs typeface="Courier New" panose="02070309020205020404" pitchFamily="49" charset="0"/>
              </a:rPr>
              <a:t>João Gostoso, carregador de feira livre, jogou-se na Lago Rodrigo de Freitas, Rio de Janeiro, e morreu na madrugada de domingo, 13 de fevereiro.</a:t>
            </a:r>
          </a:p>
          <a:p>
            <a:r>
              <a:rPr lang="pt-BR" sz="1600" dirty="0">
                <a:latin typeface="Courier New" panose="02070309020205020404" pitchFamily="49" charset="0"/>
                <a:cs typeface="Courier New" panose="02070309020205020404" pitchFamily="49" charset="0"/>
              </a:rPr>
              <a:t>    João morava no morro da Babilônia, zona oeste da cidade, em um barracão sem número. Segundo seus vizinhos João era um homem pacato, trabalhador e vivia apenas para sua família.</a:t>
            </a:r>
          </a:p>
          <a:p>
            <a:r>
              <a:rPr lang="pt-BR" sz="1600" dirty="0">
                <a:latin typeface="Courier New" panose="02070309020205020404" pitchFamily="49" charset="0"/>
                <a:cs typeface="Courier New" panose="02070309020205020404" pitchFamily="49" charset="0"/>
              </a:rPr>
              <a:t>    De acordo com sua vizinha, Adelaide, ultimamente João estava muito triste e depressivo, uma vez que sua mulher o abandonou indo embora de casa com seus filhos.</a:t>
            </a:r>
          </a:p>
          <a:p>
            <a:r>
              <a:rPr lang="pt-BR" sz="1600" dirty="0">
                <a:latin typeface="Courier New" panose="02070309020205020404" pitchFamily="49" charset="0"/>
                <a:cs typeface="Courier New" panose="02070309020205020404" pitchFamily="49" charset="0"/>
              </a:rPr>
              <a:t>    Foi justamente para alegrá-lo que seus amigos seus amigos o convidaram para uma roda de samba no Bar 20 de Novembro. De acordo com seus amigos ele bebeu, cantou e dançou, demonstrando estar muito alegre.</a:t>
            </a:r>
          </a:p>
          <a:p>
            <a:r>
              <a:rPr lang="pt-BR" sz="1600" dirty="0">
                <a:latin typeface="Courier New" panose="02070309020205020404" pitchFamily="49" charset="0"/>
                <a:cs typeface="Courier New" panose="02070309020205020404" pitchFamily="49" charset="0"/>
              </a:rPr>
              <a:t>    Segundo seu amigo Manuel, João resolveu ir embora por volta de uma hora da manhã, demonstrando estar cansado. Para Maria, uma outra colega que estava no grupo, João disse estar muito triste e com saudades de seus filhos.</a:t>
            </a:r>
          </a:p>
          <a:p>
            <a:r>
              <a:rPr lang="pt-BR" sz="1600" dirty="0">
                <a:latin typeface="Courier New" panose="02070309020205020404" pitchFamily="49" charset="0"/>
                <a:cs typeface="Courier New" panose="02070309020205020404" pitchFamily="49" charset="0"/>
              </a:rPr>
              <a:t>    Testemunhas ouvidas pela polícia disseram que João andava calmamente sobre uma pequena ponte que atravessava a lagoa quando atirou-se e morreu afogado.</a:t>
            </a:r>
          </a:p>
          <a:p>
            <a:endParaRPr lang="pt-BR" dirty="0">
              <a:latin typeface="Courier New" panose="02070309020205020404" pitchFamily="49" charset="0"/>
              <a:cs typeface="Courier New" panose="02070309020205020404" pitchFamily="49" charset="0"/>
            </a:endParaRPr>
          </a:p>
          <a:p>
            <a:r>
              <a:rPr lang="pt-BR" b="1" dirty="0" smtClean="0">
                <a:latin typeface="Courier New" panose="02070309020205020404" pitchFamily="49" charset="0"/>
                <a:cs typeface="Courier New" panose="02070309020205020404" pitchFamily="49" charset="0"/>
              </a:rPr>
              <a:t>Notícia fictícia</a:t>
            </a:r>
            <a:endParaRPr lang="pt-BR"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4994323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2271789" y="548680"/>
            <a:ext cx="4572000" cy="369332"/>
          </a:xfrm>
          <a:prstGeom prst="rect">
            <a:avLst/>
          </a:prstGeom>
        </p:spPr>
        <p:txBody>
          <a:bodyPr>
            <a:spAutoFit/>
          </a:bodyPr>
          <a:lstStyle/>
          <a:p>
            <a:endParaRPr lang="pt-BR" dirty="0">
              <a:latin typeface="Courier New" panose="02070309020205020404" pitchFamily="49" charset="0"/>
              <a:cs typeface="Courier New" panose="02070309020205020404" pitchFamily="49" charset="0"/>
            </a:endParaRPr>
          </a:p>
        </p:txBody>
      </p:sp>
      <p:sp>
        <p:nvSpPr>
          <p:cNvPr id="5" name="Retângulo 4"/>
          <p:cNvSpPr/>
          <p:nvPr/>
        </p:nvSpPr>
        <p:spPr>
          <a:xfrm>
            <a:off x="611560" y="1350060"/>
            <a:ext cx="7971095" cy="923330"/>
          </a:xfrm>
          <a:prstGeom prst="rect">
            <a:avLst/>
          </a:prstGeom>
        </p:spPr>
        <p:txBody>
          <a:bodyPr wrap="square">
            <a:spAutoFit/>
          </a:bodyPr>
          <a:lstStyle/>
          <a:p>
            <a:endParaRPr lang="pt-BR" dirty="0"/>
          </a:p>
          <a:p>
            <a:r>
              <a:rPr lang="pt-BR" dirty="0"/>
              <a:t/>
            </a:r>
            <a:br>
              <a:rPr lang="pt-BR" dirty="0"/>
            </a:br>
            <a:endParaRPr lang="pt-BR" dirty="0"/>
          </a:p>
        </p:txBody>
      </p:sp>
      <p:sp>
        <p:nvSpPr>
          <p:cNvPr id="2" name="Retângulo 1"/>
          <p:cNvSpPr/>
          <p:nvPr/>
        </p:nvSpPr>
        <p:spPr>
          <a:xfrm>
            <a:off x="1578585" y="2708005"/>
            <a:ext cx="5958408" cy="1754326"/>
          </a:xfrm>
          <a:prstGeom prst="rect">
            <a:avLst/>
          </a:prstGeom>
        </p:spPr>
        <p:txBody>
          <a:bodyPr wrap="square">
            <a:spAutoFit/>
          </a:bodyPr>
          <a:lstStyle/>
          <a:p>
            <a:pPr algn="just"/>
            <a:r>
              <a:rPr lang="pt-BR" sz="3600" dirty="0">
                <a:latin typeface="Courier New" panose="02070309020205020404" pitchFamily="49" charset="0"/>
                <a:cs typeface="Courier New" panose="02070309020205020404" pitchFamily="49" charset="0"/>
              </a:rPr>
              <a:t>Literatura é trabalho consciente com as palavras.</a:t>
            </a:r>
          </a:p>
        </p:txBody>
      </p:sp>
    </p:spTree>
    <p:extLst>
      <p:ext uri="{BB962C8B-B14F-4D97-AF65-F5344CB8AC3E}">
        <p14:creationId xmlns:p14="http://schemas.microsoft.com/office/powerpoint/2010/main" val="40176130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2271789" y="548680"/>
            <a:ext cx="4572000" cy="369332"/>
          </a:xfrm>
          <a:prstGeom prst="rect">
            <a:avLst/>
          </a:prstGeom>
        </p:spPr>
        <p:txBody>
          <a:bodyPr>
            <a:spAutoFit/>
          </a:bodyPr>
          <a:lstStyle/>
          <a:p>
            <a:endParaRPr lang="pt-BR" dirty="0">
              <a:latin typeface="Courier New" panose="02070309020205020404" pitchFamily="49" charset="0"/>
              <a:cs typeface="Courier New" panose="02070309020205020404" pitchFamily="49" charset="0"/>
            </a:endParaRPr>
          </a:p>
        </p:txBody>
      </p:sp>
      <p:sp>
        <p:nvSpPr>
          <p:cNvPr id="6" name="Retângulo 5"/>
          <p:cNvSpPr/>
          <p:nvPr/>
        </p:nvSpPr>
        <p:spPr>
          <a:xfrm>
            <a:off x="2195736" y="697342"/>
            <a:ext cx="4320480" cy="4413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7" name="CaixaDeTexto 6"/>
          <p:cNvSpPr txBox="1"/>
          <p:nvPr/>
        </p:nvSpPr>
        <p:spPr>
          <a:xfrm>
            <a:off x="2446133" y="733346"/>
            <a:ext cx="4035985" cy="369332"/>
          </a:xfrm>
          <a:prstGeom prst="rect">
            <a:avLst/>
          </a:prstGeom>
          <a:noFill/>
        </p:spPr>
        <p:txBody>
          <a:bodyPr wrap="square" rtlCol="0">
            <a:spAutoFit/>
          </a:bodyPr>
          <a:lstStyle/>
          <a:p>
            <a:r>
              <a:rPr lang="pt-BR" dirty="0">
                <a:latin typeface="Courier New" panose="02070309020205020404" pitchFamily="49" charset="0"/>
                <a:cs typeface="Courier New" panose="02070309020205020404" pitchFamily="49" charset="0"/>
              </a:rPr>
              <a:t>Causos, de Eduardo Galeano</a:t>
            </a:r>
          </a:p>
        </p:txBody>
      </p:sp>
      <p:sp>
        <p:nvSpPr>
          <p:cNvPr id="8" name="Retângulo 7"/>
          <p:cNvSpPr/>
          <p:nvPr/>
        </p:nvSpPr>
        <p:spPr>
          <a:xfrm>
            <a:off x="957389" y="1514746"/>
            <a:ext cx="7200800" cy="5078313"/>
          </a:xfrm>
          <a:prstGeom prst="rect">
            <a:avLst/>
          </a:prstGeom>
        </p:spPr>
        <p:txBody>
          <a:bodyPr wrap="square">
            <a:spAutoFit/>
          </a:bodyPr>
          <a:lstStyle/>
          <a:p>
            <a:pPr algn="just"/>
            <a:r>
              <a:rPr lang="pt-BR" dirty="0">
                <a:latin typeface="Courier New" panose="02070309020205020404" pitchFamily="49" charset="0"/>
                <a:cs typeface="Courier New" panose="02070309020205020404" pitchFamily="49" charset="0"/>
              </a:rPr>
              <a:t>Nos </a:t>
            </a:r>
            <a:r>
              <a:rPr lang="pt-BR" dirty="0" err="1">
                <a:latin typeface="Courier New" panose="02070309020205020404" pitchFamily="49" charset="0"/>
                <a:cs typeface="Courier New" panose="02070309020205020404" pitchFamily="49" charset="0"/>
              </a:rPr>
              <a:t>antigamentes</a:t>
            </a:r>
            <a:r>
              <a:rPr lang="pt-BR" dirty="0">
                <a:latin typeface="Courier New" panose="02070309020205020404" pitchFamily="49" charset="0"/>
                <a:cs typeface="Courier New" panose="02070309020205020404" pitchFamily="49" charset="0"/>
              </a:rPr>
              <a:t>, dom Verídico semeou casas e gentes em volta do botequim El </a:t>
            </a:r>
            <a:r>
              <a:rPr lang="pt-BR" dirty="0" err="1">
                <a:latin typeface="Courier New" panose="02070309020205020404" pitchFamily="49" charset="0"/>
                <a:cs typeface="Courier New" panose="02070309020205020404" pitchFamily="49" charset="0"/>
              </a:rPr>
              <a:t>Resorte</a:t>
            </a:r>
            <a:r>
              <a:rPr lang="pt-BR" dirty="0">
                <a:latin typeface="Courier New" panose="02070309020205020404" pitchFamily="49" charset="0"/>
                <a:cs typeface="Courier New" panose="02070309020205020404" pitchFamily="49" charset="0"/>
              </a:rPr>
              <a:t>, para que o botequim não se sentisse sozinho. Este causo aconteceu, dizem por aí, no povoado por ele nascido.</a:t>
            </a:r>
          </a:p>
          <a:p>
            <a:pPr algn="just"/>
            <a:endParaRPr lang="pt-BR" dirty="0">
              <a:latin typeface="Courier New" panose="02070309020205020404" pitchFamily="49" charset="0"/>
              <a:cs typeface="Courier New" panose="02070309020205020404" pitchFamily="49" charset="0"/>
            </a:endParaRPr>
          </a:p>
          <a:p>
            <a:pPr algn="just"/>
            <a:r>
              <a:rPr lang="pt-BR" dirty="0">
                <a:latin typeface="Courier New" panose="02070309020205020404" pitchFamily="49" charset="0"/>
                <a:cs typeface="Courier New" panose="02070309020205020404" pitchFamily="49" charset="0"/>
              </a:rPr>
              <a:t>E dizem por aí que ali havia um tesouro, escondido na casa de um velhinho todo mequetrefe. Uma vez por mês, o velhinho, que estava nas últimas, se levantava da cama e ia receber a pensão</a:t>
            </a:r>
            <a:r>
              <a:rPr lang="pt-BR" dirty="0" smtClean="0">
                <a:latin typeface="Courier New" panose="02070309020205020404" pitchFamily="49" charset="0"/>
                <a:cs typeface="Courier New" panose="02070309020205020404" pitchFamily="49" charset="0"/>
              </a:rPr>
              <a:t>.</a:t>
            </a:r>
          </a:p>
          <a:p>
            <a:pPr algn="just"/>
            <a:endParaRPr lang="pt-BR" dirty="0">
              <a:latin typeface="Courier New" panose="02070309020205020404" pitchFamily="49" charset="0"/>
              <a:cs typeface="Courier New" panose="02070309020205020404" pitchFamily="49" charset="0"/>
            </a:endParaRPr>
          </a:p>
          <a:p>
            <a:pPr algn="just"/>
            <a:r>
              <a:rPr lang="pt-BR" dirty="0">
                <a:latin typeface="Courier New" panose="02070309020205020404" pitchFamily="49" charset="0"/>
                <a:cs typeface="Courier New" panose="02070309020205020404" pitchFamily="49" charset="0"/>
              </a:rPr>
              <a:t>Aproveitando a ausência, alguns ladrões, vindos de Montevidéu, invadiram a casa. Os ladrões buscaram e buscaram o tesouro em cada canto. A única coisa que encontraram foi um baú de madeira, coberto de trapos, num canto do porão.</a:t>
            </a:r>
          </a:p>
          <a:p>
            <a:pPr algn="just"/>
            <a:endParaRPr lang="pt-BR" dirty="0">
              <a:latin typeface="Courier New" panose="02070309020205020404" pitchFamily="49" charset="0"/>
              <a:cs typeface="Courier New" panose="02070309020205020404" pitchFamily="49" charset="0"/>
            </a:endParaRPr>
          </a:p>
          <a:p>
            <a:pPr algn="just"/>
            <a:endParaRPr lang="pt-BR"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0722730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2271789" y="548680"/>
            <a:ext cx="4572000" cy="369332"/>
          </a:xfrm>
          <a:prstGeom prst="rect">
            <a:avLst/>
          </a:prstGeom>
        </p:spPr>
        <p:txBody>
          <a:bodyPr>
            <a:spAutoFit/>
          </a:bodyPr>
          <a:lstStyle/>
          <a:p>
            <a:endParaRPr lang="pt-BR" dirty="0">
              <a:latin typeface="Courier New" panose="02070309020205020404" pitchFamily="49" charset="0"/>
              <a:cs typeface="Courier New" panose="02070309020205020404" pitchFamily="49" charset="0"/>
            </a:endParaRPr>
          </a:p>
        </p:txBody>
      </p:sp>
      <p:sp>
        <p:nvSpPr>
          <p:cNvPr id="6" name="Retângulo 5"/>
          <p:cNvSpPr/>
          <p:nvPr/>
        </p:nvSpPr>
        <p:spPr>
          <a:xfrm>
            <a:off x="2195736" y="697342"/>
            <a:ext cx="4320480" cy="4413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7" name="CaixaDeTexto 6"/>
          <p:cNvSpPr txBox="1"/>
          <p:nvPr/>
        </p:nvSpPr>
        <p:spPr>
          <a:xfrm>
            <a:off x="2446133" y="733346"/>
            <a:ext cx="4035985" cy="369332"/>
          </a:xfrm>
          <a:prstGeom prst="rect">
            <a:avLst/>
          </a:prstGeom>
          <a:noFill/>
        </p:spPr>
        <p:txBody>
          <a:bodyPr wrap="square" rtlCol="0">
            <a:spAutoFit/>
          </a:bodyPr>
          <a:lstStyle/>
          <a:p>
            <a:r>
              <a:rPr lang="pt-BR" dirty="0">
                <a:latin typeface="Courier New" panose="02070309020205020404" pitchFamily="49" charset="0"/>
                <a:cs typeface="Courier New" panose="02070309020205020404" pitchFamily="49" charset="0"/>
              </a:rPr>
              <a:t>Causos, de Eduardo Galeano</a:t>
            </a:r>
          </a:p>
        </p:txBody>
      </p:sp>
      <p:sp>
        <p:nvSpPr>
          <p:cNvPr id="5" name="Retângulo 4"/>
          <p:cNvSpPr/>
          <p:nvPr/>
        </p:nvSpPr>
        <p:spPr>
          <a:xfrm>
            <a:off x="611560" y="1350060"/>
            <a:ext cx="7971095" cy="6186309"/>
          </a:xfrm>
          <a:prstGeom prst="rect">
            <a:avLst/>
          </a:prstGeom>
        </p:spPr>
        <p:txBody>
          <a:bodyPr wrap="square">
            <a:spAutoFit/>
          </a:bodyPr>
          <a:lstStyle/>
          <a:p>
            <a:r>
              <a:rPr lang="pt-BR" dirty="0">
                <a:latin typeface="Courier New" panose="02070309020205020404" pitchFamily="49" charset="0"/>
                <a:cs typeface="Courier New" panose="02070309020205020404" pitchFamily="49" charset="0"/>
              </a:rPr>
              <a:t>O tremendo cadeado que o defendia resistiu, invicto, ao ataque das gazuas. E assim, levaram o baú. Quando finalmente conseguiram abri-lo, já longe dali, descobriram que o baú estava cheio de cartas. Eram as cartas de amor que o velhinho tinha recebido ao longo de sua longa vida</a:t>
            </a:r>
            <a:r>
              <a:rPr lang="pt-BR" dirty="0" smtClean="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Os ladrões iam queimar as cartas. Discutiram. Finalmente, decidiram devolvê-las. Uma por uma. Uma por semana.</a:t>
            </a:r>
          </a:p>
          <a:p>
            <a:r>
              <a:rPr lang="pt-BR" dirty="0">
                <a:latin typeface="Courier New" panose="02070309020205020404" pitchFamily="49" charset="0"/>
                <a:cs typeface="Courier New" panose="02070309020205020404" pitchFamily="49" charset="0"/>
              </a:rPr>
              <a:t/>
            </a:r>
            <a:br>
              <a:rPr lang="pt-BR" dirty="0">
                <a:latin typeface="Courier New" panose="02070309020205020404" pitchFamily="49" charset="0"/>
                <a:cs typeface="Courier New" panose="02070309020205020404" pitchFamily="49" charset="0"/>
              </a:rPr>
            </a:br>
            <a:r>
              <a:rPr lang="pt-BR" dirty="0">
                <a:latin typeface="Courier New" panose="02070309020205020404" pitchFamily="49" charset="0"/>
                <a:cs typeface="Courier New" panose="02070309020205020404" pitchFamily="49" charset="0"/>
              </a:rPr>
              <a:t>Desde então, ao meio-dia de cada segunda-feira, o velhinho se sentava no alto da colina. E lá esperava que aparecesse o carteiro no caminho. Mal via o cavalo, gordo de alforjes, entre as árvores, o velhinho desandava a correr. O carteiro, que já sabia, trazia sua carta nas mãos.</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E até São Pedro escutava as batidas daquele coração enlouquecido de alegria por receber palavras de mulher.</a:t>
            </a:r>
          </a:p>
          <a:p>
            <a:endParaRPr lang="pt-BR" dirty="0"/>
          </a:p>
          <a:p>
            <a:endParaRPr lang="pt-BR" dirty="0"/>
          </a:p>
          <a:p>
            <a:r>
              <a:rPr lang="pt-BR" dirty="0"/>
              <a:t/>
            </a:r>
            <a:br>
              <a:rPr lang="pt-BR" dirty="0"/>
            </a:br>
            <a:endParaRPr lang="pt-BR" dirty="0"/>
          </a:p>
        </p:txBody>
      </p:sp>
    </p:spTree>
    <p:extLst>
      <p:ext uri="{BB962C8B-B14F-4D97-AF65-F5344CB8AC3E}">
        <p14:creationId xmlns:p14="http://schemas.microsoft.com/office/powerpoint/2010/main" val="31756084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2271789" y="548680"/>
            <a:ext cx="4572000" cy="369332"/>
          </a:xfrm>
          <a:prstGeom prst="rect">
            <a:avLst/>
          </a:prstGeom>
        </p:spPr>
        <p:txBody>
          <a:bodyPr>
            <a:spAutoFit/>
          </a:bodyPr>
          <a:lstStyle/>
          <a:p>
            <a:endParaRPr lang="pt-BR" dirty="0">
              <a:latin typeface="Courier New" panose="02070309020205020404" pitchFamily="49" charset="0"/>
              <a:cs typeface="Courier New" panose="02070309020205020404" pitchFamily="49" charset="0"/>
            </a:endParaRPr>
          </a:p>
        </p:txBody>
      </p:sp>
      <p:sp>
        <p:nvSpPr>
          <p:cNvPr id="5" name="Retângulo 4"/>
          <p:cNvSpPr/>
          <p:nvPr/>
        </p:nvSpPr>
        <p:spPr>
          <a:xfrm>
            <a:off x="611560" y="1350060"/>
            <a:ext cx="7971095" cy="923330"/>
          </a:xfrm>
          <a:prstGeom prst="rect">
            <a:avLst/>
          </a:prstGeom>
        </p:spPr>
        <p:txBody>
          <a:bodyPr wrap="square">
            <a:spAutoFit/>
          </a:bodyPr>
          <a:lstStyle/>
          <a:p>
            <a:endParaRPr lang="pt-BR" dirty="0"/>
          </a:p>
          <a:p>
            <a:r>
              <a:rPr lang="pt-BR" dirty="0"/>
              <a:t/>
            </a:r>
            <a:br>
              <a:rPr lang="pt-BR" dirty="0"/>
            </a:br>
            <a:endParaRPr lang="pt-BR" dirty="0"/>
          </a:p>
        </p:txBody>
      </p:sp>
      <p:pic>
        <p:nvPicPr>
          <p:cNvPr id="2" name="Imagem 1"/>
          <p:cNvPicPr>
            <a:picLocks noChangeAspect="1"/>
          </p:cNvPicPr>
          <p:nvPr/>
        </p:nvPicPr>
        <p:blipFill>
          <a:blip r:embed="rId2"/>
          <a:stretch>
            <a:fillRect/>
          </a:stretch>
        </p:blipFill>
        <p:spPr>
          <a:xfrm>
            <a:off x="614673" y="643610"/>
            <a:ext cx="8012396" cy="5591384"/>
          </a:xfrm>
          <a:prstGeom prst="rect">
            <a:avLst/>
          </a:prstGeom>
        </p:spPr>
      </p:pic>
    </p:spTree>
    <p:extLst>
      <p:ext uri="{BB962C8B-B14F-4D97-AF65-F5344CB8AC3E}">
        <p14:creationId xmlns:p14="http://schemas.microsoft.com/office/powerpoint/2010/main" val="42676193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xmlns="" id="{980225F5-474E-E040-B60D-0EFA8C255DE7}"/>
              </a:ext>
            </a:extLst>
          </p:cNvPr>
          <p:cNvSpPr txBox="1"/>
          <p:nvPr/>
        </p:nvSpPr>
        <p:spPr>
          <a:xfrm>
            <a:off x="912585" y="1340430"/>
            <a:ext cx="7318830" cy="3693319"/>
          </a:xfrm>
          <a:prstGeom prst="rect">
            <a:avLst/>
          </a:prstGeom>
          <a:noFill/>
        </p:spPr>
        <p:txBody>
          <a:bodyPr wrap="square" rtlCol="0">
            <a:spAutoFit/>
          </a:bodyPr>
          <a:lstStyle/>
          <a:p>
            <a:pPr algn="just"/>
            <a:r>
              <a:rPr lang="pt-BR" sz="1800" dirty="0">
                <a:latin typeface="Courier New" panose="02070309020205020404" pitchFamily="49" charset="0"/>
                <a:cs typeface="Courier New" panose="02070309020205020404" pitchFamily="49" charset="0"/>
              </a:rPr>
              <a:t>É aquele trabalho que não é a luta de todo dia. Tá certo que tem uns que lutam com isso mas... Arte é um </a:t>
            </a:r>
            <a:r>
              <a:rPr lang="pt-BR" sz="1800" dirty="0" err="1">
                <a:latin typeface="Courier New" panose="02070309020205020404" pitchFamily="49" charset="0"/>
                <a:cs typeface="Courier New" panose="02070309020205020404" pitchFamily="49" charset="0"/>
              </a:rPr>
              <a:t>que-fazer</a:t>
            </a:r>
            <a:r>
              <a:rPr lang="pt-BR" sz="1800" dirty="0">
                <a:latin typeface="Courier New" panose="02070309020205020404" pitchFamily="49" charset="0"/>
                <a:cs typeface="Courier New" panose="02070309020205020404" pitchFamily="49" charset="0"/>
              </a:rPr>
              <a:t> assim que inventa uma alegriazinha, a senhora compreende? Quer dizer, trabalho mesmo não é, que trabalho é como uma dor. E escola também. Pros pobres é. A gente acostuma porque é a vida e... vai indo, vai indo... Perdi. Ali, sim: arte eu não sei. Não é isso das festas na escola? Acho que na escola não carece disso, não. Essa arte, não. Os meninos precisam ir levando jeito </a:t>
            </a:r>
            <a:r>
              <a:rPr lang="pt-BR" sz="1800" dirty="0" err="1">
                <a:latin typeface="Courier New" panose="02070309020205020404" pitchFamily="49" charset="0"/>
                <a:cs typeface="Courier New" panose="02070309020205020404" pitchFamily="49" charset="0"/>
              </a:rPr>
              <a:t>p’ra</a:t>
            </a:r>
            <a:r>
              <a:rPr lang="pt-BR" sz="1800" dirty="0">
                <a:latin typeface="Courier New" panose="02070309020205020404" pitchFamily="49" charset="0"/>
                <a:cs typeface="Courier New" panose="02070309020205020404" pitchFamily="49" charset="0"/>
              </a:rPr>
              <a:t> aguentar o trabalho daqui de fora. Se fica muito animado, aquela coisa frouxa, eles amolecem e... Aqui fora isso vinga, não.” (LINHARES, 2003, p. 99)</a:t>
            </a:r>
            <a:endParaRPr lang="pt-BR" dirty="0"/>
          </a:p>
        </p:txBody>
      </p:sp>
    </p:spTree>
    <p:extLst>
      <p:ext uri="{BB962C8B-B14F-4D97-AF65-F5344CB8AC3E}">
        <p14:creationId xmlns:p14="http://schemas.microsoft.com/office/powerpoint/2010/main" val="2911169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11" y="1690328"/>
            <a:ext cx="7848872" cy="2952810"/>
          </a:xfrm>
          <a:prstGeom prst="rect">
            <a:avLst/>
          </a:prstGeom>
        </p:spPr>
      </p:pic>
    </p:spTree>
    <p:extLst>
      <p:ext uri="{BB962C8B-B14F-4D97-AF65-F5344CB8AC3E}">
        <p14:creationId xmlns:p14="http://schemas.microsoft.com/office/powerpoint/2010/main" val="1863129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679" y="345409"/>
            <a:ext cx="8296220" cy="5873605"/>
          </a:xfrm>
          <a:prstGeom prst="rect">
            <a:avLst/>
          </a:prstGeom>
        </p:spPr>
      </p:pic>
    </p:spTree>
    <p:extLst>
      <p:ext uri="{BB962C8B-B14F-4D97-AF65-F5344CB8AC3E}">
        <p14:creationId xmlns:p14="http://schemas.microsoft.com/office/powerpoint/2010/main" val="3780706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2649577" y="2636912"/>
            <a:ext cx="3816424" cy="923330"/>
          </a:xfrm>
          <a:prstGeom prst="rect">
            <a:avLst/>
          </a:prstGeom>
          <a:noFill/>
        </p:spPr>
        <p:txBody>
          <a:bodyPr wrap="square" rtlCol="0">
            <a:spAutoFit/>
          </a:bodyPr>
          <a:lstStyle/>
          <a:p>
            <a:r>
              <a:rPr lang="pt-BR" sz="3600" b="1" dirty="0" err="1">
                <a:latin typeface="Courier New" pitchFamily="49" charset="0"/>
                <a:cs typeface="Courier New" pitchFamily="49" charset="0"/>
              </a:rPr>
              <a:t>Froid</a:t>
            </a:r>
            <a:r>
              <a:rPr lang="pt-BR" sz="3600" b="1" dirty="0">
                <a:latin typeface="Courier New" pitchFamily="49" charset="0"/>
                <a:cs typeface="Courier New" pitchFamily="49" charset="0"/>
              </a:rPr>
              <a:t> - Chuva</a:t>
            </a:r>
          </a:p>
          <a:p>
            <a:endParaRPr lang="pt-BR" dirty="0"/>
          </a:p>
        </p:txBody>
      </p:sp>
      <p:pic>
        <p:nvPicPr>
          <p:cNvPr id="3" name="Froid - Chuv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95936" y="3284984"/>
            <a:ext cx="1255115" cy="1255115"/>
          </a:xfrm>
          <a:prstGeom prst="rect">
            <a:avLst/>
          </a:prstGeom>
        </p:spPr>
      </p:pic>
    </p:spTree>
    <p:extLst>
      <p:ext uri="{BB962C8B-B14F-4D97-AF65-F5344CB8AC3E}">
        <p14:creationId xmlns:p14="http://schemas.microsoft.com/office/powerpoint/2010/main" val="3224843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00"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p:cNvSpPr txBox="1"/>
          <p:nvPr/>
        </p:nvSpPr>
        <p:spPr>
          <a:xfrm>
            <a:off x="1671642" y="332656"/>
            <a:ext cx="6112571" cy="5909310"/>
          </a:xfrm>
          <a:prstGeom prst="rect">
            <a:avLst/>
          </a:prstGeom>
          <a:noFill/>
        </p:spPr>
        <p:txBody>
          <a:bodyPr wrap="none" rtlCol="0">
            <a:spAutoFit/>
          </a:bodyPr>
          <a:lstStyle/>
          <a:p>
            <a:r>
              <a:rPr lang="pt-BR" b="1" dirty="0">
                <a:latin typeface="Courier New" pitchFamily="49" charset="0"/>
                <a:cs typeface="Courier New" pitchFamily="49" charset="0"/>
              </a:rPr>
              <a:t>Chove. Há Silêncio</a:t>
            </a:r>
            <a:r>
              <a:rPr lang="pt-BR" dirty="0">
                <a:latin typeface="Courier New" pitchFamily="49" charset="0"/>
                <a:cs typeface="Courier New" pitchFamily="49" charset="0"/>
              </a:rPr>
              <a:t/>
            </a:r>
            <a:br>
              <a:rPr lang="pt-BR" dirty="0">
                <a:latin typeface="Courier New" pitchFamily="49" charset="0"/>
                <a:cs typeface="Courier New" pitchFamily="49" charset="0"/>
              </a:rPr>
            </a:br>
            <a:endParaRPr lang="pt-BR" dirty="0">
              <a:latin typeface="Courier New" pitchFamily="49" charset="0"/>
              <a:cs typeface="Courier New" pitchFamily="49" charset="0"/>
            </a:endParaRPr>
          </a:p>
          <a:p>
            <a:r>
              <a:rPr lang="pt-BR" dirty="0">
                <a:latin typeface="Courier New" pitchFamily="49" charset="0"/>
                <a:cs typeface="Courier New" pitchFamily="49" charset="0"/>
              </a:rPr>
              <a:t>Chove. Há silêncio, porque a mesma chuva </a:t>
            </a:r>
          </a:p>
          <a:p>
            <a:r>
              <a:rPr lang="pt-BR" dirty="0">
                <a:latin typeface="Courier New" pitchFamily="49" charset="0"/>
                <a:cs typeface="Courier New" pitchFamily="49" charset="0"/>
              </a:rPr>
              <a:t>Não faz ruído senão com sossego. </a:t>
            </a:r>
          </a:p>
          <a:p>
            <a:r>
              <a:rPr lang="pt-BR" dirty="0">
                <a:latin typeface="Courier New" pitchFamily="49" charset="0"/>
                <a:cs typeface="Courier New" pitchFamily="49" charset="0"/>
              </a:rPr>
              <a:t>Chove. O céu dorme. Quando a alma é viúva </a:t>
            </a:r>
          </a:p>
          <a:p>
            <a:r>
              <a:rPr lang="pt-BR" dirty="0">
                <a:latin typeface="Courier New" pitchFamily="49" charset="0"/>
                <a:cs typeface="Courier New" pitchFamily="49" charset="0"/>
              </a:rPr>
              <a:t>Do que não sabe, o sentimento é cego. </a:t>
            </a:r>
          </a:p>
          <a:p>
            <a:r>
              <a:rPr lang="pt-BR" dirty="0">
                <a:latin typeface="Courier New" pitchFamily="49" charset="0"/>
                <a:cs typeface="Courier New" pitchFamily="49" charset="0"/>
              </a:rPr>
              <a:t>Chove. Meu ser (quem sou) renego... </a:t>
            </a:r>
          </a:p>
          <a:p>
            <a:endParaRPr lang="pt-BR" dirty="0">
              <a:latin typeface="Courier New" pitchFamily="49" charset="0"/>
              <a:cs typeface="Courier New" pitchFamily="49" charset="0"/>
            </a:endParaRPr>
          </a:p>
          <a:p>
            <a:r>
              <a:rPr lang="pt-BR" dirty="0">
                <a:latin typeface="Courier New" pitchFamily="49" charset="0"/>
                <a:cs typeface="Courier New" pitchFamily="49" charset="0"/>
              </a:rPr>
              <a:t>Tão calma é a chuva que se solta no ar </a:t>
            </a:r>
          </a:p>
          <a:p>
            <a:r>
              <a:rPr lang="pt-BR" dirty="0">
                <a:latin typeface="Courier New" pitchFamily="49" charset="0"/>
                <a:cs typeface="Courier New" pitchFamily="49" charset="0"/>
              </a:rPr>
              <a:t>(Nem parece de nuvens) que parece </a:t>
            </a:r>
          </a:p>
          <a:p>
            <a:r>
              <a:rPr lang="pt-BR" dirty="0">
                <a:latin typeface="Courier New" pitchFamily="49" charset="0"/>
                <a:cs typeface="Courier New" pitchFamily="49" charset="0"/>
              </a:rPr>
              <a:t>Que não é chuva, mas um sussurrar </a:t>
            </a:r>
          </a:p>
          <a:p>
            <a:r>
              <a:rPr lang="pt-BR" dirty="0">
                <a:latin typeface="Courier New" pitchFamily="49" charset="0"/>
                <a:cs typeface="Courier New" pitchFamily="49" charset="0"/>
              </a:rPr>
              <a:t>Que de si mesmo, ao sussurrar, se esquece. </a:t>
            </a:r>
          </a:p>
          <a:p>
            <a:r>
              <a:rPr lang="pt-BR" dirty="0">
                <a:latin typeface="Courier New" pitchFamily="49" charset="0"/>
                <a:cs typeface="Courier New" pitchFamily="49" charset="0"/>
              </a:rPr>
              <a:t>Chove. Nada apetece... </a:t>
            </a:r>
          </a:p>
          <a:p>
            <a:endParaRPr lang="pt-BR" dirty="0">
              <a:latin typeface="Courier New" pitchFamily="49" charset="0"/>
              <a:cs typeface="Courier New" pitchFamily="49" charset="0"/>
            </a:endParaRPr>
          </a:p>
          <a:p>
            <a:r>
              <a:rPr lang="pt-BR" dirty="0">
                <a:latin typeface="Courier New" pitchFamily="49" charset="0"/>
                <a:cs typeface="Courier New" pitchFamily="49" charset="0"/>
              </a:rPr>
              <a:t>Não paira vento, não há céu que eu sinta. </a:t>
            </a:r>
          </a:p>
          <a:p>
            <a:r>
              <a:rPr lang="pt-BR" dirty="0">
                <a:latin typeface="Courier New" pitchFamily="49" charset="0"/>
                <a:cs typeface="Courier New" pitchFamily="49" charset="0"/>
              </a:rPr>
              <a:t>Chove longínqua e indistintamente, </a:t>
            </a:r>
          </a:p>
          <a:p>
            <a:r>
              <a:rPr lang="pt-BR" dirty="0">
                <a:latin typeface="Courier New" pitchFamily="49" charset="0"/>
                <a:cs typeface="Courier New" pitchFamily="49" charset="0"/>
              </a:rPr>
              <a:t>Como uma coisa certa que nos minta, </a:t>
            </a:r>
          </a:p>
          <a:p>
            <a:r>
              <a:rPr lang="pt-BR" dirty="0">
                <a:latin typeface="Courier New" pitchFamily="49" charset="0"/>
                <a:cs typeface="Courier New" pitchFamily="49" charset="0"/>
              </a:rPr>
              <a:t>Como um grande desejo que nos mente. </a:t>
            </a:r>
          </a:p>
          <a:p>
            <a:r>
              <a:rPr lang="pt-BR" dirty="0">
                <a:latin typeface="Courier New" pitchFamily="49" charset="0"/>
                <a:cs typeface="Courier New" pitchFamily="49" charset="0"/>
              </a:rPr>
              <a:t>Chove. Nada em mim sente... </a:t>
            </a:r>
          </a:p>
          <a:p>
            <a:endParaRPr lang="pt-BR" dirty="0">
              <a:latin typeface="Courier New" pitchFamily="49" charset="0"/>
              <a:cs typeface="Courier New" pitchFamily="49" charset="0"/>
            </a:endParaRPr>
          </a:p>
          <a:p>
            <a:r>
              <a:rPr lang="pt-BR" dirty="0">
                <a:latin typeface="Courier New" pitchFamily="49" charset="0"/>
                <a:cs typeface="Courier New" pitchFamily="49" charset="0"/>
              </a:rPr>
              <a:t>Fernando Pessoa, in "Cancioneiro" </a:t>
            </a:r>
          </a:p>
        </p:txBody>
      </p:sp>
    </p:spTree>
    <p:extLst>
      <p:ext uri="{BB962C8B-B14F-4D97-AF65-F5344CB8AC3E}">
        <p14:creationId xmlns:p14="http://schemas.microsoft.com/office/powerpoint/2010/main" val="26698092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301" y="116632"/>
            <a:ext cx="8784976" cy="6645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739" y="620688"/>
            <a:ext cx="7034732" cy="5544616"/>
          </a:xfrm>
          <a:prstGeom prst="rect">
            <a:avLst/>
          </a:prstGeom>
        </p:spPr>
      </p:pic>
      <p:pic>
        <p:nvPicPr>
          <p:cNvPr id="3" name="Imagem 2"/>
          <p:cNvPicPr>
            <a:picLocks noChangeAspect="1"/>
          </p:cNvPicPr>
          <p:nvPr/>
        </p:nvPicPr>
        <p:blipFill>
          <a:blip r:embed="rId3">
            <a:clrChange>
              <a:clrFrom>
                <a:srgbClr val="000000"/>
              </a:clrFrom>
              <a:clrTo>
                <a:srgbClr val="000000">
                  <a:alpha val="0"/>
                </a:srgbClr>
              </a:clrTo>
            </a:clrChange>
          </a:blip>
          <a:stretch>
            <a:fillRect/>
          </a:stretch>
        </p:blipFill>
        <p:spPr>
          <a:xfrm>
            <a:off x="251520" y="234946"/>
            <a:ext cx="8498127" cy="6408712"/>
          </a:xfrm>
          <a:prstGeom prst="rect">
            <a:avLst/>
          </a:prstGeom>
        </p:spPr>
      </p:pic>
    </p:spTree>
    <p:extLst>
      <p:ext uri="{BB962C8B-B14F-4D97-AF65-F5344CB8AC3E}">
        <p14:creationId xmlns:p14="http://schemas.microsoft.com/office/powerpoint/2010/main" val="155095043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TotalTime>
  <Words>1230</Words>
  <Application>Microsoft Office PowerPoint</Application>
  <PresentationFormat>Apresentação na tela (4:3)</PresentationFormat>
  <Paragraphs>141</Paragraphs>
  <Slides>34</Slides>
  <Notes>0</Notes>
  <HiddenSlides>0</HiddenSlides>
  <MMClips>1</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34</vt:i4>
      </vt:variant>
    </vt:vector>
  </HeadingPairs>
  <TitlesOfParts>
    <vt:vector size="38" baseType="lpstr">
      <vt:lpstr>Arial</vt:lpstr>
      <vt:lpstr>Calibri</vt:lpstr>
      <vt:lpstr>Courier New</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Rafael Lobo</dc:creator>
  <cp:lastModifiedBy>PET</cp:lastModifiedBy>
  <cp:revision>31</cp:revision>
  <dcterms:created xsi:type="dcterms:W3CDTF">2019-02-04T01:39:45Z</dcterms:created>
  <dcterms:modified xsi:type="dcterms:W3CDTF">2019-02-04T19:55:12Z</dcterms:modified>
</cp:coreProperties>
</file>