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6" r:id="rId6"/>
    <p:sldId id="267" r:id="rId7"/>
    <p:sldId id="262" r:id="rId8"/>
    <p:sldId id="291" r:id="rId9"/>
    <p:sldId id="261" r:id="rId10"/>
    <p:sldId id="268" r:id="rId11"/>
    <p:sldId id="288" r:id="rId12"/>
    <p:sldId id="265" r:id="rId13"/>
    <p:sldId id="292" r:id="rId14"/>
    <p:sldId id="269" r:id="rId15"/>
    <p:sldId id="270" r:id="rId16"/>
    <p:sldId id="271" r:id="rId17"/>
    <p:sldId id="272" r:id="rId18"/>
    <p:sldId id="276" r:id="rId19"/>
    <p:sldId id="273" r:id="rId20"/>
    <p:sldId id="278" r:id="rId21"/>
    <p:sldId id="286" r:id="rId22"/>
    <p:sldId id="293" r:id="rId23"/>
    <p:sldId id="294" r:id="rId24"/>
    <p:sldId id="337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13" r:id="rId38"/>
    <p:sldId id="307" r:id="rId39"/>
    <p:sldId id="315" r:id="rId40"/>
    <p:sldId id="308" r:id="rId41"/>
    <p:sldId id="317" r:id="rId42"/>
    <p:sldId id="309" r:id="rId43"/>
    <p:sldId id="338" r:id="rId44"/>
    <p:sldId id="310" r:id="rId45"/>
    <p:sldId id="339" r:id="rId46"/>
    <p:sldId id="311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86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0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15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8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3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92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37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49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FEBF-EFBC-4C87-9587-6AC21ADDDC6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4B32-58AF-4756-8BE5-31B844AEB9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60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t.brusheezy.com/psds/53221-pacote-de-psd-de-bolhas-de-discurso-esbo-ado/premiu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hyperlink" Target="https://cantinholiterariososriosdobrasil.wordpress.com/2013/12/05/agrotoxicos-cartum/" TargetMode="External"/><Relationship Id="rId2" Type="http://schemas.openxmlformats.org/officeDocument/2006/relationships/hyperlink" Target="http://www.blumenau.sc.gov.br/secretarias/fundacao-cultural/fcblu/memoria-digital-a-folha23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hyperlink" Target="https://catracalivre.com.br/sp/agenda/gratis/espetaculo-de-ballet-gratuito-acontece-na-praca-victor-civita/" TargetMode="Externa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operamundi.uol.com.br/conteudo/noticias/38700/grupo+tenta+na+justica+barrar+aplicacao+de+acordo+ortografico+em+portugal.shtml?fb_comment_id=1007938955886702_10093734290765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drbandeiras.com.br/Produto-c-PROMOCOES-Kit-de-Bandeiras-Brasil--Portugal-versao-3459-54313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t.wikipedia.org/wiki/Bandeira_do_Bra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pt.wikipedia.org/wiki/Bandeira_de_Portuga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t.wikipedia.org/wiki/Bandeira_do_Bra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pt.wikipedia.org/wiki/Bandeira_de_Portuga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t.wikipedia.org/wiki/Bandeira_do_Bra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pt.wikipedia.org/wiki/Bandeira_de_Portuga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pcdigital.com/brasil/quantos-paises-cabem-dentro-do-brasil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andeira_de_Minas_Gerai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t.wikipedia.org/wiki/Bandeira_de_Minas_Gerai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andeira_de_Minas_Gerai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t.wikipedia.org/wiki/Bandeira_de_Minas_Gera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andeira_de_Minas_Gerais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Bandeira_do_Par%C3%A1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t.wikipedia.org/wiki/Bandeira_de_Minas_Gera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pt.wikipedia.org/wiki/Bandeira_do_Par%C3%A1" TargetMode="Externa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Bandeira_do_estado_de_S%C3%A3o_Paulo" TargetMode="External"/><Relationship Id="rId3" Type="http://schemas.openxmlformats.org/officeDocument/2006/relationships/hyperlink" Target="https://pt.wikipedia.org/wiki/Bandeira_de_Minas_Gerais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Bandeira_do_Par%C3%A1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s://pt.wikipedia.org/wiki/Bandeira_do_estado_de_S%C3%A3o_Paulo" TargetMode="External"/><Relationship Id="rId2" Type="http://schemas.openxmlformats.org/officeDocument/2006/relationships/hyperlink" Target="https://pt.wikipedia.org/wiki/Bandeira_de_Minas_Gera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pt.wikipedia.org/wiki/Bandeira_do_Par%C3%A1" TargetMode="Externa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bsuzhday.com/q/983812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liveinternet.ru/users/3704184/post310602894/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ercoloring.com/zh-hant/lun-kuo-jian-ying/shuo-chang" TargetMode="External"/><Relationship Id="rId13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hyperlink" Target="https://www.emaze.com/@AFRITWZF/Presentation-Na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ballroomdanceclub.com/dances-we-teach/country-western/line-dances/" TargetMode="External"/><Relationship Id="rId11" Type="http://schemas.openxmlformats.org/officeDocument/2006/relationships/hyperlink" Target="http://www.supercoloring.com/ru/siluety/skripachka" TargetMode="External"/><Relationship Id="rId5" Type="http://schemas.openxmlformats.org/officeDocument/2006/relationships/image" Target="../media/image23.jpeg"/><Relationship Id="rId10" Type="http://schemas.microsoft.com/office/2007/relationships/hdphoto" Target="../media/hdphoto3.wdp"/><Relationship Id="rId4" Type="http://schemas.openxmlformats.org/officeDocument/2006/relationships/hyperlink" Target="https://www.freepik.es/foto-gratis/banda-silueta_628854.htm" TargetMode="External"/><Relationship Id="rId9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udodesenhos.com/d/menino-estudando-para-prova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pinterest.com/pin/208924870191522032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galeria.colorir.com/animais/o-mar/golfinho-contente-pintado-por-stella-7263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pics.com/coloring-page-honey-bee-i30016.htm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animais.colorir.com/o-mar/um-caranguejo-de-mar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plano de fundo balões de fal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6" y="0"/>
            <a:ext cx="9164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2780928"/>
            <a:ext cx="903649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060848"/>
            <a:ext cx="8964488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8" y="2331167"/>
            <a:ext cx="9245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Linguagens</a:t>
            </a:r>
          </a:p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Em diálogo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Existe DIFERENÇA ENTRE LINGUAGEM E LÍNGUA? </a:t>
            </a:r>
            <a:endParaRPr lang="pt-B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s cruzadas 2"/>
          <p:cNvSpPr/>
          <p:nvPr/>
        </p:nvSpPr>
        <p:spPr>
          <a:xfrm>
            <a:off x="8532440" y="260648"/>
            <a:ext cx="432048" cy="432048"/>
          </a:xfrm>
          <a:prstGeom prst="quad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748171" cy="408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53697" y="5597982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“MENINO-PÁSSARO”</a:t>
            </a:r>
          </a:p>
        </p:txBody>
      </p:sp>
      <p:sp>
        <p:nvSpPr>
          <p:cNvPr id="7" name="Setas cruzadas 6"/>
          <p:cNvSpPr/>
          <p:nvPr/>
        </p:nvSpPr>
        <p:spPr>
          <a:xfrm>
            <a:off x="8532440" y="260648"/>
            <a:ext cx="432048" cy="432048"/>
          </a:xfrm>
          <a:prstGeom prst="quad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135150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linguagem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2915816" y="2473681"/>
            <a:ext cx="0" cy="969496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4572000" y="2473681"/>
            <a:ext cx="0" cy="969496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156176" y="2459504"/>
            <a:ext cx="0" cy="969496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691680" y="3735986"/>
            <a:ext cx="22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VERBAL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42899" y="3735986"/>
            <a:ext cx="2258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Não-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VERBAL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92080" y="3735986"/>
            <a:ext cx="2258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HÍBRIDA 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OU 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MISTA</a:t>
            </a:r>
          </a:p>
        </p:txBody>
      </p:sp>
      <p:sp>
        <p:nvSpPr>
          <p:cNvPr id="16" name="Setas cruzadas 15"/>
          <p:cNvSpPr/>
          <p:nvPr/>
        </p:nvSpPr>
        <p:spPr>
          <a:xfrm>
            <a:off x="8532440" y="260648"/>
            <a:ext cx="432048" cy="432048"/>
          </a:xfrm>
          <a:prstGeom prst="quad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7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1" y="602701"/>
            <a:ext cx="4033401" cy="56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espetáculo de ball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4" y="154905"/>
            <a:ext cx="4248472" cy="31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cartu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44249" cy="33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É possível construir um pensamento sem utilizar a língua? </a:t>
            </a:r>
            <a:endParaRPr lang="pt-B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s cruzadas 4"/>
          <p:cNvSpPr/>
          <p:nvPr/>
        </p:nvSpPr>
        <p:spPr>
          <a:xfrm>
            <a:off x="8532440" y="260648"/>
            <a:ext cx="432048" cy="432048"/>
          </a:xfrm>
          <a:prstGeom prst="quad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8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1166842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QUANDO E COMO SURGIU A língua?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2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135150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língua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3347864" y="2459504"/>
            <a:ext cx="0" cy="969496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940152" y="2459504"/>
            <a:ext cx="0" cy="969496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218763" y="3645024"/>
            <a:ext cx="22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oral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3645024"/>
            <a:ext cx="22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escrita</a:t>
            </a:r>
          </a:p>
        </p:txBody>
      </p:sp>
      <p:sp>
        <p:nvSpPr>
          <p:cNvPr id="15" name="Setas cruzadas 14"/>
          <p:cNvSpPr/>
          <p:nvPr/>
        </p:nvSpPr>
        <p:spPr>
          <a:xfrm>
            <a:off x="8532440" y="260648"/>
            <a:ext cx="432048" cy="432048"/>
          </a:xfrm>
          <a:prstGeom prst="quad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9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1166842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QUANDO E COMO SURGIU A escrita?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1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3185" y="2367171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“Verba </a:t>
            </a:r>
            <a:r>
              <a:rPr lang="pt-B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volant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, </a:t>
            </a:r>
            <a:r>
              <a:rPr lang="pt-B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scripta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pt-B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manent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.”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7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1166842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QUANDO E COMO surgiu o alfabeto?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3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405374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Linguagens, códigos e suas tecnologias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3185" y="1859339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“Para deusa </a:t>
            </a:r>
            <a:r>
              <a:rPr lang="pt-B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háthor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, a senhora de turquesa.”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9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49" y="843677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 leitura e a escrita lutam ao lado do ser humano pelo direito à liberdade e à igualdade.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7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7504" y="1443841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latin typeface="Baskerville Old Face" pitchFamily="18" charset="0"/>
              </a:rPr>
              <a:t>Notícia dos fiadores</a:t>
            </a:r>
          </a:p>
          <a:p>
            <a:pPr algn="ctr"/>
            <a:r>
              <a:rPr lang="pt-BR" sz="2800" dirty="0" smtClean="0">
                <a:latin typeface="Baskerville Old Face" pitchFamily="18" charset="0"/>
              </a:rPr>
              <a:t>Noticia </a:t>
            </a:r>
            <a:r>
              <a:rPr lang="pt-BR" sz="2800" dirty="0" err="1">
                <a:latin typeface="Baskerville Old Face" pitchFamily="18" charset="0"/>
              </a:rPr>
              <a:t>fecit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pelagio</a:t>
            </a:r>
            <a:r>
              <a:rPr lang="pt-BR" sz="2800" dirty="0">
                <a:latin typeface="Baskerville Old Face" pitchFamily="18" charset="0"/>
              </a:rPr>
              <a:t> romeu de fiadores </a:t>
            </a:r>
            <a:r>
              <a:rPr lang="pt-BR" sz="2800" dirty="0" err="1">
                <a:latin typeface="Baskerville Old Face" pitchFamily="18" charset="0"/>
              </a:rPr>
              <a:t>Stephano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pelaiz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xxi</a:t>
            </a:r>
            <a:r>
              <a:rPr lang="pt-BR" sz="2800" dirty="0">
                <a:latin typeface="Baskerville Old Face" pitchFamily="18" charset="0"/>
              </a:rPr>
              <a:t>. </a:t>
            </a:r>
            <a:r>
              <a:rPr lang="pt-BR" sz="2800" dirty="0" err="1">
                <a:latin typeface="Baskerville Old Face" pitchFamily="18" charset="0"/>
              </a:rPr>
              <a:t>solidos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lecton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xxi</a:t>
            </a:r>
            <a:r>
              <a:rPr lang="pt-BR" sz="2800" dirty="0">
                <a:latin typeface="Baskerville Old Face" pitchFamily="18" charset="0"/>
              </a:rPr>
              <a:t>. soldos pelai </a:t>
            </a:r>
            <a:r>
              <a:rPr lang="pt-BR" sz="2800" dirty="0" err="1">
                <a:latin typeface="Baskerville Old Face" pitchFamily="18" charset="0"/>
              </a:rPr>
              <a:t>garcia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xxi</a:t>
            </a:r>
            <a:r>
              <a:rPr lang="pt-BR" sz="2800" dirty="0">
                <a:latin typeface="Baskerville Old Face" pitchFamily="18" charset="0"/>
              </a:rPr>
              <a:t>. soldos. </a:t>
            </a:r>
            <a:r>
              <a:rPr lang="pt-BR" sz="2800" dirty="0" err="1">
                <a:latin typeface="Baskerville Old Face" pitchFamily="18" charset="0"/>
              </a:rPr>
              <a:t>Güdisaluo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Menendici</a:t>
            </a:r>
            <a:r>
              <a:rPr lang="pt-BR" sz="2800" dirty="0">
                <a:latin typeface="Baskerville Old Face" pitchFamily="18" charset="0"/>
              </a:rPr>
              <a:t>. </a:t>
            </a:r>
            <a:r>
              <a:rPr lang="pt-BR" sz="2800" dirty="0" err="1">
                <a:latin typeface="Baskerville Old Face" pitchFamily="18" charset="0"/>
              </a:rPr>
              <a:t>xxi</a:t>
            </a:r>
            <a:r>
              <a:rPr lang="pt-BR" sz="2800" dirty="0">
                <a:latin typeface="Baskerville Old Face" pitchFamily="18" charset="0"/>
              </a:rPr>
              <a:t> soldos /2 </a:t>
            </a:r>
            <a:r>
              <a:rPr lang="pt-BR" sz="2800" dirty="0" err="1">
                <a:latin typeface="Baskerville Old Face" pitchFamily="18" charset="0"/>
              </a:rPr>
              <a:t>Egeas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anriquici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xxxta</a:t>
            </a:r>
            <a:r>
              <a:rPr lang="pt-BR" sz="2800" dirty="0">
                <a:latin typeface="Baskerville Old Face" pitchFamily="18" charset="0"/>
              </a:rPr>
              <a:t> soldos. </a:t>
            </a:r>
            <a:r>
              <a:rPr lang="pt-BR" sz="2800" dirty="0" err="1">
                <a:latin typeface="Baskerville Old Face" pitchFamily="18" charset="0"/>
              </a:rPr>
              <a:t>petro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cõlaco</a:t>
            </a:r>
            <a:r>
              <a:rPr lang="pt-BR" sz="2800" dirty="0">
                <a:latin typeface="Baskerville Old Face" pitchFamily="18" charset="0"/>
              </a:rPr>
              <a:t> .x. soldos. </a:t>
            </a:r>
            <a:r>
              <a:rPr lang="pt-BR" sz="2800" dirty="0" err="1">
                <a:latin typeface="Baskerville Old Face" pitchFamily="18" charset="0"/>
              </a:rPr>
              <a:t>Güdisaluo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anriquici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xxxxta</a:t>
            </a:r>
            <a:r>
              <a:rPr lang="pt-BR" sz="2800" dirty="0">
                <a:latin typeface="Baskerville Old Face" pitchFamily="18" charset="0"/>
              </a:rPr>
              <a:t>. soldos </a:t>
            </a:r>
            <a:r>
              <a:rPr lang="pt-BR" sz="2800" dirty="0" err="1">
                <a:latin typeface="Baskerville Old Face" pitchFamily="18" charset="0"/>
              </a:rPr>
              <a:t>Egeas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Monííci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xxti</a:t>
            </a:r>
            <a:r>
              <a:rPr lang="pt-BR" sz="2800" dirty="0">
                <a:latin typeface="Baskerville Old Face" pitchFamily="18" charset="0"/>
              </a:rPr>
              <a:t>. soldos [i l rasura] </a:t>
            </a:r>
            <a:r>
              <a:rPr lang="pt-BR" sz="2800" dirty="0" err="1">
                <a:latin typeface="Baskerville Old Face" pitchFamily="18" charset="0"/>
              </a:rPr>
              <a:t>Ihoane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suarici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xxx.ta</a:t>
            </a:r>
            <a:r>
              <a:rPr lang="pt-BR" sz="2800" dirty="0">
                <a:latin typeface="Baskerville Old Face" pitchFamily="18" charset="0"/>
              </a:rPr>
              <a:t> soldos /3 </a:t>
            </a:r>
            <a:r>
              <a:rPr lang="pt-BR" sz="2800" dirty="0" err="1">
                <a:latin typeface="Baskerville Old Face" pitchFamily="18" charset="0"/>
              </a:rPr>
              <a:t>Menendo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garcia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xxti</a:t>
            </a:r>
            <a:r>
              <a:rPr lang="pt-BR" sz="2800" dirty="0">
                <a:latin typeface="Baskerville Old Face" pitchFamily="18" charset="0"/>
              </a:rPr>
              <a:t>. soldos. </a:t>
            </a:r>
            <a:r>
              <a:rPr lang="pt-BR" sz="2800" dirty="0" err="1">
                <a:latin typeface="Baskerville Old Face" pitchFamily="18" charset="0"/>
              </a:rPr>
              <a:t>petro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suarici</a:t>
            </a:r>
            <a:r>
              <a:rPr lang="pt-BR" sz="2800" dirty="0">
                <a:latin typeface="Baskerville Old Face" pitchFamily="18" charset="0"/>
              </a:rPr>
              <a:t> .</a:t>
            </a:r>
            <a:r>
              <a:rPr lang="pt-BR" sz="2800" dirty="0" err="1">
                <a:latin typeface="Baskerville Old Face" pitchFamily="18" charset="0"/>
              </a:rPr>
              <a:t>xxti</a:t>
            </a:r>
            <a:r>
              <a:rPr lang="pt-BR" sz="2800" dirty="0">
                <a:latin typeface="Baskerville Old Face" pitchFamily="18" charset="0"/>
              </a:rPr>
              <a:t>. soldos Era </a:t>
            </a:r>
            <a:r>
              <a:rPr lang="pt-BR" sz="2800" dirty="0" err="1">
                <a:latin typeface="Baskerville Old Face" pitchFamily="18" charset="0"/>
              </a:rPr>
              <a:t>Ma</a:t>
            </a:r>
            <a:r>
              <a:rPr lang="pt-BR" sz="2800" dirty="0">
                <a:latin typeface="Baskerville Old Face" pitchFamily="18" charset="0"/>
              </a:rPr>
              <a:t>. </a:t>
            </a:r>
            <a:r>
              <a:rPr lang="pt-BR" sz="2800" dirty="0" err="1">
                <a:latin typeface="Baskerville Old Face" pitchFamily="18" charset="0"/>
              </a:rPr>
              <a:t>CCaa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xiiitia</a:t>
            </a:r>
            <a:r>
              <a:rPr lang="pt-BR" sz="2800" dirty="0">
                <a:latin typeface="Baskerville Old Face" pitchFamily="18" charset="0"/>
              </a:rPr>
              <a:t> </a:t>
            </a:r>
            <a:r>
              <a:rPr lang="pt-BR" sz="2800" dirty="0" err="1">
                <a:latin typeface="Baskerville Old Face" pitchFamily="18" charset="0"/>
              </a:rPr>
              <a:t>Istos</a:t>
            </a:r>
            <a:r>
              <a:rPr lang="pt-BR" sz="2800" dirty="0">
                <a:latin typeface="Baskerville Old Face" pitchFamily="18" charset="0"/>
              </a:rPr>
              <a:t> fiadores </a:t>
            </a:r>
            <a:r>
              <a:rPr lang="pt-BR" sz="2800" dirty="0" err="1">
                <a:latin typeface="Baskerville Old Face" pitchFamily="18" charset="0"/>
              </a:rPr>
              <a:t>atan</a:t>
            </a:r>
            <a:r>
              <a:rPr lang="pt-BR" sz="2800" dirty="0">
                <a:latin typeface="Baskerville Old Face" pitchFamily="18" charset="0"/>
              </a:rPr>
              <a:t> .v. </a:t>
            </a:r>
            <a:r>
              <a:rPr lang="pt-BR" sz="2800" dirty="0" err="1">
                <a:latin typeface="Baskerville Old Face" pitchFamily="18" charset="0"/>
              </a:rPr>
              <a:t>annos</a:t>
            </a:r>
            <a:r>
              <a:rPr lang="pt-BR" sz="2800" dirty="0">
                <a:latin typeface="Baskerville Old Face" pitchFamily="18" charset="0"/>
              </a:rPr>
              <a:t> que se partia de isto male que li </a:t>
            </a:r>
            <a:r>
              <a:rPr lang="pt-BR" sz="2800" dirty="0" err="1">
                <a:latin typeface="Baskerville Old Face" pitchFamily="18" charset="0"/>
              </a:rPr>
              <a:t>avem</a:t>
            </a:r>
            <a:endParaRPr lang="pt-BR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7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135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78412" y="5013176"/>
            <a:ext cx="821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Baskerville Old Face" pitchFamily="18" charset="0"/>
              </a:rPr>
              <a:t>IAN/TT, Mosteiro de São Cristóvão de Rio Tinto, maço 2,</a:t>
            </a:r>
            <a:r>
              <a:rPr lang="pt-BR" dirty="0" smtClean="0">
                <a:latin typeface="Baskerville Old Face" pitchFamily="18" charset="0"/>
              </a:rPr>
              <a:t/>
            </a:r>
            <a:br>
              <a:rPr lang="pt-BR" dirty="0" smtClean="0">
                <a:latin typeface="Baskerville Old Face" pitchFamily="18" charset="0"/>
              </a:rPr>
            </a:br>
            <a:r>
              <a:rPr lang="pt-BR" dirty="0">
                <a:latin typeface="Baskerville Old Face" pitchFamily="18" charset="0"/>
              </a:rPr>
              <a:t>documento 10; 120×327mm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608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7504" y="1443841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latin typeface="Baskerville Old Face" pitchFamily="18" charset="0"/>
              </a:rPr>
              <a:t>Notícia dos fiadores</a:t>
            </a:r>
          </a:p>
          <a:p>
            <a:pPr algn="ctr"/>
            <a:r>
              <a:rPr lang="pt-BR" sz="2800" dirty="0" err="1">
                <a:latin typeface="Baskerville Old Face" pitchFamily="18" charset="0"/>
              </a:rPr>
              <a:t>Pelágio</a:t>
            </a:r>
            <a:r>
              <a:rPr lang="pt-BR" sz="2800" dirty="0">
                <a:latin typeface="Baskerville Old Face" pitchFamily="18" charset="0"/>
              </a:rPr>
              <a:t> Romeu lista aqui seus fiadores: para Pedro Colaço, devo dez contos; para Estevão Pais, Leitão, Paio Garcia, Gonçalo Mendes, Egas Moniz, Mendo Garcia e Pedro Soares, deve vinte contos; para João Soares, trinta contos, e para Gonçalo Henriques, quarenta contos. Agora estamos em 1175, e só daqui a cinco anos vou ter que pagar esses patrícios!</a:t>
            </a:r>
          </a:p>
        </p:txBody>
      </p:sp>
    </p:spTree>
    <p:extLst>
      <p:ext uri="{BB962C8B-B14F-4D97-AF65-F5344CB8AC3E}">
        <p14:creationId xmlns:p14="http://schemas.microsoft.com/office/powerpoint/2010/main" val="241541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0843" y="1351508"/>
            <a:ext cx="92456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As línguas têm história e passam por mudanças ao longo do tempo.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41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7696" y="836712"/>
            <a:ext cx="9245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latim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5" y="3440863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Showcard Gothic" pitchFamily="82" charset="0"/>
              </a:rPr>
              <a:t>Romeno, português, espanhol, francês, italiano...</a:t>
            </a:r>
            <a:endParaRPr lang="pt-BR" sz="4400" dirty="0">
              <a:latin typeface="Showcard Gothic" pitchFamily="82" charset="0"/>
            </a:endParaRPr>
          </a:p>
        </p:txBody>
      </p:sp>
      <p:sp>
        <p:nvSpPr>
          <p:cNvPr id="7" name="Seta para cima e para baixo 6"/>
          <p:cNvSpPr/>
          <p:nvPr/>
        </p:nvSpPr>
        <p:spPr>
          <a:xfrm>
            <a:off x="4347711" y="1940872"/>
            <a:ext cx="448578" cy="1268268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3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0927" y="474345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6000" dirty="0">
                <a:latin typeface="Showcard Gothic" pitchFamily="82" charset="0"/>
              </a:rPr>
              <a:t>Vossa mercê </a:t>
            </a:r>
            <a:endParaRPr lang="pt-BR" sz="6000" dirty="0" smtClean="0">
              <a:latin typeface="Showcard Gothic" pitchFamily="82" charset="0"/>
            </a:endParaRPr>
          </a:p>
          <a:p>
            <a:pPr algn="ctr"/>
            <a:r>
              <a:rPr lang="pt-BR" sz="6000" dirty="0" smtClean="0">
                <a:latin typeface="Showcard Gothic" pitchFamily="82" charset="0"/>
              </a:rPr>
              <a:t> </a:t>
            </a:r>
            <a:r>
              <a:rPr lang="pt-BR" sz="6000" dirty="0" err="1">
                <a:latin typeface="Showcard Gothic" pitchFamily="82" charset="0"/>
              </a:rPr>
              <a:t>vosmecê</a:t>
            </a:r>
            <a:r>
              <a:rPr lang="pt-BR" sz="6000" dirty="0">
                <a:latin typeface="Showcard Gothic" pitchFamily="82" charset="0"/>
              </a:rPr>
              <a:t> </a:t>
            </a:r>
          </a:p>
          <a:p>
            <a:pPr algn="ctr"/>
            <a:r>
              <a:rPr lang="pt-BR" sz="6000" dirty="0" err="1" smtClean="0">
                <a:latin typeface="Showcard Gothic" pitchFamily="82" charset="0"/>
              </a:rPr>
              <a:t>Mecê</a:t>
            </a:r>
            <a:endParaRPr lang="pt-BR" sz="6000" dirty="0" smtClean="0">
              <a:latin typeface="Showcard Gothic" pitchFamily="82" charset="0"/>
            </a:endParaRPr>
          </a:p>
          <a:p>
            <a:pPr algn="ctr"/>
            <a:r>
              <a:rPr lang="pt-BR" sz="6000" dirty="0" smtClean="0">
                <a:latin typeface="Showcard Gothic" pitchFamily="82" charset="0"/>
              </a:rPr>
              <a:t>você </a:t>
            </a:r>
          </a:p>
          <a:p>
            <a:pPr algn="ctr"/>
            <a:r>
              <a:rPr lang="pt-BR" sz="6000" dirty="0" err="1" smtClean="0">
                <a:latin typeface="Showcard Gothic" pitchFamily="82" charset="0"/>
              </a:rPr>
              <a:t>ocê</a:t>
            </a:r>
            <a:r>
              <a:rPr lang="pt-BR" sz="6000" dirty="0" smtClean="0">
                <a:latin typeface="Showcard Gothic" pitchFamily="82" charset="0"/>
              </a:rPr>
              <a:t> </a:t>
            </a:r>
          </a:p>
          <a:p>
            <a:pPr algn="ctr"/>
            <a:r>
              <a:rPr lang="pt-BR" sz="6000" dirty="0" err="1" smtClean="0">
                <a:latin typeface="Showcard Gothic" pitchFamily="82" charset="0"/>
              </a:rPr>
              <a:t>cê</a:t>
            </a:r>
            <a:r>
              <a:rPr lang="pt-BR" sz="6000" dirty="0" smtClean="0">
                <a:latin typeface="Showcard Gothic" pitchFamily="82" charset="0"/>
              </a:rPr>
              <a:t> </a:t>
            </a:r>
            <a:endParaRPr lang="pt-BR" sz="6000" dirty="0">
              <a:latin typeface="Showcard Gothic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9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73201" y="843677"/>
            <a:ext cx="92456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 momento histórico não é o único responsável pela mudança da língua.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1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brasil e portugal do mapa mund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78"/>
            <a:ext cx="9152532" cy="68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33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2217" y="1772816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O que é linguagem?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4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bandeira do brasil e bandeira de portug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6635"/>
            <a:ext cx="7344816" cy="51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67944" y="2348880"/>
            <a:ext cx="100811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28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851" y="2276872"/>
            <a:ext cx="89289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sz="5400" dirty="0" smtClean="0">
                <a:latin typeface="Showcard Gothic" pitchFamily="82" charset="0"/>
              </a:rPr>
              <a:t>MENINO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ESPERANÇA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PEDAÇO         </a:t>
            </a:r>
          </a:p>
          <a:p>
            <a:endParaRPr lang="pt-BR" sz="6000" dirty="0">
              <a:latin typeface="Showcard Gothic" pitchFamily="82" charset="0"/>
            </a:endParaRPr>
          </a:p>
          <a:p>
            <a:r>
              <a:rPr lang="pt-BR" dirty="0" smtClean="0"/>
              <a:t> 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785" y="116632"/>
            <a:ext cx="9245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Fonética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20072" y="2184539"/>
            <a:ext cx="89289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sz="5400" dirty="0" smtClean="0">
                <a:latin typeface="Showcard Gothic" pitchFamily="82" charset="0"/>
              </a:rPr>
              <a:t>M’NINO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ESP’RANÇA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P’DAÇO</a:t>
            </a:r>
            <a:r>
              <a:rPr lang="pt-BR" sz="6000" dirty="0" smtClean="0">
                <a:latin typeface="Showcard Gothic" pitchFamily="82" charset="0"/>
              </a:rPr>
              <a:t>         </a:t>
            </a:r>
          </a:p>
          <a:p>
            <a:endParaRPr lang="pt-BR" sz="6000" dirty="0">
              <a:latin typeface="Showcard Gothic" pitchFamily="82" charset="0"/>
            </a:endParaRPr>
          </a:p>
          <a:p>
            <a:r>
              <a:rPr lang="pt-BR" dirty="0" smtClean="0"/>
              <a:t> </a:t>
            </a:r>
            <a:endParaRPr lang="pt-BR" sz="4000" dirty="0"/>
          </a:p>
        </p:txBody>
      </p:sp>
      <p:pic>
        <p:nvPicPr>
          <p:cNvPr id="1026" name="Picture 2" descr="Resultado de imagem para bandeira do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2586"/>
            <a:ext cx="998456" cy="6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andeira de portug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51253"/>
            <a:ext cx="998456" cy="6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23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785" y="116632"/>
            <a:ext cx="9245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Sintaxe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9" name="Picture 2" descr="Resultado de imagem para bandeira do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36" y="1409438"/>
            <a:ext cx="998456" cy="6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m para bandeira de portug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35" y="1428105"/>
            <a:ext cx="998456" cy="6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25649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Showcard Gothic" pitchFamily="82" charset="0"/>
              </a:rPr>
              <a:t>Me dá um presente?</a:t>
            </a:r>
            <a:endParaRPr lang="pt-BR" sz="2800" dirty="0">
              <a:latin typeface="Showcard Gothic" pitchFamily="8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20475" y="2563464"/>
            <a:ext cx="387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Showcard Gothic" pitchFamily="82" charset="0"/>
              </a:rPr>
              <a:t>Dá-me um presente?</a:t>
            </a:r>
            <a:endParaRPr lang="pt-BR" sz="2800" dirty="0">
              <a:latin typeface="Showcard Gothic" pitchFamily="8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8489" y="342900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Showcard Gothic" pitchFamily="82" charset="0"/>
              </a:rPr>
              <a:t>Vou na escola hoje.</a:t>
            </a:r>
            <a:endParaRPr lang="pt-BR" sz="2800" dirty="0">
              <a:latin typeface="Showcard Gothic" pitchFamily="8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820475" y="347749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Showcard Gothic" pitchFamily="82" charset="0"/>
              </a:rPr>
              <a:t>Vou à escola hoje.</a:t>
            </a:r>
            <a:endParaRPr lang="pt-BR" sz="2800" dirty="0">
              <a:latin typeface="Showcard Gothic" pitchFamily="8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7511" y="424809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Showcard Gothic" pitchFamily="82" charset="0"/>
              </a:rPr>
              <a:t>Estou preparando o almoço.</a:t>
            </a:r>
            <a:endParaRPr lang="pt-BR" sz="2800" dirty="0">
              <a:latin typeface="Showcard Gothic" pitchFamily="82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20475" y="423497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Showcard Gothic" pitchFamily="82" charset="0"/>
              </a:rPr>
              <a:t>Estou a preparar o almoço.</a:t>
            </a:r>
            <a:endParaRPr lang="pt-BR" sz="2800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50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851" y="2276872"/>
            <a:ext cx="89289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sz="5400" dirty="0" smtClean="0">
                <a:latin typeface="Showcard Gothic" pitchFamily="82" charset="0"/>
              </a:rPr>
              <a:t>ônibus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trem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sorvete         </a:t>
            </a:r>
          </a:p>
          <a:p>
            <a:endParaRPr lang="pt-BR" sz="6000" dirty="0">
              <a:latin typeface="Showcard Gothic" pitchFamily="82" charset="0"/>
            </a:endParaRPr>
          </a:p>
          <a:p>
            <a:r>
              <a:rPr lang="pt-BR" dirty="0" smtClean="0"/>
              <a:t> 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785" y="116632"/>
            <a:ext cx="9245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Vocabulário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10587" y="2184539"/>
            <a:ext cx="89289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sz="5400" dirty="0" smtClean="0">
                <a:latin typeface="Showcard Gothic" pitchFamily="82" charset="0"/>
              </a:rPr>
              <a:t>autocarro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comboio</a:t>
            </a:r>
          </a:p>
          <a:p>
            <a:endParaRPr lang="pt-BR" sz="5400" dirty="0">
              <a:latin typeface="Showcard Gothic" pitchFamily="82" charset="0"/>
            </a:endParaRPr>
          </a:p>
          <a:p>
            <a:r>
              <a:rPr lang="pt-BR" sz="5400" dirty="0" smtClean="0">
                <a:latin typeface="Showcard Gothic" pitchFamily="82" charset="0"/>
              </a:rPr>
              <a:t>gelado</a:t>
            </a:r>
            <a:r>
              <a:rPr lang="pt-BR" sz="6000" dirty="0" smtClean="0">
                <a:latin typeface="Showcard Gothic" pitchFamily="82" charset="0"/>
              </a:rPr>
              <a:t>         </a:t>
            </a:r>
          </a:p>
          <a:p>
            <a:endParaRPr lang="pt-BR" sz="6000" dirty="0">
              <a:latin typeface="Showcard Gothic" pitchFamily="82" charset="0"/>
            </a:endParaRPr>
          </a:p>
          <a:p>
            <a:r>
              <a:rPr lang="pt-BR" dirty="0" smtClean="0"/>
              <a:t> </a:t>
            </a:r>
            <a:endParaRPr lang="pt-BR" sz="4000" dirty="0"/>
          </a:p>
        </p:txBody>
      </p:sp>
      <p:pic>
        <p:nvPicPr>
          <p:cNvPr id="1026" name="Picture 2" descr="Resultado de imagem para bandeira do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2586"/>
            <a:ext cx="998456" cy="6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andeira de portug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1253"/>
            <a:ext cx="998456" cy="6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0843" y="428178"/>
            <a:ext cx="92456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É possível encontrar inúmeras diferenças entre o português presente no brasil e o português presente em Portugal, mudanças que vão, por exemplo, da fonética ao vocabulário.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brasil no mapa mund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3" y="628311"/>
            <a:ext cx="8878094" cy="56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4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556792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5400" dirty="0" smtClean="0">
                <a:latin typeface="Showcard Gothic" pitchFamily="82" charset="0"/>
              </a:rPr>
              <a:t>“Bah, meu cebolão </a:t>
            </a:r>
            <a:r>
              <a:rPr lang="pt-BR" sz="5400" dirty="0" err="1" smtClean="0">
                <a:latin typeface="Showcard Gothic" pitchFamily="82" charset="0"/>
              </a:rPr>
              <a:t>ta</a:t>
            </a:r>
            <a:r>
              <a:rPr lang="pt-BR" sz="5400" dirty="0" smtClean="0">
                <a:latin typeface="Showcard Gothic" pitchFamily="82" charset="0"/>
              </a:rPr>
              <a:t> avisando que eu </a:t>
            </a:r>
            <a:r>
              <a:rPr lang="pt-BR" sz="5400" dirty="0" err="1" smtClean="0">
                <a:latin typeface="Showcard Gothic" pitchFamily="82" charset="0"/>
              </a:rPr>
              <a:t>to</a:t>
            </a:r>
            <a:r>
              <a:rPr lang="pt-BR" sz="5400" dirty="0" smtClean="0">
                <a:latin typeface="Showcard Gothic" pitchFamily="82" charset="0"/>
              </a:rPr>
              <a:t> tri atrasado. Vou deitar o cabelo e encarar a lomba.”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13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735" y="2132856"/>
            <a:ext cx="89289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4400" dirty="0" smtClean="0">
                <a:latin typeface="Showcard Gothic" pitchFamily="82" charset="0"/>
              </a:rPr>
              <a:t>CEBOLÃO = RELÓGIO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TRI = MUITO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DEITAR O CABELO = CORRER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LOMBA = LADEIRA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757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735" y="1556792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5400" dirty="0" smtClean="0">
                <a:latin typeface="Showcard Gothic" pitchFamily="82" charset="0"/>
              </a:rPr>
              <a:t>“ATÉ QUERIA IR NO SOL LAGARTEAR, MAS, BAH, TA UM FRIO DE RANGEAR CUSCO, SÓ SE LEVARMOS O CHIMARRÃO E A JAPONA.”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4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158" y="1890117"/>
            <a:ext cx="89289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4400" dirty="0" smtClean="0">
                <a:latin typeface="Showcard Gothic" pitchFamily="82" charset="0"/>
              </a:rPr>
              <a:t>LAGARTEAR = TOMAR SOL</a:t>
            </a:r>
          </a:p>
          <a:p>
            <a:pPr algn="ctr"/>
            <a:r>
              <a:rPr lang="pt-BR" sz="4400" dirty="0">
                <a:latin typeface="Showcard Gothic" pitchFamily="82" charset="0"/>
              </a:rPr>
              <a:t>BAH = </a:t>
            </a:r>
            <a:r>
              <a:rPr lang="pt-BR" sz="4400" dirty="0" smtClean="0">
                <a:latin typeface="Showcard Gothic" pitchFamily="82" charset="0"/>
              </a:rPr>
              <a:t>INTERJEIÇÃO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RANGEAR CUSCO = MUITO FRIO</a:t>
            </a:r>
          </a:p>
          <a:p>
            <a:pPr algn="ctr"/>
            <a:r>
              <a:rPr lang="pt-BR" sz="4400" dirty="0">
                <a:latin typeface="Showcard Gothic" pitchFamily="82" charset="0"/>
              </a:rPr>
              <a:t>JAPONA = JAQUETA DE INVERNO</a:t>
            </a:r>
          </a:p>
          <a:p>
            <a:pPr algn="ctr"/>
            <a:endParaRPr lang="pt-BR" sz="4400" dirty="0" smtClean="0">
              <a:latin typeface="Showcard Gothic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80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1351508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 linguagem abarca toda a expressão do pensamento.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3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91683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5400" dirty="0" smtClean="0">
                <a:latin typeface="Showcard Gothic" pitchFamily="82" charset="0"/>
              </a:rPr>
              <a:t>“CADIQUÊ CÊ DEU O TREM LÁ PRA ELE? TODO MUNDO SABE QUE ELE É MÓ ZÉ DENDÁGUA.”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Resultado de imagem para BANDEIRA MINAS GER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56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735" y="2348880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4400" dirty="0" smtClean="0">
                <a:latin typeface="Showcard Gothic" pitchFamily="82" charset="0"/>
              </a:rPr>
              <a:t>CADIQUÊ = POR CAUSA DE QUE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TREM = COISA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ZÉ DENDÁGUA = ALGUÉM LENTO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BANDEIRA MINAS GERA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49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352765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5400" dirty="0" smtClean="0">
                <a:latin typeface="Showcard Gothic" pitchFamily="82" charset="0"/>
              </a:rPr>
              <a:t>“RAFAEL QUANDO COME ÁGUA FICA TODO CHEIO DE GRACINHA PRA CIMA DE MIM. EU FICO RETADA, NUNCA DEI ESSA OUSADIA PRA ELE.”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Resultado de imagem para BANDEIRA MINAS GER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329205" cy="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93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735" y="2132856"/>
            <a:ext cx="89289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4400" dirty="0" smtClean="0">
                <a:latin typeface="Showcard Gothic" pitchFamily="82" charset="0"/>
              </a:rPr>
              <a:t>COMER ÁGUA = INJERIR BEBIDA ALCÓLICA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Gracinha = ousadia</a:t>
            </a:r>
          </a:p>
          <a:p>
            <a:pPr algn="ctr"/>
            <a:r>
              <a:rPr lang="pt-BR" sz="4400" dirty="0" err="1" smtClean="0">
                <a:latin typeface="Showcard Gothic" pitchFamily="82" charset="0"/>
              </a:rPr>
              <a:t>Retada</a:t>
            </a:r>
            <a:r>
              <a:rPr lang="pt-BR" sz="4400" dirty="0" smtClean="0">
                <a:latin typeface="Showcard Gothic" pitchFamily="82" charset="0"/>
              </a:rPr>
              <a:t> = irritada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Ousadia = liberdade </a:t>
            </a:r>
          </a:p>
          <a:p>
            <a:pPr algn="ctr"/>
            <a:endParaRPr lang="pt-BR" sz="4400" dirty="0" smtClean="0">
              <a:latin typeface="Showcard Gothic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BANDEIRA MINAS GERA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329205" cy="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93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196752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5400" dirty="0" smtClean="0">
                <a:latin typeface="Showcard Gothic" pitchFamily="82" charset="0"/>
              </a:rPr>
              <a:t>“égua, mano, tu não vais acreditar na quantidade de carapanã que tinha no </a:t>
            </a:r>
            <a:r>
              <a:rPr lang="pt-BR" sz="5400" dirty="0" err="1" smtClean="0">
                <a:latin typeface="Showcard Gothic" pitchFamily="82" charset="0"/>
              </a:rPr>
              <a:t>igaraPÉ</a:t>
            </a:r>
            <a:r>
              <a:rPr lang="pt-BR" sz="5400" dirty="0" smtClean="0">
                <a:latin typeface="Showcard Gothic" pitchFamily="82" charset="0"/>
              </a:rPr>
              <a:t>. A COISA FICOU RALADA ONTEM.”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Resultado de imagem para BANDEIRA MINAS GER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329205" cy="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Resultado de imagem para BANDEIRA pará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6"/>
            <a:ext cx="1329205" cy="9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31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916" y="2276872"/>
            <a:ext cx="89289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4400" dirty="0" smtClean="0">
                <a:latin typeface="Showcard Gothic" pitchFamily="82" charset="0"/>
              </a:rPr>
              <a:t>ÉGUA = “NOSSA”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CARAPANÃ = MOSQUITO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IGARAPÉ = RIO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RALADA = ALGO RUIM</a:t>
            </a:r>
          </a:p>
          <a:p>
            <a:pPr algn="ctr"/>
            <a:endParaRPr lang="pt-BR" sz="4400" dirty="0" smtClean="0">
              <a:latin typeface="Showcard Gothic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BANDEIRA MINAS GERA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329205" cy="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Resultado de imagem para BANDEIRA pará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6"/>
            <a:ext cx="1329205" cy="9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98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215868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5400" dirty="0" smtClean="0">
                <a:latin typeface="Showcard Gothic" pitchFamily="82" charset="0"/>
              </a:rPr>
              <a:t>“MANO DO CÉU, PASSEI MÓ FRIACA ONTEM, FIQUEI ZUADAÇO. TEM AS MORAL DE IR NA PADOCA  COMPRAR UM LANCHE PRA MIM?”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290843" cy="9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Resultado de imagem para BANDEIRA MINAS GER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329205" cy="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Resultado de imagem para BANDEIRA pará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6"/>
            <a:ext cx="1329205" cy="9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m para BANDEIRA ESTADO DE SÃO PAUL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1" y="418442"/>
            <a:ext cx="1329204" cy="9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26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748909"/>
            <a:ext cx="89289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4000" dirty="0"/>
          </a:p>
          <a:p>
            <a:pPr algn="ctr"/>
            <a:r>
              <a:rPr lang="pt-BR" sz="4400" dirty="0" smtClean="0">
                <a:latin typeface="Showcard Gothic" pitchFamily="82" charset="0"/>
              </a:rPr>
              <a:t>MANO DO CÉU = CARA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FRIACA = FRIO 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ZUADAÇO = MAL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TEM AS MORAL = EXPRESSÃO PARA FAZER UM PEDIDO</a:t>
            </a:r>
          </a:p>
          <a:p>
            <a:pPr algn="ctr"/>
            <a:r>
              <a:rPr lang="pt-BR" sz="4400" dirty="0" smtClean="0">
                <a:latin typeface="Showcard Gothic" pitchFamily="82" charset="0"/>
              </a:rPr>
              <a:t>PADOCA = PADARIA</a:t>
            </a:r>
          </a:p>
          <a:p>
            <a:pPr algn="ctr"/>
            <a:endParaRPr lang="pt-BR" sz="4400" dirty="0" smtClean="0">
              <a:latin typeface="Showcard Gothic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BANDEIRA MINAS GERA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21209"/>
            <a:ext cx="1329205" cy="9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5"/>
            <a:ext cx="1329205" cy="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Resultado de imagem para BANDEIRA pará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0" y="449176"/>
            <a:ext cx="1329205" cy="9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BANDEIRA ESTADO DE SÃO PAUL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1" y="418442"/>
            <a:ext cx="1329204" cy="9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30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2625" y="1628800"/>
            <a:ext cx="9245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Podem OCORRER mudanças em uma mesma língua de acordo com o espaço geográfico NO QUAL ELA SE FAZ PRESENTE.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0843" y="1166842"/>
            <a:ext cx="9245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Além do período histórico e do espaço geográfico, outros fatores são responsáveis pelas mudanças no uso de uma língua.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1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1166842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QUANDO E COMO SURGIU A </a:t>
            </a:r>
            <a:r>
              <a:rPr lang="pt-B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LINGUaGEM</a:t>
            </a:r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?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6" name="Picture 12" descr="Resultado de imagem para homens e mulheres desenho 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"/>
            <a:ext cx="6156176" cy="56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homens e mulheres desenho 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6172"/>
            <a:ext cx="3807737" cy="38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75540" y="551723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Showcard Gothic" pitchFamily="82" charset="0"/>
              </a:rPr>
              <a:t>diferentes sexos</a:t>
            </a:r>
            <a:endParaRPr lang="pt-BR" sz="2800" dirty="0">
              <a:latin typeface="Showcard Gothic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77889" y="1855959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Showcard Gothic" pitchFamily="82" charset="0"/>
              </a:rPr>
              <a:t>diferentes faixas etárias</a:t>
            </a:r>
            <a:endParaRPr lang="pt-BR" sz="2800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surfista png desenh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05" y="-94674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5382"/>
            <a:ext cx="2419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69316"/>
            <a:ext cx="2529288" cy="30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73" y="2564904"/>
            <a:ext cx="1346253" cy="32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m relacionad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244"/>
            <a:ext cx="1300375" cy="251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47764" y="87687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Showcard Gothic" pitchFamily="82" charset="0"/>
              </a:rPr>
              <a:t>Diferentes </a:t>
            </a:r>
          </a:p>
          <a:p>
            <a:pPr algn="ctr"/>
            <a:r>
              <a:rPr lang="pt-BR" sz="2800" dirty="0" smtClean="0">
                <a:latin typeface="Showcard Gothic" pitchFamily="82" charset="0"/>
              </a:rPr>
              <a:t>grupos sociais</a:t>
            </a:r>
          </a:p>
        </p:txBody>
      </p:sp>
    </p:spTree>
    <p:extLst>
      <p:ext uri="{BB962C8B-B14F-4D97-AF65-F5344CB8AC3E}">
        <p14:creationId xmlns:p14="http://schemas.microsoft.com/office/powerpoint/2010/main" val="537449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" y="0"/>
            <a:ext cx="6442784" cy="77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788024" y="135610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Showcard Gothic" pitchFamily="82" charset="0"/>
              </a:rPr>
              <a:t>Situações de uso da língua</a:t>
            </a:r>
          </a:p>
        </p:txBody>
      </p:sp>
    </p:spTree>
    <p:extLst>
      <p:ext uri="{BB962C8B-B14F-4D97-AF65-F5344CB8AC3E}">
        <p14:creationId xmlns:p14="http://schemas.microsoft.com/office/powerpoint/2010/main" val="616915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m para homens e mulheres desenho 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52625" y="1628800"/>
            <a:ext cx="92456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VARIAÇÃO LINGUÍSTICA</a:t>
            </a:r>
            <a:endParaRPr lang="pt-BR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63" y="1536174"/>
            <a:ext cx="9245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Formal 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x 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informal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63" y="1536174"/>
            <a:ext cx="9245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Adequado 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X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Inadequado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63" y="1536174"/>
            <a:ext cx="9245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Culta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X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coloquial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0843" y="843677"/>
            <a:ext cx="92456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Não existe nenhuma produção linguística que não esteja submetida a regras.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96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sultado de imagem para variação linguístic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" y="4221087"/>
            <a:ext cx="5267819" cy="26354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50843" y="1631906"/>
            <a:ext cx="9245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Preconceito linguístico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0843" y="1351508"/>
            <a:ext cx="92456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Ridicularizar a língua é atacar a identidade do sujeito.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9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9143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 LINGUAGEM É NATURAL DOS HOMENS OU UMA CONVENÇÃO SOCIAL?</a:t>
            </a:r>
            <a:endParaRPr lang="pt-B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5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50843" y="597455"/>
            <a:ext cx="924568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“é melhor escrever errado a coisa certa do que escrever certo a coisa errada.”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Patativa do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assaré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" y="674400"/>
            <a:ext cx="9143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 linguagem também é praticada pelos animais?</a:t>
            </a:r>
            <a:endParaRPr lang="pt-B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3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m para golfinho desenho preto e bran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17728" cy="35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caranguejo desenh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324544" y="1052736"/>
            <a:ext cx="4027562" cy="31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740638" cy="30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6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524" y="428178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Existe linguagem sem palavras? </a:t>
            </a:r>
            <a:endParaRPr lang="pt-B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rnd" cmpd="sng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544</Words>
  <Application>Microsoft Office PowerPoint</Application>
  <PresentationFormat>Apresentação na tela (4:3)</PresentationFormat>
  <Paragraphs>146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home</cp:lastModifiedBy>
  <cp:revision>22</cp:revision>
  <dcterms:created xsi:type="dcterms:W3CDTF">2018-02-22T15:51:09Z</dcterms:created>
  <dcterms:modified xsi:type="dcterms:W3CDTF">2018-11-14T20:51:23Z</dcterms:modified>
</cp:coreProperties>
</file>