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87" r:id="rId5"/>
    <p:sldId id="288" r:id="rId6"/>
    <p:sldId id="264" r:id="rId7"/>
    <p:sldId id="260" r:id="rId8"/>
    <p:sldId id="263" r:id="rId9"/>
    <p:sldId id="269" r:id="rId10"/>
    <p:sldId id="272" r:id="rId11"/>
    <p:sldId id="261" r:id="rId12"/>
    <p:sldId id="319" r:id="rId13"/>
    <p:sldId id="289" r:id="rId14"/>
    <p:sldId id="290" r:id="rId15"/>
    <p:sldId id="291" r:id="rId16"/>
    <p:sldId id="292" r:id="rId17"/>
    <p:sldId id="266" r:id="rId18"/>
    <p:sldId id="268" r:id="rId19"/>
    <p:sldId id="315" r:id="rId20"/>
    <p:sldId id="321" r:id="rId21"/>
    <p:sldId id="293" r:id="rId22"/>
    <p:sldId id="294" r:id="rId23"/>
    <p:sldId id="275" r:id="rId24"/>
    <p:sldId id="295" r:id="rId25"/>
    <p:sldId id="296" r:id="rId26"/>
    <p:sldId id="297" r:id="rId27"/>
    <p:sldId id="298" r:id="rId28"/>
    <p:sldId id="283" r:id="rId29"/>
    <p:sldId id="299" r:id="rId30"/>
    <p:sldId id="300" r:id="rId31"/>
    <p:sldId id="301" r:id="rId32"/>
    <p:sldId id="302" r:id="rId33"/>
    <p:sldId id="303" r:id="rId34"/>
    <p:sldId id="309" r:id="rId35"/>
    <p:sldId id="304" r:id="rId36"/>
    <p:sldId id="311" r:id="rId37"/>
    <p:sldId id="317" r:id="rId38"/>
    <p:sldId id="312" r:id="rId39"/>
    <p:sldId id="314" r:id="rId40"/>
    <p:sldId id="320" r:id="rId41"/>
    <p:sldId id="318" r:id="rId4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01" autoAdjust="0"/>
  </p:normalViewPr>
  <p:slideViewPr>
    <p:cSldViewPr>
      <p:cViewPr varScale="1">
        <p:scale>
          <a:sx n="113" d="100"/>
          <a:sy n="113" d="100"/>
        </p:scale>
        <p:origin x="155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B32B18E-9E41-4582-A1FC-AB5123B5907D}" type="datetimeFigureOut">
              <a:rPr lang="pt-BR" smtClean="0"/>
              <a:t>18/02/2019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AFBDDF5-222A-45AA-A3CC-05483C493CBF}" type="slidenum">
              <a:rPr lang="pt-BR" smtClean="0"/>
              <a:t>‹nº›</a:t>
            </a:fld>
            <a:endParaRPr lang="pt-BR"/>
          </a:p>
        </p:txBody>
      </p:sp>
    </p:spTree>
    <p:extLst>
      <p:ext uri="{BB962C8B-B14F-4D97-AF65-F5344CB8AC3E}">
        <p14:creationId xmlns:p14="http://schemas.microsoft.com/office/powerpoint/2010/main" val="1979005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B32B18E-9E41-4582-A1FC-AB5123B5907D}" type="datetimeFigureOut">
              <a:rPr lang="pt-BR" smtClean="0"/>
              <a:t>18/02/2019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AFBDDF5-222A-45AA-A3CC-05483C493CBF}" type="slidenum">
              <a:rPr lang="pt-BR" smtClean="0"/>
              <a:t>‹nº›</a:t>
            </a:fld>
            <a:endParaRPr lang="pt-BR"/>
          </a:p>
        </p:txBody>
      </p:sp>
    </p:spTree>
    <p:extLst>
      <p:ext uri="{BB962C8B-B14F-4D97-AF65-F5344CB8AC3E}">
        <p14:creationId xmlns:p14="http://schemas.microsoft.com/office/powerpoint/2010/main" val="3746500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B32B18E-9E41-4582-A1FC-AB5123B5907D}" type="datetimeFigureOut">
              <a:rPr lang="pt-BR" smtClean="0"/>
              <a:t>18/02/2019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AFBDDF5-222A-45AA-A3CC-05483C493CBF}" type="slidenum">
              <a:rPr lang="pt-BR" smtClean="0"/>
              <a:t>‹nº›</a:t>
            </a:fld>
            <a:endParaRPr lang="pt-BR"/>
          </a:p>
        </p:txBody>
      </p:sp>
    </p:spTree>
    <p:extLst>
      <p:ext uri="{BB962C8B-B14F-4D97-AF65-F5344CB8AC3E}">
        <p14:creationId xmlns:p14="http://schemas.microsoft.com/office/powerpoint/2010/main" val="2114911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B32B18E-9E41-4582-A1FC-AB5123B5907D}" type="datetimeFigureOut">
              <a:rPr lang="pt-BR" smtClean="0"/>
              <a:t>18/02/2019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AFBDDF5-222A-45AA-A3CC-05483C493CBF}" type="slidenum">
              <a:rPr lang="pt-BR" smtClean="0"/>
              <a:t>‹nº›</a:t>
            </a:fld>
            <a:endParaRPr lang="pt-BR"/>
          </a:p>
        </p:txBody>
      </p:sp>
    </p:spTree>
    <p:extLst>
      <p:ext uri="{BB962C8B-B14F-4D97-AF65-F5344CB8AC3E}">
        <p14:creationId xmlns:p14="http://schemas.microsoft.com/office/powerpoint/2010/main" val="654711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1B32B18E-9E41-4582-A1FC-AB5123B5907D}" type="datetimeFigureOut">
              <a:rPr lang="pt-BR" smtClean="0"/>
              <a:t>18/02/2019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AFBDDF5-222A-45AA-A3CC-05483C493CBF}" type="slidenum">
              <a:rPr lang="pt-BR" smtClean="0"/>
              <a:t>‹nº›</a:t>
            </a:fld>
            <a:endParaRPr lang="pt-BR"/>
          </a:p>
        </p:txBody>
      </p:sp>
    </p:spTree>
    <p:extLst>
      <p:ext uri="{BB962C8B-B14F-4D97-AF65-F5344CB8AC3E}">
        <p14:creationId xmlns:p14="http://schemas.microsoft.com/office/powerpoint/2010/main" val="267233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B32B18E-9E41-4582-A1FC-AB5123B5907D}" type="datetimeFigureOut">
              <a:rPr lang="pt-BR" smtClean="0"/>
              <a:t>18/02/2019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AFBDDF5-222A-45AA-A3CC-05483C493CBF}" type="slidenum">
              <a:rPr lang="pt-BR" smtClean="0"/>
              <a:t>‹nº›</a:t>
            </a:fld>
            <a:endParaRPr lang="pt-BR"/>
          </a:p>
        </p:txBody>
      </p:sp>
    </p:spTree>
    <p:extLst>
      <p:ext uri="{BB962C8B-B14F-4D97-AF65-F5344CB8AC3E}">
        <p14:creationId xmlns:p14="http://schemas.microsoft.com/office/powerpoint/2010/main" val="1331486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B32B18E-9E41-4582-A1FC-AB5123B5907D}" type="datetimeFigureOut">
              <a:rPr lang="pt-BR" smtClean="0"/>
              <a:t>18/02/2019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8AFBDDF5-222A-45AA-A3CC-05483C493CBF}" type="slidenum">
              <a:rPr lang="pt-BR" smtClean="0"/>
              <a:t>‹nº›</a:t>
            </a:fld>
            <a:endParaRPr lang="pt-BR"/>
          </a:p>
        </p:txBody>
      </p:sp>
    </p:spTree>
    <p:extLst>
      <p:ext uri="{BB962C8B-B14F-4D97-AF65-F5344CB8AC3E}">
        <p14:creationId xmlns:p14="http://schemas.microsoft.com/office/powerpoint/2010/main" val="3040257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B32B18E-9E41-4582-A1FC-AB5123B5907D}" type="datetimeFigureOut">
              <a:rPr lang="pt-BR" smtClean="0"/>
              <a:t>18/02/2019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8AFBDDF5-222A-45AA-A3CC-05483C493CBF}" type="slidenum">
              <a:rPr lang="pt-BR" smtClean="0"/>
              <a:t>‹nº›</a:t>
            </a:fld>
            <a:endParaRPr lang="pt-BR"/>
          </a:p>
        </p:txBody>
      </p:sp>
    </p:spTree>
    <p:extLst>
      <p:ext uri="{BB962C8B-B14F-4D97-AF65-F5344CB8AC3E}">
        <p14:creationId xmlns:p14="http://schemas.microsoft.com/office/powerpoint/2010/main" val="858849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B32B18E-9E41-4582-A1FC-AB5123B5907D}" type="datetimeFigureOut">
              <a:rPr lang="pt-BR" smtClean="0"/>
              <a:t>18/02/2019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8AFBDDF5-222A-45AA-A3CC-05483C493CBF}" type="slidenum">
              <a:rPr lang="pt-BR" smtClean="0"/>
              <a:t>‹nº›</a:t>
            </a:fld>
            <a:endParaRPr lang="pt-BR"/>
          </a:p>
        </p:txBody>
      </p:sp>
    </p:spTree>
    <p:extLst>
      <p:ext uri="{BB962C8B-B14F-4D97-AF65-F5344CB8AC3E}">
        <p14:creationId xmlns:p14="http://schemas.microsoft.com/office/powerpoint/2010/main" val="409090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B32B18E-9E41-4582-A1FC-AB5123B5907D}" type="datetimeFigureOut">
              <a:rPr lang="pt-BR" smtClean="0"/>
              <a:t>18/02/2019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AFBDDF5-222A-45AA-A3CC-05483C493CBF}" type="slidenum">
              <a:rPr lang="pt-BR" smtClean="0"/>
              <a:t>‹nº›</a:t>
            </a:fld>
            <a:endParaRPr lang="pt-BR"/>
          </a:p>
        </p:txBody>
      </p:sp>
    </p:spTree>
    <p:extLst>
      <p:ext uri="{BB962C8B-B14F-4D97-AF65-F5344CB8AC3E}">
        <p14:creationId xmlns:p14="http://schemas.microsoft.com/office/powerpoint/2010/main" val="1892217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B32B18E-9E41-4582-A1FC-AB5123B5907D}" type="datetimeFigureOut">
              <a:rPr lang="pt-BR" smtClean="0"/>
              <a:t>18/02/2019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AFBDDF5-222A-45AA-A3CC-05483C493CBF}" type="slidenum">
              <a:rPr lang="pt-BR" smtClean="0"/>
              <a:t>‹nº›</a:t>
            </a:fld>
            <a:endParaRPr lang="pt-BR"/>
          </a:p>
        </p:txBody>
      </p:sp>
    </p:spTree>
    <p:extLst>
      <p:ext uri="{BB962C8B-B14F-4D97-AF65-F5344CB8AC3E}">
        <p14:creationId xmlns:p14="http://schemas.microsoft.com/office/powerpoint/2010/main" val="116986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2B18E-9E41-4582-A1FC-AB5123B5907D}" type="datetimeFigureOut">
              <a:rPr lang="pt-BR" smtClean="0"/>
              <a:t>18/02/2019</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FBDDF5-222A-45AA-A3CC-05483C493CBF}" type="slidenum">
              <a:rPr lang="pt-BR" smtClean="0"/>
              <a:t>‹nº›</a:t>
            </a:fld>
            <a:endParaRPr lang="pt-BR"/>
          </a:p>
        </p:txBody>
      </p:sp>
    </p:spTree>
    <p:extLst>
      <p:ext uri="{BB962C8B-B14F-4D97-AF65-F5344CB8AC3E}">
        <p14:creationId xmlns:p14="http://schemas.microsoft.com/office/powerpoint/2010/main" val="2415191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65301" y="116632"/>
            <a:ext cx="8784976"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p:cNvSpPr txBox="1"/>
          <p:nvPr/>
        </p:nvSpPr>
        <p:spPr>
          <a:xfrm>
            <a:off x="1835696" y="2931470"/>
            <a:ext cx="5262979" cy="1015663"/>
          </a:xfrm>
          <a:prstGeom prst="rect">
            <a:avLst/>
          </a:prstGeom>
          <a:noFill/>
        </p:spPr>
        <p:txBody>
          <a:bodyPr wrap="none" rtlCol="0">
            <a:spAutoFit/>
          </a:bodyPr>
          <a:lstStyle/>
          <a:p>
            <a:r>
              <a:rPr lang="pt-BR" sz="6000" b="1" dirty="0" smtClean="0">
                <a:latin typeface="Courier New" pitchFamily="49" charset="0"/>
                <a:cs typeface="Courier New" pitchFamily="49" charset="0"/>
              </a:rPr>
              <a:t>Literatura </a:t>
            </a:r>
            <a:endParaRPr lang="pt-BR" sz="6000" b="1" dirty="0">
              <a:latin typeface="Courier New" pitchFamily="49" charset="0"/>
              <a:cs typeface="Courier New" pitchFamily="49" charset="0"/>
            </a:endParaRPr>
          </a:p>
        </p:txBody>
      </p:sp>
      <p:sp>
        <p:nvSpPr>
          <p:cNvPr id="3" name="CaixaDeTexto 2"/>
          <p:cNvSpPr txBox="1"/>
          <p:nvPr/>
        </p:nvSpPr>
        <p:spPr>
          <a:xfrm>
            <a:off x="2483768" y="3986747"/>
            <a:ext cx="2666114" cy="646331"/>
          </a:xfrm>
          <a:prstGeom prst="rect">
            <a:avLst/>
          </a:prstGeom>
          <a:noFill/>
        </p:spPr>
        <p:txBody>
          <a:bodyPr wrap="none" rtlCol="0">
            <a:spAutoFit/>
          </a:bodyPr>
          <a:lstStyle/>
          <a:p>
            <a:r>
              <a:rPr lang="pt-BR" dirty="0" smtClean="0">
                <a:latin typeface="Courier New" pitchFamily="49" charset="0"/>
                <a:cs typeface="Courier New" pitchFamily="49" charset="0"/>
              </a:rPr>
              <a:t>Prof. Rafael Lobo</a:t>
            </a:r>
          </a:p>
          <a:p>
            <a:r>
              <a:rPr lang="pt-BR" dirty="0" smtClean="0">
                <a:latin typeface="Courier New" pitchFamily="49" charset="0"/>
                <a:cs typeface="Courier New" pitchFamily="49" charset="0"/>
              </a:rPr>
              <a:t>e Anderson Pereira</a:t>
            </a:r>
            <a:endParaRPr lang="pt-BR" dirty="0">
              <a:latin typeface="Courier New" pitchFamily="49" charset="0"/>
              <a:cs typeface="Courier New" pitchFamily="49" charset="0"/>
            </a:endParaRP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66526">
            <a:off x="4646814" y="1699104"/>
            <a:ext cx="3809524" cy="3860318"/>
          </a:xfrm>
          <a:prstGeom prst="rect">
            <a:avLst/>
          </a:prstGeom>
        </p:spPr>
      </p:pic>
      <p:sp>
        <p:nvSpPr>
          <p:cNvPr id="8" name="Retângulo 7"/>
          <p:cNvSpPr/>
          <p:nvPr/>
        </p:nvSpPr>
        <p:spPr>
          <a:xfrm>
            <a:off x="1619672" y="2931470"/>
            <a:ext cx="5262979" cy="10156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747471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p:cNvSpPr txBox="1"/>
          <p:nvPr/>
        </p:nvSpPr>
        <p:spPr>
          <a:xfrm>
            <a:off x="2483768" y="1362033"/>
            <a:ext cx="4932547" cy="523220"/>
          </a:xfrm>
          <a:prstGeom prst="rect">
            <a:avLst/>
          </a:prstGeom>
          <a:noFill/>
        </p:spPr>
        <p:txBody>
          <a:bodyPr wrap="square" rtlCol="0">
            <a:spAutoFit/>
          </a:bodyPr>
          <a:lstStyle/>
          <a:p>
            <a:r>
              <a:rPr lang="pt-BR" sz="2800" b="1" dirty="0" smtClean="0">
                <a:latin typeface="Courier New" pitchFamily="49" charset="0"/>
                <a:cs typeface="Courier New" pitchFamily="49" charset="0"/>
              </a:rPr>
              <a:t>Gêneros Literários</a:t>
            </a:r>
            <a:endParaRPr lang="pt-BR" sz="2800" b="1" dirty="0">
              <a:latin typeface="Courier New" pitchFamily="49" charset="0"/>
              <a:cs typeface="Courier New" pitchFamily="49" charset="0"/>
            </a:endParaRPr>
          </a:p>
        </p:txBody>
      </p:sp>
      <p:sp>
        <p:nvSpPr>
          <p:cNvPr id="2" name="CaixaDeTexto 1"/>
          <p:cNvSpPr txBox="1"/>
          <p:nvPr/>
        </p:nvSpPr>
        <p:spPr>
          <a:xfrm>
            <a:off x="260471" y="2391366"/>
            <a:ext cx="8623059" cy="1938992"/>
          </a:xfrm>
          <a:prstGeom prst="rect">
            <a:avLst/>
          </a:prstGeom>
          <a:noFill/>
        </p:spPr>
        <p:txBody>
          <a:bodyPr wrap="square" rtlCol="0">
            <a:spAutoFit/>
          </a:bodyPr>
          <a:lstStyle/>
          <a:p>
            <a:pPr algn="just"/>
            <a:r>
              <a:rPr lang="pt-BR" sz="2000" b="1" dirty="0" smtClean="0">
                <a:latin typeface="Courier New" pitchFamily="49" charset="0"/>
                <a:cs typeface="Courier New" pitchFamily="49" charset="0"/>
              </a:rPr>
              <a:t>Gênero</a:t>
            </a:r>
            <a:r>
              <a:rPr lang="pt-BR" sz="2000" dirty="0" smtClean="0">
                <a:latin typeface="Courier New" pitchFamily="49" charset="0"/>
                <a:cs typeface="Courier New" pitchFamily="49" charset="0"/>
              </a:rPr>
              <a:t> é a categoria a qual pertence uma obra literária. Graças a um certo número de características relacionadas a situação de comunicação e forma da linguagem privilegiada, regras ou convenções que nos permitem agrupar, pelas semelhanças, determinando textos.</a:t>
            </a:r>
            <a:endParaRPr lang="pt-BR" sz="2000" dirty="0">
              <a:latin typeface="Courier New" pitchFamily="49" charset="0"/>
              <a:cs typeface="Courier New" pitchFamily="49" charset="0"/>
            </a:endParaRPr>
          </a:p>
        </p:txBody>
      </p:sp>
      <p:pic>
        <p:nvPicPr>
          <p:cNvPr id="5" name="Imagem 4"/>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951" b="28035"/>
          <a:stretch/>
        </p:blipFill>
        <p:spPr>
          <a:xfrm>
            <a:off x="85939" y="2318313"/>
            <a:ext cx="8950558" cy="4436598"/>
          </a:xfrm>
          <a:prstGeom prst="rect">
            <a:avLst/>
          </a:prstGeom>
        </p:spPr>
      </p:pic>
      <p:sp>
        <p:nvSpPr>
          <p:cNvPr id="6" name="Retângulo 5"/>
          <p:cNvSpPr/>
          <p:nvPr/>
        </p:nvSpPr>
        <p:spPr>
          <a:xfrm>
            <a:off x="2105727" y="1340768"/>
            <a:ext cx="4932547"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77759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50" name="Picture 2" descr="Resultado de imagem para aristote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409" y="2932856"/>
            <a:ext cx="49720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png2.kisspng.com/sh/03d19ed317cf464b8ffc0912aeb35dae/L0KzQYm3UsI5N5DoiZH0aYP2gLBuTfJzaatuhNtqbj3mccP1igZidF5oeeR3aYbkfH7wjr1zcZCyfNc2anHxdbr5j71uaaRwRd9qc3uwRbKCVvM1OWI5Udg9YkKxQImBUMQ1QWY2TaMEOEOzQIS6U8AzQV91htk=/kisspng-brazilian-carnival-carnival-in-rio-de-janeiro-mask-mask-5a96c41149f4b2.08804495151983003330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0316" y="2132121"/>
            <a:ext cx="2815077" cy="334290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34916" b="24178"/>
          <a:stretch/>
        </p:blipFill>
        <p:spPr>
          <a:xfrm rot="10800000">
            <a:off x="141188" y="128844"/>
            <a:ext cx="8927495" cy="2491395"/>
          </a:xfrm>
          <a:prstGeom prst="rect">
            <a:avLst/>
          </a:prstGeom>
        </p:spPr>
      </p:pic>
    </p:spTree>
    <p:extLst>
      <p:ext uri="{BB962C8B-B14F-4D97-AF65-F5344CB8AC3E}">
        <p14:creationId xmlns:p14="http://schemas.microsoft.com/office/powerpoint/2010/main" val="2070067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50" name="Picture 2" descr="Resultado de imagem para aristote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409" y="2932856"/>
            <a:ext cx="49720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png2.kisspng.com/sh/03d19ed317cf464b8ffc0912aeb35dae/L0KzQYm3UsI5N5DoiZH0aYP2gLBuTfJzaatuhNtqbj3mccP1igZidF5oeeR3aYbkfH7wjr1zcZCyfNc2anHxdbr5j71uaaRwRd9qc3uwRbKCVvM1OWI5Udg9YkKxQImBUMQ1QWY2TaMEOEOzQIS6U8AzQV91htk=/kisspng-brazilian-carnival-carnival-in-rio-de-janeiro-mask-mask-5a96c41149f4b2.08804495151983003330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0316" y="2132121"/>
            <a:ext cx="2815077" cy="334290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4115393" y="3086135"/>
            <a:ext cx="5440675" cy="2231380"/>
          </a:xfrm>
          <a:prstGeom prst="rect">
            <a:avLst/>
          </a:prstGeom>
          <a:noFill/>
        </p:spPr>
        <p:txBody>
          <a:bodyPr wrap="square" rtlCol="0">
            <a:spAutoFit/>
          </a:bodyPr>
          <a:lstStyle/>
          <a:p>
            <a:r>
              <a:rPr lang="pt-BR" sz="2300" b="1" dirty="0" smtClean="0">
                <a:latin typeface="Courier New" pitchFamily="49" charset="0"/>
                <a:cs typeface="Courier New" pitchFamily="49" charset="0"/>
              </a:rPr>
              <a:t>Aristóteles - Arte Poética (323</a:t>
            </a:r>
            <a:r>
              <a:rPr lang="pt-BR" sz="2300" b="1" dirty="0">
                <a:latin typeface="Courier New" pitchFamily="49" charset="0"/>
                <a:cs typeface="Courier New" pitchFamily="49" charset="0"/>
              </a:rPr>
              <a:t> a.C. e </a:t>
            </a:r>
            <a:r>
              <a:rPr lang="pt-BR" sz="2300" b="1" dirty="0" smtClean="0">
                <a:latin typeface="Courier New" pitchFamily="49" charset="0"/>
                <a:cs typeface="Courier New" pitchFamily="49" charset="0"/>
              </a:rPr>
              <a:t>335</a:t>
            </a:r>
            <a:r>
              <a:rPr lang="pt-BR" sz="2300" b="1" dirty="0">
                <a:latin typeface="Courier New" pitchFamily="49" charset="0"/>
                <a:cs typeface="Courier New" pitchFamily="49" charset="0"/>
              </a:rPr>
              <a:t> a.C</a:t>
            </a:r>
            <a:r>
              <a:rPr lang="pt-BR" sz="2300" b="1" dirty="0" smtClean="0">
                <a:latin typeface="Courier New" pitchFamily="49" charset="0"/>
                <a:cs typeface="Courier New" pitchFamily="49" charset="0"/>
              </a:rPr>
              <a:t>.)</a:t>
            </a:r>
          </a:p>
          <a:p>
            <a:endParaRPr lang="pt-BR" sz="2300" b="1" dirty="0" smtClean="0">
              <a:latin typeface="Courier New" pitchFamily="49" charset="0"/>
              <a:cs typeface="Courier New" pitchFamily="49" charset="0"/>
            </a:endParaRPr>
          </a:p>
          <a:p>
            <a:pPr marL="285750" indent="-285750">
              <a:buFont typeface="Arial" pitchFamily="34" charset="0"/>
              <a:buChar char="•"/>
            </a:pPr>
            <a:r>
              <a:rPr lang="pt-BR" sz="2300" b="1" dirty="0" smtClean="0">
                <a:latin typeface="Courier New" pitchFamily="49" charset="0"/>
                <a:cs typeface="Courier New" pitchFamily="49" charset="0"/>
              </a:rPr>
              <a:t>Lírico</a:t>
            </a:r>
          </a:p>
          <a:p>
            <a:pPr marL="285750" indent="-285750">
              <a:buFont typeface="Arial" pitchFamily="34" charset="0"/>
              <a:buChar char="•"/>
            </a:pPr>
            <a:r>
              <a:rPr lang="pt-BR" sz="2300" b="1" dirty="0" smtClean="0">
                <a:latin typeface="Courier New" pitchFamily="49" charset="0"/>
                <a:cs typeface="Courier New" pitchFamily="49" charset="0"/>
              </a:rPr>
              <a:t>Épico</a:t>
            </a:r>
          </a:p>
          <a:p>
            <a:pPr marL="285750" indent="-285750">
              <a:buFont typeface="Arial" pitchFamily="34" charset="0"/>
              <a:buChar char="•"/>
            </a:pPr>
            <a:r>
              <a:rPr lang="pt-BR" sz="2300" b="1" dirty="0" smtClean="0">
                <a:latin typeface="Courier New" pitchFamily="49" charset="0"/>
                <a:cs typeface="Courier New" pitchFamily="49" charset="0"/>
              </a:rPr>
              <a:t>Dramático</a:t>
            </a:r>
            <a:endParaRPr lang="pt-BR" sz="2300" b="1" dirty="0">
              <a:latin typeface="Courier New" pitchFamily="49" charset="0"/>
              <a:cs typeface="Courier New" pitchFamily="49" charset="0"/>
            </a:endParaRPr>
          </a:p>
        </p:txBody>
      </p:sp>
      <p:pic>
        <p:nvPicPr>
          <p:cNvPr id="2" name="Imagem 1"/>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34916" b="24178"/>
          <a:stretch/>
        </p:blipFill>
        <p:spPr>
          <a:xfrm rot="10800000">
            <a:off x="141188" y="128844"/>
            <a:ext cx="8927495" cy="2491395"/>
          </a:xfrm>
          <a:prstGeom prst="rect">
            <a:avLst/>
          </a:prstGeom>
        </p:spPr>
      </p:pic>
    </p:spTree>
    <p:extLst>
      <p:ext uri="{BB962C8B-B14F-4D97-AF65-F5344CB8AC3E}">
        <p14:creationId xmlns:p14="http://schemas.microsoft.com/office/powerpoint/2010/main" val="459713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p:cNvSpPr txBox="1"/>
          <p:nvPr/>
        </p:nvSpPr>
        <p:spPr>
          <a:xfrm>
            <a:off x="2890596" y="2959679"/>
            <a:ext cx="3384376" cy="523220"/>
          </a:xfrm>
          <a:prstGeom prst="rect">
            <a:avLst/>
          </a:prstGeom>
          <a:noFill/>
        </p:spPr>
        <p:txBody>
          <a:bodyPr wrap="square" rtlCol="0">
            <a:spAutoFit/>
          </a:bodyPr>
          <a:lstStyle/>
          <a:p>
            <a:r>
              <a:rPr lang="pt-BR" sz="2800" b="1" dirty="0">
                <a:latin typeface="Courier New" pitchFamily="49" charset="0"/>
                <a:cs typeface="Courier New" pitchFamily="49" charset="0"/>
              </a:rPr>
              <a:t>Poema X Poesia</a:t>
            </a:r>
          </a:p>
        </p:txBody>
      </p:sp>
      <p:pic>
        <p:nvPicPr>
          <p:cNvPr id="5" name="Imagem 4"/>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45902"/>
          <a:stretch/>
        </p:blipFill>
        <p:spPr>
          <a:xfrm>
            <a:off x="107505" y="4330358"/>
            <a:ext cx="8950558" cy="2400118"/>
          </a:xfrm>
          <a:prstGeom prst="rect">
            <a:avLst/>
          </a:prstGeom>
        </p:spPr>
      </p:pic>
      <p:sp>
        <p:nvSpPr>
          <p:cNvPr id="6" name="Retângulo 5"/>
          <p:cNvSpPr/>
          <p:nvPr/>
        </p:nvSpPr>
        <p:spPr>
          <a:xfrm>
            <a:off x="2169523" y="2946285"/>
            <a:ext cx="4932547"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12834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p:cNvSpPr txBox="1"/>
          <p:nvPr/>
        </p:nvSpPr>
        <p:spPr>
          <a:xfrm>
            <a:off x="2699792" y="1052736"/>
            <a:ext cx="3384376" cy="523220"/>
          </a:xfrm>
          <a:prstGeom prst="rect">
            <a:avLst/>
          </a:prstGeom>
          <a:noFill/>
        </p:spPr>
        <p:txBody>
          <a:bodyPr wrap="square" rtlCol="0">
            <a:spAutoFit/>
          </a:bodyPr>
          <a:lstStyle/>
          <a:p>
            <a:r>
              <a:rPr lang="pt-BR" sz="2800" b="1" dirty="0" smtClean="0">
                <a:latin typeface="Courier New" pitchFamily="49" charset="0"/>
                <a:cs typeface="Courier New" pitchFamily="49" charset="0"/>
              </a:rPr>
              <a:t>Poema </a:t>
            </a:r>
            <a:r>
              <a:rPr lang="pt-BR" sz="2800" b="1" dirty="0">
                <a:latin typeface="Courier New" pitchFamily="49" charset="0"/>
                <a:cs typeface="Courier New" pitchFamily="49" charset="0"/>
              </a:rPr>
              <a:t>X Poesia</a:t>
            </a:r>
          </a:p>
        </p:txBody>
      </p:sp>
      <p:pic>
        <p:nvPicPr>
          <p:cNvPr id="5" name="Imagem 4"/>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45902"/>
          <a:stretch/>
        </p:blipFill>
        <p:spPr>
          <a:xfrm>
            <a:off x="107505" y="4330358"/>
            <a:ext cx="8950558" cy="2400118"/>
          </a:xfrm>
          <a:prstGeom prst="rect">
            <a:avLst/>
          </a:prstGeom>
        </p:spPr>
      </p:pic>
      <p:sp>
        <p:nvSpPr>
          <p:cNvPr id="6" name="Retângulo 5"/>
          <p:cNvSpPr/>
          <p:nvPr/>
        </p:nvSpPr>
        <p:spPr>
          <a:xfrm>
            <a:off x="1978136" y="1043057"/>
            <a:ext cx="4932547"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p:cNvSpPr/>
          <p:nvPr/>
        </p:nvSpPr>
        <p:spPr>
          <a:xfrm>
            <a:off x="899591" y="2348880"/>
            <a:ext cx="7736875" cy="2585323"/>
          </a:xfrm>
          <a:prstGeom prst="rect">
            <a:avLst/>
          </a:prstGeom>
        </p:spPr>
        <p:txBody>
          <a:bodyPr wrap="square">
            <a:spAutoFit/>
          </a:bodyPr>
          <a:lstStyle/>
          <a:p>
            <a:r>
              <a:rPr lang="pt-BR" sz="2400" b="1" dirty="0">
                <a:latin typeface="Courier New" panose="02070309020205020404" pitchFamily="49" charset="0"/>
                <a:cs typeface="Courier New" panose="02070309020205020404" pitchFamily="49" charset="0"/>
              </a:rPr>
              <a:t>Poesia</a:t>
            </a:r>
            <a:r>
              <a:rPr lang="pt-BR" sz="2400" dirty="0">
                <a:latin typeface="Courier New" panose="02070309020205020404" pitchFamily="49" charset="0"/>
                <a:cs typeface="Courier New" panose="02070309020205020404" pitchFamily="49" charset="0"/>
              </a:rPr>
              <a:t> é atividade de produção artística ou a de criar ou fazer. (abstrato</a:t>
            </a:r>
            <a:r>
              <a:rPr lang="pt-BR" sz="2400" dirty="0" smtClean="0">
                <a:latin typeface="Courier New" panose="02070309020205020404" pitchFamily="49" charset="0"/>
                <a:cs typeface="Courier New" panose="02070309020205020404" pitchFamily="49" charset="0"/>
              </a:rPr>
              <a:t>)</a:t>
            </a:r>
          </a:p>
          <a:p>
            <a:endParaRPr lang="pt-BR" sz="2400" dirty="0">
              <a:latin typeface="Courier New" panose="02070309020205020404" pitchFamily="49" charset="0"/>
              <a:cs typeface="Courier New" panose="02070309020205020404" pitchFamily="49" charset="0"/>
            </a:endParaRPr>
          </a:p>
          <a:p>
            <a:r>
              <a:rPr lang="pt-BR" sz="2400" b="1" dirty="0">
                <a:latin typeface="Courier New" panose="02070309020205020404" pitchFamily="49" charset="0"/>
                <a:cs typeface="Courier New" panose="02070309020205020404" pitchFamily="49" charset="0"/>
              </a:rPr>
              <a:t>Poema </a:t>
            </a:r>
            <a:r>
              <a:rPr lang="pt-BR" sz="2400" dirty="0">
                <a:latin typeface="Courier New" panose="02070309020205020404" pitchFamily="49" charset="0"/>
                <a:cs typeface="Courier New" panose="02070309020205020404" pitchFamily="49" charset="0"/>
              </a:rPr>
              <a:t>é um tipo textual com uma estrutura, que pode ser de versos e estrofes. (concreto)</a:t>
            </a:r>
          </a:p>
          <a:p>
            <a:endParaRPr lang="pt-BR"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79891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p:cNvSpPr txBox="1"/>
          <p:nvPr/>
        </p:nvSpPr>
        <p:spPr>
          <a:xfrm>
            <a:off x="2699792" y="1052736"/>
            <a:ext cx="3384376" cy="523220"/>
          </a:xfrm>
          <a:prstGeom prst="rect">
            <a:avLst/>
          </a:prstGeom>
          <a:noFill/>
        </p:spPr>
        <p:txBody>
          <a:bodyPr wrap="square" rtlCol="0">
            <a:spAutoFit/>
          </a:bodyPr>
          <a:lstStyle/>
          <a:p>
            <a:r>
              <a:rPr lang="pt-BR" sz="2800" b="1" dirty="0" smtClean="0">
                <a:latin typeface="Courier New" pitchFamily="49" charset="0"/>
                <a:cs typeface="Courier New" pitchFamily="49" charset="0"/>
              </a:rPr>
              <a:t>Poema </a:t>
            </a:r>
            <a:r>
              <a:rPr lang="pt-BR" sz="2800" b="1" dirty="0">
                <a:latin typeface="Courier New" pitchFamily="49" charset="0"/>
                <a:cs typeface="Courier New" pitchFamily="49" charset="0"/>
              </a:rPr>
              <a:t>X Poesia</a:t>
            </a:r>
          </a:p>
        </p:txBody>
      </p:sp>
      <p:pic>
        <p:nvPicPr>
          <p:cNvPr id="5" name="Imagem 4"/>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45902"/>
          <a:stretch/>
        </p:blipFill>
        <p:spPr>
          <a:xfrm>
            <a:off x="107505" y="4330358"/>
            <a:ext cx="8950558" cy="2400118"/>
          </a:xfrm>
          <a:prstGeom prst="rect">
            <a:avLst/>
          </a:prstGeom>
        </p:spPr>
      </p:pic>
      <p:sp>
        <p:nvSpPr>
          <p:cNvPr id="6" name="Retângulo 5"/>
          <p:cNvSpPr/>
          <p:nvPr/>
        </p:nvSpPr>
        <p:spPr>
          <a:xfrm>
            <a:off x="1978136" y="1043057"/>
            <a:ext cx="4932547"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p:cNvSpPr/>
          <p:nvPr/>
        </p:nvSpPr>
        <p:spPr>
          <a:xfrm>
            <a:off x="827584" y="2839137"/>
            <a:ext cx="7736875" cy="1200329"/>
          </a:xfrm>
          <a:prstGeom prst="rect">
            <a:avLst/>
          </a:prstGeom>
        </p:spPr>
        <p:txBody>
          <a:bodyPr wrap="square">
            <a:spAutoFit/>
          </a:bodyPr>
          <a:lstStyle/>
          <a:p>
            <a:r>
              <a:rPr lang="pt-BR" sz="2400" b="1" dirty="0">
                <a:latin typeface="Courier New" panose="02070309020205020404" pitchFamily="49" charset="0"/>
                <a:cs typeface="Courier New" panose="02070309020205020404" pitchFamily="49" charset="0"/>
              </a:rPr>
              <a:t>Poesia </a:t>
            </a:r>
            <a:r>
              <a:rPr lang="pt-BR" sz="2400" dirty="0">
                <a:latin typeface="Courier New" panose="02070309020205020404" pitchFamily="49" charset="0"/>
                <a:cs typeface="Courier New" panose="02070309020205020404" pitchFamily="49" charset="0"/>
              </a:rPr>
              <a:t>é a qualidade particular de tudo o que toca o espírito, provocando emoção e prazer estético</a:t>
            </a:r>
            <a:r>
              <a:rPr lang="pt-BR" sz="2400" dirty="0" smtClean="0">
                <a:latin typeface="Courier New" panose="02070309020205020404" pitchFamily="49" charset="0"/>
                <a:cs typeface="Courier New" panose="02070309020205020404" pitchFamily="49" charset="0"/>
              </a:rPr>
              <a:t>.</a:t>
            </a:r>
            <a:endParaRPr lang="pt-BR"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0162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p:cNvSpPr txBox="1"/>
          <p:nvPr/>
        </p:nvSpPr>
        <p:spPr>
          <a:xfrm>
            <a:off x="2879813" y="2754506"/>
            <a:ext cx="3384376" cy="523220"/>
          </a:xfrm>
          <a:prstGeom prst="rect">
            <a:avLst/>
          </a:prstGeom>
          <a:noFill/>
        </p:spPr>
        <p:txBody>
          <a:bodyPr wrap="square" rtlCol="0">
            <a:spAutoFit/>
          </a:bodyPr>
          <a:lstStyle/>
          <a:p>
            <a:r>
              <a:rPr lang="pt-BR" sz="2800" b="1" dirty="0">
                <a:latin typeface="Courier New" pitchFamily="49" charset="0"/>
                <a:cs typeface="Courier New" pitchFamily="49" charset="0"/>
              </a:rPr>
              <a:t>Gênero Lírico</a:t>
            </a:r>
          </a:p>
        </p:txBody>
      </p:sp>
      <p:pic>
        <p:nvPicPr>
          <p:cNvPr id="5" name="Imagem 4"/>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45902"/>
          <a:stretch/>
        </p:blipFill>
        <p:spPr>
          <a:xfrm>
            <a:off x="107505" y="4330358"/>
            <a:ext cx="8950558" cy="2400118"/>
          </a:xfrm>
          <a:prstGeom prst="rect">
            <a:avLst/>
          </a:prstGeom>
        </p:spPr>
      </p:pic>
      <p:sp>
        <p:nvSpPr>
          <p:cNvPr id="6" name="Retângulo 5"/>
          <p:cNvSpPr/>
          <p:nvPr/>
        </p:nvSpPr>
        <p:spPr>
          <a:xfrm>
            <a:off x="2006147" y="2754506"/>
            <a:ext cx="4932547"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966247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p:cNvSpPr/>
          <p:nvPr/>
        </p:nvSpPr>
        <p:spPr>
          <a:xfrm>
            <a:off x="1412777" y="361536"/>
            <a:ext cx="6318448" cy="6155531"/>
          </a:xfrm>
          <a:prstGeom prst="rect">
            <a:avLst/>
          </a:prstGeom>
        </p:spPr>
        <p:txBody>
          <a:bodyPr wrap="square">
            <a:spAutoFit/>
          </a:bodyPr>
          <a:lstStyle/>
          <a:p>
            <a:r>
              <a:rPr lang="pt-BR" b="1" dirty="0">
                <a:latin typeface="Courier New" pitchFamily="49" charset="0"/>
                <a:cs typeface="Courier New" pitchFamily="49" charset="0"/>
              </a:rPr>
              <a:t>SONETO DE </a:t>
            </a:r>
            <a:r>
              <a:rPr lang="pt-BR" b="1" dirty="0" smtClean="0">
                <a:latin typeface="Courier New" pitchFamily="49" charset="0"/>
                <a:cs typeface="Courier New" pitchFamily="49" charset="0"/>
              </a:rPr>
              <a:t>CARNAVAL</a:t>
            </a:r>
          </a:p>
          <a:p>
            <a:endParaRPr lang="pt-BR" sz="1600" dirty="0">
              <a:latin typeface="Courier New" pitchFamily="49" charset="0"/>
              <a:cs typeface="Courier New" pitchFamily="49" charset="0"/>
            </a:endParaRPr>
          </a:p>
          <a:p>
            <a:r>
              <a:rPr lang="pt-BR" dirty="0" smtClean="0">
                <a:latin typeface="Courier New" pitchFamily="49" charset="0"/>
                <a:cs typeface="Courier New" pitchFamily="49" charset="0"/>
              </a:rPr>
              <a:t>Distante o meu amor</a:t>
            </a:r>
            <a:r>
              <a:rPr lang="pt-BR" dirty="0">
                <a:latin typeface="Courier New" pitchFamily="49" charset="0"/>
                <a:cs typeface="Courier New" pitchFamily="49" charset="0"/>
              </a:rPr>
              <a:t>, </a:t>
            </a:r>
            <a:r>
              <a:rPr lang="pt-BR" dirty="0" smtClean="0">
                <a:latin typeface="Courier New" pitchFamily="49" charset="0"/>
                <a:cs typeface="Courier New" pitchFamily="49" charset="0"/>
              </a:rPr>
              <a:t>se me afigura </a:t>
            </a:r>
            <a:endParaRPr lang="pt-BR" dirty="0">
              <a:latin typeface="Courier New" pitchFamily="49" charset="0"/>
              <a:cs typeface="Courier New" pitchFamily="49" charset="0"/>
            </a:endParaRPr>
          </a:p>
          <a:p>
            <a:r>
              <a:rPr lang="pt-BR" dirty="0">
                <a:latin typeface="Courier New" pitchFamily="49" charset="0"/>
                <a:cs typeface="Courier New" pitchFamily="49" charset="0"/>
              </a:rPr>
              <a:t>O amor como um patético tormento </a:t>
            </a:r>
          </a:p>
          <a:p>
            <a:r>
              <a:rPr lang="pt-BR" dirty="0">
                <a:latin typeface="Courier New" pitchFamily="49" charset="0"/>
                <a:cs typeface="Courier New" pitchFamily="49" charset="0"/>
              </a:rPr>
              <a:t>Pensar nele é morrer de desventura </a:t>
            </a:r>
          </a:p>
          <a:p>
            <a:r>
              <a:rPr lang="pt-BR" dirty="0">
                <a:latin typeface="Courier New" pitchFamily="49" charset="0"/>
                <a:cs typeface="Courier New" pitchFamily="49" charset="0"/>
              </a:rPr>
              <a:t>Não pensar é matar meu pensamento. </a:t>
            </a:r>
          </a:p>
          <a:p>
            <a:endParaRPr lang="pt-BR" dirty="0">
              <a:latin typeface="Courier New" pitchFamily="49" charset="0"/>
              <a:cs typeface="Courier New" pitchFamily="49" charset="0"/>
            </a:endParaRPr>
          </a:p>
          <a:p>
            <a:r>
              <a:rPr lang="pt-BR" dirty="0">
                <a:latin typeface="Courier New" pitchFamily="49" charset="0"/>
                <a:cs typeface="Courier New" pitchFamily="49" charset="0"/>
              </a:rPr>
              <a:t>Seu mais doce desejo se amargura </a:t>
            </a:r>
          </a:p>
          <a:p>
            <a:r>
              <a:rPr lang="pt-BR" dirty="0" smtClean="0">
                <a:latin typeface="Courier New" pitchFamily="49" charset="0"/>
                <a:cs typeface="Courier New" pitchFamily="49" charset="0"/>
              </a:rPr>
              <a:t>Todo </a:t>
            </a:r>
            <a:r>
              <a:rPr lang="pt-BR" dirty="0">
                <a:latin typeface="Courier New" pitchFamily="49" charset="0"/>
                <a:cs typeface="Courier New" pitchFamily="49" charset="0"/>
              </a:rPr>
              <a:t>o </a:t>
            </a:r>
            <a:r>
              <a:rPr lang="pt-BR" dirty="0" smtClean="0">
                <a:latin typeface="Courier New" pitchFamily="49" charset="0"/>
                <a:cs typeface="Courier New" pitchFamily="49" charset="0"/>
              </a:rPr>
              <a:t>instante perdido é </a:t>
            </a:r>
            <a:r>
              <a:rPr lang="pt-BR" dirty="0">
                <a:latin typeface="Courier New" pitchFamily="49" charset="0"/>
                <a:cs typeface="Courier New" pitchFamily="49" charset="0"/>
              </a:rPr>
              <a:t>um </a:t>
            </a:r>
            <a:r>
              <a:rPr lang="pt-BR" dirty="0" smtClean="0">
                <a:latin typeface="Courier New" pitchFamily="49" charset="0"/>
                <a:cs typeface="Courier New" pitchFamily="49" charset="0"/>
              </a:rPr>
              <a:t>sofrimento </a:t>
            </a:r>
            <a:endParaRPr lang="pt-BR" dirty="0">
              <a:latin typeface="Courier New" pitchFamily="49" charset="0"/>
              <a:cs typeface="Courier New" pitchFamily="49" charset="0"/>
            </a:endParaRPr>
          </a:p>
          <a:p>
            <a:r>
              <a:rPr lang="pt-BR" dirty="0">
                <a:latin typeface="Courier New" pitchFamily="49" charset="0"/>
                <a:cs typeface="Courier New" pitchFamily="49" charset="0"/>
              </a:rPr>
              <a:t>Cada beijo lembrado uma tortura </a:t>
            </a:r>
          </a:p>
          <a:p>
            <a:r>
              <a:rPr lang="pt-BR" dirty="0">
                <a:latin typeface="Courier New" pitchFamily="49" charset="0"/>
                <a:cs typeface="Courier New" pitchFamily="49" charset="0"/>
              </a:rPr>
              <a:t>Um ciúme do próprio ciumento. </a:t>
            </a:r>
          </a:p>
          <a:p>
            <a:endParaRPr lang="pt-BR" dirty="0">
              <a:latin typeface="Courier New" pitchFamily="49" charset="0"/>
              <a:cs typeface="Courier New" pitchFamily="49" charset="0"/>
            </a:endParaRPr>
          </a:p>
          <a:p>
            <a:r>
              <a:rPr lang="pt-BR" dirty="0">
                <a:latin typeface="Courier New" pitchFamily="49" charset="0"/>
                <a:cs typeface="Courier New" pitchFamily="49" charset="0"/>
              </a:rPr>
              <a:t>E vivemos partindo, ela de mim </a:t>
            </a:r>
          </a:p>
          <a:p>
            <a:r>
              <a:rPr lang="pt-BR" dirty="0">
                <a:latin typeface="Courier New" pitchFamily="49" charset="0"/>
                <a:cs typeface="Courier New" pitchFamily="49" charset="0"/>
              </a:rPr>
              <a:t>E eu dela, enquanto breves vão-se os anos </a:t>
            </a:r>
          </a:p>
          <a:p>
            <a:r>
              <a:rPr lang="pt-BR" dirty="0">
                <a:latin typeface="Courier New" pitchFamily="49" charset="0"/>
                <a:cs typeface="Courier New" pitchFamily="49" charset="0"/>
              </a:rPr>
              <a:t>Para a grande partida que há no fim </a:t>
            </a:r>
          </a:p>
          <a:p>
            <a:endParaRPr lang="pt-BR" dirty="0">
              <a:latin typeface="Courier New" pitchFamily="49" charset="0"/>
              <a:cs typeface="Courier New" pitchFamily="49" charset="0"/>
            </a:endParaRPr>
          </a:p>
          <a:p>
            <a:r>
              <a:rPr lang="pt-BR" dirty="0">
                <a:latin typeface="Courier New" pitchFamily="49" charset="0"/>
                <a:cs typeface="Courier New" pitchFamily="49" charset="0"/>
              </a:rPr>
              <a:t>De toda a vida e todo o amor humanos: </a:t>
            </a:r>
          </a:p>
          <a:p>
            <a:r>
              <a:rPr lang="pt-BR" dirty="0">
                <a:latin typeface="Courier New" pitchFamily="49" charset="0"/>
                <a:cs typeface="Courier New" pitchFamily="49" charset="0"/>
              </a:rPr>
              <a:t>Mas </a:t>
            </a:r>
            <a:r>
              <a:rPr lang="pt-BR" dirty="0" smtClean="0">
                <a:latin typeface="Courier New" pitchFamily="49" charset="0"/>
                <a:cs typeface="Courier New" pitchFamily="49" charset="0"/>
              </a:rPr>
              <a:t>tranquila </a:t>
            </a:r>
            <a:r>
              <a:rPr lang="pt-BR" dirty="0">
                <a:latin typeface="Courier New" pitchFamily="49" charset="0"/>
                <a:cs typeface="Courier New" pitchFamily="49" charset="0"/>
              </a:rPr>
              <a:t>ela sabe, e eu sei </a:t>
            </a:r>
            <a:r>
              <a:rPr lang="pt-BR" dirty="0" smtClean="0">
                <a:latin typeface="Courier New" pitchFamily="49" charset="0"/>
                <a:cs typeface="Courier New" pitchFamily="49" charset="0"/>
              </a:rPr>
              <a:t>tranquilo </a:t>
            </a:r>
            <a:endParaRPr lang="pt-BR" dirty="0">
              <a:latin typeface="Courier New" pitchFamily="49" charset="0"/>
              <a:cs typeface="Courier New" pitchFamily="49" charset="0"/>
            </a:endParaRPr>
          </a:p>
          <a:p>
            <a:r>
              <a:rPr lang="pt-BR" dirty="0">
                <a:latin typeface="Courier New" pitchFamily="49" charset="0"/>
                <a:cs typeface="Courier New" pitchFamily="49" charset="0"/>
              </a:rPr>
              <a:t>Que se um fica o outro parte a redimi-lo.</a:t>
            </a:r>
          </a:p>
          <a:p>
            <a:endParaRPr lang="pt-BR" dirty="0">
              <a:latin typeface="Courier New" pitchFamily="49" charset="0"/>
              <a:cs typeface="Courier New" pitchFamily="49" charset="0"/>
            </a:endParaRPr>
          </a:p>
          <a:p>
            <a:r>
              <a:rPr lang="pt-BR" dirty="0">
                <a:latin typeface="Courier New" pitchFamily="49" charset="0"/>
                <a:cs typeface="Courier New" pitchFamily="49" charset="0"/>
              </a:rPr>
              <a:t>Oxford, carnaval de </a:t>
            </a:r>
            <a:r>
              <a:rPr lang="pt-BR" dirty="0" smtClean="0">
                <a:latin typeface="Courier New" pitchFamily="49" charset="0"/>
                <a:cs typeface="Courier New" pitchFamily="49" charset="0"/>
              </a:rPr>
              <a:t>1939 – Vinicius de Moraes</a:t>
            </a:r>
            <a:endParaRPr lang="pt-BR" dirty="0">
              <a:latin typeface="Courier New" pitchFamily="49" charset="0"/>
              <a:cs typeface="Courier New" pitchFamily="49" charset="0"/>
            </a:endParaRPr>
          </a:p>
        </p:txBody>
      </p:sp>
    </p:spTree>
    <p:extLst>
      <p:ext uri="{BB962C8B-B14F-4D97-AF65-F5344CB8AC3E}">
        <p14:creationId xmlns:p14="http://schemas.microsoft.com/office/powerpoint/2010/main" val="33013143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3088717" y="2564904"/>
            <a:ext cx="3049665" cy="523220"/>
          </a:xfrm>
          <a:prstGeom prst="rect">
            <a:avLst/>
          </a:prstGeom>
          <a:noFill/>
        </p:spPr>
        <p:txBody>
          <a:bodyPr wrap="square" rtlCol="0">
            <a:spAutoFit/>
          </a:bodyPr>
          <a:lstStyle/>
          <a:p>
            <a:r>
              <a:rPr lang="pt-BR" sz="2800" b="1" dirty="0" smtClean="0">
                <a:latin typeface="Courier New" pitchFamily="49" charset="0"/>
                <a:cs typeface="Courier New" pitchFamily="49" charset="0"/>
              </a:rPr>
              <a:t>Gênero Lírico</a:t>
            </a:r>
            <a:endParaRPr lang="pt-BR" sz="2800" b="1" dirty="0">
              <a:latin typeface="Courier New" pitchFamily="49" charset="0"/>
              <a:cs typeface="Courier New" pitchFamily="49" charset="0"/>
            </a:endParaRPr>
          </a:p>
        </p:txBody>
      </p:sp>
      <p:sp>
        <p:nvSpPr>
          <p:cNvPr id="2" name="CaixaDeTexto 1"/>
          <p:cNvSpPr txBox="1"/>
          <p:nvPr/>
        </p:nvSpPr>
        <p:spPr>
          <a:xfrm>
            <a:off x="1787237" y="3356992"/>
            <a:ext cx="5652627" cy="3046988"/>
          </a:xfrm>
          <a:prstGeom prst="rect">
            <a:avLst/>
          </a:prstGeom>
          <a:noFill/>
        </p:spPr>
        <p:txBody>
          <a:bodyPr wrap="square" rtlCol="0">
            <a:spAutoFit/>
          </a:bodyPr>
          <a:lstStyle/>
          <a:p>
            <a:r>
              <a:rPr lang="pt-BR" sz="2400" b="1" dirty="0">
                <a:latin typeface="Courier New" pitchFamily="49" charset="0"/>
                <a:cs typeface="Courier New" pitchFamily="49" charset="0"/>
              </a:rPr>
              <a:t>Principais </a:t>
            </a:r>
            <a:r>
              <a:rPr lang="pt-BR" sz="2400" b="1" dirty="0" smtClean="0">
                <a:latin typeface="Courier New" pitchFamily="49" charset="0"/>
                <a:cs typeface="Courier New" pitchFamily="49" charset="0"/>
              </a:rPr>
              <a:t>Características</a:t>
            </a:r>
          </a:p>
          <a:p>
            <a:pPr marL="342900" indent="-342900">
              <a:buFont typeface="Arial" pitchFamily="34" charset="0"/>
              <a:buChar char="•"/>
            </a:pPr>
            <a:r>
              <a:rPr lang="pt-BR" sz="2400" dirty="0" smtClean="0">
                <a:latin typeface="Courier New" pitchFamily="49" charset="0"/>
                <a:cs typeface="Courier New" pitchFamily="49" charset="0"/>
              </a:rPr>
              <a:t>Poesia </a:t>
            </a:r>
            <a:r>
              <a:rPr lang="pt-BR" sz="2400" dirty="0">
                <a:latin typeface="Courier New" pitchFamily="49" charset="0"/>
                <a:cs typeface="Courier New" pitchFamily="49" charset="0"/>
              </a:rPr>
              <a:t>(escrita em versos</a:t>
            </a:r>
            <a:r>
              <a:rPr lang="pt-BR" sz="2400" dirty="0" smtClean="0">
                <a:latin typeface="Courier New" pitchFamily="49" charset="0"/>
                <a:cs typeface="Courier New" pitchFamily="49" charset="0"/>
              </a:rPr>
              <a:t>);</a:t>
            </a:r>
            <a:endParaRPr lang="pt-BR" sz="2400" dirty="0">
              <a:latin typeface="Courier New" pitchFamily="49" charset="0"/>
              <a:cs typeface="Courier New" pitchFamily="49" charset="0"/>
            </a:endParaRPr>
          </a:p>
          <a:p>
            <a:pPr marL="342900" indent="-342900">
              <a:buFont typeface="Arial" pitchFamily="34" charset="0"/>
              <a:buChar char="•"/>
            </a:pPr>
            <a:r>
              <a:rPr lang="pt-BR" sz="2400" dirty="0" smtClean="0">
                <a:latin typeface="Courier New" pitchFamily="49" charset="0"/>
                <a:cs typeface="Courier New" pitchFamily="49" charset="0"/>
              </a:rPr>
              <a:t>Subjetividade (manifestação do “Eu” do artista);</a:t>
            </a:r>
            <a:endParaRPr lang="pt-BR" sz="2400" dirty="0">
              <a:latin typeface="Courier New" pitchFamily="49" charset="0"/>
              <a:cs typeface="Courier New" pitchFamily="49" charset="0"/>
            </a:endParaRPr>
          </a:p>
          <a:p>
            <a:pPr marL="342900" indent="-342900">
              <a:buFont typeface="Arial" pitchFamily="34" charset="0"/>
              <a:buChar char="•"/>
            </a:pPr>
            <a:r>
              <a:rPr lang="pt-BR" sz="2400" dirty="0" smtClean="0">
                <a:latin typeface="Courier New" pitchFamily="49" charset="0"/>
                <a:cs typeface="Courier New" pitchFamily="49" charset="0"/>
              </a:rPr>
              <a:t>Sentimentalidade, emotividade </a:t>
            </a:r>
            <a:r>
              <a:rPr lang="pt-BR" sz="2400" dirty="0">
                <a:latin typeface="Courier New" pitchFamily="49" charset="0"/>
                <a:cs typeface="Courier New" pitchFamily="49" charset="0"/>
              </a:rPr>
              <a:t>e afetividade</a:t>
            </a:r>
          </a:p>
          <a:p>
            <a:pPr marL="342900" indent="-342900">
              <a:buFont typeface="Arial" pitchFamily="34" charset="0"/>
              <a:buChar char="•"/>
            </a:pPr>
            <a:r>
              <a:rPr lang="pt-BR" sz="2400" dirty="0">
                <a:latin typeface="Courier New" pitchFamily="49" charset="0"/>
                <a:cs typeface="Courier New" pitchFamily="49" charset="0"/>
              </a:rPr>
              <a:t>Metrificação e </a:t>
            </a:r>
            <a:r>
              <a:rPr lang="pt-BR" sz="2400" dirty="0" smtClean="0">
                <a:latin typeface="Courier New" pitchFamily="49" charset="0"/>
                <a:cs typeface="Courier New" pitchFamily="49" charset="0"/>
              </a:rPr>
              <a:t>rima;</a:t>
            </a:r>
            <a:endParaRPr lang="pt-BR" sz="2400" dirty="0">
              <a:latin typeface="Courier New" pitchFamily="49" charset="0"/>
              <a:cs typeface="Courier New" pitchFamily="49" charset="0"/>
            </a:endParaRPr>
          </a:p>
          <a:p>
            <a:pPr marL="342900" indent="-342900">
              <a:buFont typeface="Arial" pitchFamily="34" charset="0"/>
              <a:buChar char="•"/>
            </a:pPr>
            <a:r>
              <a:rPr lang="pt-BR" sz="2400" dirty="0" smtClean="0">
                <a:latin typeface="Courier New" pitchFamily="49" charset="0"/>
                <a:cs typeface="Courier New" pitchFamily="49" charset="0"/>
              </a:rPr>
              <a:t>Musicalidade.</a:t>
            </a:r>
            <a:endParaRPr lang="pt-BR" sz="2400" dirty="0">
              <a:latin typeface="Courier New" pitchFamily="49" charset="0"/>
              <a:cs typeface="Courier New" pitchFamily="49" charset="0"/>
            </a:endParaRPr>
          </a:p>
        </p:txBody>
      </p:sp>
      <p:pic>
        <p:nvPicPr>
          <p:cNvPr id="3" name="Imagem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6852" b="21963"/>
          <a:stretch/>
        </p:blipFill>
        <p:spPr>
          <a:xfrm rot="10800000">
            <a:off x="107505" y="103692"/>
            <a:ext cx="8910586" cy="2592288"/>
          </a:xfrm>
          <a:prstGeom prst="rect">
            <a:avLst/>
          </a:prstGeom>
        </p:spPr>
      </p:pic>
      <p:sp>
        <p:nvSpPr>
          <p:cNvPr id="6" name="Retângulo 5"/>
          <p:cNvSpPr/>
          <p:nvPr/>
        </p:nvSpPr>
        <p:spPr>
          <a:xfrm>
            <a:off x="3088717" y="2564904"/>
            <a:ext cx="3049665"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0923733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3995936" y="1834388"/>
            <a:ext cx="6840759" cy="369332"/>
          </a:xfrm>
          <a:prstGeom prst="rect">
            <a:avLst/>
          </a:prstGeom>
          <a:noFill/>
        </p:spPr>
        <p:txBody>
          <a:bodyPr wrap="square" rtlCol="0">
            <a:spAutoFit/>
          </a:bodyPr>
          <a:lstStyle/>
          <a:p>
            <a:r>
              <a:rPr lang="pt-BR" b="1" dirty="0" smtClean="0">
                <a:latin typeface="Courier New" pitchFamily="49" charset="0"/>
                <a:cs typeface="Courier New" pitchFamily="49" charset="0"/>
              </a:rPr>
              <a:t>Poema</a:t>
            </a:r>
            <a:endParaRPr lang="pt-BR" b="1" dirty="0">
              <a:latin typeface="Courier New" pitchFamily="49" charset="0"/>
              <a:cs typeface="Courier New" pitchFamily="49" charset="0"/>
            </a:endParaRPr>
          </a:p>
        </p:txBody>
      </p:sp>
      <p:sp>
        <p:nvSpPr>
          <p:cNvPr id="2" name="CaixaDeTexto 1"/>
          <p:cNvSpPr txBox="1"/>
          <p:nvPr/>
        </p:nvSpPr>
        <p:spPr>
          <a:xfrm>
            <a:off x="301749" y="2280664"/>
            <a:ext cx="8734748" cy="4031873"/>
          </a:xfrm>
          <a:prstGeom prst="rect">
            <a:avLst/>
          </a:prstGeom>
          <a:noFill/>
        </p:spPr>
        <p:txBody>
          <a:bodyPr wrap="square" rtlCol="0">
            <a:spAutoFit/>
          </a:bodyPr>
          <a:lstStyle/>
          <a:p>
            <a:pPr indent="457200" algn="just"/>
            <a:r>
              <a:rPr lang="pt-BR" sz="1600" b="1" dirty="0" smtClean="0">
                <a:latin typeface="Courier New" pitchFamily="49" charset="0"/>
                <a:cs typeface="Courier New" pitchFamily="49" charset="0"/>
              </a:rPr>
              <a:t>Bacanal</a:t>
            </a:r>
          </a:p>
          <a:p>
            <a:pPr indent="457200" algn="just"/>
            <a:endParaRPr lang="pt-BR" sz="1600" dirty="0">
              <a:latin typeface="Courier New" pitchFamily="49" charset="0"/>
              <a:cs typeface="Courier New" pitchFamily="49" charset="0"/>
            </a:endParaRPr>
          </a:p>
          <a:p>
            <a:pPr indent="457200" algn="just"/>
            <a:r>
              <a:rPr lang="pt-BR" sz="1600" dirty="0" smtClean="0">
                <a:latin typeface="Courier New" pitchFamily="49" charset="0"/>
                <a:cs typeface="Courier New" pitchFamily="49" charset="0"/>
              </a:rPr>
              <a:t>Quero  </a:t>
            </a:r>
            <a:r>
              <a:rPr lang="pt-BR" sz="1600" dirty="0">
                <a:latin typeface="Courier New" pitchFamily="49" charset="0"/>
                <a:cs typeface="Courier New" pitchFamily="49" charset="0"/>
              </a:rPr>
              <a:t>beber! cantar asneiras</a:t>
            </a:r>
          </a:p>
          <a:p>
            <a:pPr indent="457200" algn="just"/>
            <a:r>
              <a:rPr lang="pt-BR" sz="1600" dirty="0">
                <a:latin typeface="Courier New" pitchFamily="49" charset="0"/>
                <a:cs typeface="Courier New" pitchFamily="49" charset="0"/>
              </a:rPr>
              <a:t>No </a:t>
            </a:r>
            <a:r>
              <a:rPr lang="pt-BR" sz="1600" dirty="0" err="1">
                <a:latin typeface="Courier New" pitchFamily="49" charset="0"/>
                <a:cs typeface="Courier New" pitchFamily="49" charset="0"/>
              </a:rPr>
              <a:t>esto</a:t>
            </a:r>
            <a:r>
              <a:rPr lang="pt-BR" sz="1600" dirty="0">
                <a:latin typeface="Courier New" pitchFamily="49" charset="0"/>
                <a:cs typeface="Courier New" pitchFamily="49" charset="0"/>
              </a:rPr>
              <a:t> brutal das bebedeiras</a:t>
            </a:r>
          </a:p>
          <a:p>
            <a:pPr indent="457200" algn="just"/>
            <a:r>
              <a:rPr lang="pt-BR" sz="1600" dirty="0">
                <a:latin typeface="Courier New" pitchFamily="49" charset="0"/>
                <a:cs typeface="Courier New" pitchFamily="49" charset="0"/>
              </a:rPr>
              <a:t>Que tudo emborca e faz um caco…</a:t>
            </a:r>
          </a:p>
          <a:p>
            <a:pPr indent="457200" algn="just"/>
            <a:r>
              <a:rPr lang="pt-BR" sz="1600" dirty="0" err="1">
                <a:latin typeface="Courier New" pitchFamily="49" charset="0"/>
                <a:cs typeface="Courier New" pitchFamily="49" charset="0"/>
              </a:rPr>
              <a:t>Evoé</a:t>
            </a:r>
            <a:r>
              <a:rPr lang="pt-BR" sz="1600" dirty="0">
                <a:latin typeface="Courier New" pitchFamily="49" charset="0"/>
                <a:cs typeface="Courier New" pitchFamily="49" charset="0"/>
              </a:rPr>
              <a:t> Baco!</a:t>
            </a:r>
          </a:p>
          <a:p>
            <a:pPr indent="457200" algn="just"/>
            <a:endParaRPr lang="pt-BR" sz="1600" dirty="0">
              <a:latin typeface="Courier New" pitchFamily="49" charset="0"/>
              <a:cs typeface="Courier New" pitchFamily="49" charset="0"/>
            </a:endParaRPr>
          </a:p>
          <a:p>
            <a:pPr indent="457200" algn="just"/>
            <a:r>
              <a:rPr lang="pt-BR" sz="1600" dirty="0">
                <a:latin typeface="Courier New" pitchFamily="49" charset="0"/>
                <a:cs typeface="Courier New" pitchFamily="49" charset="0"/>
              </a:rPr>
              <a:t>Lá se me parte a alma levada no </a:t>
            </a:r>
            <a:r>
              <a:rPr lang="pt-BR" sz="1600" dirty="0" err="1">
                <a:latin typeface="Courier New" pitchFamily="49" charset="0"/>
                <a:cs typeface="Courier New" pitchFamily="49" charset="0"/>
              </a:rPr>
              <a:t>torvelim</a:t>
            </a:r>
            <a:r>
              <a:rPr lang="pt-BR" sz="1600" dirty="0">
                <a:latin typeface="Courier New" pitchFamily="49" charset="0"/>
                <a:cs typeface="Courier New" pitchFamily="49" charset="0"/>
              </a:rPr>
              <a:t> da mascarada,</a:t>
            </a:r>
          </a:p>
          <a:p>
            <a:pPr indent="457200" algn="just"/>
            <a:r>
              <a:rPr lang="pt-BR" sz="1600" dirty="0">
                <a:latin typeface="Courier New" pitchFamily="49" charset="0"/>
                <a:cs typeface="Courier New" pitchFamily="49" charset="0"/>
              </a:rPr>
              <a:t>A gargalhar um </a:t>
            </a:r>
            <a:r>
              <a:rPr lang="pt-BR" sz="1600" dirty="0" err="1">
                <a:latin typeface="Courier New" pitchFamily="49" charset="0"/>
                <a:cs typeface="Courier New" pitchFamily="49" charset="0"/>
              </a:rPr>
              <a:t>doudo</a:t>
            </a:r>
            <a:r>
              <a:rPr lang="pt-BR" sz="1600" dirty="0">
                <a:latin typeface="Courier New" pitchFamily="49" charset="0"/>
                <a:cs typeface="Courier New" pitchFamily="49" charset="0"/>
              </a:rPr>
              <a:t> assomo…</a:t>
            </a:r>
          </a:p>
          <a:p>
            <a:pPr indent="457200" algn="just"/>
            <a:r>
              <a:rPr lang="pt-BR" sz="1600" dirty="0" err="1">
                <a:latin typeface="Courier New" pitchFamily="49" charset="0"/>
                <a:cs typeface="Courier New" pitchFamily="49" charset="0"/>
              </a:rPr>
              <a:t>Evoé</a:t>
            </a:r>
            <a:r>
              <a:rPr lang="pt-BR" sz="1600" dirty="0">
                <a:latin typeface="Courier New" pitchFamily="49" charset="0"/>
                <a:cs typeface="Courier New" pitchFamily="49" charset="0"/>
              </a:rPr>
              <a:t> Momo!</a:t>
            </a:r>
          </a:p>
          <a:p>
            <a:pPr indent="457200" algn="just"/>
            <a:endParaRPr lang="pt-BR" sz="1600" dirty="0">
              <a:latin typeface="Courier New" pitchFamily="49" charset="0"/>
              <a:cs typeface="Courier New" pitchFamily="49" charset="0"/>
            </a:endParaRPr>
          </a:p>
          <a:p>
            <a:pPr indent="457200" algn="just"/>
            <a:r>
              <a:rPr lang="pt-BR" sz="1600" dirty="0">
                <a:latin typeface="Courier New" pitchFamily="49" charset="0"/>
                <a:cs typeface="Courier New" pitchFamily="49" charset="0"/>
              </a:rPr>
              <a:t>Lacem-na toda, multicolores,</a:t>
            </a:r>
          </a:p>
          <a:p>
            <a:pPr indent="457200" algn="just"/>
            <a:r>
              <a:rPr lang="pt-BR" sz="1600" dirty="0">
                <a:latin typeface="Courier New" pitchFamily="49" charset="0"/>
                <a:cs typeface="Courier New" pitchFamily="49" charset="0"/>
              </a:rPr>
              <a:t>As serpentinas dos amores,</a:t>
            </a:r>
          </a:p>
          <a:p>
            <a:pPr indent="457200" algn="just"/>
            <a:r>
              <a:rPr lang="pt-BR" sz="1600" dirty="0">
                <a:latin typeface="Courier New" pitchFamily="49" charset="0"/>
                <a:cs typeface="Courier New" pitchFamily="49" charset="0"/>
              </a:rPr>
              <a:t>Cobras de </a:t>
            </a:r>
            <a:r>
              <a:rPr lang="pt-BR" sz="1600" dirty="0" err="1">
                <a:latin typeface="Courier New" pitchFamily="49" charset="0"/>
                <a:cs typeface="Courier New" pitchFamily="49" charset="0"/>
              </a:rPr>
              <a:t>lívios</a:t>
            </a:r>
            <a:r>
              <a:rPr lang="pt-BR" sz="1600" dirty="0">
                <a:latin typeface="Courier New" pitchFamily="49" charset="0"/>
                <a:cs typeface="Courier New" pitchFamily="49" charset="0"/>
              </a:rPr>
              <a:t> venenos…</a:t>
            </a:r>
          </a:p>
          <a:p>
            <a:pPr indent="457200" algn="just"/>
            <a:r>
              <a:rPr lang="pt-BR" sz="1600" dirty="0" err="1">
                <a:latin typeface="Courier New" pitchFamily="49" charset="0"/>
                <a:cs typeface="Courier New" pitchFamily="49" charset="0"/>
              </a:rPr>
              <a:t>Evoé</a:t>
            </a:r>
            <a:r>
              <a:rPr lang="pt-BR" sz="1600" dirty="0">
                <a:latin typeface="Courier New" pitchFamily="49" charset="0"/>
                <a:cs typeface="Courier New" pitchFamily="49" charset="0"/>
              </a:rPr>
              <a:t> Vênus!</a:t>
            </a:r>
          </a:p>
          <a:p>
            <a:pPr indent="457200" algn="just"/>
            <a:endParaRPr lang="pt-BR" sz="1600" dirty="0">
              <a:latin typeface="Courier New" pitchFamily="49" charset="0"/>
              <a:cs typeface="Courier New" pitchFamily="49" charset="0"/>
            </a:endParaRPr>
          </a:p>
        </p:txBody>
      </p:sp>
      <p:pic>
        <p:nvPicPr>
          <p:cNvPr id="3" name="Imagem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6852" b="30199"/>
          <a:stretch/>
        </p:blipFill>
        <p:spPr>
          <a:xfrm rot="10800000">
            <a:off x="107505" y="-236990"/>
            <a:ext cx="8910586" cy="2073900"/>
          </a:xfrm>
          <a:prstGeom prst="rect">
            <a:avLst/>
          </a:prstGeom>
        </p:spPr>
      </p:pic>
      <p:sp>
        <p:nvSpPr>
          <p:cNvPr id="6" name="Retângulo 5"/>
          <p:cNvSpPr/>
          <p:nvPr/>
        </p:nvSpPr>
        <p:spPr>
          <a:xfrm>
            <a:off x="1393825" y="1757444"/>
            <a:ext cx="6264696"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454376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65301" y="116632"/>
            <a:ext cx="8784976"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2411759" y="3412406"/>
            <a:ext cx="4134465" cy="584775"/>
          </a:xfrm>
          <a:prstGeom prst="rect">
            <a:avLst/>
          </a:prstGeom>
          <a:noFill/>
        </p:spPr>
        <p:txBody>
          <a:bodyPr wrap="none" rtlCol="0">
            <a:spAutoFit/>
          </a:bodyPr>
          <a:lstStyle/>
          <a:p>
            <a:r>
              <a:rPr lang="pt-BR" sz="3200" b="1" dirty="0" err="1" smtClean="0">
                <a:latin typeface="Courier New" pitchFamily="49" charset="0"/>
                <a:cs typeface="Courier New" pitchFamily="49" charset="0"/>
              </a:rPr>
              <a:t>Ricon</a:t>
            </a:r>
            <a:r>
              <a:rPr lang="pt-BR" sz="3200" b="1" dirty="0" smtClean="0">
                <a:latin typeface="Courier New" pitchFamily="49" charset="0"/>
                <a:cs typeface="Courier New" pitchFamily="49" charset="0"/>
              </a:rPr>
              <a:t> Sapiência </a:t>
            </a:r>
            <a:endParaRPr lang="pt-BR" sz="3200" b="1" dirty="0">
              <a:latin typeface="Courier New" pitchFamily="49" charset="0"/>
              <a:cs typeface="Courier New" pitchFamily="49" charset="0"/>
            </a:endParaRPr>
          </a:p>
        </p:txBody>
      </p:sp>
      <p:sp>
        <p:nvSpPr>
          <p:cNvPr id="2" name="Retângulo 1"/>
          <p:cNvSpPr/>
          <p:nvPr/>
        </p:nvSpPr>
        <p:spPr>
          <a:xfrm>
            <a:off x="2195736" y="3406775"/>
            <a:ext cx="4213259" cy="5847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2276872"/>
            <a:ext cx="1450851" cy="905258"/>
          </a:xfrm>
          <a:prstGeom prst="rect">
            <a:avLst/>
          </a:prstGeom>
        </p:spPr>
      </p:pic>
    </p:spTree>
    <p:extLst>
      <p:ext uri="{BB962C8B-B14F-4D97-AF65-F5344CB8AC3E}">
        <p14:creationId xmlns:p14="http://schemas.microsoft.com/office/powerpoint/2010/main" val="4292870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3995936" y="1834388"/>
            <a:ext cx="6840759" cy="369332"/>
          </a:xfrm>
          <a:prstGeom prst="rect">
            <a:avLst/>
          </a:prstGeom>
          <a:noFill/>
        </p:spPr>
        <p:txBody>
          <a:bodyPr wrap="square" rtlCol="0">
            <a:spAutoFit/>
          </a:bodyPr>
          <a:lstStyle/>
          <a:p>
            <a:r>
              <a:rPr lang="pt-BR" b="1" dirty="0" smtClean="0">
                <a:latin typeface="Courier New" pitchFamily="49" charset="0"/>
                <a:cs typeface="Courier New" pitchFamily="49" charset="0"/>
              </a:rPr>
              <a:t>Poema</a:t>
            </a:r>
            <a:endParaRPr lang="pt-BR" b="1" dirty="0">
              <a:latin typeface="Courier New" pitchFamily="49" charset="0"/>
              <a:cs typeface="Courier New" pitchFamily="49" charset="0"/>
            </a:endParaRPr>
          </a:p>
        </p:txBody>
      </p:sp>
      <p:sp>
        <p:nvSpPr>
          <p:cNvPr id="2" name="CaixaDeTexto 1"/>
          <p:cNvSpPr txBox="1"/>
          <p:nvPr/>
        </p:nvSpPr>
        <p:spPr>
          <a:xfrm>
            <a:off x="301749" y="2280664"/>
            <a:ext cx="8734748" cy="3785652"/>
          </a:xfrm>
          <a:prstGeom prst="rect">
            <a:avLst/>
          </a:prstGeom>
          <a:noFill/>
        </p:spPr>
        <p:txBody>
          <a:bodyPr wrap="square" rtlCol="0">
            <a:spAutoFit/>
          </a:bodyPr>
          <a:lstStyle/>
          <a:p>
            <a:pPr indent="457200" algn="just"/>
            <a:endParaRPr lang="pt-BR" sz="1600" dirty="0">
              <a:latin typeface="Courier New" pitchFamily="49" charset="0"/>
              <a:cs typeface="Courier New" pitchFamily="49" charset="0"/>
            </a:endParaRPr>
          </a:p>
          <a:p>
            <a:pPr indent="457200" algn="just"/>
            <a:r>
              <a:rPr lang="pt-BR" sz="1600" dirty="0" smtClean="0">
                <a:latin typeface="Courier New" pitchFamily="49" charset="0"/>
                <a:cs typeface="Courier New" pitchFamily="49" charset="0"/>
              </a:rPr>
              <a:t>Se </a:t>
            </a:r>
            <a:r>
              <a:rPr lang="pt-BR" sz="1600" dirty="0">
                <a:latin typeface="Courier New" pitchFamily="49" charset="0"/>
                <a:cs typeface="Courier New" pitchFamily="49" charset="0"/>
              </a:rPr>
              <a:t>perguntarem: Que mais queres,</a:t>
            </a:r>
          </a:p>
          <a:p>
            <a:pPr indent="457200" algn="just"/>
            <a:r>
              <a:rPr lang="pt-BR" sz="1600" dirty="0">
                <a:latin typeface="Courier New" pitchFamily="49" charset="0"/>
                <a:cs typeface="Courier New" pitchFamily="49" charset="0"/>
              </a:rPr>
              <a:t>Além de versos e mulheres?…</a:t>
            </a:r>
          </a:p>
          <a:p>
            <a:pPr indent="457200" algn="just"/>
            <a:r>
              <a:rPr lang="pt-BR" sz="1600" dirty="0">
                <a:latin typeface="Courier New" pitchFamily="49" charset="0"/>
                <a:cs typeface="Courier New" pitchFamily="49" charset="0"/>
              </a:rPr>
              <a:t>– Vinhos!… o vinho que é meu fraco!…</a:t>
            </a:r>
          </a:p>
          <a:p>
            <a:pPr indent="457200" algn="just"/>
            <a:r>
              <a:rPr lang="pt-BR" sz="1600" dirty="0" err="1">
                <a:latin typeface="Courier New" pitchFamily="49" charset="0"/>
                <a:cs typeface="Courier New" pitchFamily="49" charset="0"/>
              </a:rPr>
              <a:t>Evoé</a:t>
            </a:r>
            <a:r>
              <a:rPr lang="pt-BR" sz="1600" dirty="0">
                <a:latin typeface="Courier New" pitchFamily="49" charset="0"/>
                <a:cs typeface="Courier New" pitchFamily="49" charset="0"/>
              </a:rPr>
              <a:t> Baco!</a:t>
            </a:r>
          </a:p>
          <a:p>
            <a:pPr indent="457200" algn="just"/>
            <a:endParaRPr lang="pt-BR" sz="1600" dirty="0">
              <a:latin typeface="Courier New" pitchFamily="49" charset="0"/>
              <a:cs typeface="Courier New" pitchFamily="49" charset="0"/>
            </a:endParaRPr>
          </a:p>
          <a:p>
            <a:pPr indent="457200" algn="just"/>
            <a:r>
              <a:rPr lang="pt-BR" sz="1600" dirty="0">
                <a:latin typeface="Courier New" pitchFamily="49" charset="0"/>
                <a:cs typeface="Courier New" pitchFamily="49" charset="0"/>
              </a:rPr>
              <a:t>O </a:t>
            </a:r>
            <a:r>
              <a:rPr lang="pt-BR" sz="1600" dirty="0" err="1">
                <a:latin typeface="Courier New" pitchFamily="49" charset="0"/>
                <a:cs typeface="Courier New" pitchFamily="49" charset="0"/>
              </a:rPr>
              <a:t>alfange</a:t>
            </a:r>
            <a:r>
              <a:rPr lang="pt-BR" sz="1600" dirty="0">
                <a:latin typeface="Courier New" pitchFamily="49" charset="0"/>
                <a:cs typeface="Courier New" pitchFamily="49" charset="0"/>
              </a:rPr>
              <a:t> rútilo da lua,</a:t>
            </a:r>
          </a:p>
          <a:p>
            <a:pPr indent="457200" algn="just"/>
            <a:r>
              <a:rPr lang="pt-BR" sz="1600" dirty="0">
                <a:latin typeface="Courier New" pitchFamily="49" charset="0"/>
                <a:cs typeface="Courier New" pitchFamily="49" charset="0"/>
              </a:rPr>
              <a:t>Por degolar a nuca nua</a:t>
            </a:r>
          </a:p>
          <a:p>
            <a:pPr indent="457200" algn="just"/>
            <a:r>
              <a:rPr lang="pt-BR" sz="1600" dirty="0">
                <a:latin typeface="Courier New" pitchFamily="49" charset="0"/>
                <a:cs typeface="Courier New" pitchFamily="49" charset="0"/>
              </a:rPr>
              <a:t>Que me alucina e que eu não domo!…</a:t>
            </a:r>
          </a:p>
          <a:p>
            <a:pPr indent="457200" algn="just"/>
            <a:r>
              <a:rPr lang="pt-BR" sz="1600" dirty="0" err="1">
                <a:latin typeface="Courier New" pitchFamily="49" charset="0"/>
                <a:cs typeface="Courier New" pitchFamily="49" charset="0"/>
              </a:rPr>
              <a:t>Evoé</a:t>
            </a:r>
            <a:r>
              <a:rPr lang="pt-BR" sz="1600" dirty="0">
                <a:latin typeface="Courier New" pitchFamily="49" charset="0"/>
                <a:cs typeface="Courier New" pitchFamily="49" charset="0"/>
              </a:rPr>
              <a:t> Momo!</a:t>
            </a:r>
          </a:p>
          <a:p>
            <a:pPr indent="457200" algn="just"/>
            <a:endParaRPr lang="pt-BR" sz="1600" dirty="0">
              <a:latin typeface="Courier New" pitchFamily="49" charset="0"/>
              <a:cs typeface="Courier New" pitchFamily="49" charset="0"/>
            </a:endParaRPr>
          </a:p>
          <a:p>
            <a:pPr indent="457200" algn="just"/>
            <a:r>
              <a:rPr lang="pt-BR" sz="1600" dirty="0">
                <a:latin typeface="Courier New" pitchFamily="49" charset="0"/>
                <a:cs typeface="Courier New" pitchFamily="49" charset="0"/>
              </a:rPr>
              <a:t>A lira etérea, a grande Lira!…</a:t>
            </a:r>
          </a:p>
          <a:p>
            <a:pPr indent="457200" algn="just"/>
            <a:r>
              <a:rPr lang="pt-BR" sz="1600" dirty="0">
                <a:latin typeface="Courier New" pitchFamily="49" charset="0"/>
                <a:cs typeface="Courier New" pitchFamily="49" charset="0"/>
              </a:rPr>
              <a:t>Por que eu extático desfira</a:t>
            </a:r>
          </a:p>
          <a:p>
            <a:pPr indent="457200" algn="just"/>
            <a:r>
              <a:rPr lang="pt-BR" sz="1600" dirty="0">
                <a:latin typeface="Courier New" pitchFamily="49" charset="0"/>
                <a:cs typeface="Courier New" pitchFamily="49" charset="0"/>
              </a:rPr>
              <a:t>Em seu louvor versos obscenos,</a:t>
            </a:r>
          </a:p>
          <a:p>
            <a:pPr indent="457200" algn="just"/>
            <a:r>
              <a:rPr lang="pt-BR" sz="1600" dirty="0" err="1">
                <a:latin typeface="Courier New" pitchFamily="49" charset="0"/>
                <a:cs typeface="Courier New" pitchFamily="49" charset="0"/>
              </a:rPr>
              <a:t>Evoé</a:t>
            </a:r>
            <a:r>
              <a:rPr lang="pt-BR" sz="1600" dirty="0">
                <a:latin typeface="Courier New" pitchFamily="49" charset="0"/>
                <a:cs typeface="Courier New" pitchFamily="49" charset="0"/>
              </a:rPr>
              <a:t> Vênus!  (BANDEIRA, 2001, p. 29-30)</a:t>
            </a:r>
          </a:p>
        </p:txBody>
      </p:sp>
      <p:pic>
        <p:nvPicPr>
          <p:cNvPr id="3" name="Imagem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6852" b="30199"/>
          <a:stretch/>
        </p:blipFill>
        <p:spPr>
          <a:xfrm rot="10800000">
            <a:off x="107505" y="-236990"/>
            <a:ext cx="8910586" cy="2073900"/>
          </a:xfrm>
          <a:prstGeom prst="rect">
            <a:avLst/>
          </a:prstGeom>
        </p:spPr>
      </p:pic>
      <p:sp>
        <p:nvSpPr>
          <p:cNvPr id="6" name="Retângulo 5"/>
          <p:cNvSpPr/>
          <p:nvPr/>
        </p:nvSpPr>
        <p:spPr>
          <a:xfrm>
            <a:off x="1393825" y="1757444"/>
            <a:ext cx="6264696"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04466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3088717" y="3700180"/>
            <a:ext cx="3355491" cy="523220"/>
          </a:xfrm>
          <a:prstGeom prst="rect">
            <a:avLst/>
          </a:prstGeom>
          <a:noFill/>
        </p:spPr>
        <p:txBody>
          <a:bodyPr wrap="square" rtlCol="0">
            <a:spAutoFit/>
          </a:bodyPr>
          <a:lstStyle/>
          <a:p>
            <a:r>
              <a:rPr lang="pt-BR" sz="2800" b="1" dirty="0">
                <a:latin typeface="Courier New" pitchFamily="49" charset="0"/>
                <a:cs typeface="Courier New" pitchFamily="49" charset="0"/>
              </a:rPr>
              <a:t>Gênero Épico</a:t>
            </a:r>
          </a:p>
        </p:txBody>
      </p:sp>
      <p:pic>
        <p:nvPicPr>
          <p:cNvPr id="3" name="Imagem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6852" b="21963"/>
          <a:stretch/>
        </p:blipFill>
        <p:spPr>
          <a:xfrm rot="10800000">
            <a:off x="107505" y="103692"/>
            <a:ext cx="8910586" cy="2592288"/>
          </a:xfrm>
          <a:prstGeom prst="rect">
            <a:avLst/>
          </a:prstGeom>
        </p:spPr>
      </p:pic>
      <p:sp>
        <p:nvSpPr>
          <p:cNvPr id="6" name="Retângulo 5"/>
          <p:cNvSpPr/>
          <p:nvPr/>
        </p:nvSpPr>
        <p:spPr>
          <a:xfrm>
            <a:off x="2627784" y="3700180"/>
            <a:ext cx="3744416"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498455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3491880" y="2555262"/>
            <a:ext cx="3355491" cy="523220"/>
          </a:xfrm>
          <a:prstGeom prst="rect">
            <a:avLst/>
          </a:prstGeom>
          <a:noFill/>
        </p:spPr>
        <p:txBody>
          <a:bodyPr wrap="square" rtlCol="0">
            <a:spAutoFit/>
          </a:bodyPr>
          <a:lstStyle/>
          <a:p>
            <a:r>
              <a:rPr lang="pt-BR" sz="2800" b="1" dirty="0" smtClean="0">
                <a:latin typeface="Courier New" pitchFamily="49" charset="0"/>
                <a:cs typeface="Courier New" pitchFamily="49" charset="0"/>
              </a:rPr>
              <a:t>Epopeia</a:t>
            </a:r>
            <a:endParaRPr lang="pt-BR" sz="2800" b="1" dirty="0">
              <a:latin typeface="Courier New" pitchFamily="49" charset="0"/>
              <a:cs typeface="Courier New" pitchFamily="49" charset="0"/>
            </a:endParaRPr>
          </a:p>
        </p:txBody>
      </p:sp>
      <p:pic>
        <p:nvPicPr>
          <p:cNvPr id="3" name="Imagem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6852" b="21963"/>
          <a:stretch/>
        </p:blipFill>
        <p:spPr>
          <a:xfrm rot="10800000">
            <a:off x="107505" y="103692"/>
            <a:ext cx="8910586" cy="2592288"/>
          </a:xfrm>
          <a:prstGeom prst="rect">
            <a:avLst/>
          </a:prstGeom>
        </p:spPr>
      </p:pic>
      <p:sp>
        <p:nvSpPr>
          <p:cNvPr id="6" name="Retângulo 5"/>
          <p:cNvSpPr/>
          <p:nvPr/>
        </p:nvSpPr>
        <p:spPr>
          <a:xfrm>
            <a:off x="2627784" y="2564904"/>
            <a:ext cx="3744416"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p:cNvSpPr txBox="1"/>
          <p:nvPr/>
        </p:nvSpPr>
        <p:spPr>
          <a:xfrm>
            <a:off x="1403648" y="4149080"/>
            <a:ext cx="6696744" cy="1200329"/>
          </a:xfrm>
          <a:prstGeom prst="rect">
            <a:avLst/>
          </a:prstGeom>
          <a:noFill/>
        </p:spPr>
        <p:txBody>
          <a:bodyPr wrap="square" rtlCol="0">
            <a:spAutoFit/>
          </a:bodyPr>
          <a:lstStyle/>
          <a:p>
            <a:r>
              <a:rPr lang="pt-BR" sz="2400" b="1" dirty="0" smtClean="0">
                <a:latin typeface="Courier New" panose="02070309020205020404" pitchFamily="49" charset="0"/>
                <a:cs typeface="Courier New" panose="02070309020205020404" pitchFamily="49" charset="0"/>
              </a:rPr>
              <a:t>Epopeia</a:t>
            </a:r>
            <a:r>
              <a:rPr lang="pt-BR" sz="2400" dirty="0" smtClean="0">
                <a:latin typeface="Courier New" panose="02070309020205020404" pitchFamily="49" charset="0"/>
                <a:cs typeface="Courier New" panose="02070309020205020404" pitchFamily="49" charset="0"/>
              </a:rPr>
              <a:t> </a:t>
            </a:r>
            <a:r>
              <a:rPr lang="pt-BR" sz="2400" dirty="0">
                <a:latin typeface="Courier New" panose="02070309020205020404" pitchFamily="49" charset="0"/>
                <a:cs typeface="Courier New" panose="02070309020205020404" pitchFamily="49" charset="0"/>
              </a:rPr>
              <a:t>é um extenso poema épico, dividido em proposição, invocação, dedicatória, narração e epílogo.</a:t>
            </a:r>
          </a:p>
        </p:txBody>
      </p:sp>
    </p:spTree>
    <p:extLst>
      <p:ext uri="{BB962C8B-B14F-4D97-AF65-F5344CB8AC3E}">
        <p14:creationId xmlns:p14="http://schemas.microsoft.com/office/powerpoint/2010/main" val="23918837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p:cNvSpPr/>
          <p:nvPr/>
        </p:nvSpPr>
        <p:spPr>
          <a:xfrm>
            <a:off x="132479" y="143964"/>
            <a:ext cx="5688631" cy="6494085"/>
          </a:xfrm>
          <a:prstGeom prst="rect">
            <a:avLst/>
          </a:prstGeom>
        </p:spPr>
        <p:txBody>
          <a:bodyPr wrap="square">
            <a:spAutoFit/>
          </a:bodyPr>
          <a:lstStyle/>
          <a:p>
            <a:r>
              <a:rPr lang="pt-BR" sz="1600" dirty="0">
                <a:latin typeface="Courier New" pitchFamily="49" charset="0"/>
                <a:cs typeface="Courier New" pitchFamily="49" charset="0"/>
              </a:rPr>
              <a:t>Exaltando </a:t>
            </a:r>
          </a:p>
          <a:p>
            <a:r>
              <a:rPr lang="pt-BR" sz="1600" dirty="0">
                <a:latin typeface="Courier New" pitchFamily="49" charset="0"/>
                <a:cs typeface="Courier New" pitchFamily="49" charset="0"/>
              </a:rPr>
              <a:t>A vitória do samba em nosso Brasil, </a:t>
            </a:r>
          </a:p>
          <a:p>
            <a:r>
              <a:rPr lang="pt-BR" sz="1600" dirty="0">
                <a:latin typeface="Courier New" pitchFamily="49" charset="0"/>
                <a:cs typeface="Courier New" pitchFamily="49" charset="0"/>
              </a:rPr>
              <a:t>Recordamos </a:t>
            </a:r>
          </a:p>
          <a:p>
            <a:r>
              <a:rPr lang="pt-BR" sz="1600" dirty="0">
                <a:latin typeface="Courier New" pitchFamily="49" charset="0"/>
                <a:cs typeface="Courier New" pitchFamily="49" charset="0"/>
              </a:rPr>
              <a:t>O passado de infortúnio, quando o qual surgiu </a:t>
            </a:r>
          </a:p>
          <a:p>
            <a:r>
              <a:rPr lang="pt-BR" sz="1600" dirty="0">
                <a:latin typeface="Courier New" pitchFamily="49" charset="0"/>
                <a:cs typeface="Courier New" pitchFamily="49" charset="0"/>
              </a:rPr>
              <a:t>Porque não queriam chegar à razão, </a:t>
            </a:r>
          </a:p>
          <a:p>
            <a:r>
              <a:rPr lang="pt-BR" sz="1600" dirty="0">
                <a:latin typeface="Courier New" pitchFamily="49" charset="0"/>
                <a:cs typeface="Courier New" pitchFamily="49" charset="0"/>
              </a:rPr>
              <a:t>Eliminar um produto genuíno de nossa nação. </a:t>
            </a:r>
          </a:p>
          <a:p>
            <a:r>
              <a:rPr lang="pt-BR" sz="1600" dirty="0">
                <a:latin typeface="Courier New" pitchFamily="49" charset="0"/>
                <a:cs typeface="Courier New" pitchFamily="49" charset="0"/>
              </a:rPr>
              <a:t>Foi para a felicidade do sambista </a:t>
            </a:r>
          </a:p>
          <a:p>
            <a:r>
              <a:rPr lang="pt-BR" sz="1600" dirty="0">
                <a:latin typeface="Courier New" pitchFamily="49" charset="0"/>
                <a:cs typeface="Courier New" pitchFamily="49" charset="0"/>
              </a:rPr>
              <a:t>Que se interessou pelo nosso samba </a:t>
            </a:r>
          </a:p>
          <a:p>
            <a:r>
              <a:rPr lang="pt-BR" sz="1600" dirty="0">
                <a:latin typeface="Courier New" pitchFamily="49" charset="0"/>
                <a:cs typeface="Courier New" pitchFamily="49" charset="0"/>
              </a:rPr>
              <a:t>O eminente Doutor Pedro Ernesto Batista, </a:t>
            </a:r>
          </a:p>
          <a:p>
            <a:r>
              <a:rPr lang="pt-BR" sz="1600" dirty="0">
                <a:latin typeface="Courier New" pitchFamily="49" charset="0"/>
                <a:cs typeface="Courier New" pitchFamily="49" charset="0"/>
              </a:rPr>
              <a:t>Que hoje se encontra no reino da glória, </a:t>
            </a:r>
          </a:p>
          <a:p>
            <a:r>
              <a:rPr lang="pt-BR" sz="1600" dirty="0">
                <a:latin typeface="Courier New" pitchFamily="49" charset="0"/>
                <a:cs typeface="Courier New" pitchFamily="49" charset="0"/>
              </a:rPr>
              <a:t>Mas deixou na terra </a:t>
            </a:r>
          </a:p>
          <a:p>
            <a:r>
              <a:rPr lang="pt-BR" sz="1600" dirty="0">
                <a:latin typeface="Courier New" pitchFamily="49" charset="0"/>
                <a:cs typeface="Courier New" pitchFamily="49" charset="0"/>
              </a:rPr>
              <a:t>Portas abertas para o caminho da vitória. </a:t>
            </a:r>
          </a:p>
          <a:p>
            <a:r>
              <a:rPr lang="pt-BR" sz="1600" dirty="0" err="1">
                <a:latin typeface="Courier New" pitchFamily="49" charset="0"/>
                <a:cs typeface="Courier New" pitchFamily="49" charset="0"/>
              </a:rPr>
              <a:t>Ô-ô-ô-ô-ô-ô-ô-ô-ô</a:t>
            </a:r>
            <a:r>
              <a:rPr lang="pt-BR" sz="1600" dirty="0">
                <a:latin typeface="Courier New" pitchFamily="49" charset="0"/>
                <a:cs typeface="Courier New" pitchFamily="49" charset="0"/>
              </a:rPr>
              <a:t> </a:t>
            </a:r>
          </a:p>
          <a:p>
            <a:r>
              <a:rPr lang="pt-BR" sz="1600" dirty="0">
                <a:latin typeface="Courier New" pitchFamily="49" charset="0"/>
                <a:cs typeface="Courier New" pitchFamily="49" charset="0"/>
              </a:rPr>
              <a:t>A epopéia do samba chegou. </a:t>
            </a:r>
          </a:p>
          <a:p>
            <a:r>
              <a:rPr lang="pt-BR" sz="1600" dirty="0">
                <a:latin typeface="Courier New" pitchFamily="49" charset="0"/>
                <a:cs typeface="Courier New" pitchFamily="49" charset="0"/>
              </a:rPr>
              <a:t>Foi em nossa antiga Praça Onze </a:t>
            </a:r>
          </a:p>
          <a:p>
            <a:r>
              <a:rPr lang="pt-BR" sz="1600" dirty="0">
                <a:latin typeface="Courier New" pitchFamily="49" charset="0"/>
                <a:cs typeface="Courier New" pitchFamily="49" charset="0"/>
              </a:rPr>
              <a:t>Que os sambistas de fibras </a:t>
            </a:r>
          </a:p>
          <a:p>
            <a:r>
              <a:rPr lang="pt-BR" sz="1600" dirty="0">
                <a:latin typeface="Courier New" pitchFamily="49" charset="0"/>
                <a:cs typeface="Courier New" pitchFamily="49" charset="0"/>
              </a:rPr>
              <a:t>Lutaram para vencer, </a:t>
            </a:r>
          </a:p>
          <a:p>
            <a:r>
              <a:rPr lang="pt-BR" sz="1600" dirty="0">
                <a:latin typeface="Courier New" pitchFamily="49" charset="0"/>
                <a:cs typeface="Courier New" pitchFamily="49" charset="0"/>
              </a:rPr>
              <a:t>Uniram Salgueiro, Mangueira, </a:t>
            </a:r>
          </a:p>
          <a:p>
            <a:r>
              <a:rPr lang="pt-BR" sz="1600" dirty="0">
                <a:latin typeface="Courier New" pitchFamily="49" charset="0"/>
                <a:cs typeface="Courier New" pitchFamily="49" charset="0"/>
              </a:rPr>
              <a:t>Portela, Favela, Estácio de Sá, </a:t>
            </a:r>
          </a:p>
          <a:p>
            <a:r>
              <a:rPr lang="pt-BR" sz="1600" dirty="0">
                <a:latin typeface="Courier New" pitchFamily="49" charset="0"/>
                <a:cs typeface="Courier New" pitchFamily="49" charset="0"/>
              </a:rPr>
              <a:t>Resolveram resistir </a:t>
            </a:r>
          </a:p>
          <a:p>
            <a:r>
              <a:rPr lang="pt-BR" sz="1600" dirty="0">
                <a:latin typeface="Courier New" pitchFamily="49" charset="0"/>
                <a:cs typeface="Courier New" pitchFamily="49" charset="0"/>
              </a:rPr>
              <a:t>Até a vitória chegar. </a:t>
            </a:r>
          </a:p>
          <a:p>
            <a:r>
              <a:rPr lang="pt-BR" sz="1600" dirty="0">
                <a:latin typeface="Courier New" pitchFamily="49" charset="0"/>
                <a:cs typeface="Courier New" pitchFamily="49" charset="0"/>
              </a:rPr>
              <a:t>Hoje o nosso samba é feliz, </a:t>
            </a:r>
          </a:p>
          <a:p>
            <a:r>
              <a:rPr lang="pt-BR" sz="1600" dirty="0">
                <a:latin typeface="Courier New" pitchFamily="49" charset="0"/>
                <a:cs typeface="Courier New" pitchFamily="49" charset="0"/>
              </a:rPr>
              <a:t>Em qualquer parte do mundo </a:t>
            </a:r>
          </a:p>
          <a:p>
            <a:r>
              <a:rPr lang="pt-BR" sz="1600" dirty="0">
                <a:latin typeface="Courier New" pitchFamily="49" charset="0"/>
                <a:cs typeface="Courier New" pitchFamily="49" charset="0"/>
              </a:rPr>
              <a:t>Nós podemos cantar, </a:t>
            </a:r>
          </a:p>
          <a:p>
            <a:r>
              <a:rPr lang="pt-BR" sz="1600" dirty="0" err="1">
                <a:latin typeface="Courier New" pitchFamily="49" charset="0"/>
                <a:cs typeface="Courier New" pitchFamily="49" charset="0"/>
              </a:rPr>
              <a:t>Lá-lá-iá</a:t>
            </a:r>
            <a:r>
              <a:rPr lang="pt-BR" sz="1600" dirty="0">
                <a:latin typeface="Courier New" pitchFamily="49" charset="0"/>
                <a:cs typeface="Courier New" pitchFamily="49" charset="0"/>
              </a:rPr>
              <a:t>, </a:t>
            </a:r>
            <a:r>
              <a:rPr lang="pt-BR" sz="1600" dirty="0" err="1">
                <a:latin typeface="Courier New" pitchFamily="49" charset="0"/>
                <a:cs typeface="Courier New" pitchFamily="49" charset="0"/>
              </a:rPr>
              <a:t>lá-iá</a:t>
            </a:r>
            <a:r>
              <a:rPr lang="pt-BR" sz="1600" dirty="0">
                <a:latin typeface="Courier New" pitchFamily="49" charset="0"/>
                <a:cs typeface="Courier New" pitchFamily="49" charset="0"/>
              </a:rPr>
              <a:t>, </a:t>
            </a:r>
            <a:r>
              <a:rPr lang="pt-BR" sz="1600" dirty="0" err="1">
                <a:latin typeface="Courier New" pitchFamily="49" charset="0"/>
                <a:cs typeface="Courier New" pitchFamily="49" charset="0"/>
              </a:rPr>
              <a:t>lá-iá</a:t>
            </a:r>
            <a:r>
              <a:rPr lang="pt-BR" sz="1600" dirty="0">
                <a:latin typeface="Courier New" pitchFamily="49" charset="0"/>
                <a:cs typeface="Courier New" pitchFamily="49" charset="0"/>
              </a:rPr>
              <a:t>, </a:t>
            </a:r>
            <a:r>
              <a:rPr lang="pt-BR" sz="1600" dirty="0" err="1">
                <a:latin typeface="Courier New" pitchFamily="49" charset="0"/>
                <a:cs typeface="Courier New" pitchFamily="49" charset="0"/>
              </a:rPr>
              <a:t>lá-iá</a:t>
            </a:r>
            <a:r>
              <a:rPr lang="pt-BR" sz="1600" dirty="0">
                <a:latin typeface="Courier New" pitchFamily="49" charset="0"/>
                <a:cs typeface="Courier New" pitchFamily="49" charset="0"/>
              </a:rPr>
              <a:t>, </a:t>
            </a:r>
          </a:p>
          <a:p>
            <a:r>
              <a:rPr lang="pt-BR" sz="1600" dirty="0">
                <a:latin typeface="Courier New" pitchFamily="49" charset="0"/>
                <a:cs typeface="Courier New" pitchFamily="49" charset="0"/>
              </a:rPr>
              <a:t>Contra o samba ninguém lutará</a:t>
            </a:r>
          </a:p>
        </p:txBody>
      </p:sp>
      <p:sp>
        <p:nvSpPr>
          <p:cNvPr id="3" name="CaixaDeTexto 2"/>
          <p:cNvSpPr txBox="1"/>
          <p:nvPr/>
        </p:nvSpPr>
        <p:spPr>
          <a:xfrm>
            <a:off x="4254477" y="5895337"/>
            <a:ext cx="4802918" cy="738664"/>
          </a:xfrm>
          <a:prstGeom prst="rect">
            <a:avLst/>
          </a:prstGeom>
          <a:noFill/>
        </p:spPr>
        <p:txBody>
          <a:bodyPr wrap="none" rtlCol="0">
            <a:spAutoFit/>
          </a:bodyPr>
          <a:lstStyle/>
          <a:p>
            <a:r>
              <a:rPr lang="pt-BR" sz="1400" dirty="0">
                <a:latin typeface="Courier New" pitchFamily="49" charset="0"/>
                <a:cs typeface="Courier New" pitchFamily="49" charset="0"/>
              </a:rPr>
              <a:t>Acadêmicos do </a:t>
            </a:r>
            <a:r>
              <a:rPr lang="pt-BR" sz="1400" dirty="0" smtClean="0">
                <a:latin typeface="Courier New" pitchFamily="49" charset="0"/>
                <a:cs typeface="Courier New" pitchFamily="49" charset="0"/>
              </a:rPr>
              <a:t>Salgueiro -  </a:t>
            </a:r>
            <a:r>
              <a:rPr lang="pt-BR" sz="1400" b="1" dirty="0">
                <a:latin typeface="Courier New" pitchFamily="49" charset="0"/>
                <a:cs typeface="Courier New" pitchFamily="49" charset="0"/>
              </a:rPr>
              <a:t>CARNAVAL DE </a:t>
            </a:r>
            <a:r>
              <a:rPr lang="pt-BR" sz="1400" b="1" dirty="0" smtClean="0">
                <a:latin typeface="Courier New" pitchFamily="49" charset="0"/>
                <a:cs typeface="Courier New" pitchFamily="49" charset="0"/>
              </a:rPr>
              <a:t>1955</a:t>
            </a:r>
          </a:p>
          <a:p>
            <a:r>
              <a:rPr lang="pt-BR" sz="1400" cap="small" dirty="0" smtClean="0">
                <a:latin typeface="Courier New" pitchFamily="49" charset="0"/>
                <a:cs typeface="Courier New" pitchFamily="49" charset="0"/>
              </a:rPr>
              <a:t>Enredo</a:t>
            </a:r>
            <a:r>
              <a:rPr lang="pt-BR" sz="1400" dirty="0" smtClean="0">
                <a:latin typeface="Courier New" pitchFamily="49" charset="0"/>
                <a:cs typeface="Courier New" pitchFamily="49" charset="0"/>
              </a:rPr>
              <a:t>: Epopeia </a:t>
            </a:r>
            <a:r>
              <a:rPr lang="pt-BR" sz="1400" dirty="0">
                <a:latin typeface="Courier New" pitchFamily="49" charset="0"/>
                <a:cs typeface="Courier New" pitchFamily="49" charset="0"/>
              </a:rPr>
              <a:t>do samba</a:t>
            </a:r>
          </a:p>
          <a:p>
            <a:r>
              <a:rPr lang="pt-BR" sz="1400" cap="small" dirty="0">
                <a:latin typeface="Courier New" pitchFamily="49" charset="0"/>
                <a:cs typeface="Courier New" pitchFamily="49" charset="0"/>
              </a:rPr>
              <a:t>autor do </a:t>
            </a:r>
            <a:r>
              <a:rPr lang="pt-BR" sz="1400" cap="small" dirty="0" smtClean="0">
                <a:latin typeface="Courier New" pitchFamily="49" charset="0"/>
                <a:cs typeface="Courier New" pitchFamily="49" charset="0"/>
              </a:rPr>
              <a:t>enredo</a:t>
            </a:r>
            <a:r>
              <a:rPr lang="pt-BR" sz="1400" dirty="0" smtClean="0">
                <a:latin typeface="Courier New" pitchFamily="49" charset="0"/>
                <a:cs typeface="Courier New" pitchFamily="49" charset="0"/>
              </a:rPr>
              <a:t>: Hildebrando </a:t>
            </a:r>
            <a:r>
              <a:rPr lang="pt-BR" sz="1400" dirty="0">
                <a:latin typeface="Courier New" pitchFamily="49" charset="0"/>
                <a:cs typeface="Courier New" pitchFamily="49" charset="0"/>
              </a:rPr>
              <a:t>Moura</a:t>
            </a:r>
          </a:p>
        </p:txBody>
      </p:sp>
    </p:spTree>
    <p:extLst>
      <p:ext uri="{BB962C8B-B14F-4D97-AF65-F5344CB8AC3E}">
        <p14:creationId xmlns:p14="http://schemas.microsoft.com/office/powerpoint/2010/main" val="28969199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3088717" y="2564904"/>
            <a:ext cx="3049665" cy="523220"/>
          </a:xfrm>
          <a:prstGeom prst="rect">
            <a:avLst/>
          </a:prstGeom>
          <a:noFill/>
        </p:spPr>
        <p:txBody>
          <a:bodyPr wrap="square" rtlCol="0">
            <a:spAutoFit/>
          </a:bodyPr>
          <a:lstStyle/>
          <a:p>
            <a:r>
              <a:rPr lang="pt-BR" sz="2800" b="1" dirty="0" smtClean="0">
                <a:latin typeface="Courier New" pitchFamily="49" charset="0"/>
                <a:cs typeface="Courier New" pitchFamily="49" charset="0"/>
              </a:rPr>
              <a:t>Gênero Épico</a:t>
            </a:r>
            <a:endParaRPr lang="pt-BR" sz="2800" b="1" dirty="0">
              <a:latin typeface="Courier New" pitchFamily="49" charset="0"/>
              <a:cs typeface="Courier New" pitchFamily="49" charset="0"/>
            </a:endParaRPr>
          </a:p>
        </p:txBody>
      </p:sp>
      <p:sp>
        <p:nvSpPr>
          <p:cNvPr id="2" name="CaixaDeTexto 1"/>
          <p:cNvSpPr txBox="1"/>
          <p:nvPr/>
        </p:nvSpPr>
        <p:spPr>
          <a:xfrm>
            <a:off x="1787237" y="3356992"/>
            <a:ext cx="5652627" cy="3416320"/>
          </a:xfrm>
          <a:prstGeom prst="rect">
            <a:avLst/>
          </a:prstGeom>
          <a:noFill/>
        </p:spPr>
        <p:txBody>
          <a:bodyPr wrap="square" rtlCol="0">
            <a:spAutoFit/>
          </a:bodyPr>
          <a:lstStyle/>
          <a:p>
            <a:r>
              <a:rPr lang="pt-BR" sz="2400" b="1" dirty="0">
                <a:latin typeface="Courier New" pitchFamily="49" charset="0"/>
                <a:cs typeface="Courier New" pitchFamily="49" charset="0"/>
              </a:rPr>
              <a:t>Principais </a:t>
            </a:r>
            <a:r>
              <a:rPr lang="pt-BR" sz="2400" b="1" dirty="0" smtClean="0">
                <a:latin typeface="Courier New" pitchFamily="49" charset="0"/>
                <a:cs typeface="Courier New" pitchFamily="49" charset="0"/>
              </a:rPr>
              <a:t>Características</a:t>
            </a:r>
            <a:endParaRPr lang="pt-BR" sz="2400" b="1" dirty="0">
              <a:latin typeface="Courier New" pitchFamily="49" charset="0"/>
              <a:cs typeface="Courier New" pitchFamily="49" charset="0"/>
            </a:endParaRPr>
          </a:p>
          <a:p>
            <a:pPr marL="342900" indent="-342900">
              <a:buFont typeface="Arial" panose="020B0604020202020204" pitchFamily="34" charset="0"/>
              <a:buChar char="•"/>
            </a:pPr>
            <a:r>
              <a:rPr lang="pt-BR" sz="2400" dirty="0">
                <a:latin typeface="Courier New" pitchFamily="49" charset="0"/>
                <a:cs typeface="Courier New" pitchFamily="49" charset="0"/>
              </a:rPr>
              <a:t>Poema longo (narrativa em verso</a:t>
            </a:r>
            <a:r>
              <a:rPr lang="pt-BR" sz="2400" dirty="0" smtClean="0">
                <a:latin typeface="Courier New" pitchFamily="49" charset="0"/>
                <a:cs typeface="Courier New" pitchFamily="49" charset="0"/>
              </a:rPr>
              <a:t>);</a:t>
            </a:r>
            <a:endParaRPr lang="pt-BR" sz="2400" dirty="0">
              <a:latin typeface="Courier New" pitchFamily="49" charset="0"/>
              <a:cs typeface="Courier New" pitchFamily="49" charset="0"/>
            </a:endParaRPr>
          </a:p>
          <a:p>
            <a:pPr marL="342900" indent="-342900">
              <a:buFont typeface="Arial" panose="020B0604020202020204" pitchFamily="34" charset="0"/>
              <a:buChar char="•"/>
            </a:pPr>
            <a:r>
              <a:rPr lang="pt-BR" sz="2400" dirty="0">
                <a:latin typeface="Courier New" pitchFamily="49" charset="0"/>
                <a:cs typeface="Courier New" pitchFamily="49" charset="0"/>
              </a:rPr>
              <a:t>Texto </a:t>
            </a:r>
            <a:r>
              <a:rPr lang="pt-BR" sz="2400" dirty="0" smtClean="0">
                <a:latin typeface="Courier New" pitchFamily="49" charset="0"/>
                <a:cs typeface="Courier New" pitchFamily="49" charset="0"/>
              </a:rPr>
              <a:t>narrativo;</a:t>
            </a:r>
            <a:endParaRPr lang="pt-BR" sz="2400" dirty="0">
              <a:latin typeface="Courier New" pitchFamily="49" charset="0"/>
              <a:cs typeface="Courier New" pitchFamily="49" charset="0"/>
            </a:endParaRPr>
          </a:p>
          <a:p>
            <a:pPr marL="342900" indent="-342900">
              <a:buFont typeface="Arial" panose="020B0604020202020204" pitchFamily="34" charset="0"/>
              <a:buChar char="•"/>
            </a:pPr>
            <a:r>
              <a:rPr lang="pt-BR" sz="2400" dirty="0">
                <a:latin typeface="Courier New" pitchFamily="49" charset="0"/>
                <a:cs typeface="Courier New" pitchFamily="49" charset="0"/>
              </a:rPr>
              <a:t>Verbos e acontecimentos no </a:t>
            </a:r>
            <a:r>
              <a:rPr lang="pt-BR" sz="2400" dirty="0" smtClean="0">
                <a:latin typeface="Courier New" pitchFamily="49" charset="0"/>
                <a:cs typeface="Courier New" pitchFamily="49" charset="0"/>
              </a:rPr>
              <a:t>passado;</a:t>
            </a:r>
            <a:endParaRPr lang="pt-BR" sz="2400" dirty="0">
              <a:latin typeface="Courier New" pitchFamily="49" charset="0"/>
              <a:cs typeface="Courier New" pitchFamily="49" charset="0"/>
            </a:endParaRPr>
          </a:p>
          <a:p>
            <a:pPr marL="342900" indent="-342900">
              <a:buFont typeface="Arial" panose="020B0604020202020204" pitchFamily="34" charset="0"/>
              <a:buChar char="•"/>
            </a:pPr>
            <a:r>
              <a:rPr lang="pt-BR" sz="2400" dirty="0">
                <a:latin typeface="Courier New" pitchFamily="49" charset="0"/>
                <a:cs typeface="Courier New" pitchFamily="49" charset="0"/>
              </a:rPr>
              <a:t>Mitologia </a:t>
            </a:r>
            <a:r>
              <a:rPr lang="pt-BR" sz="2400" dirty="0" smtClean="0">
                <a:latin typeface="Courier New" pitchFamily="49" charset="0"/>
                <a:cs typeface="Courier New" pitchFamily="49" charset="0"/>
              </a:rPr>
              <a:t>greco-romana;</a:t>
            </a:r>
            <a:endParaRPr lang="pt-BR" sz="2400" dirty="0">
              <a:latin typeface="Courier New" pitchFamily="49" charset="0"/>
              <a:cs typeface="Courier New" pitchFamily="49" charset="0"/>
            </a:endParaRPr>
          </a:p>
          <a:p>
            <a:pPr marL="342900" indent="-342900">
              <a:buFont typeface="Arial" panose="020B0604020202020204" pitchFamily="34" charset="0"/>
              <a:buChar char="•"/>
            </a:pPr>
            <a:r>
              <a:rPr lang="pt-BR" sz="2400" dirty="0" smtClean="0">
                <a:latin typeface="Courier New" pitchFamily="49" charset="0"/>
                <a:cs typeface="Courier New" pitchFamily="49" charset="0"/>
              </a:rPr>
              <a:t>Sobrenatural.</a:t>
            </a:r>
            <a:endParaRPr lang="pt-BR" sz="2400" dirty="0">
              <a:latin typeface="Courier New" pitchFamily="49" charset="0"/>
              <a:cs typeface="Courier New" pitchFamily="49" charset="0"/>
            </a:endParaRPr>
          </a:p>
          <a:p>
            <a:endParaRPr lang="pt-BR" sz="2400" b="1" dirty="0" smtClean="0">
              <a:latin typeface="Courier New" pitchFamily="49" charset="0"/>
              <a:cs typeface="Courier New" pitchFamily="49" charset="0"/>
            </a:endParaRPr>
          </a:p>
        </p:txBody>
      </p:sp>
      <p:pic>
        <p:nvPicPr>
          <p:cNvPr id="3" name="Imagem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6852" b="21963"/>
          <a:stretch/>
        </p:blipFill>
        <p:spPr>
          <a:xfrm rot="10800000">
            <a:off x="107505" y="103692"/>
            <a:ext cx="8910586" cy="2592288"/>
          </a:xfrm>
          <a:prstGeom prst="rect">
            <a:avLst/>
          </a:prstGeom>
        </p:spPr>
      </p:pic>
      <p:sp>
        <p:nvSpPr>
          <p:cNvPr id="6" name="Retângulo 5"/>
          <p:cNvSpPr/>
          <p:nvPr/>
        </p:nvSpPr>
        <p:spPr>
          <a:xfrm>
            <a:off x="3088717" y="2564904"/>
            <a:ext cx="3049665"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2057795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3088717" y="2564904"/>
            <a:ext cx="3049665" cy="523220"/>
          </a:xfrm>
          <a:prstGeom prst="rect">
            <a:avLst/>
          </a:prstGeom>
          <a:noFill/>
        </p:spPr>
        <p:txBody>
          <a:bodyPr wrap="square" rtlCol="0">
            <a:spAutoFit/>
          </a:bodyPr>
          <a:lstStyle/>
          <a:p>
            <a:r>
              <a:rPr lang="pt-BR" sz="2800" b="1" dirty="0" smtClean="0">
                <a:latin typeface="Courier New" pitchFamily="49" charset="0"/>
                <a:cs typeface="Courier New" pitchFamily="49" charset="0"/>
              </a:rPr>
              <a:t>Gênero Épico</a:t>
            </a:r>
            <a:endParaRPr lang="pt-BR" sz="2800" b="1" dirty="0">
              <a:latin typeface="Courier New" pitchFamily="49" charset="0"/>
              <a:cs typeface="Courier New" pitchFamily="49" charset="0"/>
            </a:endParaRPr>
          </a:p>
        </p:txBody>
      </p:sp>
      <p:sp>
        <p:nvSpPr>
          <p:cNvPr id="2" name="CaixaDeTexto 1"/>
          <p:cNvSpPr txBox="1"/>
          <p:nvPr/>
        </p:nvSpPr>
        <p:spPr>
          <a:xfrm>
            <a:off x="1787237" y="3356992"/>
            <a:ext cx="5652627" cy="2308324"/>
          </a:xfrm>
          <a:prstGeom prst="rect">
            <a:avLst/>
          </a:prstGeom>
          <a:noFill/>
        </p:spPr>
        <p:txBody>
          <a:bodyPr wrap="square" rtlCol="0">
            <a:spAutoFit/>
          </a:bodyPr>
          <a:lstStyle/>
          <a:p>
            <a:pPr marL="342900" indent="-342900">
              <a:buFont typeface="Arial" panose="020B0604020202020204" pitchFamily="34" charset="0"/>
              <a:buChar char="•"/>
            </a:pPr>
            <a:r>
              <a:rPr lang="pt-BR" sz="2400" dirty="0" smtClean="0">
                <a:latin typeface="Courier New" pitchFamily="49" charset="0"/>
                <a:cs typeface="Courier New" pitchFamily="49" charset="0"/>
              </a:rPr>
              <a:t>Ilíada;</a:t>
            </a:r>
            <a:endParaRPr lang="pt-BR" sz="2400" dirty="0">
              <a:latin typeface="Courier New" pitchFamily="49" charset="0"/>
              <a:cs typeface="Courier New" pitchFamily="49" charset="0"/>
            </a:endParaRPr>
          </a:p>
          <a:p>
            <a:pPr marL="342900" indent="-342900">
              <a:buFont typeface="Arial" panose="020B0604020202020204" pitchFamily="34" charset="0"/>
              <a:buChar char="•"/>
            </a:pPr>
            <a:r>
              <a:rPr lang="pt-BR" sz="2400" dirty="0" smtClean="0">
                <a:latin typeface="Courier New" pitchFamily="49" charset="0"/>
                <a:cs typeface="Courier New" pitchFamily="49" charset="0"/>
              </a:rPr>
              <a:t>Odisseia;</a:t>
            </a:r>
            <a:endParaRPr lang="pt-BR" sz="2400" dirty="0">
              <a:latin typeface="Courier New" pitchFamily="49" charset="0"/>
              <a:cs typeface="Courier New" pitchFamily="49" charset="0"/>
            </a:endParaRPr>
          </a:p>
          <a:p>
            <a:pPr marL="342900" indent="-342900">
              <a:buFont typeface="Arial" panose="020B0604020202020204" pitchFamily="34" charset="0"/>
              <a:buChar char="•"/>
            </a:pPr>
            <a:r>
              <a:rPr lang="pt-BR" sz="2400" dirty="0" smtClean="0">
                <a:latin typeface="Courier New" pitchFamily="49" charset="0"/>
                <a:cs typeface="Courier New" pitchFamily="49" charset="0"/>
              </a:rPr>
              <a:t>Eneida;</a:t>
            </a:r>
            <a:endParaRPr lang="pt-BR" sz="2400" dirty="0">
              <a:latin typeface="Courier New" pitchFamily="49" charset="0"/>
              <a:cs typeface="Courier New" pitchFamily="49" charset="0"/>
            </a:endParaRPr>
          </a:p>
          <a:p>
            <a:pPr marL="342900" indent="-342900">
              <a:buFont typeface="Arial" panose="020B0604020202020204" pitchFamily="34" charset="0"/>
              <a:buChar char="•"/>
            </a:pPr>
            <a:r>
              <a:rPr lang="pt-BR" sz="2400" dirty="0">
                <a:latin typeface="Courier New" pitchFamily="49" charset="0"/>
                <a:cs typeface="Courier New" pitchFamily="49" charset="0"/>
              </a:rPr>
              <a:t>Os </a:t>
            </a:r>
            <a:r>
              <a:rPr lang="pt-BR" sz="2400" dirty="0" smtClean="0">
                <a:latin typeface="Courier New" pitchFamily="49" charset="0"/>
                <a:cs typeface="Courier New" pitchFamily="49" charset="0"/>
              </a:rPr>
              <a:t>Lusíadas, </a:t>
            </a:r>
            <a:r>
              <a:rPr lang="pt-BR" sz="2400" dirty="0">
                <a:latin typeface="Courier New" pitchFamily="49" charset="0"/>
                <a:cs typeface="Courier New" pitchFamily="49" charset="0"/>
              </a:rPr>
              <a:t>de Luís de </a:t>
            </a:r>
            <a:r>
              <a:rPr lang="pt-BR" sz="2400" dirty="0" smtClean="0">
                <a:latin typeface="Courier New" pitchFamily="49" charset="0"/>
                <a:cs typeface="Courier New" pitchFamily="49" charset="0"/>
              </a:rPr>
              <a:t>Camões;</a:t>
            </a:r>
            <a:endParaRPr lang="pt-BR" sz="2400" dirty="0">
              <a:latin typeface="Courier New" pitchFamily="49" charset="0"/>
              <a:cs typeface="Courier New" pitchFamily="49" charset="0"/>
            </a:endParaRPr>
          </a:p>
          <a:p>
            <a:pPr marL="342900" indent="-342900">
              <a:buFont typeface="Arial" panose="020B0604020202020204" pitchFamily="34" charset="0"/>
              <a:buChar char="•"/>
            </a:pPr>
            <a:r>
              <a:rPr lang="pt-BR" sz="2400" dirty="0">
                <a:latin typeface="Courier New" pitchFamily="49" charset="0"/>
                <a:cs typeface="Courier New" pitchFamily="49" charset="0"/>
              </a:rPr>
              <a:t>A Divina </a:t>
            </a:r>
            <a:r>
              <a:rPr lang="pt-BR" sz="2400" dirty="0" smtClean="0">
                <a:latin typeface="Courier New" pitchFamily="49" charset="0"/>
                <a:cs typeface="Courier New" pitchFamily="49" charset="0"/>
              </a:rPr>
              <a:t>Comédia.</a:t>
            </a:r>
            <a:endParaRPr lang="pt-BR" sz="2400" dirty="0">
              <a:latin typeface="Courier New" pitchFamily="49" charset="0"/>
              <a:cs typeface="Courier New" pitchFamily="49" charset="0"/>
            </a:endParaRPr>
          </a:p>
        </p:txBody>
      </p:sp>
      <p:pic>
        <p:nvPicPr>
          <p:cNvPr id="3" name="Imagem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6852" b="21963"/>
          <a:stretch/>
        </p:blipFill>
        <p:spPr>
          <a:xfrm rot="10800000">
            <a:off x="107505" y="103692"/>
            <a:ext cx="8910586" cy="2592288"/>
          </a:xfrm>
          <a:prstGeom prst="rect">
            <a:avLst/>
          </a:prstGeom>
        </p:spPr>
      </p:pic>
      <p:sp>
        <p:nvSpPr>
          <p:cNvPr id="6" name="Retângulo 5"/>
          <p:cNvSpPr/>
          <p:nvPr/>
        </p:nvSpPr>
        <p:spPr>
          <a:xfrm>
            <a:off x="3088717" y="2564904"/>
            <a:ext cx="3049665"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7564824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2699792" y="4017544"/>
            <a:ext cx="4651635" cy="523220"/>
          </a:xfrm>
          <a:prstGeom prst="rect">
            <a:avLst/>
          </a:prstGeom>
          <a:noFill/>
        </p:spPr>
        <p:txBody>
          <a:bodyPr wrap="square" rtlCol="0">
            <a:spAutoFit/>
          </a:bodyPr>
          <a:lstStyle/>
          <a:p>
            <a:r>
              <a:rPr lang="pt-BR" sz="2800" b="1" dirty="0">
                <a:latin typeface="Courier New" pitchFamily="49" charset="0"/>
                <a:cs typeface="Courier New" pitchFamily="49" charset="0"/>
              </a:rPr>
              <a:t>Gênero </a:t>
            </a:r>
            <a:r>
              <a:rPr lang="pt-BR" sz="2800" b="1" dirty="0" smtClean="0">
                <a:latin typeface="Courier New" pitchFamily="49" charset="0"/>
                <a:cs typeface="Courier New" pitchFamily="49" charset="0"/>
              </a:rPr>
              <a:t>Dramático</a:t>
            </a:r>
            <a:endParaRPr lang="pt-BR" sz="2800" b="1" dirty="0">
              <a:latin typeface="Courier New" pitchFamily="49" charset="0"/>
              <a:cs typeface="Courier New" pitchFamily="49" charset="0"/>
            </a:endParaRPr>
          </a:p>
        </p:txBody>
      </p:sp>
      <p:pic>
        <p:nvPicPr>
          <p:cNvPr id="3" name="Imagem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6852" b="21963"/>
          <a:stretch/>
        </p:blipFill>
        <p:spPr>
          <a:xfrm rot="10800000">
            <a:off x="107505" y="103692"/>
            <a:ext cx="8910586" cy="2592288"/>
          </a:xfrm>
          <a:prstGeom prst="rect">
            <a:avLst/>
          </a:prstGeom>
        </p:spPr>
      </p:pic>
      <p:sp>
        <p:nvSpPr>
          <p:cNvPr id="6" name="Retângulo 5"/>
          <p:cNvSpPr/>
          <p:nvPr/>
        </p:nvSpPr>
        <p:spPr>
          <a:xfrm>
            <a:off x="2346718" y="4017544"/>
            <a:ext cx="4392488"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3424451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2483768" y="1928923"/>
            <a:ext cx="4608512" cy="523220"/>
          </a:xfrm>
          <a:prstGeom prst="rect">
            <a:avLst/>
          </a:prstGeom>
          <a:noFill/>
        </p:spPr>
        <p:txBody>
          <a:bodyPr wrap="square" rtlCol="0">
            <a:spAutoFit/>
          </a:bodyPr>
          <a:lstStyle/>
          <a:p>
            <a:r>
              <a:rPr lang="pt-BR" sz="2800" b="1" dirty="0" smtClean="0">
                <a:latin typeface="Courier New" pitchFamily="49" charset="0"/>
                <a:cs typeface="Courier New" pitchFamily="49" charset="0"/>
              </a:rPr>
              <a:t>Gênero Dramático</a:t>
            </a:r>
            <a:endParaRPr lang="pt-BR" sz="2800" b="1" dirty="0">
              <a:latin typeface="Courier New" pitchFamily="49" charset="0"/>
              <a:cs typeface="Courier New" pitchFamily="49" charset="0"/>
            </a:endParaRPr>
          </a:p>
        </p:txBody>
      </p:sp>
      <p:sp>
        <p:nvSpPr>
          <p:cNvPr id="2" name="CaixaDeTexto 1"/>
          <p:cNvSpPr txBox="1"/>
          <p:nvPr/>
        </p:nvSpPr>
        <p:spPr>
          <a:xfrm>
            <a:off x="229739" y="2668847"/>
            <a:ext cx="8784977" cy="3477875"/>
          </a:xfrm>
          <a:prstGeom prst="rect">
            <a:avLst/>
          </a:prstGeom>
          <a:noFill/>
        </p:spPr>
        <p:txBody>
          <a:bodyPr wrap="square" rtlCol="0">
            <a:spAutoFit/>
          </a:bodyPr>
          <a:lstStyle/>
          <a:p>
            <a:r>
              <a:rPr lang="pt-BR" sz="2000" b="1" dirty="0">
                <a:latin typeface="Courier New" pitchFamily="49" charset="0"/>
                <a:cs typeface="Courier New" pitchFamily="49" charset="0"/>
              </a:rPr>
              <a:t>Tragédia</a:t>
            </a:r>
            <a:r>
              <a:rPr lang="pt-BR" sz="2000" dirty="0">
                <a:latin typeface="Courier New" pitchFamily="49" charset="0"/>
                <a:cs typeface="Courier New" pitchFamily="49" charset="0"/>
              </a:rPr>
              <a:t>: representação de acontecimentos trágicos, geralmente com finais funestos. Os temas explorados pela tragédia são derivados das paixões humanas, do qual fazem parte personagens nobres e heroicas, sejam deuses ou semideuses.</a:t>
            </a:r>
          </a:p>
          <a:p>
            <a:endParaRPr lang="pt-BR" sz="2000" dirty="0">
              <a:latin typeface="Courier New" pitchFamily="49" charset="0"/>
              <a:cs typeface="Courier New" pitchFamily="49" charset="0"/>
            </a:endParaRPr>
          </a:p>
          <a:p>
            <a:r>
              <a:rPr lang="pt-BR" sz="2000" b="1" dirty="0">
                <a:latin typeface="Courier New" pitchFamily="49" charset="0"/>
                <a:cs typeface="Courier New" pitchFamily="49" charset="0"/>
              </a:rPr>
              <a:t>Comédia</a:t>
            </a:r>
            <a:r>
              <a:rPr lang="pt-BR" sz="2000" dirty="0">
                <a:latin typeface="Courier New" pitchFamily="49" charset="0"/>
                <a:cs typeface="Courier New" pitchFamily="49" charset="0"/>
              </a:rPr>
              <a:t>: representação de textos humorísticos que levam ao riso da plateia. São textos de caráter crítico, jocoso e satírico. A principal temática dos textos de comédia, envolvem ações cotidianas do qual fazem parte personagens humanos estereotipados ou ditos inferiores.</a:t>
            </a:r>
          </a:p>
        </p:txBody>
      </p:sp>
      <p:pic>
        <p:nvPicPr>
          <p:cNvPr id="3" name="Imagem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6852" b="30199"/>
          <a:stretch/>
        </p:blipFill>
        <p:spPr>
          <a:xfrm rot="10800000">
            <a:off x="107502" y="116632"/>
            <a:ext cx="8910586" cy="2073900"/>
          </a:xfrm>
          <a:prstGeom prst="rect">
            <a:avLst/>
          </a:prstGeom>
        </p:spPr>
      </p:pic>
      <p:sp>
        <p:nvSpPr>
          <p:cNvPr id="6" name="Retângulo 5"/>
          <p:cNvSpPr/>
          <p:nvPr/>
        </p:nvSpPr>
        <p:spPr>
          <a:xfrm>
            <a:off x="2339752" y="1959835"/>
            <a:ext cx="4251932"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5778259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p:cNvSpPr txBox="1"/>
          <p:nvPr/>
        </p:nvSpPr>
        <p:spPr>
          <a:xfrm>
            <a:off x="737575" y="192259"/>
            <a:ext cx="7668852" cy="6494085"/>
          </a:xfrm>
          <a:prstGeom prst="rect">
            <a:avLst/>
          </a:prstGeom>
          <a:noFill/>
        </p:spPr>
        <p:txBody>
          <a:bodyPr wrap="square" rtlCol="0">
            <a:spAutoFit/>
          </a:bodyPr>
          <a:lstStyle/>
          <a:p>
            <a:pPr fontAlgn="base"/>
            <a:r>
              <a:rPr lang="pt-BR" i="1" dirty="0" smtClean="0">
                <a:latin typeface="Courier New" pitchFamily="49" charset="0"/>
                <a:cs typeface="Courier New" pitchFamily="49" charset="0"/>
              </a:rPr>
              <a:t>O </a:t>
            </a:r>
            <a:r>
              <a:rPr lang="pt-BR" i="1" dirty="0">
                <a:latin typeface="Courier New" pitchFamily="49" charset="0"/>
                <a:cs typeface="Courier New" pitchFamily="49" charset="0"/>
              </a:rPr>
              <a:t>Servidor: Ai de mim ! Chego ao mais cruel de dizer.</a:t>
            </a:r>
            <a:endParaRPr lang="pt-BR" dirty="0">
              <a:latin typeface="Courier New" pitchFamily="49" charset="0"/>
              <a:cs typeface="Courier New" pitchFamily="49" charset="0"/>
            </a:endParaRPr>
          </a:p>
          <a:p>
            <a:pPr fontAlgn="base"/>
            <a:r>
              <a:rPr lang="pt-BR" i="1" dirty="0">
                <a:latin typeface="Courier New" pitchFamily="49" charset="0"/>
                <a:cs typeface="Courier New" pitchFamily="49" charset="0"/>
              </a:rPr>
              <a:t>Édipo: E,  para mim, de ouvir. No entanto, ouvirei.</a:t>
            </a:r>
            <a:endParaRPr lang="pt-BR" dirty="0">
              <a:latin typeface="Courier New" pitchFamily="49" charset="0"/>
              <a:cs typeface="Courier New" pitchFamily="49" charset="0"/>
            </a:endParaRPr>
          </a:p>
          <a:p>
            <a:pPr fontAlgn="base"/>
            <a:r>
              <a:rPr lang="pt-BR" i="1" dirty="0">
                <a:latin typeface="Courier New" pitchFamily="49" charset="0"/>
                <a:cs typeface="Courier New" pitchFamily="49" charset="0"/>
              </a:rPr>
              <a:t>O Servidor: Diziam ser filho do rei... Mas tua mulher, no palácio, pode te dizer isso melhor do que ninguém.</a:t>
            </a:r>
            <a:endParaRPr lang="pt-BR" dirty="0">
              <a:latin typeface="Courier New" pitchFamily="49" charset="0"/>
              <a:cs typeface="Courier New" pitchFamily="49" charset="0"/>
            </a:endParaRPr>
          </a:p>
          <a:p>
            <a:pPr fontAlgn="base"/>
            <a:r>
              <a:rPr lang="pt-BR" i="1" dirty="0">
                <a:latin typeface="Courier New" pitchFamily="49" charset="0"/>
                <a:cs typeface="Courier New" pitchFamily="49" charset="0"/>
              </a:rPr>
              <a:t>Édipo: Foi ela quem te entregou a criança?</a:t>
            </a:r>
            <a:endParaRPr lang="pt-BR" dirty="0">
              <a:latin typeface="Courier New" pitchFamily="49" charset="0"/>
              <a:cs typeface="Courier New" pitchFamily="49" charset="0"/>
            </a:endParaRPr>
          </a:p>
          <a:p>
            <a:pPr fontAlgn="base"/>
            <a:r>
              <a:rPr lang="pt-BR" i="1" dirty="0">
                <a:latin typeface="Courier New" pitchFamily="49" charset="0"/>
                <a:cs typeface="Courier New" pitchFamily="49" charset="0"/>
              </a:rPr>
              <a:t>O Servidor: Foi ela, Senhor.</a:t>
            </a:r>
            <a:endParaRPr lang="pt-BR" dirty="0">
              <a:latin typeface="Courier New" pitchFamily="49" charset="0"/>
              <a:cs typeface="Courier New" pitchFamily="49" charset="0"/>
            </a:endParaRPr>
          </a:p>
          <a:p>
            <a:pPr fontAlgn="base"/>
            <a:r>
              <a:rPr lang="pt-BR" i="1" dirty="0">
                <a:latin typeface="Courier New" pitchFamily="49" charset="0"/>
                <a:cs typeface="Courier New" pitchFamily="49" charset="0"/>
              </a:rPr>
              <a:t>Édipo: Com que intenção?</a:t>
            </a:r>
            <a:endParaRPr lang="pt-BR" dirty="0">
              <a:latin typeface="Courier New" pitchFamily="49" charset="0"/>
              <a:cs typeface="Courier New" pitchFamily="49" charset="0"/>
            </a:endParaRPr>
          </a:p>
          <a:p>
            <a:pPr fontAlgn="base"/>
            <a:r>
              <a:rPr lang="pt-BR" i="1" dirty="0">
                <a:latin typeface="Courier New" pitchFamily="49" charset="0"/>
                <a:cs typeface="Courier New" pitchFamily="49" charset="0"/>
              </a:rPr>
              <a:t>O Servidor: Para que eu a matasse.</a:t>
            </a:r>
            <a:endParaRPr lang="pt-BR" dirty="0">
              <a:latin typeface="Courier New" pitchFamily="49" charset="0"/>
              <a:cs typeface="Courier New" pitchFamily="49" charset="0"/>
            </a:endParaRPr>
          </a:p>
          <a:p>
            <a:pPr fontAlgn="base"/>
            <a:r>
              <a:rPr lang="pt-BR" i="1" dirty="0">
                <a:latin typeface="Courier New" pitchFamily="49" charset="0"/>
                <a:cs typeface="Courier New" pitchFamily="49" charset="0"/>
              </a:rPr>
              <a:t>Édipo: Uma mãe ! ... Mulher desgraçada !</a:t>
            </a:r>
            <a:endParaRPr lang="pt-BR" dirty="0">
              <a:latin typeface="Courier New" pitchFamily="49" charset="0"/>
              <a:cs typeface="Courier New" pitchFamily="49" charset="0"/>
            </a:endParaRPr>
          </a:p>
          <a:p>
            <a:pPr fontAlgn="base"/>
            <a:r>
              <a:rPr lang="pt-BR" i="1" dirty="0">
                <a:latin typeface="Courier New" pitchFamily="49" charset="0"/>
                <a:cs typeface="Courier New" pitchFamily="49" charset="0"/>
              </a:rPr>
              <a:t>O Servidor: Ela tinha medo de um oráculo dos deuses.</a:t>
            </a:r>
            <a:endParaRPr lang="pt-BR" dirty="0">
              <a:latin typeface="Courier New" pitchFamily="49" charset="0"/>
              <a:cs typeface="Courier New" pitchFamily="49" charset="0"/>
            </a:endParaRPr>
          </a:p>
          <a:p>
            <a:pPr fontAlgn="base"/>
            <a:r>
              <a:rPr lang="pt-BR" i="1" dirty="0">
                <a:latin typeface="Courier New" pitchFamily="49" charset="0"/>
                <a:cs typeface="Courier New" pitchFamily="49" charset="0"/>
              </a:rPr>
              <a:t>Édipo: O que ele anunciava?</a:t>
            </a:r>
            <a:endParaRPr lang="pt-BR" dirty="0">
              <a:latin typeface="Courier New" pitchFamily="49" charset="0"/>
              <a:cs typeface="Courier New" pitchFamily="49" charset="0"/>
            </a:endParaRPr>
          </a:p>
          <a:p>
            <a:pPr fontAlgn="base"/>
            <a:r>
              <a:rPr lang="pt-BR" i="1" dirty="0">
                <a:latin typeface="Courier New" pitchFamily="49" charset="0"/>
                <a:cs typeface="Courier New" pitchFamily="49" charset="0"/>
              </a:rPr>
              <a:t>O Servidor: Que a criança um dia mataria seus pais.</a:t>
            </a:r>
            <a:endParaRPr lang="pt-BR" dirty="0">
              <a:latin typeface="Courier New" pitchFamily="49" charset="0"/>
              <a:cs typeface="Courier New" pitchFamily="49" charset="0"/>
            </a:endParaRPr>
          </a:p>
          <a:p>
            <a:pPr fontAlgn="base"/>
            <a:r>
              <a:rPr lang="pt-BR" i="1" dirty="0">
                <a:latin typeface="Courier New" pitchFamily="49" charset="0"/>
                <a:cs typeface="Courier New" pitchFamily="49" charset="0"/>
              </a:rPr>
              <a:t>Édipo: Mas por que tu a entregaste a este homem?</a:t>
            </a:r>
            <a:endParaRPr lang="pt-BR" dirty="0">
              <a:latin typeface="Courier New" pitchFamily="49" charset="0"/>
              <a:cs typeface="Courier New" pitchFamily="49" charset="0"/>
            </a:endParaRPr>
          </a:p>
          <a:p>
            <a:pPr fontAlgn="base"/>
            <a:r>
              <a:rPr lang="pt-BR" i="1" dirty="0">
                <a:latin typeface="Courier New" pitchFamily="49" charset="0"/>
                <a:cs typeface="Courier New" pitchFamily="49" charset="0"/>
              </a:rPr>
              <a:t>O Servidor: Tive piedade dela, mestre. Acreditei que ele a levaria ao país de onde vinha. Ele te salvou a vida, mas para os piores males ! Se és realmente aquele de quem ele fala, saibas que nascestes marcado pela infelicidade.</a:t>
            </a:r>
            <a:endParaRPr lang="pt-BR" dirty="0">
              <a:latin typeface="Courier New" pitchFamily="49" charset="0"/>
              <a:cs typeface="Courier New" pitchFamily="49" charset="0"/>
            </a:endParaRPr>
          </a:p>
          <a:p>
            <a:pPr fontAlgn="base"/>
            <a:r>
              <a:rPr lang="pt-BR" i="1" dirty="0">
                <a:latin typeface="Courier New" pitchFamily="49" charset="0"/>
                <a:cs typeface="Courier New" pitchFamily="49" charset="0"/>
              </a:rPr>
              <a:t>Édipo: Oh! Ai de mim então no final tudo seria verdade ! Ah! Luz do dia, que eu te vejo aqui pela última vez, já que hoje me revelo o filho de quem não deveria nascer, o esposo de quem não devia ser, o assassino de quem não devia matar</a:t>
            </a:r>
            <a:r>
              <a:rPr lang="pt-BR" sz="2000" i="1" dirty="0" smtClean="0"/>
              <a:t>! </a:t>
            </a:r>
            <a:r>
              <a:rPr lang="pt-BR" sz="2000" dirty="0" smtClean="0"/>
              <a:t>(SOFOCLES, Édipo Rei)</a:t>
            </a:r>
            <a:endParaRPr lang="pt-BR" sz="2000" dirty="0"/>
          </a:p>
        </p:txBody>
      </p:sp>
    </p:spTree>
    <p:extLst>
      <p:ext uri="{BB962C8B-B14F-4D97-AF65-F5344CB8AC3E}">
        <p14:creationId xmlns:p14="http://schemas.microsoft.com/office/powerpoint/2010/main" val="29333930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2627784" y="1928923"/>
            <a:ext cx="4608512" cy="523220"/>
          </a:xfrm>
          <a:prstGeom prst="rect">
            <a:avLst/>
          </a:prstGeom>
          <a:noFill/>
        </p:spPr>
        <p:txBody>
          <a:bodyPr wrap="square" rtlCol="0">
            <a:spAutoFit/>
          </a:bodyPr>
          <a:lstStyle/>
          <a:p>
            <a:r>
              <a:rPr lang="pt-BR" sz="2800" b="1" dirty="0" smtClean="0">
                <a:latin typeface="Courier New" pitchFamily="49" charset="0"/>
                <a:cs typeface="Courier New" pitchFamily="49" charset="0"/>
              </a:rPr>
              <a:t>Gênero Dramático</a:t>
            </a:r>
            <a:endParaRPr lang="pt-BR" sz="2800" b="1" dirty="0">
              <a:latin typeface="Courier New" pitchFamily="49" charset="0"/>
              <a:cs typeface="Courier New" pitchFamily="49" charset="0"/>
            </a:endParaRPr>
          </a:p>
        </p:txBody>
      </p:sp>
      <p:sp>
        <p:nvSpPr>
          <p:cNvPr id="2" name="CaixaDeTexto 1"/>
          <p:cNvSpPr txBox="1"/>
          <p:nvPr/>
        </p:nvSpPr>
        <p:spPr>
          <a:xfrm>
            <a:off x="552012" y="2668847"/>
            <a:ext cx="8446717" cy="3785652"/>
          </a:xfrm>
          <a:prstGeom prst="rect">
            <a:avLst/>
          </a:prstGeom>
          <a:noFill/>
        </p:spPr>
        <p:txBody>
          <a:bodyPr wrap="square" rtlCol="0">
            <a:spAutoFit/>
          </a:bodyPr>
          <a:lstStyle/>
          <a:p>
            <a:r>
              <a:rPr lang="pt-BR" sz="2400" b="1" dirty="0">
                <a:latin typeface="Courier New" pitchFamily="49" charset="0"/>
                <a:cs typeface="Courier New" pitchFamily="49" charset="0"/>
              </a:rPr>
              <a:t>Principais </a:t>
            </a:r>
            <a:r>
              <a:rPr lang="pt-BR" sz="2400" b="1" dirty="0" smtClean="0">
                <a:latin typeface="Courier New" pitchFamily="49" charset="0"/>
                <a:cs typeface="Courier New" pitchFamily="49" charset="0"/>
              </a:rPr>
              <a:t>Características</a:t>
            </a:r>
          </a:p>
          <a:p>
            <a:endParaRPr lang="pt-BR" sz="2400" b="1" dirty="0">
              <a:latin typeface="Courier New" pitchFamily="49" charset="0"/>
              <a:cs typeface="Courier New" pitchFamily="49" charset="0"/>
            </a:endParaRPr>
          </a:p>
          <a:p>
            <a:pPr marL="342900" indent="-342900">
              <a:buFont typeface="Arial" panose="020B0604020202020204" pitchFamily="34" charset="0"/>
              <a:buChar char="•"/>
            </a:pPr>
            <a:r>
              <a:rPr lang="pt-BR" sz="2400" dirty="0">
                <a:latin typeface="Courier New" pitchFamily="49" charset="0"/>
                <a:cs typeface="Courier New" pitchFamily="49" charset="0"/>
              </a:rPr>
              <a:t>Encenação cênica (linguagem gestual</a:t>
            </a:r>
            <a:r>
              <a:rPr lang="pt-BR" sz="2400" dirty="0" smtClean="0">
                <a:latin typeface="Courier New" pitchFamily="49" charset="0"/>
                <a:cs typeface="Courier New" pitchFamily="49" charset="0"/>
              </a:rPr>
              <a:t>);</a:t>
            </a:r>
            <a:endParaRPr lang="pt-BR" sz="2400" dirty="0">
              <a:latin typeface="Courier New" pitchFamily="49" charset="0"/>
              <a:cs typeface="Courier New" pitchFamily="49" charset="0"/>
            </a:endParaRPr>
          </a:p>
          <a:p>
            <a:pPr marL="342900" indent="-342900">
              <a:buFont typeface="Arial" panose="020B0604020202020204" pitchFamily="34" charset="0"/>
              <a:buChar char="•"/>
            </a:pPr>
            <a:r>
              <a:rPr lang="pt-BR" sz="2400" dirty="0">
                <a:latin typeface="Courier New" pitchFamily="49" charset="0"/>
                <a:cs typeface="Courier New" pitchFamily="49" charset="0"/>
              </a:rPr>
              <a:t>Presença de diálogos e </a:t>
            </a:r>
            <a:r>
              <a:rPr lang="pt-BR" sz="2400" dirty="0" smtClean="0">
                <a:latin typeface="Courier New" pitchFamily="49" charset="0"/>
                <a:cs typeface="Courier New" pitchFamily="49" charset="0"/>
              </a:rPr>
              <a:t>monólogos;</a:t>
            </a:r>
            <a:endParaRPr lang="pt-BR" sz="2400" dirty="0">
              <a:latin typeface="Courier New" pitchFamily="49" charset="0"/>
              <a:cs typeface="Courier New" pitchFamily="49" charset="0"/>
            </a:endParaRPr>
          </a:p>
          <a:p>
            <a:r>
              <a:rPr lang="pt-BR" sz="2400" dirty="0">
                <a:latin typeface="Courier New" pitchFamily="49" charset="0"/>
                <a:cs typeface="Courier New" pitchFamily="49" charset="0"/>
              </a:rPr>
              <a:t>Predomínio do discurso em segunda pessoa (tu, vós</a:t>
            </a:r>
            <a:r>
              <a:rPr lang="pt-BR" sz="2400" dirty="0" smtClean="0">
                <a:latin typeface="Courier New" pitchFamily="49" charset="0"/>
                <a:cs typeface="Courier New" pitchFamily="49" charset="0"/>
              </a:rPr>
              <a:t>);</a:t>
            </a:r>
            <a:endParaRPr lang="pt-BR" sz="2400" dirty="0">
              <a:latin typeface="Courier New" pitchFamily="49" charset="0"/>
              <a:cs typeface="Courier New" pitchFamily="49" charset="0"/>
            </a:endParaRPr>
          </a:p>
          <a:p>
            <a:r>
              <a:rPr lang="pt-BR" sz="2400" dirty="0">
                <a:latin typeface="Courier New" pitchFamily="49" charset="0"/>
                <a:cs typeface="Courier New" pitchFamily="49" charset="0"/>
              </a:rPr>
              <a:t>Representação de ações nas quais se chocam formas </a:t>
            </a:r>
            <a:r>
              <a:rPr lang="pt-BR" sz="2400" dirty="0" smtClean="0">
                <a:latin typeface="Courier New" pitchFamily="49" charset="0"/>
                <a:cs typeface="Courier New" pitchFamily="49" charset="0"/>
              </a:rPr>
              <a:t>oponentes;</a:t>
            </a:r>
            <a:endParaRPr lang="pt-BR" sz="2400" dirty="0">
              <a:latin typeface="Courier New" pitchFamily="49" charset="0"/>
              <a:cs typeface="Courier New" pitchFamily="49" charset="0"/>
            </a:endParaRPr>
          </a:p>
          <a:p>
            <a:r>
              <a:rPr lang="pt-BR" sz="2400" dirty="0">
                <a:latin typeface="Courier New" pitchFamily="49" charset="0"/>
                <a:cs typeface="Courier New" pitchFamily="49" charset="0"/>
              </a:rPr>
              <a:t>Efeito de piedade, revolta, terror</a:t>
            </a:r>
          </a:p>
          <a:p>
            <a:r>
              <a:rPr lang="pt-BR" sz="2400" dirty="0">
                <a:latin typeface="Courier New" pitchFamily="49" charset="0"/>
                <a:cs typeface="Courier New" pitchFamily="49" charset="0"/>
              </a:rPr>
              <a:t>Catarse.</a:t>
            </a:r>
          </a:p>
        </p:txBody>
      </p:sp>
      <p:pic>
        <p:nvPicPr>
          <p:cNvPr id="3" name="Imagem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6852" b="30199"/>
          <a:stretch/>
        </p:blipFill>
        <p:spPr>
          <a:xfrm rot="10800000">
            <a:off x="107502" y="116632"/>
            <a:ext cx="8910586" cy="2073900"/>
          </a:xfrm>
          <a:prstGeom prst="rect">
            <a:avLst/>
          </a:prstGeom>
        </p:spPr>
      </p:pic>
      <p:sp>
        <p:nvSpPr>
          <p:cNvPr id="6" name="Retângulo 5"/>
          <p:cNvSpPr/>
          <p:nvPr/>
        </p:nvSpPr>
        <p:spPr>
          <a:xfrm>
            <a:off x="2339752" y="1959835"/>
            <a:ext cx="4251932"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602584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Picture 4"/>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7505" y="359789"/>
            <a:ext cx="8804409" cy="6102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ixaDeTexto 4"/>
          <p:cNvSpPr txBox="1"/>
          <p:nvPr/>
        </p:nvSpPr>
        <p:spPr>
          <a:xfrm>
            <a:off x="3202895" y="2888244"/>
            <a:ext cx="5688632" cy="1323439"/>
          </a:xfrm>
          <a:prstGeom prst="rect">
            <a:avLst/>
          </a:prstGeom>
          <a:noFill/>
        </p:spPr>
        <p:txBody>
          <a:bodyPr wrap="square" rtlCol="0">
            <a:spAutoFit/>
          </a:bodyPr>
          <a:lstStyle/>
          <a:p>
            <a:r>
              <a:rPr lang="pt-BR" sz="8000" dirty="0" smtClean="0">
                <a:latin typeface="Courier New" panose="02070309020205020404" pitchFamily="49" charset="0"/>
                <a:cs typeface="Courier New" panose="02070309020205020404" pitchFamily="49" charset="0"/>
              </a:rPr>
              <a:t>Carnaval</a:t>
            </a:r>
            <a:endParaRPr lang="pt-BR" sz="8000" dirty="0">
              <a:latin typeface="Courier New" panose="02070309020205020404" pitchFamily="49" charset="0"/>
              <a:cs typeface="Courier New" panose="02070309020205020404" pitchFamily="49" charset="0"/>
            </a:endParaRPr>
          </a:p>
        </p:txBody>
      </p:sp>
      <p:sp>
        <p:nvSpPr>
          <p:cNvPr id="7" name="Retângulo 6"/>
          <p:cNvSpPr/>
          <p:nvPr/>
        </p:nvSpPr>
        <p:spPr>
          <a:xfrm>
            <a:off x="2952917" y="3022855"/>
            <a:ext cx="5616624" cy="11888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806251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2483768" y="1928923"/>
            <a:ext cx="4608512" cy="523220"/>
          </a:xfrm>
          <a:prstGeom prst="rect">
            <a:avLst/>
          </a:prstGeom>
          <a:noFill/>
        </p:spPr>
        <p:txBody>
          <a:bodyPr wrap="square" rtlCol="0">
            <a:spAutoFit/>
          </a:bodyPr>
          <a:lstStyle/>
          <a:p>
            <a:r>
              <a:rPr lang="pt-BR" sz="2800" b="1" dirty="0" smtClean="0">
                <a:latin typeface="Courier New" pitchFamily="49" charset="0"/>
                <a:cs typeface="Courier New" pitchFamily="49" charset="0"/>
              </a:rPr>
              <a:t>Gênero Dramático</a:t>
            </a:r>
            <a:endParaRPr lang="pt-BR" sz="2800" b="1" dirty="0">
              <a:latin typeface="Courier New" pitchFamily="49" charset="0"/>
              <a:cs typeface="Courier New" pitchFamily="49" charset="0"/>
            </a:endParaRPr>
          </a:p>
        </p:txBody>
      </p:sp>
      <p:sp>
        <p:nvSpPr>
          <p:cNvPr id="2" name="CaixaDeTexto 1"/>
          <p:cNvSpPr txBox="1"/>
          <p:nvPr/>
        </p:nvSpPr>
        <p:spPr>
          <a:xfrm>
            <a:off x="552012" y="2668847"/>
            <a:ext cx="8446717" cy="3785652"/>
          </a:xfrm>
          <a:prstGeom prst="rect">
            <a:avLst/>
          </a:prstGeom>
          <a:noFill/>
        </p:spPr>
        <p:txBody>
          <a:bodyPr wrap="square" rtlCol="0">
            <a:spAutoFit/>
          </a:bodyPr>
          <a:lstStyle/>
          <a:p>
            <a:r>
              <a:rPr lang="pt-BR" sz="2400" dirty="0" smtClean="0">
                <a:latin typeface="Courier New" pitchFamily="49" charset="0"/>
                <a:cs typeface="Courier New" pitchFamily="49" charset="0"/>
              </a:rPr>
              <a:t>A </a:t>
            </a:r>
            <a:r>
              <a:rPr lang="pt-BR" sz="2400" dirty="0">
                <a:latin typeface="Courier New" pitchFamily="49" charset="0"/>
                <a:cs typeface="Courier New" pitchFamily="49" charset="0"/>
              </a:rPr>
              <a:t>literatura é a arte das palavras e, da mesma maneira que outras modalidades artísticas, ela transmite a sensação de purgação ou purificação provocada pela catarse.</a:t>
            </a:r>
          </a:p>
          <a:p>
            <a:endParaRPr lang="pt-BR" sz="2400" dirty="0">
              <a:latin typeface="Courier New" pitchFamily="49" charset="0"/>
              <a:cs typeface="Courier New" pitchFamily="49" charset="0"/>
            </a:endParaRPr>
          </a:p>
          <a:p>
            <a:r>
              <a:rPr lang="pt-BR" sz="2400" dirty="0">
                <a:latin typeface="Courier New" pitchFamily="49" charset="0"/>
                <a:cs typeface="Courier New" pitchFamily="49" charset="0"/>
              </a:rPr>
              <a:t>Assim, quando lemos algum texto literário que nos causa emoção e reflexão, podemos ter sido tocados por um processo catártico.</a:t>
            </a:r>
          </a:p>
          <a:p>
            <a:endParaRPr lang="pt-BR" sz="2400" dirty="0">
              <a:latin typeface="Courier New" pitchFamily="49" charset="0"/>
              <a:cs typeface="Courier New" pitchFamily="49" charset="0"/>
            </a:endParaRPr>
          </a:p>
        </p:txBody>
      </p:sp>
      <p:pic>
        <p:nvPicPr>
          <p:cNvPr id="3" name="Imagem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6852" b="30199"/>
          <a:stretch/>
        </p:blipFill>
        <p:spPr>
          <a:xfrm rot="10800000">
            <a:off x="107502" y="116632"/>
            <a:ext cx="8910586" cy="2073900"/>
          </a:xfrm>
          <a:prstGeom prst="rect">
            <a:avLst/>
          </a:prstGeom>
        </p:spPr>
      </p:pic>
      <p:sp>
        <p:nvSpPr>
          <p:cNvPr id="6" name="Retângulo 5"/>
          <p:cNvSpPr/>
          <p:nvPr/>
        </p:nvSpPr>
        <p:spPr>
          <a:xfrm>
            <a:off x="2339752" y="1959835"/>
            <a:ext cx="4251932"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194134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2483768" y="1928923"/>
            <a:ext cx="4608512" cy="523220"/>
          </a:xfrm>
          <a:prstGeom prst="rect">
            <a:avLst/>
          </a:prstGeom>
          <a:noFill/>
        </p:spPr>
        <p:txBody>
          <a:bodyPr wrap="square" rtlCol="0">
            <a:spAutoFit/>
          </a:bodyPr>
          <a:lstStyle/>
          <a:p>
            <a:r>
              <a:rPr lang="pt-BR" sz="2800" b="1" dirty="0" smtClean="0">
                <a:latin typeface="Courier New" pitchFamily="49" charset="0"/>
                <a:cs typeface="Courier New" pitchFamily="49" charset="0"/>
              </a:rPr>
              <a:t>Gênero Dramático</a:t>
            </a:r>
            <a:endParaRPr lang="pt-BR" sz="2800" b="1" dirty="0">
              <a:latin typeface="Courier New" pitchFamily="49" charset="0"/>
              <a:cs typeface="Courier New" pitchFamily="49" charset="0"/>
            </a:endParaRPr>
          </a:p>
        </p:txBody>
      </p:sp>
      <p:sp>
        <p:nvSpPr>
          <p:cNvPr id="2" name="CaixaDeTexto 1"/>
          <p:cNvSpPr txBox="1"/>
          <p:nvPr/>
        </p:nvSpPr>
        <p:spPr>
          <a:xfrm>
            <a:off x="467544" y="3439302"/>
            <a:ext cx="8446717" cy="1938992"/>
          </a:xfrm>
          <a:prstGeom prst="rect">
            <a:avLst/>
          </a:prstGeom>
          <a:noFill/>
        </p:spPr>
        <p:txBody>
          <a:bodyPr wrap="square" rtlCol="0">
            <a:spAutoFit/>
          </a:bodyPr>
          <a:lstStyle/>
          <a:p>
            <a:r>
              <a:rPr lang="pt-BR" sz="2400" b="1" dirty="0">
                <a:latin typeface="Courier New" pitchFamily="49" charset="0"/>
                <a:cs typeface="Courier New" pitchFamily="49" charset="0"/>
              </a:rPr>
              <a:t>Sófocles</a:t>
            </a:r>
            <a:r>
              <a:rPr lang="pt-BR" sz="2400" dirty="0">
                <a:latin typeface="Courier New" pitchFamily="49" charset="0"/>
                <a:cs typeface="Courier New" pitchFamily="49" charset="0"/>
              </a:rPr>
              <a:t> (496-406 a.C.) - Édipo </a:t>
            </a:r>
            <a:r>
              <a:rPr lang="pt-BR" sz="2400" dirty="0" smtClean="0">
                <a:latin typeface="Courier New" pitchFamily="49" charset="0"/>
                <a:cs typeface="Courier New" pitchFamily="49" charset="0"/>
              </a:rPr>
              <a:t>Rei;</a:t>
            </a:r>
            <a:endParaRPr lang="pt-BR" sz="2400" dirty="0">
              <a:latin typeface="Courier New" pitchFamily="49" charset="0"/>
              <a:cs typeface="Courier New" pitchFamily="49" charset="0"/>
            </a:endParaRPr>
          </a:p>
          <a:p>
            <a:r>
              <a:rPr lang="pt-BR" sz="2400" b="1" dirty="0">
                <a:latin typeface="Courier New" pitchFamily="49" charset="0"/>
                <a:cs typeface="Courier New" pitchFamily="49" charset="0"/>
              </a:rPr>
              <a:t>Eurípedes</a:t>
            </a:r>
            <a:r>
              <a:rPr lang="pt-BR" sz="2400" dirty="0">
                <a:latin typeface="Courier New" pitchFamily="49" charset="0"/>
                <a:cs typeface="Courier New" pitchFamily="49" charset="0"/>
              </a:rPr>
              <a:t> (480-406 a.C.)  - As </a:t>
            </a:r>
            <a:r>
              <a:rPr lang="pt-BR" sz="2400" dirty="0" smtClean="0">
                <a:latin typeface="Courier New" pitchFamily="49" charset="0"/>
                <a:cs typeface="Courier New" pitchFamily="49" charset="0"/>
              </a:rPr>
              <a:t>Troianas;</a:t>
            </a:r>
            <a:endParaRPr lang="pt-BR" sz="2400" dirty="0">
              <a:latin typeface="Courier New" pitchFamily="49" charset="0"/>
              <a:cs typeface="Courier New" pitchFamily="49" charset="0"/>
            </a:endParaRPr>
          </a:p>
          <a:p>
            <a:r>
              <a:rPr lang="pt-BR" sz="2400" b="1" dirty="0" err="1">
                <a:latin typeface="Courier New" pitchFamily="49" charset="0"/>
                <a:cs typeface="Courier New" pitchFamily="49" charset="0"/>
              </a:rPr>
              <a:t>Ésquilo</a:t>
            </a:r>
            <a:r>
              <a:rPr lang="pt-BR" sz="2400" dirty="0">
                <a:latin typeface="Courier New" pitchFamily="49" charset="0"/>
                <a:cs typeface="Courier New" pitchFamily="49" charset="0"/>
              </a:rPr>
              <a:t> (524-456 a.C.) – Os </a:t>
            </a:r>
            <a:r>
              <a:rPr lang="pt-BR" sz="2400" dirty="0" smtClean="0">
                <a:latin typeface="Courier New" pitchFamily="49" charset="0"/>
                <a:cs typeface="Courier New" pitchFamily="49" charset="0"/>
              </a:rPr>
              <a:t>Persas;</a:t>
            </a:r>
            <a:endParaRPr lang="pt-BR" sz="2400" dirty="0">
              <a:latin typeface="Courier New" pitchFamily="49" charset="0"/>
              <a:cs typeface="Courier New" pitchFamily="49" charset="0"/>
            </a:endParaRPr>
          </a:p>
          <a:p>
            <a:r>
              <a:rPr lang="pt-BR" sz="2400" b="1" dirty="0">
                <a:latin typeface="Courier New" pitchFamily="49" charset="0"/>
                <a:cs typeface="Courier New" pitchFamily="49" charset="0"/>
              </a:rPr>
              <a:t>Aristófanes</a:t>
            </a:r>
            <a:r>
              <a:rPr lang="pt-BR" sz="2400" dirty="0">
                <a:latin typeface="Courier New" pitchFamily="49" charset="0"/>
                <a:cs typeface="Courier New" pitchFamily="49" charset="0"/>
              </a:rPr>
              <a:t> - </a:t>
            </a:r>
            <a:r>
              <a:rPr lang="pt-BR" sz="2400" dirty="0" err="1">
                <a:latin typeface="Courier New" pitchFamily="49" charset="0"/>
                <a:cs typeface="Courier New" pitchFamily="49" charset="0"/>
              </a:rPr>
              <a:t>Lisístrata</a:t>
            </a:r>
            <a:r>
              <a:rPr lang="pt-BR" sz="2400" dirty="0">
                <a:latin typeface="Courier New" pitchFamily="49" charset="0"/>
                <a:cs typeface="Courier New" pitchFamily="49" charset="0"/>
              </a:rPr>
              <a:t>; As Nuvens; A Paz.</a:t>
            </a:r>
          </a:p>
          <a:p>
            <a:endParaRPr lang="pt-BR" sz="2400" dirty="0">
              <a:latin typeface="Courier New" pitchFamily="49" charset="0"/>
              <a:cs typeface="Courier New" pitchFamily="49" charset="0"/>
            </a:endParaRPr>
          </a:p>
        </p:txBody>
      </p:sp>
      <p:pic>
        <p:nvPicPr>
          <p:cNvPr id="3" name="Imagem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6852" b="30199"/>
          <a:stretch/>
        </p:blipFill>
        <p:spPr>
          <a:xfrm rot="10800000">
            <a:off x="107502" y="116632"/>
            <a:ext cx="8910586" cy="2073900"/>
          </a:xfrm>
          <a:prstGeom prst="rect">
            <a:avLst/>
          </a:prstGeom>
        </p:spPr>
      </p:pic>
      <p:sp>
        <p:nvSpPr>
          <p:cNvPr id="6" name="Retângulo 5"/>
          <p:cNvSpPr/>
          <p:nvPr/>
        </p:nvSpPr>
        <p:spPr>
          <a:xfrm>
            <a:off x="2339752" y="1959835"/>
            <a:ext cx="4251932"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271934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3347864" y="2469882"/>
            <a:ext cx="4608512" cy="523220"/>
          </a:xfrm>
          <a:prstGeom prst="rect">
            <a:avLst/>
          </a:prstGeom>
          <a:noFill/>
        </p:spPr>
        <p:txBody>
          <a:bodyPr wrap="square" rtlCol="0">
            <a:spAutoFit/>
          </a:bodyPr>
          <a:lstStyle/>
          <a:p>
            <a:r>
              <a:rPr lang="pt-BR" sz="2800" b="1" dirty="0" smtClean="0">
                <a:latin typeface="Courier New" pitchFamily="49" charset="0"/>
                <a:cs typeface="Courier New" pitchFamily="49" charset="0"/>
              </a:rPr>
              <a:t>Narração</a:t>
            </a:r>
            <a:endParaRPr lang="pt-BR" sz="2800" b="1" dirty="0">
              <a:latin typeface="Courier New" pitchFamily="49" charset="0"/>
              <a:cs typeface="Courier New" pitchFamily="49" charset="0"/>
            </a:endParaRPr>
          </a:p>
        </p:txBody>
      </p:sp>
      <p:sp>
        <p:nvSpPr>
          <p:cNvPr id="2" name="CaixaDeTexto 1"/>
          <p:cNvSpPr txBox="1"/>
          <p:nvPr/>
        </p:nvSpPr>
        <p:spPr>
          <a:xfrm>
            <a:off x="467544" y="3439302"/>
            <a:ext cx="8446717" cy="1569660"/>
          </a:xfrm>
          <a:prstGeom prst="rect">
            <a:avLst/>
          </a:prstGeom>
          <a:noFill/>
        </p:spPr>
        <p:txBody>
          <a:bodyPr wrap="square" rtlCol="0">
            <a:spAutoFit/>
          </a:bodyPr>
          <a:lstStyle/>
          <a:p>
            <a:pPr marL="342900" indent="-342900">
              <a:buFont typeface="Arial" panose="020B0604020202020204" pitchFamily="34" charset="0"/>
              <a:buChar char="•"/>
            </a:pPr>
            <a:r>
              <a:rPr lang="pt-BR" sz="3200" dirty="0" smtClean="0">
                <a:latin typeface="Courier New" pitchFamily="49" charset="0"/>
                <a:cs typeface="Courier New" pitchFamily="49" charset="0"/>
              </a:rPr>
              <a:t>Romance;</a:t>
            </a:r>
            <a:endParaRPr lang="pt-BR" sz="3200" dirty="0">
              <a:latin typeface="Courier New" pitchFamily="49" charset="0"/>
              <a:cs typeface="Courier New" pitchFamily="49" charset="0"/>
            </a:endParaRPr>
          </a:p>
          <a:p>
            <a:pPr marL="342900" indent="-342900">
              <a:buFont typeface="Arial" panose="020B0604020202020204" pitchFamily="34" charset="0"/>
              <a:buChar char="•"/>
            </a:pPr>
            <a:r>
              <a:rPr lang="pt-BR" sz="3200" dirty="0" smtClean="0">
                <a:latin typeface="Courier New" pitchFamily="49" charset="0"/>
                <a:cs typeface="Courier New" pitchFamily="49" charset="0"/>
              </a:rPr>
              <a:t>Conto;</a:t>
            </a:r>
            <a:endParaRPr lang="pt-BR" sz="3200" dirty="0">
              <a:latin typeface="Courier New" pitchFamily="49" charset="0"/>
              <a:cs typeface="Courier New" pitchFamily="49" charset="0"/>
            </a:endParaRPr>
          </a:p>
          <a:p>
            <a:pPr marL="342900" indent="-342900">
              <a:buFont typeface="Arial" panose="020B0604020202020204" pitchFamily="34" charset="0"/>
              <a:buChar char="•"/>
            </a:pPr>
            <a:r>
              <a:rPr lang="pt-BR" sz="3200" dirty="0" smtClean="0">
                <a:latin typeface="Courier New" pitchFamily="49" charset="0"/>
                <a:cs typeface="Courier New" pitchFamily="49" charset="0"/>
              </a:rPr>
              <a:t>Crônica.</a:t>
            </a:r>
            <a:endParaRPr lang="pt-BR" sz="3200" dirty="0">
              <a:latin typeface="Courier New" pitchFamily="49" charset="0"/>
              <a:cs typeface="Courier New" pitchFamily="49" charset="0"/>
            </a:endParaRPr>
          </a:p>
        </p:txBody>
      </p:sp>
      <p:pic>
        <p:nvPicPr>
          <p:cNvPr id="3" name="Imagem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6852" b="30199"/>
          <a:stretch/>
        </p:blipFill>
        <p:spPr>
          <a:xfrm rot="10800000">
            <a:off x="107502" y="116632"/>
            <a:ext cx="8910586" cy="2073900"/>
          </a:xfrm>
          <a:prstGeom prst="rect">
            <a:avLst/>
          </a:prstGeom>
        </p:spPr>
      </p:pic>
      <p:sp>
        <p:nvSpPr>
          <p:cNvPr id="6" name="Retângulo 5"/>
          <p:cNvSpPr/>
          <p:nvPr/>
        </p:nvSpPr>
        <p:spPr>
          <a:xfrm>
            <a:off x="2321860" y="2452143"/>
            <a:ext cx="4251932"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857126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p:cNvSpPr txBox="1"/>
          <p:nvPr/>
        </p:nvSpPr>
        <p:spPr>
          <a:xfrm>
            <a:off x="467544" y="3439302"/>
            <a:ext cx="8446717" cy="3170099"/>
          </a:xfrm>
          <a:prstGeom prst="rect">
            <a:avLst/>
          </a:prstGeom>
          <a:noFill/>
        </p:spPr>
        <p:txBody>
          <a:bodyPr wrap="square" rtlCol="0">
            <a:spAutoFit/>
          </a:bodyPr>
          <a:lstStyle/>
          <a:p>
            <a:r>
              <a:rPr lang="pt-BR" sz="2000" dirty="0" smtClean="0">
                <a:latin typeface="Courier New" pitchFamily="49" charset="0"/>
                <a:cs typeface="Courier New" pitchFamily="49" charset="0"/>
              </a:rPr>
              <a:t>“Vadinho</a:t>
            </a:r>
            <a:r>
              <a:rPr lang="pt-BR" sz="2000" dirty="0">
                <a:latin typeface="Courier New" pitchFamily="49" charset="0"/>
                <a:cs typeface="Courier New" pitchFamily="49" charset="0"/>
              </a:rPr>
              <a:t>, o  primeiro marido de  Dona Flor, morreu  num domingo de  carnaval, pela  manhã, quando,  fantasiado de  baiana, sambava  num  bloco, na  maior   empolgação,  no  Largo Dois de  Julho, não   longe de casa.  Não  pertencia ao  bloco, acabara de  nele misturar-se, em  companhia de mais  quatro amigos,  todos  com traje de  baiana, e  vinham de   um bar no Cabeça onde  o  uísque correra farto à  custa de  um certo  Moysés Alves, fazendeiro de  cacau, rico e  perdulário</a:t>
            </a:r>
            <a:r>
              <a:rPr lang="pt-BR" sz="2000" dirty="0" smtClean="0">
                <a:latin typeface="Courier New" pitchFamily="49" charset="0"/>
                <a:cs typeface="Courier New" pitchFamily="49" charset="0"/>
              </a:rPr>
              <a:t>.”  </a:t>
            </a:r>
            <a:r>
              <a:rPr lang="pt-BR" sz="2000" dirty="0">
                <a:latin typeface="Courier New" pitchFamily="49" charset="0"/>
                <a:cs typeface="Courier New" pitchFamily="49" charset="0"/>
              </a:rPr>
              <a:t>(AMADO, 2001, p. 3)</a:t>
            </a:r>
          </a:p>
        </p:txBody>
      </p:sp>
      <p:pic>
        <p:nvPicPr>
          <p:cNvPr id="3" name="Imagem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6852" b="30199"/>
          <a:stretch/>
        </p:blipFill>
        <p:spPr>
          <a:xfrm rot="10800000">
            <a:off x="107502" y="116632"/>
            <a:ext cx="8910586" cy="2073900"/>
          </a:xfrm>
          <a:prstGeom prst="rect">
            <a:avLst/>
          </a:prstGeom>
        </p:spPr>
      </p:pic>
      <p:sp>
        <p:nvSpPr>
          <p:cNvPr id="6" name="Retângulo 5"/>
          <p:cNvSpPr/>
          <p:nvPr/>
        </p:nvSpPr>
        <p:spPr>
          <a:xfrm>
            <a:off x="1331640" y="2452143"/>
            <a:ext cx="6120680"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1351952" y="2529087"/>
            <a:ext cx="6768752" cy="338554"/>
          </a:xfrm>
          <a:prstGeom prst="rect">
            <a:avLst/>
          </a:prstGeom>
        </p:spPr>
        <p:txBody>
          <a:bodyPr wrap="square">
            <a:spAutoFit/>
          </a:bodyPr>
          <a:lstStyle/>
          <a:p>
            <a:r>
              <a:rPr lang="pt-BR" sz="1600" b="1" dirty="0"/>
              <a:t> </a:t>
            </a:r>
            <a:r>
              <a:rPr lang="pt-BR" sz="1600" b="1" dirty="0">
                <a:latin typeface="Courier New" panose="02070309020205020404" pitchFamily="49" charset="0"/>
                <a:cs typeface="Courier New" panose="02070309020205020404" pitchFamily="49" charset="0"/>
              </a:rPr>
              <a:t>Dona  Flor e  seus  dois  </a:t>
            </a:r>
            <a:r>
              <a:rPr lang="pt-BR" sz="1600" b="1" dirty="0" smtClean="0">
                <a:latin typeface="Courier New" panose="02070309020205020404" pitchFamily="49" charset="0"/>
                <a:cs typeface="Courier New" panose="02070309020205020404" pitchFamily="49" charset="0"/>
              </a:rPr>
              <a:t>maridos – Jorge Amado</a:t>
            </a:r>
            <a:endParaRPr lang="pt-BR"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728541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3491880" y="2452143"/>
            <a:ext cx="4608512" cy="523220"/>
          </a:xfrm>
          <a:prstGeom prst="rect">
            <a:avLst/>
          </a:prstGeom>
          <a:noFill/>
        </p:spPr>
        <p:txBody>
          <a:bodyPr wrap="square" rtlCol="0">
            <a:spAutoFit/>
          </a:bodyPr>
          <a:lstStyle/>
          <a:p>
            <a:r>
              <a:rPr lang="pt-BR" sz="2800" b="1" dirty="0" smtClean="0">
                <a:latin typeface="Courier New" pitchFamily="49" charset="0"/>
                <a:cs typeface="Courier New" pitchFamily="49" charset="0"/>
              </a:rPr>
              <a:t>Romance</a:t>
            </a:r>
            <a:endParaRPr lang="pt-BR" sz="2800" b="1" dirty="0">
              <a:latin typeface="Courier New" pitchFamily="49" charset="0"/>
              <a:cs typeface="Courier New" pitchFamily="49" charset="0"/>
            </a:endParaRPr>
          </a:p>
        </p:txBody>
      </p:sp>
      <p:sp>
        <p:nvSpPr>
          <p:cNvPr id="2" name="CaixaDeTexto 1"/>
          <p:cNvSpPr txBox="1"/>
          <p:nvPr/>
        </p:nvSpPr>
        <p:spPr>
          <a:xfrm>
            <a:off x="467544" y="3439302"/>
            <a:ext cx="8446717" cy="1077218"/>
          </a:xfrm>
          <a:prstGeom prst="rect">
            <a:avLst/>
          </a:prstGeom>
          <a:noFill/>
        </p:spPr>
        <p:txBody>
          <a:bodyPr wrap="square" rtlCol="0">
            <a:spAutoFit/>
          </a:bodyPr>
          <a:lstStyle/>
          <a:p>
            <a:endParaRPr lang="pt-BR" sz="3200" dirty="0">
              <a:latin typeface="Courier New" pitchFamily="49" charset="0"/>
              <a:cs typeface="Courier New" pitchFamily="49" charset="0"/>
            </a:endParaRPr>
          </a:p>
          <a:p>
            <a:pPr marL="342900" indent="-342900">
              <a:buFont typeface="Arial" panose="020B0604020202020204" pitchFamily="34" charset="0"/>
              <a:buChar char="•"/>
            </a:pPr>
            <a:endParaRPr lang="pt-BR" sz="3200" dirty="0">
              <a:latin typeface="Courier New" pitchFamily="49" charset="0"/>
              <a:cs typeface="Courier New" pitchFamily="49" charset="0"/>
            </a:endParaRPr>
          </a:p>
        </p:txBody>
      </p:sp>
      <p:pic>
        <p:nvPicPr>
          <p:cNvPr id="3" name="Imagem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6852" b="30199"/>
          <a:stretch/>
        </p:blipFill>
        <p:spPr>
          <a:xfrm rot="10800000">
            <a:off x="107502" y="116632"/>
            <a:ext cx="8910586" cy="2073900"/>
          </a:xfrm>
          <a:prstGeom prst="rect">
            <a:avLst/>
          </a:prstGeom>
        </p:spPr>
      </p:pic>
      <p:sp>
        <p:nvSpPr>
          <p:cNvPr id="6" name="Retângulo 5"/>
          <p:cNvSpPr/>
          <p:nvPr/>
        </p:nvSpPr>
        <p:spPr>
          <a:xfrm>
            <a:off x="2321860" y="2452143"/>
            <a:ext cx="4251932"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755576" y="3573016"/>
            <a:ext cx="7632848" cy="2031325"/>
          </a:xfrm>
          <a:prstGeom prst="rect">
            <a:avLst/>
          </a:prstGeom>
          <a:noFill/>
        </p:spPr>
        <p:txBody>
          <a:bodyPr wrap="square" rtlCol="0">
            <a:spAutoFit/>
          </a:bodyPr>
          <a:lstStyle/>
          <a:p>
            <a:r>
              <a:rPr lang="pt-BR" b="1" dirty="0" smtClean="0">
                <a:latin typeface="Courier New" panose="02070309020205020404" pitchFamily="49" charset="0"/>
                <a:cs typeface="Courier New" panose="02070309020205020404" pitchFamily="49" charset="0"/>
              </a:rPr>
              <a:t>Principais características</a:t>
            </a:r>
          </a:p>
          <a:p>
            <a:endParaRPr lang="pt-BR" dirty="0" smtClean="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pt-BR" dirty="0" smtClean="0">
                <a:latin typeface="Courier New" panose="02070309020205020404" pitchFamily="49" charset="0"/>
                <a:cs typeface="Courier New" panose="02070309020205020404" pitchFamily="49" charset="0"/>
              </a:rPr>
              <a:t>Pluralidade e simultaneidade de fatos e ações;</a:t>
            </a:r>
          </a:p>
          <a:p>
            <a:pPr marL="285750" indent="-285750">
              <a:buFont typeface="Arial" panose="020B0604020202020204" pitchFamily="34" charset="0"/>
              <a:buChar char="•"/>
            </a:pPr>
            <a:r>
              <a:rPr lang="pt-BR" dirty="0" smtClean="0">
                <a:latin typeface="Courier New" panose="02070309020205020404" pitchFamily="49" charset="0"/>
                <a:cs typeface="Courier New" panose="02070309020205020404" pitchFamily="49" charset="0"/>
              </a:rPr>
              <a:t>Total liberdade de tempo e espaço;</a:t>
            </a:r>
          </a:p>
          <a:p>
            <a:pPr marL="285750" indent="-285750">
              <a:buFont typeface="Arial" panose="020B0604020202020204" pitchFamily="34" charset="0"/>
              <a:buChar char="•"/>
            </a:pPr>
            <a:r>
              <a:rPr lang="pt-BR" dirty="0" smtClean="0">
                <a:latin typeface="Courier New" panose="02070309020205020404" pitchFamily="49" charset="0"/>
                <a:cs typeface="Courier New" panose="02070309020205020404" pitchFamily="49" charset="0"/>
              </a:rPr>
              <a:t>Maior número de personagens;</a:t>
            </a:r>
          </a:p>
          <a:p>
            <a:pPr marL="285750" indent="-285750">
              <a:buFont typeface="Arial" panose="020B0604020202020204" pitchFamily="34" charset="0"/>
              <a:buChar char="•"/>
            </a:pPr>
            <a:r>
              <a:rPr lang="pt-BR" dirty="0" smtClean="0">
                <a:latin typeface="Courier New" panose="02070309020205020404" pitchFamily="49" charset="0"/>
                <a:cs typeface="Courier New" panose="02070309020205020404" pitchFamily="49" charset="0"/>
              </a:rPr>
              <a:t>Possibilidades de narrativas superpostas;</a:t>
            </a:r>
          </a:p>
          <a:p>
            <a:pPr marL="285750" indent="-285750">
              <a:buFont typeface="Arial" panose="020B0604020202020204" pitchFamily="34" charset="0"/>
              <a:buChar char="•"/>
            </a:pPr>
            <a:r>
              <a:rPr lang="pt-BR" dirty="0" smtClean="0">
                <a:latin typeface="Courier New" panose="02070309020205020404" pitchFamily="49" charset="0"/>
                <a:cs typeface="Courier New" panose="02070309020205020404" pitchFamily="49" charset="0"/>
              </a:rPr>
              <a:t>Várias células dramáticas.</a:t>
            </a:r>
            <a:endParaRPr lang="pt-BR"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887110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1475656" y="2509359"/>
            <a:ext cx="7175688" cy="369332"/>
          </a:xfrm>
          <a:prstGeom prst="rect">
            <a:avLst/>
          </a:prstGeom>
          <a:noFill/>
        </p:spPr>
        <p:txBody>
          <a:bodyPr wrap="square" rtlCol="0">
            <a:spAutoFit/>
          </a:bodyPr>
          <a:lstStyle/>
          <a:p>
            <a:r>
              <a:rPr lang="pt-BR" b="1" dirty="0" smtClean="0">
                <a:latin typeface="Courier New" pitchFamily="49" charset="0"/>
                <a:cs typeface="Courier New" pitchFamily="49" charset="0"/>
              </a:rPr>
              <a:t>A morte da porta-estandarte -  Aníbal Machado</a:t>
            </a:r>
            <a:endParaRPr lang="pt-BR" b="1" dirty="0">
              <a:latin typeface="Courier New" pitchFamily="49" charset="0"/>
              <a:cs typeface="Courier New" pitchFamily="49" charset="0"/>
            </a:endParaRPr>
          </a:p>
        </p:txBody>
      </p:sp>
      <p:sp>
        <p:nvSpPr>
          <p:cNvPr id="2" name="CaixaDeTexto 1"/>
          <p:cNvSpPr txBox="1"/>
          <p:nvPr/>
        </p:nvSpPr>
        <p:spPr>
          <a:xfrm>
            <a:off x="348642" y="2636912"/>
            <a:ext cx="8446717" cy="3970318"/>
          </a:xfrm>
          <a:prstGeom prst="rect">
            <a:avLst/>
          </a:prstGeom>
          <a:noFill/>
        </p:spPr>
        <p:txBody>
          <a:bodyPr wrap="square" rtlCol="0">
            <a:spAutoFit/>
          </a:bodyPr>
          <a:lstStyle/>
          <a:p>
            <a:endParaRPr lang="pt-BR" sz="3200" dirty="0" smtClean="0">
              <a:latin typeface="Courier New" pitchFamily="49" charset="0"/>
              <a:cs typeface="Courier New" pitchFamily="49" charset="0"/>
            </a:endParaRPr>
          </a:p>
          <a:p>
            <a:r>
              <a:rPr lang="pt-BR" sz="2000" dirty="0" smtClean="0">
                <a:latin typeface="Courier New" pitchFamily="49" charset="0"/>
                <a:cs typeface="Courier New" pitchFamily="49" charset="0"/>
              </a:rPr>
              <a:t>“Que </a:t>
            </a:r>
            <a:r>
              <a:rPr lang="pt-BR" sz="2000" dirty="0">
                <a:latin typeface="Courier New" pitchFamily="49" charset="0"/>
                <a:cs typeface="Courier New" pitchFamily="49" charset="0"/>
              </a:rPr>
              <a:t>adianta ao negro ficar olhando para as bandas do Mangue ou para os lados da Central?</a:t>
            </a:r>
          </a:p>
          <a:p>
            <a:endParaRPr lang="pt-BR" sz="2000" dirty="0">
              <a:latin typeface="Courier New" pitchFamily="49" charset="0"/>
              <a:cs typeface="Courier New" pitchFamily="49" charset="0"/>
            </a:endParaRPr>
          </a:p>
          <a:p>
            <a:r>
              <a:rPr lang="pt-BR" sz="2000" dirty="0">
                <a:latin typeface="Courier New" pitchFamily="49" charset="0"/>
                <a:cs typeface="Courier New" pitchFamily="49" charset="0"/>
              </a:rPr>
              <a:t>Madureira é longe e a amada só pela madrugada entrará na praça, à frente do seu cordão.</a:t>
            </a:r>
          </a:p>
          <a:p>
            <a:endParaRPr lang="pt-BR" sz="2000" dirty="0">
              <a:latin typeface="Courier New" pitchFamily="49" charset="0"/>
              <a:cs typeface="Courier New" pitchFamily="49" charset="0"/>
            </a:endParaRPr>
          </a:p>
          <a:p>
            <a:r>
              <a:rPr lang="pt-BR" sz="2000" dirty="0">
                <a:latin typeface="Courier New" pitchFamily="49" charset="0"/>
                <a:cs typeface="Courier New" pitchFamily="49" charset="0"/>
              </a:rPr>
              <a:t>Se o negro soubesse que luz sinistra estão destilando seus olhos e deixando escapar como as primeiras fumaças pelas frestas de uma casa onde o incêndio apenas começou!…</a:t>
            </a:r>
          </a:p>
          <a:p>
            <a:endParaRPr lang="pt-BR" sz="2000" dirty="0">
              <a:latin typeface="Courier New" pitchFamily="49" charset="0"/>
              <a:cs typeface="Courier New" pitchFamily="49" charset="0"/>
            </a:endParaRPr>
          </a:p>
        </p:txBody>
      </p:sp>
      <p:pic>
        <p:nvPicPr>
          <p:cNvPr id="3" name="Imagem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6852" b="30199"/>
          <a:stretch/>
        </p:blipFill>
        <p:spPr>
          <a:xfrm rot="10800000">
            <a:off x="107502" y="116632"/>
            <a:ext cx="8910586" cy="2073900"/>
          </a:xfrm>
          <a:prstGeom prst="rect">
            <a:avLst/>
          </a:prstGeom>
        </p:spPr>
      </p:pic>
      <p:sp>
        <p:nvSpPr>
          <p:cNvPr id="6" name="Retângulo 5"/>
          <p:cNvSpPr/>
          <p:nvPr/>
        </p:nvSpPr>
        <p:spPr>
          <a:xfrm>
            <a:off x="1231482" y="2432415"/>
            <a:ext cx="6681038"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8944478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1475656" y="2509359"/>
            <a:ext cx="7175688" cy="369332"/>
          </a:xfrm>
          <a:prstGeom prst="rect">
            <a:avLst/>
          </a:prstGeom>
          <a:noFill/>
        </p:spPr>
        <p:txBody>
          <a:bodyPr wrap="square" rtlCol="0">
            <a:spAutoFit/>
          </a:bodyPr>
          <a:lstStyle/>
          <a:p>
            <a:r>
              <a:rPr lang="pt-BR" b="1" dirty="0" smtClean="0">
                <a:latin typeface="Courier New" pitchFamily="49" charset="0"/>
                <a:cs typeface="Courier New" pitchFamily="49" charset="0"/>
              </a:rPr>
              <a:t>A morte da porta-estandarte -  Aníbal Machado</a:t>
            </a:r>
            <a:endParaRPr lang="pt-BR" b="1" dirty="0">
              <a:latin typeface="Courier New" pitchFamily="49" charset="0"/>
              <a:cs typeface="Courier New" pitchFamily="49" charset="0"/>
            </a:endParaRPr>
          </a:p>
        </p:txBody>
      </p:sp>
      <p:sp>
        <p:nvSpPr>
          <p:cNvPr id="2" name="CaixaDeTexto 1"/>
          <p:cNvSpPr txBox="1"/>
          <p:nvPr/>
        </p:nvSpPr>
        <p:spPr>
          <a:xfrm>
            <a:off x="366609" y="3140968"/>
            <a:ext cx="8446717" cy="3170099"/>
          </a:xfrm>
          <a:prstGeom prst="rect">
            <a:avLst/>
          </a:prstGeom>
          <a:noFill/>
        </p:spPr>
        <p:txBody>
          <a:bodyPr wrap="square" rtlCol="0">
            <a:spAutoFit/>
          </a:bodyPr>
          <a:lstStyle/>
          <a:p>
            <a:r>
              <a:rPr lang="pt-BR" sz="2000" dirty="0">
                <a:latin typeface="Courier New" pitchFamily="49" charset="0"/>
                <a:cs typeface="Courier New" pitchFamily="49" charset="0"/>
              </a:rPr>
              <a:t>[…]</a:t>
            </a:r>
          </a:p>
          <a:p>
            <a:endParaRPr lang="pt-BR" sz="2000" dirty="0">
              <a:latin typeface="Courier New" pitchFamily="49" charset="0"/>
              <a:cs typeface="Courier New" pitchFamily="49" charset="0"/>
            </a:endParaRPr>
          </a:p>
          <a:p>
            <a:r>
              <a:rPr lang="pt-BR" sz="2000" dirty="0">
                <a:latin typeface="Courier New" pitchFamily="49" charset="0"/>
                <a:cs typeface="Courier New" pitchFamily="49" charset="0"/>
              </a:rPr>
              <a:t>Ó Praça Onze, ardente e tenebrosa, haverá ponto no Brasil em que, por esta noite sem fim, haja mais vida explodindo, mais movimento e tumulto humano, do que nesse aquário reboante e multicor em que as casas, as pontes, as árvores, os postes parecem tremer e dançar em conivência com as criaturas, e a convite de um Deus obscuro que convocou a todos pela voz desse clarim de fim do mundo?…   (MACHADO, 2011)</a:t>
            </a:r>
          </a:p>
        </p:txBody>
      </p:sp>
      <p:pic>
        <p:nvPicPr>
          <p:cNvPr id="3" name="Imagem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6852" b="30199"/>
          <a:stretch/>
        </p:blipFill>
        <p:spPr>
          <a:xfrm rot="10800000">
            <a:off x="107502" y="116632"/>
            <a:ext cx="8910586" cy="2073900"/>
          </a:xfrm>
          <a:prstGeom prst="rect">
            <a:avLst/>
          </a:prstGeom>
        </p:spPr>
      </p:pic>
      <p:sp>
        <p:nvSpPr>
          <p:cNvPr id="6" name="Retângulo 5"/>
          <p:cNvSpPr/>
          <p:nvPr/>
        </p:nvSpPr>
        <p:spPr>
          <a:xfrm>
            <a:off x="1231482" y="2432415"/>
            <a:ext cx="6681038"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81993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3491880" y="2452143"/>
            <a:ext cx="4608512" cy="523220"/>
          </a:xfrm>
          <a:prstGeom prst="rect">
            <a:avLst/>
          </a:prstGeom>
          <a:noFill/>
        </p:spPr>
        <p:txBody>
          <a:bodyPr wrap="square" rtlCol="0">
            <a:spAutoFit/>
          </a:bodyPr>
          <a:lstStyle/>
          <a:p>
            <a:r>
              <a:rPr lang="pt-BR" sz="2800" b="1" dirty="0" smtClean="0">
                <a:latin typeface="Courier New" pitchFamily="49" charset="0"/>
                <a:cs typeface="Courier New" pitchFamily="49" charset="0"/>
              </a:rPr>
              <a:t>Conto</a:t>
            </a:r>
            <a:endParaRPr lang="pt-BR" sz="2800" b="1" dirty="0">
              <a:latin typeface="Courier New" pitchFamily="49" charset="0"/>
              <a:cs typeface="Courier New" pitchFamily="49" charset="0"/>
            </a:endParaRPr>
          </a:p>
        </p:txBody>
      </p:sp>
      <p:sp>
        <p:nvSpPr>
          <p:cNvPr id="2" name="CaixaDeTexto 1"/>
          <p:cNvSpPr txBox="1"/>
          <p:nvPr/>
        </p:nvSpPr>
        <p:spPr>
          <a:xfrm>
            <a:off x="467544" y="3439302"/>
            <a:ext cx="8446717" cy="1077218"/>
          </a:xfrm>
          <a:prstGeom prst="rect">
            <a:avLst/>
          </a:prstGeom>
          <a:noFill/>
        </p:spPr>
        <p:txBody>
          <a:bodyPr wrap="square" rtlCol="0">
            <a:spAutoFit/>
          </a:bodyPr>
          <a:lstStyle/>
          <a:p>
            <a:endParaRPr lang="pt-BR" sz="3200" dirty="0">
              <a:latin typeface="Courier New" pitchFamily="49" charset="0"/>
              <a:cs typeface="Courier New" pitchFamily="49" charset="0"/>
            </a:endParaRPr>
          </a:p>
          <a:p>
            <a:pPr marL="342900" indent="-342900">
              <a:buFont typeface="Arial" panose="020B0604020202020204" pitchFamily="34" charset="0"/>
              <a:buChar char="•"/>
            </a:pPr>
            <a:endParaRPr lang="pt-BR" sz="3200" dirty="0">
              <a:latin typeface="Courier New" pitchFamily="49" charset="0"/>
              <a:cs typeface="Courier New" pitchFamily="49" charset="0"/>
            </a:endParaRPr>
          </a:p>
        </p:txBody>
      </p:sp>
      <p:pic>
        <p:nvPicPr>
          <p:cNvPr id="3" name="Imagem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6852" b="30199"/>
          <a:stretch/>
        </p:blipFill>
        <p:spPr>
          <a:xfrm rot="10800000">
            <a:off x="107502" y="116632"/>
            <a:ext cx="8910586" cy="2073900"/>
          </a:xfrm>
          <a:prstGeom prst="rect">
            <a:avLst/>
          </a:prstGeom>
        </p:spPr>
      </p:pic>
      <p:sp>
        <p:nvSpPr>
          <p:cNvPr id="6" name="Retângulo 5"/>
          <p:cNvSpPr/>
          <p:nvPr/>
        </p:nvSpPr>
        <p:spPr>
          <a:xfrm>
            <a:off x="2321860" y="2452143"/>
            <a:ext cx="4251932"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755576" y="3573016"/>
            <a:ext cx="7632848" cy="1754326"/>
          </a:xfrm>
          <a:prstGeom prst="rect">
            <a:avLst/>
          </a:prstGeom>
          <a:noFill/>
        </p:spPr>
        <p:txBody>
          <a:bodyPr wrap="square" rtlCol="0">
            <a:spAutoFit/>
          </a:bodyPr>
          <a:lstStyle/>
          <a:p>
            <a:r>
              <a:rPr lang="pt-BR" b="1" dirty="0" smtClean="0">
                <a:latin typeface="Courier New" panose="02070309020205020404" pitchFamily="49" charset="0"/>
                <a:cs typeface="Courier New" panose="02070309020205020404" pitchFamily="49" charset="0"/>
              </a:rPr>
              <a:t>Principais características</a:t>
            </a:r>
          </a:p>
          <a:p>
            <a:endParaRPr lang="pt-BR" dirty="0" smtClean="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pt-BR" dirty="0" smtClean="0">
                <a:latin typeface="Courier New" panose="02070309020205020404" pitchFamily="49" charset="0"/>
                <a:cs typeface="Courier New" panose="02070309020205020404" pitchFamily="49" charset="0"/>
              </a:rPr>
              <a:t>Uma só unidade de tempo e espaço, de fatos e ações;</a:t>
            </a:r>
          </a:p>
          <a:p>
            <a:pPr marL="285750" indent="-285750">
              <a:buFont typeface="Arial" panose="020B0604020202020204" pitchFamily="34" charset="0"/>
              <a:buChar char="•"/>
            </a:pPr>
            <a:r>
              <a:rPr lang="pt-BR" dirty="0" smtClean="0">
                <a:latin typeface="Courier New" panose="02070309020205020404" pitchFamily="49" charset="0"/>
                <a:cs typeface="Courier New" panose="02070309020205020404" pitchFamily="49" charset="0"/>
              </a:rPr>
              <a:t>Número reduzido de personagens;</a:t>
            </a:r>
          </a:p>
          <a:p>
            <a:pPr marL="285750" indent="-285750">
              <a:buFont typeface="Arial" panose="020B0604020202020204" pitchFamily="34" charset="0"/>
              <a:buChar char="•"/>
            </a:pPr>
            <a:r>
              <a:rPr lang="pt-BR" dirty="0" smtClean="0">
                <a:latin typeface="Courier New" panose="02070309020205020404" pitchFamily="49" charset="0"/>
                <a:cs typeface="Courier New" panose="02070309020205020404" pitchFamily="49" charset="0"/>
              </a:rPr>
              <a:t>Narrativas breves;</a:t>
            </a:r>
          </a:p>
          <a:p>
            <a:pPr marL="285750" indent="-285750">
              <a:buFont typeface="Arial" panose="020B0604020202020204" pitchFamily="34" charset="0"/>
              <a:buChar char="•"/>
            </a:pPr>
            <a:r>
              <a:rPr lang="pt-BR" dirty="0" smtClean="0">
                <a:latin typeface="Courier New" panose="02070309020205020404" pitchFamily="49" charset="0"/>
                <a:cs typeface="Courier New" panose="02070309020205020404" pitchFamily="49" charset="0"/>
              </a:rPr>
              <a:t>Uma só célula dramática.</a:t>
            </a:r>
          </a:p>
        </p:txBody>
      </p:sp>
    </p:spTree>
    <p:extLst>
      <p:ext uri="{BB962C8B-B14F-4D97-AF65-F5344CB8AC3E}">
        <p14:creationId xmlns:p14="http://schemas.microsoft.com/office/powerpoint/2010/main" val="7386586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1835696" y="2342959"/>
            <a:ext cx="6840759" cy="369332"/>
          </a:xfrm>
          <a:prstGeom prst="rect">
            <a:avLst/>
          </a:prstGeom>
          <a:noFill/>
        </p:spPr>
        <p:txBody>
          <a:bodyPr wrap="square" rtlCol="0">
            <a:spAutoFit/>
          </a:bodyPr>
          <a:lstStyle/>
          <a:p>
            <a:r>
              <a:rPr lang="pt-BR" b="1" dirty="0" smtClean="0">
                <a:latin typeface="Courier New" pitchFamily="49" charset="0"/>
                <a:cs typeface="Courier New" pitchFamily="49" charset="0"/>
              </a:rPr>
              <a:t>A explicação – Luiz Fernando Veríssimo</a:t>
            </a:r>
            <a:endParaRPr lang="pt-BR" b="1" dirty="0">
              <a:latin typeface="Courier New" pitchFamily="49" charset="0"/>
              <a:cs typeface="Courier New" pitchFamily="49" charset="0"/>
            </a:endParaRPr>
          </a:p>
        </p:txBody>
      </p:sp>
      <p:sp>
        <p:nvSpPr>
          <p:cNvPr id="2" name="CaixaDeTexto 1"/>
          <p:cNvSpPr txBox="1"/>
          <p:nvPr/>
        </p:nvSpPr>
        <p:spPr>
          <a:xfrm>
            <a:off x="204627" y="2808650"/>
            <a:ext cx="8734748" cy="3970318"/>
          </a:xfrm>
          <a:prstGeom prst="rect">
            <a:avLst/>
          </a:prstGeom>
          <a:noFill/>
        </p:spPr>
        <p:txBody>
          <a:bodyPr wrap="square" rtlCol="0">
            <a:spAutoFit/>
          </a:bodyPr>
          <a:lstStyle/>
          <a:p>
            <a:pPr indent="457200" algn="just"/>
            <a:r>
              <a:rPr lang="pt-BR" dirty="0">
                <a:latin typeface="Courier New" pitchFamily="49" charset="0"/>
                <a:cs typeface="Courier New" pitchFamily="49" charset="0"/>
              </a:rPr>
              <a:t>Ele só chegou em casa na quinta-feira. Bermuda suja, camiseta de um bloco da Bahia. Quando ia começar a falar, a mulher levantou a mão e disse</a:t>
            </a:r>
            <a:r>
              <a:rPr lang="pt-BR" dirty="0" smtClean="0">
                <a:latin typeface="Courier New" pitchFamily="49" charset="0"/>
                <a:cs typeface="Courier New" pitchFamily="49" charset="0"/>
              </a:rPr>
              <a:t>:</a:t>
            </a:r>
            <a:endParaRPr lang="pt-BR" dirty="0">
              <a:latin typeface="Courier New" pitchFamily="49" charset="0"/>
              <a:cs typeface="Courier New" pitchFamily="49" charset="0"/>
            </a:endParaRPr>
          </a:p>
          <a:p>
            <a:pPr indent="457200" algn="just"/>
            <a:r>
              <a:rPr lang="pt-BR" dirty="0">
                <a:latin typeface="Courier New" pitchFamily="49" charset="0"/>
                <a:cs typeface="Courier New" pitchFamily="49" charset="0"/>
              </a:rPr>
              <a:t>– Espera. Vou chamar as crianças</a:t>
            </a:r>
            <a:r>
              <a:rPr lang="pt-BR" dirty="0" smtClean="0">
                <a:latin typeface="Courier New" pitchFamily="49" charset="0"/>
                <a:cs typeface="Courier New" pitchFamily="49" charset="0"/>
              </a:rPr>
              <a:t>.</a:t>
            </a:r>
            <a:endParaRPr lang="pt-BR" dirty="0">
              <a:latin typeface="Courier New" pitchFamily="49" charset="0"/>
              <a:cs typeface="Courier New" pitchFamily="49" charset="0"/>
            </a:endParaRPr>
          </a:p>
          <a:p>
            <a:pPr indent="457200" algn="just"/>
            <a:r>
              <a:rPr lang="pt-BR" dirty="0">
                <a:latin typeface="Courier New" pitchFamily="49" charset="0"/>
                <a:cs typeface="Courier New" pitchFamily="49" charset="0"/>
              </a:rPr>
              <a:t>As “crianças”, na verdade tinham 18 e 17 anos. Olharam o pai com curiosidade</a:t>
            </a:r>
            <a:r>
              <a:rPr lang="pt-BR" dirty="0" smtClean="0">
                <a:latin typeface="Courier New" pitchFamily="49" charset="0"/>
                <a:cs typeface="Courier New" pitchFamily="49" charset="0"/>
              </a:rPr>
              <a:t>.</a:t>
            </a:r>
            <a:endParaRPr lang="pt-BR" dirty="0">
              <a:latin typeface="Courier New" pitchFamily="49" charset="0"/>
              <a:cs typeface="Courier New" pitchFamily="49" charset="0"/>
            </a:endParaRPr>
          </a:p>
          <a:p>
            <a:pPr indent="457200" algn="just"/>
            <a:r>
              <a:rPr lang="pt-BR" dirty="0">
                <a:latin typeface="Courier New" pitchFamily="49" charset="0"/>
                <a:cs typeface="Courier New" pitchFamily="49" charset="0"/>
              </a:rPr>
              <a:t>– Onde você andou, papai</a:t>
            </a:r>
            <a:r>
              <a:rPr lang="pt-BR" dirty="0" smtClean="0">
                <a:latin typeface="Courier New" pitchFamily="49" charset="0"/>
                <a:cs typeface="Courier New" pitchFamily="49" charset="0"/>
              </a:rPr>
              <a:t>?</a:t>
            </a:r>
            <a:endParaRPr lang="pt-BR" dirty="0">
              <a:latin typeface="Courier New" pitchFamily="49" charset="0"/>
              <a:cs typeface="Courier New" pitchFamily="49" charset="0"/>
            </a:endParaRPr>
          </a:p>
          <a:p>
            <a:pPr indent="457200" algn="just"/>
            <a:r>
              <a:rPr lang="pt-BR" dirty="0">
                <a:latin typeface="Courier New" pitchFamily="49" charset="0"/>
                <a:cs typeface="Courier New" pitchFamily="49" charset="0"/>
              </a:rPr>
              <a:t>– Eu</a:t>
            </a:r>
            <a:r>
              <a:rPr lang="pt-BR" dirty="0" smtClean="0">
                <a:latin typeface="Courier New" pitchFamily="49" charset="0"/>
                <a:cs typeface="Courier New" pitchFamily="49" charset="0"/>
              </a:rPr>
              <a:t>...</a:t>
            </a:r>
            <a:endParaRPr lang="pt-BR" dirty="0">
              <a:latin typeface="Courier New" pitchFamily="49" charset="0"/>
              <a:cs typeface="Courier New" pitchFamily="49" charset="0"/>
            </a:endParaRPr>
          </a:p>
          <a:p>
            <a:pPr indent="457200" algn="just"/>
            <a:r>
              <a:rPr lang="pt-BR" dirty="0">
                <a:latin typeface="Courier New" pitchFamily="49" charset="0"/>
                <a:cs typeface="Courier New" pitchFamily="49" charset="0"/>
              </a:rPr>
              <a:t>A mulher o deteve outra vez. Foi chamar os vizinhos. Só quando já tinha uma dúzia de pessoas dentro da sala, incluindo o seu Euclides do andar de baixo, ele pode começar a falar. Mas estranhou a cara da mulher. Não era a cara de uma mulher indignada com um marido que desaparecera de casa na sexta-feira antes do carnaval e só voltara na quinta, de </a:t>
            </a:r>
            <a:r>
              <a:rPr lang="pt-BR" dirty="0" smtClean="0">
                <a:latin typeface="Courier New" pitchFamily="49" charset="0"/>
                <a:cs typeface="Courier New" pitchFamily="49" charset="0"/>
              </a:rPr>
              <a:t>bermuda</a:t>
            </a:r>
            <a:endParaRPr lang="pt-BR" dirty="0">
              <a:latin typeface="Courier New" pitchFamily="49" charset="0"/>
              <a:cs typeface="Courier New" pitchFamily="49" charset="0"/>
            </a:endParaRPr>
          </a:p>
        </p:txBody>
      </p:sp>
      <p:pic>
        <p:nvPicPr>
          <p:cNvPr id="3" name="Imagem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6852" b="30199"/>
          <a:stretch/>
        </p:blipFill>
        <p:spPr>
          <a:xfrm rot="10800000">
            <a:off x="107502" y="116632"/>
            <a:ext cx="8910586" cy="2073900"/>
          </a:xfrm>
          <a:prstGeom prst="rect">
            <a:avLst/>
          </a:prstGeom>
        </p:spPr>
      </p:pic>
      <p:sp>
        <p:nvSpPr>
          <p:cNvPr id="6" name="Retângulo 5"/>
          <p:cNvSpPr/>
          <p:nvPr/>
        </p:nvSpPr>
        <p:spPr>
          <a:xfrm>
            <a:off x="1458676" y="2267477"/>
            <a:ext cx="6264696"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9395419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1763688" y="2342959"/>
            <a:ext cx="6840759" cy="369332"/>
          </a:xfrm>
          <a:prstGeom prst="rect">
            <a:avLst/>
          </a:prstGeom>
          <a:noFill/>
        </p:spPr>
        <p:txBody>
          <a:bodyPr wrap="square" rtlCol="0">
            <a:spAutoFit/>
          </a:bodyPr>
          <a:lstStyle/>
          <a:p>
            <a:r>
              <a:rPr lang="pt-BR" b="1" dirty="0" smtClean="0">
                <a:latin typeface="Courier New" pitchFamily="49" charset="0"/>
                <a:cs typeface="Courier New" pitchFamily="49" charset="0"/>
              </a:rPr>
              <a:t>A explicação – Luiz Fernando Veríssimo</a:t>
            </a:r>
            <a:endParaRPr lang="pt-BR" b="1" dirty="0">
              <a:latin typeface="Courier New" pitchFamily="49" charset="0"/>
              <a:cs typeface="Courier New" pitchFamily="49" charset="0"/>
            </a:endParaRPr>
          </a:p>
        </p:txBody>
      </p:sp>
      <p:sp>
        <p:nvSpPr>
          <p:cNvPr id="2" name="CaixaDeTexto 1"/>
          <p:cNvSpPr txBox="1"/>
          <p:nvPr/>
        </p:nvSpPr>
        <p:spPr>
          <a:xfrm>
            <a:off x="204627" y="2808650"/>
            <a:ext cx="8734748" cy="4247317"/>
          </a:xfrm>
          <a:prstGeom prst="rect">
            <a:avLst/>
          </a:prstGeom>
          <a:noFill/>
        </p:spPr>
        <p:txBody>
          <a:bodyPr wrap="square" rtlCol="0">
            <a:spAutoFit/>
          </a:bodyPr>
          <a:lstStyle/>
          <a:p>
            <a:pPr indent="457200" algn="just"/>
            <a:r>
              <a:rPr lang="pt-BR" dirty="0">
                <a:latin typeface="Courier New" pitchFamily="49" charset="0"/>
                <a:cs typeface="Courier New" pitchFamily="49" charset="0"/>
              </a:rPr>
              <a:t>suja e camiseta do “</a:t>
            </a:r>
            <a:r>
              <a:rPr lang="pt-BR" dirty="0" err="1">
                <a:latin typeface="Courier New" pitchFamily="49" charset="0"/>
                <a:cs typeface="Courier New" pitchFamily="49" charset="0"/>
              </a:rPr>
              <a:t>Muqueca</a:t>
            </a:r>
            <a:r>
              <a:rPr lang="pt-BR" dirty="0">
                <a:latin typeface="Courier New" pitchFamily="49" charset="0"/>
                <a:cs typeface="Courier New" pitchFamily="49" charset="0"/>
              </a:rPr>
              <a:t> com farofa”. Ela estava sorrindo. Ela estava olhando para ele com carinho</a:t>
            </a:r>
            <a:r>
              <a:rPr lang="pt-BR" dirty="0" smtClean="0">
                <a:latin typeface="Courier New" pitchFamily="49" charset="0"/>
                <a:cs typeface="Courier New" pitchFamily="49" charset="0"/>
              </a:rPr>
              <a:t>.</a:t>
            </a:r>
          </a:p>
          <a:p>
            <a:pPr indent="457200" algn="just"/>
            <a:r>
              <a:rPr lang="pt-BR" dirty="0" smtClean="0">
                <a:latin typeface="Courier New" pitchFamily="49" charset="0"/>
                <a:cs typeface="Courier New" pitchFamily="49" charset="0"/>
              </a:rPr>
              <a:t>*</a:t>
            </a:r>
            <a:endParaRPr lang="pt-BR" dirty="0">
              <a:latin typeface="Courier New" pitchFamily="49" charset="0"/>
              <a:cs typeface="Courier New" pitchFamily="49" charset="0"/>
            </a:endParaRPr>
          </a:p>
          <a:p>
            <a:pPr indent="457200" algn="just"/>
            <a:r>
              <a:rPr lang="pt-BR" dirty="0">
                <a:latin typeface="Courier New" pitchFamily="49" charset="0"/>
                <a:cs typeface="Courier New" pitchFamily="49" charset="0"/>
              </a:rPr>
              <a:t>– Que cara é essa, mulher</a:t>
            </a:r>
            <a:r>
              <a:rPr lang="pt-BR" dirty="0" smtClean="0">
                <a:latin typeface="Courier New" pitchFamily="49" charset="0"/>
                <a:cs typeface="Courier New" pitchFamily="49" charset="0"/>
              </a:rPr>
              <a:t>?</a:t>
            </a:r>
            <a:endParaRPr lang="pt-BR" dirty="0">
              <a:latin typeface="Courier New" pitchFamily="49" charset="0"/>
              <a:cs typeface="Courier New" pitchFamily="49" charset="0"/>
            </a:endParaRPr>
          </a:p>
          <a:p>
            <a:pPr indent="457200" algn="just"/>
            <a:r>
              <a:rPr lang="pt-BR" dirty="0">
                <a:latin typeface="Courier New" pitchFamily="49" charset="0"/>
                <a:cs typeface="Courier New" pitchFamily="49" charset="0"/>
              </a:rPr>
              <a:t>– Você não existe, sabia</a:t>
            </a:r>
            <a:r>
              <a:rPr lang="pt-BR" dirty="0" smtClean="0">
                <a:latin typeface="Courier New" pitchFamily="49" charset="0"/>
                <a:cs typeface="Courier New" pitchFamily="49" charset="0"/>
              </a:rPr>
              <a:t>?</a:t>
            </a:r>
            <a:endParaRPr lang="pt-BR" dirty="0">
              <a:latin typeface="Courier New" pitchFamily="49" charset="0"/>
              <a:cs typeface="Courier New" pitchFamily="49" charset="0"/>
            </a:endParaRPr>
          </a:p>
          <a:p>
            <a:pPr indent="457200" algn="just"/>
            <a:r>
              <a:rPr lang="pt-BR" dirty="0">
                <a:latin typeface="Courier New" pitchFamily="49" charset="0"/>
                <a:cs typeface="Courier New" pitchFamily="49" charset="0"/>
              </a:rPr>
              <a:t>– Como, não existo</a:t>
            </a:r>
            <a:r>
              <a:rPr lang="pt-BR" dirty="0" smtClean="0">
                <a:latin typeface="Courier New" pitchFamily="49" charset="0"/>
                <a:cs typeface="Courier New" pitchFamily="49" charset="0"/>
              </a:rPr>
              <a:t>?</a:t>
            </a:r>
            <a:endParaRPr lang="pt-BR" dirty="0">
              <a:latin typeface="Courier New" pitchFamily="49" charset="0"/>
              <a:cs typeface="Courier New" pitchFamily="49" charset="0"/>
            </a:endParaRPr>
          </a:p>
          <a:p>
            <a:pPr indent="457200" algn="just"/>
            <a:r>
              <a:rPr lang="pt-BR" dirty="0">
                <a:latin typeface="Courier New" pitchFamily="49" charset="0"/>
                <a:cs typeface="Courier New" pitchFamily="49" charset="0"/>
              </a:rPr>
              <a:t>– Você é uma anedota antiga. Marido que foge no carnaval e volta com uma explicação ridícula. Isso é pura nostalgia. Só você, mesmo</a:t>
            </a:r>
            <a:r>
              <a:rPr lang="pt-BR" dirty="0" smtClean="0">
                <a:latin typeface="Courier New" pitchFamily="49" charset="0"/>
                <a:cs typeface="Courier New" pitchFamily="49" charset="0"/>
              </a:rPr>
              <a:t>...</a:t>
            </a:r>
            <a:endParaRPr lang="pt-BR" dirty="0">
              <a:latin typeface="Courier New" pitchFamily="49" charset="0"/>
              <a:cs typeface="Courier New" pitchFamily="49" charset="0"/>
            </a:endParaRPr>
          </a:p>
          <a:p>
            <a:pPr indent="457200" algn="just"/>
            <a:r>
              <a:rPr lang="pt-BR" dirty="0">
                <a:latin typeface="Courier New" pitchFamily="49" charset="0"/>
                <a:cs typeface="Courier New" pitchFamily="49" charset="0"/>
              </a:rPr>
              <a:t>– Deixa ele dar a explicação, mãe</a:t>
            </a:r>
            <a:r>
              <a:rPr lang="pt-BR" dirty="0" smtClean="0">
                <a:latin typeface="Courier New" pitchFamily="49" charset="0"/>
                <a:cs typeface="Courier New" pitchFamily="49" charset="0"/>
              </a:rPr>
              <a:t>.</a:t>
            </a:r>
            <a:endParaRPr lang="pt-BR" dirty="0">
              <a:latin typeface="Courier New" pitchFamily="49" charset="0"/>
              <a:cs typeface="Courier New" pitchFamily="49" charset="0"/>
            </a:endParaRPr>
          </a:p>
          <a:p>
            <a:pPr indent="457200" algn="just"/>
            <a:r>
              <a:rPr lang="pt-BR" dirty="0">
                <a:latin typeface="Courier New" pitchFamily="49" charset="0"/>
                <a:cs typeface="Courier New" pitchFamily="49" charset="0"/>
              </a:rPr>
              <a:t>Ele hesitou. Depois contou que tinha sido sequestrado por alienígenas e, quando vira, estava atrás de um trio elétrico em Salvador. Fora trazido de volta pelos mesmos alienígenas</a:t>
            </a:r>
            <a:r>
              <a:rPr lang="pt-BR" dirty="0" smtClean="0">
                <a:latin typeface="Courier New" pitchFamily="49" charset="0"/>
                <a:cs typeface="Courier New" pitchFamily="49" charset="0"/>
              </a:rPr>
              <a:t>.</a:t>
            </a:r>
            <a:endParaRPr lang="pt-BR" dirty="0">
              <a:latin typeface="Courier New" pitchFamily="49" charset="0"/>
              <a:cs typeface="Courier New" pitchFamily="49" charset="0"/>
            </a:endParaRPr>
          </a:p>
          <a:p>
            <a:pPr indent="457200" algn="just"/>
            <a:r>
              <a:rPr lang="pt-BR" dirty="0">
                <a:latin typeface="Courier New" pitchFamily="49" charset="0"/>
                <a:cs typeface="Courier New" pitchFamily="49" charset="0"/>
              </a:rPr>
              <a:t>*</a:t>
            </a:r>
          </a:p>
          <a:p>
            <a:pPr indent="457200" algn="just"/>
            <a:endParaRPr lang="pt-BR" dirty="0">
              <a:latin typeface="Courier New" pitchFamily="49" charset="0"/>
              <a:cs typeface="Courier New" pitchFamily="49" charset="0"/>
            </a:endParaRPr>
          </a:p>
        </p:txBody>
      </p:sp>
      <p:pic>
        <p:nvPicPr>
          <p:cNvPr id="3" name="Imagem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6852" b="30199"/>
          <a:stretch/>
        </p:blipFill>
        <p:spPr>
          <a:xfrm rot="10800000">
            <a:off x="107502" y="116632"/>
            <a:ext cx="8910586" cy="2073900"/>
          </a:xfrm>
          <a:prstGeom prst="rect">
            <a:avLst/>
          </a:prstGeom>
        </p:spPr>
      </p:pic>
      <p:sp>
        <p:nvSpPr>
          <p:cNvPr id="6" name="Retângulo 5"/>
          <p:cNvSpPr/>
          <p:nvPr/>
        </p:nvSpPr>
        <p:spPr>
          <a:xfrm>
            <a:off x="1458676" y="2267477"/>
            <a:ext cx="6264696"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264721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51" name="Picture 3"/>
          <p:cNvPicPr>
            <a:picLocks noChangeAspect="1" noChangeArrowheads="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536317" y="335301"/>
            <a:ext cx="1053576" cy="1107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ixaDeTexto 1"/>
          <p:cNvSpPr txBox="1"/>
          <p:nvPr/>
        </p:nvSpPr>
        <p:spPr>
          <a:xfrm>
            <a:off x="1691681" y="1629986"/>
            <a:ext cx="7344816" cy="400110"/>
          </a:xfrm>
          <a:prstGeom prst="rect">
            <a:avLst/>
          </a:prstGeom>
          <a:noFill/>
        </p:spPr>
        <p:txBody>
          <a:bodyPr wrap="square" rtlCol="0">
            <a:spAutoFit/>
          </a:bodyPr>
          <a:lstStyle/>
          <a:p>
            <a:r>
              <a:rPr lang="pt-BR" sz="2000" b="1" dirty="0" smtClean="0">
                <a:latin typeface="Courier New" panose="02070309020205020404" pitchFamily="49" charset="0"/>
                <a:cs typeface="Courier New" panose="02070309020205020404" pitchFamily="49" charset="0"/>
              </a:rPr>
              <a:t>Um pouco de história e incertezas...</a:t>
            </a:r>
            <a:endParaRPr lang="pt-BR" sz="2000" b="1" dirty="0">
              <a:latin typeface="Courier New" panose="02070309020205020404" pitchFamily="49" charset="0"/>
              <a:cs typeface="Courier New" panose="02070309020205020404" pitchFamily="49" charset="0"/>
            </a:endParaRPr>
          </a:p>
        </p:txBody>
      </p:sp>
      <p:sp>
        <p:nvSpPr>
          <p:cNvPr id="6" name="Retângulo 5"/>
          <p:cNvSpPr/>
          <p:nvPr/>
        </p:nvSpPr>
        <p:spPr>
          <a:xfrm>
            <a:off x="1475656" y="1580627"/>
            <a:ext cx="5839244" cy="4988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827584" y="2420888"/>
            <a:ext cx="7344816" cy="4093428"/>
          </a:xfrm>
          <a:prstGeom prst="rect">
            <a:avLst/>
          </a:prstGeom>
          <a:noFill/>
        </p:spPr>
        <p:txBody>
          <a:bodyPr wrap="square" rtlCol="0">
            <a:spAutoFit/>
          </a:bodyPr>
          <a:lstStyle/>
          <a:p>
            <a:pPr marL="285750" indent="-285750" algn="just">
              <a:buFont typeface="Arial" panose="020B0604020202020204" pitchFamily="34" charset="0"/>
              <a:buChar char="•"/>
            </a:pPr>
            <a:r>
              <a:rPr lang="pt-BR" sz="2000" dirty="0">
                <a:latin typeface="Courier New" panose="02070309020205020404" pitchFamily="49" charset="0"/>
                <a:cs typeface="Courier New" panose="02070309020205020404" pitchFamily="49" charset="0"/>
              </a:rPr>
              <a:t>A palavra carnaval vem do latim </a:t>
            </a:r>
            <a:r>
              <a:rPr lang="pt-BR" sz="2000" dirty="0" err="1">
                <a:latin typeface="Courier New" panose="02070309020205020404" pitchFamily="49" charset="0"/>
                <a:cs typeface="Courier New" panose="02070309020205020404" pitchFamily="49" charset="0"/>
              </a:rPr>
              <a:t>carnis</a:t>
            </a:r>
            <a:r>
              <a:rPr lang="pt-BR" sz="2000" dirty="0">
                <a:latin typeface="Courier New" panose="02070309020205020404" pitchFamily="49" charset="0"/>
                <a:cs typeface="Courier New" panose="02070309020205020404" pitchFamily="49" charset="0"/>
              </a:rPr>
              <a:t> </a:t>
            </a:r>
            <a:r>
              <a:rPr lang="pt-BR" sz="2000" dirty="0" err="1">
                <a:latin typeface="Courier New" panose="02070309020205020404" pitchFamily="49" charset="0"/>
                <a:cs typeface="Courier New" panose="02070309020205020404" pitchFamily="49" charset="0"/>
              </a:rPr>
              <a:t>levale</a:t>
            </a:r>
            <a:r>
              <a:rPr lang="pt-BR" sz="2000" dirty="0">
                <a:latin typeface="Courier New" panose="02070309020205020404" pitchFamily="49" charset="0"/>
                <a:cs typeface="Courier New" panose="02070309020205020404" pitchFamily="49" charset="0"/>
              </a:rPr>
              <a:t> que significa “retirar a carne</a:t>
            </a:r>
            <a:r>
              <a:rPr lang="pt-BR" sz="2000" dirty="0" smtClean="0">
                <a:latin typeface="Courier New" panose="02070309020205020404" pitchFamily="49" charset="0"/>
                <a:cs typeface="Courier New" panose="02070309020205020404" pitchFamily="49" charset="0"/>
              </a:rPr>
              <a:t>”.</a:t>
            </a:r>
          </a:p>
          <a:p>
            <a:pPr marL="285750" indent="-285750" algn="just">
              <a:buFont typeface="Arial" panose="020B0604020202020204" pitchFamily="34" charset="0"/>
              <a:buChar char="•"/>
            </a:pPr>
            <a:r>
              <a:rPr lang="pt-BR" sz="2000" dirty="0" smtClean="0">
                <a:latin typeface="Courier New" panose="02070309020205020404" pitchFamily="49" charset="0"/>
                <a:cs typeface="Courier New" panose="02070309020205020404" pitchFamily="49" charset="0"/>
              </a:rPr>
              <a:t>Para </a:t>
            </a:r>
            <a:r>
              <a:rPr lang="pt-BR" sz="2000" dirty="0">
                <a:latin typeface="Courier New" panose="02070309020205020404" pitchFamily="49" charset="0"/>
                <a:cs typeface="Courier New" panose="02070309020205020404" pitchFamily="49" charset="0"/>
              </a:rPr>
              <a:t>alguns estudiosos, o Carnaval teve origem na Babilônia através da comemoração das </a:t>
            </a:r>
            <a:r>
              <a:rPr lang="pt-BR" sz="2000" dirty="0" err="1">
                <a:latin typeface="Courier New" panose="02070309020205020404" pitchFamily="49" charset="0"/>
                <a:cs typeface="Courier New" panose="02070309020205020404" pitchFamily="49" charset="0"/>
              </a:rPr>
              <a:t>Saceias</a:t>
            </a:r>
            <a:r>
              <a:rPr lang="pt-BR" sz="2000" dirty="0">
                <a:latin typeface="Courier New" panose="02070309020205020404" pitchFamily="49" charset="0"/>
                <a:cs typeface="Courier New" panose="02070309020205020404" pitchFamily="49" charset="0"/>
              </a:rPr>
              <a:t>. Nessa festa, concedia-se a um prisioneiro que assumisse a identidade do rei por alguns dias, sendo morto ao fim da comemoração</a:t>
            </a:r>
            <a:r>
              <a:rPr lang="pt-BR" sz="2000" dirty="0" smtClean="0">
                <a:latin typeface="Courier New" panose="02070309020205020404" pitchFamily="49" charset="0"/>
                <a:cs typeface="Courier New" panose="02070309020205020404" pitchFamily="49" charset="0"/>
              </a:rPr>
              <a:t>.</a:t>
            </a:r>
          </a:p>
          <a:p>
            <a:pPr marL="285750" indent="-285750" algn="just">
              <a:buFont typeface="Arial" panose="020B0604020202020204" pitchFamily="34" charset="0"/>
              <a:buChar char="•"/>
            </a:pPr>
            <a:r>
              <a:rPr lang="pt-BR" sz="2000" dirty="0">
                <a:latin typeface="Courier New" panose="02070309020205020404" pitchFamily="49" charset="0"/>
                <a:cs typeface="Courier New" panose="02070309020205020404" pitchFamily="49" charset="0"/>
              </a:rPr>
              <a:t>Ainda na Babilônia outra festa poderia ter dado origem ao Carnaval quando, no templo do deus </a:t>
            </a:r>
            <a:r>
              <a:rPr lang="pt-BR" sz="2000" dirty="0" err="1">
                <a:latin typeface="Courier New" panose="02070309020205020404" pitchFamily="49" charset="0"/>
                <a:cs typeface="Courier New" panose="02070309020205020404" pitchFamily="49" charset="0"/>
              </a:rPr>
              <a:t>Marduk</a:t>
            </a:r>
            <a:r>
              <a:rPr lang="pt-BR" sz="2000" dirty="0">
                <a:latin typeface="Courier New" panose="02070309020205020404" pitchFamily="49" charset="0"/>
                <a:cs typeface="Courier New" panose="02070309020205020404" pitchFamily="49" charset="0"/>
              </a:rPr>
              <a:t>, o rei era agredido e humilhado, confirmando a sua inferioridade diante da figura divina.</a:t>
            </a:r>
          </a:p>
        </p:txBody>
      </p:sp>
    </p:spTree>
    <p:extLst>
      <p:ext uri="{BB962C8B-B14F-4D97-AF65-F5344CB8AC3E}">
        <p14:creationId xmlns:p14="http://schemas.microsoft.com/office/powerpoint/2010/main" val="32656590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1691680" y="1834388"/>
            <a:ext cx="6840759" cy="369332"/>
          </a:xfrm>
          <a:prstGeom prst="rect">
            <a:avLst/>
          </a:prstGeom>
          <a:noFill/>
        </p:spPr>
        <p:txBody>
          <a:bodyPr wrap="square" rtlCol="0">
            <a:spAutoFit/>
          </a:bodyPr>
          <a:lstStyle/>
          <a:p>
            <a:r>
              <a:rPr lang="pt-BR" b="1" dirty="0" smtClean="0">
                <a:latin typeface="Courier New" pitchFamily="49" charset="0"/>
                <a:cs typeface="Courier New" pitchFamily="49" charset="0"/>
              </a:rPr>
              <a:t>A explicação – Luiz Fernando Veríssimo</a:t>
            </a:r>
            <a:endParaRPr lang="pt-BR" b="1" dirty="0">
              <a:latin typeface="Courier New" pitchFamily="49" charset="0"/>
              <a:cs typeface="Courier New" pitchFamily="49" charset="0"/>
            </a:endParaRPr>
          </a:p>
        </p:txBody>
      </p:sp>
      <p:sp>
        <p:nvSpPr>
          <p:cNvPr id="2" name="CaixaDeTexto 1"/>
          <p:cNvSpPr txBox="1"/>
          <p:nvPr/>
        </p:nvSpPr>
        <p:spPr>
          <a:xfrm>
            <a:off x="301749" y="2280664"/>
            <a:ext cx="8734748" cy="4247317"/>
          </a:xfrm>
          <a:prstGeom prst="rect">
            <a:avLst/>
          </a:prstGeom>
          <a:noFill/>
        </p:spPr>
        <p:txBody>
          <a:bodyPr wrap="square" rtlCol="0">
            <a:spAutoFit/>
          </a:bodyPr>
          <a:lstStyle/>
          <a:p>
            <a:pPr indent="457200" algn="just"/>
            <a:r>
              <a:rPr lang="pt-BR" dirty="0">
                <a:latin typeface="Courier New" pitchFamily="49" charset="0"/>
                <a:cs typeface="Courier New" pitchFamily="49" charset="0"/>
              </a:rPr>
              <a:t>Foi aplaudido. O seu Euclides, do andar de baixo, era o mais emocionado. Aquilo lhe lembrava o seu tempo, quando ele também escapava no carnaval e depois precisava inventar uma desculpa para a patroa. Bons tempos. Não voltavam mais. A não ser assim, como reconstrução histórica, para as crianças.</a:t>
            </a:r>
          </a:p>
          <a:p>
            <a:pPr indent="457200" algn="just"/>
            <a:r>
              <a:rPr lang="pt-BR" dirty="0" smtClean="0">
                <a:latin typeface="Courier New" pitchFamily="49" charset="0"/>
                <a:cs typeface="Courier New" pitchFamily="49" charset="0"/>
              </a:rPr>
              <a:t>*</a:t>
            </a:r>
            <a:endParaRPr lang="pt-BR" dirty="0">
              <a:latin typeface="Courier New" pitchFamily="49" charset="0"/>
              <a:cs typeface="Courier New" pitchFamily="49" charset="0"/>
            </a:endParaRPr>
          </a:p>
          <a:p>
            <a:pPr indent="457200" algn="just"/>
            <a:r>
              <a:rPr lang="pt-BR" dirty="0">
                <a:latin typeface="Courier New" pitchFamily="49" charset="0"/>
                <a:cs typeface="Courier New" pitchFamily="49" charset="0"/>
              </a:rPr>
              <a:t>A mulher estava abraçando o marido, dizendo “Vá tomar seu banho, vá”. Ele devia estar cansado, depois de pular todos aqueles dias atrás de um trio elétrico. Sem falar nas viagens de ida e volta, na espaçonave. Só ele mesmo...</a:t>
            </a:r>
          </a:p>
          <a:p>
            <a:pPr indent="457200" algn="just"/>
            <a:endParaRPr lang="pt-BR" dirty="0">
              <a:latin typeface="Courier New" pitchFamily="49" charset="0"/>
              <a:cs typeface="Courier New" pitchFamily="49" charset="0"/>
            </a:endParaRPr>
          </a:p>
          <a:p>
            <a:pPr indent="457200" algn="just"/>
            <a:r>
              <a:rPr lang="pt-BR" dirty="0">
                <a:latin typeface="Courier New" pitchFamily="49" charset="0"/>
                <a:cs typeface="Courier New" pitchFamily="49" charset="0"/>
              </a:rPr>
              <a:t>Quando arrombaram a porta do banheiro, horas depois, ele tinha saído pela janela. Ainda bem que a nave dos alienígenas ficara por perto. Ele iria pegar no mínimo mais três dias em Salvador, onde, como se sabe, o carnaval nunca acaba.</a:t>
            </a:r>
          </a:p>
        </p:txBody>
      </p:sp>
      <p:pic>
        <p:nvPicPr>
          <p:cNvPr id="3" name="Imagem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6852" b="30199"/>
          <a:stretch/>
        </p:blipFill>
        <p:spPr>
          <a:xfrm rot="10800000">
            <a:off x="107505" y="-236990"/>
            <a:ext cx="8910586" cy="2073900"/>
          </a:xfrm>
          <a:prstGeom prst="rect">
            <a:avLst/>
          </a:prstGeom>
        </p:spPr>
      </p:pic>
      <p:sp>
        <p:nvSpPr>
          <p:cNvPr id="6" name="Retângulo 5"/>
          <p:cNvSpPr/>
          <p:nvPr/>
        </p:nvSpPr>
        <p:spPr>
          <a:xfrm>
            <a:off x="1393825" y="1757444"/>
            <a:ext cx="6264696"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284273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3491880" y="2452143"/>
            <a:ext cx="4608512" cy="523220"/>
          </a:xfrm>
          <a:prstGeom prst="rect">
            <a:avLst/>
          </a:prstGeom>
          <a:noFill/>
        </p:spPr>
        <p:txBody>
          <a:bodyPr wrap="square" rtlCol="0">
            <a:spAutoFit/>
          </a:bodyPr>
          <a:lstStyle/>
          <a:p>
            <a:r>
              <a:rPr lang="pt-BR" sz="2800" b="1" dirty="0" smtClean="0">
                <a:latin typeface="Courier New" pitchFamily="49" charset="0"/>
                <a:cs typeface="Courier New" pitchFamily="49" charset="0"/>
              </a:rPr>
              <a:t>Crônica</a:t>
            </a:r>
            <a:endParaRPr lang="pt-BR" sz="2800" b="1" dirty="0">
              <a:latin typeface="Courier New" pitchFamily="49" charset="0"/>
              <a:cs typeface="Courier New" pitchFamily="49" charset="0"/>
            </a:endParaRPr>
          </a:p>
        </p:txBody>
      </p:sp>
      <p:sp>
        <p:nvSpPr>
          <p:cNvPr id="2" name="CaixaDeTexto 1"/>
          <p:cNvSpPr txBox="1"/>
          <p:nvPr/>
        </p:nvSpPr>
        <p:spPr>
          <a:xfrm>
            <a:off x="467544" y="3439302"/>
            <a:ext cx="8446717" cy="1077218"/>
          </a:xfrm>
          <a:prstGeom prst="rect">
            <a:avLst/>
          </a:prstGeom>
          <a:noFill/>
        </p:spPr>
        <p:txBody>
          <a:bodyPr wrap="square" rtlCol="0">
            <a:spAutoFit/>
          </a:bodyPr>
          <a:lstStyle/>
          <a:p>
            <a:endParaRPr lang="pt-BR" sz="3200" dirty="0">
              <a:latin typeface="Courier New" pitchFamily="49" charset="0"/>
              <a:cs typeface="Courier New" pitchFamily="49" charset="0"/>
            </a:endParaRPr>
          </a:p>
          <a:p>
            <a:pPr marL="342900" indent="-342900">
              <a:buFont typeface="Arial" panose="020B0604020202020204" pitchFamily="34" charset="0"/>
              <a:buChar char="•"/>
            </a:pPr>
            <a:endParaRPr lang="pt-BR" sz="3200" dirty="0">
              <a:latin typeface="Courier New" pitchFamily="49" charset="0"/>
              <a:cs typeface="Courier New" pitchFamily="49" charset="0"/>
            </a:endParaRPr>
          </a:p>
        </p:txBody>
      </p:sp>
      <p:pic>
        <p:nvPicPr>
          <p:cNvPr id="3" name="Imagem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6852" b="30199"/>
          <a:stretch/>
        </p:blipFill>
        <p:spPr>
          <a:xfrm rot="10800000">
            <a:off x="107502" y="116632"/>
            <a:ext cx="8910586" cy="2073900"/>
          </a:xfrm>
          <a:prstGeom prst="rect">
            <a:avLst/>
          </a:prstGeom>
        </p:spPr>
      </p:pic>
      <p:sp>
        <p:nvSpPr>
          <p:cNvPr id="6" name="Retângulo 5"/>
          <p:cNvSpPr/>
          <p:nvPr/>
        </p:nvSpPr>
        <p:spPr>
          <a:xfrm>
            <a:off x="2321860" y="2452143"/>
            <a:ext cx="4251932"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755576" y="3573016"/>
            <a:ext cx="7632848" cy="2031325"/>
          </a:xfrm>
          <a:prstGeom prst="rect">
            <a:avLst/>
          </a:prstGeom>
          <a:noFill/>
        </p:spPr>
        <p:txBody>
          <a:bodyPr wrap="square" rtlCol="0">
            <a:spAutoFit/>
          </a:bodyPr>
          <a:lstStyle/>
          <a:p>
            <a:r>
              <a:rPr lang="pt-BR" b="1" dirty="0" smtClean="0">
                <a:latin typeface="Courier New" panose="02070309020205020404" pitchFamily="49" charset="0"/>
                <a:cs typeface="Courier New" panose="02070309020205020404" pitchFamily="49" charset="0"/>
              </a:rPr>
              <a:t>Principais características</a:t>
            </a:r>
          </a:p>
          <a:p>
            <a:endParaRPr lang="pt-BR" dirty="0" smtClean="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pt-BR" dirty="0" smtClean="0">
                <a:latin typeface="Courier New" panose="02070309020205020404" pitchFamily="49" charset="0"/>
                <a:cs typeface="Courier New" panose="02070309020205020404" pitchFamily="49" charset="0"/>
              </a:rPr>
              <a:t>Texto de caráter ficcional, lírico ou filosófico;</a:t>
            </a:r>
          </a:p>
          <a:p>
            <a:pPr marL="285750" indent="-285750">
              <a:buFont typeface="Arial" panose="020B0604020202020204" pitchFamily="34" charset="0"/>
              <a:buChar char="•"/>
            </a:pPr>
            <a:r>
              <a:rPr lang="pt-BR" dirty="0" smtClean="0">
                <a:latin typeface="Courier New" panose="02070309020205020404" pitchFamily="49" charset="0"/>
                <a:cs typeface="Courier New" panose="02070309020205020404" pitchFamily="49" charset="0"/>
              </a:rPr>
              <a:t>Extensão curta;</a:t>
            </a:r>
          </a:p>
          <a:p>
            <a:pPr marL="285750" indent="-285750">
              <a:buFont typeface="Arial" panose="020B0604020202020204" pitchFamily="34" charset="0"/>
              <a:buChar char="•"/>
            </a:pPr>
            <a:r>
              <a:rPr lang="pt-BR" dirty="0" smtClean="0">
                <a:latin typeface="Courier New" panose="02070309020205020404" pitchFamily="49" charset="0"/>
                <a:cs typeface="Courier New" panose="02070309020205020404" pitchFamily="49" charset="0"/>
              </a:rPr>
              <a:t>Geralmente veiculado a um fato ou evento do cotidiano que serve de ponto de partida para reflexão e análise.</a:t>
            </a:r>
          </a:p>
        </p:txBody>
      </p:sp>
    </p:spTree>
    <p:extLst>
      <p:ext uri="{BB962C8B-B14F-4D97-AF65-F5344CB8AC3E}">
        <p14:creationId xmlns:p14="http://schemas.microsoft.com/office/powerpoint/2010/main" val="305826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51" name="Picture 3"/>
          <p:cNvPicPr>
            <a:picLocks noChangeAspect="1" noChangeArrowheads="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536317" y="335301"/>
            <a:ext cx="1053576" cy="1107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ixaDeTexto 1"/>
          <p:cNvSpPr txBox="1"/>
          <p:nvPr/>
        </p:nvSpPr>
        <p:spPr>
          <a:xfrm>
            <a:off x="1691681" y="1629986"/>
            <a:ext cx="7344816" cy="400110"/>
          </a:xfrm>
          <a:prstGeom prst="rect">
            <a:avLst/>
          </a:prstGeom>
          <a:noFill/>
        </p:spPr>
        <p:txBody>
          <a:bodyPr wrap="square" rtlCol="0">
            <a:spAutoFit/>
          </a:bodyPr>
          <a:lstStyle/>
          <a:p>
            <a:r>
              <a:rPr lang="pt-BR" sz="2000" b="1" dirty="0" smtClean="0">
                <a:latin typeface="Courier New" panose="02070309020205020404" pitchFamily="49" charset="0"/>
                <a:cs typeface="Courier New" panose="02070309020205020404" pitchFamily="49" charset="0"/>
              </a:rPr>
              <a:t>Um pouco de história e incertezas...</a:t>
            </a:r>
            <a:endParaRPr lang="pt-BR" sz="2000" b="1" dirty="0">
              <a:latin typeface="Courier New" panose="02070309020205020404" pitchFamily="49" charset="0"/>
              <a:cs typeface="Courier New" panose="02070309020205020404" pitchFamily="49" charset="0"/>
            </a:endParaRPr>
          </a:p>
        </p:txBody>
      </p:sp>
      <p:sp>
        <p:nvSpPr>
          <p:cNvPr id="6" name="Retângulo 5"/>
          <p:cNvSpPr/>
          <p:nvPr/>
        </p:nvSpPr>
        <p:spPr>
          <a:xfrm>
            <a:off x="1475656" y="1580627"/>
            <a:ext cx="5839244" cy="4988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827584" y="2420888"/>
            <a:ext cx="7344816" cy="3785652"/>
          </a:xfrm>
          <a:prstGeom prst="rect">
            <a:avLst/>
          </a:prstGeom>
          <a:noFill/>
        </p:spPr>
        <p:txBody>
          <a:bodyPr wrap="square" rtlCol="0">
            <a:spAutoFit/>
          </a:bodyPr>
          <a:lstStyle/>
          <a:p>
            <a:pPr marL="285750" indent="-285750" algn="just">
              <a:buFont typeface="Arial" panose="020B0604020202020204" pitchFamily="34" charset="0"/>
              <a:buChar char="•"/>
            </a:pPr>
            <a:r>
              <a:rPr lang="pt-BR" sz="2000" dirty="0">
                <a:latin typeface="Courier New" panose="02070309020205020404" pitchFamily="49" charset="0"/>
                <a:cs typeface="Courier New" panose="02070309020205020404" pitchFamily="49" charset="0"/>
              </a:rPr>
              <a:t>Outros historiadores acreditam que o Carnaval teve início na Grécia por volta de 600 a.C., na altura em que era comemorado o princípio da primavera. Há, entretanto, suposições de que a sua origem decorre da </a:t>
            </a:r>
            <a:r>
              <a:rPr lang="pt-BR" sz="2000" dirty="0" err="1">
                <a:latin typeface="Courier New" panose="02070309020205020404" pitchFamily="49" charset="0"/>
                <a:cs typeface="Courier New" panose="02070309020205020404" pitchFamily="49" charset="0"/>
              </a:rPr>
              <a:t>Saturnália</a:t>
            </a:r>
            <a:r>
              <a:rPr lang="pt-BR" sz="2000" dirty="0">
                <a:latin typeface="Courier New" panose="02070309020205020404" pitchFamily="49" charset="0"/>
                <a:cs typeface="Courier New" panose="02070309020205020404" pitchFamily="49" charset="0"/>
              </a:rPr>
              <a:t>, quando, em Roma, as pessoas se mascaravam e passavam </a:t>
            </a:r>
            <a:r>
              <a:rPr lang="pt-BR" sz="2000" dirty="0" smtClean="0">
                <a:latin typeface="Courier New" panose="02070309020205020404" pitchFamily="49" charset="0"/>
                <a:cs typeface="Courier New" panose="02070309020205020404" pitchFamily="49" charset="0"/>
              </a:rPr>
              <a:t>dias em festa.</a:t>
            </a:r>
          </a:p>
          <a:p>
            <a:pPr marL="285750" indent="-285750" algn="just">
              <a:buFont typeface="Arial" panose="020B0604020202020204" pitchFamily="34" charset="0"/>
              <a:buChar char="•"/>
            </a:pPr>
            <a:r>
              <a:rPr lang="pt-BR" sz="2000" dirty="0">
                <a:latin typeface="Courier New" panose="02070309020205020404" pitchFamily="49" charset="0"/>
                <a:cs typeface="Courier New" panose="02070309020205020404" pitchFamily="49" charset="0"/>
              </a:rPr>
              <a:t>No Brasil, o Carnaval surgiu como o entrudo trazido pelos portugueses. No entrudo, a brincadeira das pessoas era atirar coisas umas às outras: água, farinha, ovos e tinta, o que anos depois foi proibido.</a:t>
            </a:r>
            <a:endParaRPr lang="pt-BR" sz="2000"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55458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p:cNvSpPr txBox="1"/>
          <p:nvPr/>
        </p:nvSpPr>
        <p:spPr>
          <a:xfrm>
            <a:off x="1655676" y="3224426"/>
            <a:ext cx="5832648" cy="523220"/>
          </a:xfrm>
          <a:prstGeom prst="rect">
            <a:avLst/>
          </a:prstGeom>
          <a:noFill/>
        </p:spPr>
        <p:txBody>
          <a:bodyPr wrap="square" rtlCol="0">
            <a:spAutoFit/>
          </a:bodyPr>
          <a:lstStyle/>
          <a:p>
            <a:r>
              <a:rPr lang="pt-BR" sz="2800" b="1" dirty="0" smtClean="0">
                <a:latin typeface="Courier New" pitchFamily="49" charset="0"/>
                <a:cs typeface="Courier New" pitchFamily="49" charset="0"/>
              </a:rPr>
              <a:t>Tipos de Gêneros Textuais</a:t>
            </a:r>
            <a:endParaRPr lang="pt-BR" sz="2800" b="1" dirty="0">
              <a:latin typeface="Courier New" pitchFamily="49" charset="0"/>
              <a:cs typeface="Courier New" pitchFamily="49" charset="0"/>
            </a:endParaRPr>
          </a:p>
        </p:txBody>
      </p:sp>
      <p:sp>
        <p:nvSpPr>
          <p:cNvPr id="2" name="Retângulo 1"/>
          <p:cNvSpPr/>
          <p:nvPr/>
        </p:nvSpPr>
        <p:spPr>
          <a:xfrm>
            <a:off x="1426966" y="3224426"/>
            <a:ext cx="6290069" cy="5849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50315">
            <a:off x="2742661" y="4126079"/>
            <a:ext cx="6237384" cy="2547897"/>
          </a:xfrm>
          <a:prstGeom prst="rect">
            <a:avLst/>
          </a:prstGeom>
        </p:spPr>
      </p:pic>
    </p:spTree>
    <p:extLst>
      <p:ext uri="{BB962C8B-B14F-4D97-AF65-F5344CB8AC3E}">
        <p14:creationId xmlns:p14="http://schemas.microsoft.com/office/powerpoint/2010/main" val="1298056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p:cNvSpPr txBox="1"/>
          <p:nvPr/>
        </p:nvSpPr>
        <p:spPr>
          <a:xfrm>
            <a:off x="1835697" y="2151685"/>
            <a:ext cx="5472607" cy="1323439"/>
          </a:xfrm>
          <a:prstGeom prst="rect">
            <a:avLst/>
          </a:prstGeom>
          <a:noFill/>
        </p:spPr>
        <p:txBody>
          <a:bodyPr wrap="square" rtlCol="0">
            <a:spAutoFit/>
          </a:bodyPr>
          <a:lstStyle/>
          <a:p>
            <a:pPr algn="ctr"/>
            <a:r>
              <a:rPr lang="pt-BR" sz="4000" b="1" dirty="0" smtClean="0">
                <a:latin typeface="Courier New" pitchFamily="49" charset="0"/>
                <a:cs typeface="Courier New" pitchFamily="49" charset="0"/>
              </a:rPr>
              <a:t>Gêneros Textuais e Literários</a:t>
            </a:r>
            <a:endParaRPr lang="pt-BR" sz="4000" b="1" dirty="0">
              <a:latin typeface="Courier New" pitchFamily="49" charset="0"/>
              <a:cs typeface="Courier New" pitchFamily="49" charset="0"/>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445" y="4444422"/>
            <a:ext cx="5976664" cy="2324258"/>
          </a:xfrm>
          <a:prstGeom prst="rect">
            <a:avLst/>
          </a:prstGeom>
        </p:spPr>
      </p:pic>
      <p:sp>
        <p:nvSpPr>
          <p:cNvPr id="6" name="Retângulo 5"/>
          <p:cNvSpPr/>
          <p:nvPr/>
        </p:nvSpPr>
        <p:spPr>
          <a:xfrm>
            <a:off x="1835697" y="2204864"/>
            <a:ext cx="5472607" cy="13234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507567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p:cNvSpPr txBox="1"/>
          <p:nvPr/>
        </p:nvSpPr>
        <p:spPr>
          <a:xfrm>
            <a:off x="2774748" y="1988840"/>
            <a:ext cx="3708412" cy="523220"/>
          </a:xfrm>
          <a:prstGeom prst="rect">
            <a:avLst/>
          </a:prstGeom>
          <a:noFill/>
        </p:spPr>
        <p:txBody>
          <a:bodyPr wrap="square" rtlCol="0">
            <a:spAutoFit/>
          </a:bodyPr>
          <a:lstStyle/>
          <a:p>
            <a:r>
              <a:rPr lang="pt-BR" sz="2800" b="1" dirty="0" smtClean="0">
                <a:latin typeface="Courier New" pitchFamily="49" charset="0"/>
                <a:cs typeface="Courier New" pitchFamily="49" charset="0"/>
              </a:rPr>
              <a:t>Gêneros Textuais</a:t>
            </a:r>
            <a:endParaRPr lang="pt-BR" sz="2800" b="1" dirty="0">
              <a:latin typeface="Courier New" pitchFamily="49" charset="0"/>
              <a:cs typeface="Courier New" pitchFamily="49" charset="0"/>
            </a:endParaRPr>
          </a:p>
        </p:txBody>
      </p:sp>
      <p:sp>
        <p:nvSpPr>
          <p:cNvPr id="5" name="CaixaDeTexto 4"/>
          <p:cNvSpPr txBox="1"/>
          <p:nvPr/>
        </p:nvSpPr>
        <p:spPr>
          <a:xfrm>
            <a:off x="596506" y="2708920"/>
            <a:ext cx="8064896" cy="3416320"/>
          </a:xfrm>
          <a:prstGeom prst="rect">
            <a:avLst/>
          </a:prstGeom>
          <a:noFill/>
        </p:spPr>
        <p:txBody>
          <a:bodyPr wrap="square" rtlCol="0">
            <a:spAutoFit/>
          </a:bodyPr>
          <a:lstStyle/>
          <a:p>
            <a:pPr algn="just"/>
            <a:r>
              <a:rPr lang="pt-BR" sz="2400" dirty="0" smtClean="0">
                <a:latin typeface="Courier New" pitchFamily="49" charset="0"/>
                <a:cs typeface="Courier New" pitchFamily="49" charset="0"/>
              </a:rPr>
              <a:t>Os </a:t>
            </a:r>
            <a:r>
              <a:rPr lang="pt-BR" sz="2400" dirty="0">
                <a:latin typeface="Courier New" pitchFamily="49" charset="0"/>
                <a:cs typeface="Courier New" pitchFamily="49" charset="0"/>
              </a:rPr>
              <a:t>gêneros textuais podem ser compreendidos como as diferentes formas de linguagem empregadas nos textos, configurando-se como manifestações socialmente reconhecidas que procuram alcançar intenções comunicativas semelhantes, exercendo funções sociais </a:t>
            </a:r>
            <a:r>
              <a:rPr lang="pt-BR" sz="2400" dirty="0" smtClean="0">
                <a:latin typeface="Courier New" pitchFamily="49" charset="0"/>
                <a:cs typeface="Courier New" pitchFamily="49" charset="0"/>
              </a:rPr>
              <a:t>específicas. Cada </a:t>
            </a:r>
            <a:r>
              <a:rPr lang="pt-BR" sz="2400" dirty="0">
                <a:latin typeface="Courier New" pitchFamily="49" charset="0"/>
                <a:cs typeface="Courier New" pitchFamily="49" charset="0"/>
              </a:rPr>
              <a:t>gênero textual tem o seu próprio estilo e pode ser diferenciado dos demais por meio das suas características. </a:t>
            </a:r>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888" y="197292"/>
            <a:ext cx="1563975" cy="1772816"/>
          </a:xfrm>
          <a:prstGeom prst="rect">
            <a:avLst/>
          </a:prstGeom>
        </p:spPr>
      </p:pic>
    </p:spTree>
    <p:extLst>
      <p:ext uri="{BB962C8B-B14F-4D97-AF65-F5344CB8AC3E}">
        <p14:creationId xmlns:p14="http://schemas.microsoft.com/office/powerpoint/2010/main" val="2131434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5" y="116632"/>
            <a:ext cx="8928992" cy="6645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p:cNvSpPr txBox="1"/>
          <p:nvPr/>
        </p:nvSpPr>
        <p:spPr>
          <a:xfrm>
            <a:off x="2137550" y="3906634"/>
            <a:ext cx="4932547" cy="523220"/>
          </a:xfrm>
          <a:prstGeom prst="rect">
            <a:avLst/>
          </a:prstGeom>
          <a:noFill/>
        </p:spPr>
        <p:txBody>
          <a:bodyPr wrap="square" rtlCol="0">
            <a:spAutoFit/>
          </a:bodyPr>
          <a:lstStyle/>
          <a:p>
            <a:r>
              <a:rPr lang="pt-BR" sz="2800" b="1" dirty="0" smtClean="0">
                <a:latin typeface="Courier New" pitchFamily="49" charset="0"/>
                <a:cs typeface="Courier New" pitchFamily="49" charset="0"/>
              </a:rPr>
              <a:t>Gêneros Literários</a:t>
            </a:r>
            <a:endParaRPr lang="pt-BR" sz="2800" b="1" dirty="0">
              <a:latin typeface="Courier New" pitchFamily="49" charset="0"/>
              <a:cs typeface="Courier New" pitchFamily="49" charset="0"/>
            </a:endParaRPr>
          </a:p>
        </p:txBody>
      </p:sp>
      <p:sp>
        <p:nvSpPr>
          <p:cNvPr id="2" name="Retângulo 1"/>
          <p:cNvSpPr/>
          <p:nvPr/>
        </p:nvSpPr>
        <p:spPr>
          <a:xfrm>
            <a:off x="1907704" y="3906634"/>
            <a:ext cx="4932547"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8889" y="1743511"/>
            <a:ext cx="3090175" cy="2163123"/>
          </a:xfrm>
          <a:prstGeom prst="rect">
            <a:avLst/>
          </a:prstGeom>
        </p:spPr>
      </p:pic>
    </p:spTree>
    <p:extLst>
      <p:ext uri="{BB962C8B-B14F-4D97-AF65-F5344CB8AC3E}">
        <p14:creationId xmlns:p14="http://schemas.microsoft.com/office/powerpoint/2010/main" val="1801483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TotalTime>
  <Words>1942</Words>
  <Application>Microsoft Office PowerPoint</Application>
  <PresentationFormat>Apresentação na tela (4:3)</PresentationFormat>
  <Paragraphs>235</Paragraphs>
  <Slides>41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41</vt:i4>
      </vt:variant>
    </vt:vector>
  </HeadingPairs>
  <TitlesOfParts>
    <vt:vector size="45" baseType="lpstr">
      <vt:lpstr>Arial</vt:lpstr>
      <vt:lpstr>Calibri</vt:lpstr>
      <vt:lpstr>Courier New</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Rafael Lobo</dc:creator>
  <cp:lastModifiedBy>PET</cp:lastModifiedBy>
  <cp:revision>44</cp:revision>
  <dcterms:created xsi:type="dcterms:W3CDTF">2019-02-16T18:41:48Z</dcterms:created>
  <dcterms:modified xsi:type="dcterms:W3CDTF">2019-02-18T21:36:14Z</dcterms:modified>
</cp:coreProperties>
</file>