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792" y="-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2381"/>
            <a:ext cx="9144000" cy="3902869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7501" y="1086861"/>
            <a:ext cx="7929000" cy="2228288"/>
          </a:xfrm>
        </p:spPr>
        <p:txBody>
          <a:bodyPr/>
          <a:lstStyle>
            <a:lvl1pPr>
              <a:defRPr sz="41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7501" y="3960635"/>
            <a:ext cx="7929000" cy="326231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ACDAE-73D7-45CF-81FE-65BDD5991A9E}" type="datetimeFigureOut">
              <a:rPr lang="pt-BR" smtClean="0"/>
              <a:t>29/01/2019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B24D-6D8D-4F76-B0B3-10B36406E2E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500" y="3600450"/>
            <a:ext cx="7921064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9144000" cy="360045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7500" y="4025504"/>
            <a:ext cx="7921064" cy="370284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800"/>
            </a:lvl3pPr>
            <a:lvl4pPr marL="1028700" indent="0">
              <a:buNone/>
              <a:defRPr sz="700"/>
            </a:lvl4pPr>
            <a:lvl5pPr marL="1371600" indent="0">
              <a:buNone/>
              <a:defRPr sz="700"/>
            </a:lvl5pPr>
            <a:lvl6pPr marL="1714500" indent="0">
              <a:buNone/>
              <a:defRPr sz="700"/>
            </a:lvl6pPr>
            <a:lvl7pPr marL="2057400" indent="0">
              <a:buNone/>
              <a:defRPr sz="700"/>
            </a:lvl7pPr>
            <a:lvl8pPr marL="2400300" indent="0">
              <a:buNone/>
              <a:defRPr sz="700"/>
            </a:lvl8pPr>
            <a:lvl9pPr marL="2743200" indent="0">
              <a:buNone/>
              <a:defRPr sz="7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ACDAE-73D7-45CF-81FE-65BDD5991A9E}" type="datetimeFigureOut">
              <a:rPr lang="pt-BR" smtClean="0"/>
              <a:t>29/01/2019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B24D-6D8D-4F76-B0B3-10B36406E2E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473773" y="811092"/>
            <a:ext cx="4749312" cy="242939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239" y="928877"/>
            <a:ext cx="4420380" cy="1984434"/>
          </a:xfrm>
        </p:spPr>
        <p:txBody>
          <a:bodyPr anchor="b"/>
          <a:lstStyle>
            <a:lvl1pPr algn="l">
              <a:defRPr sz="3200" b="1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9893" y="3332760"/>
            <a:ext cx="4418727" cy="534931"/>
          </a:xfrm>
        </p:spPr>
        <p:txBody>
          <a:bodyPr anchor="t">
            <a:noAutofit/>
          </a:bodyPr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3429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680982" y="811092"/>
            <a:ext cx="2857501" cy="3056599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ACDAE-73D7-45CF-81FE-65BDD5991A9E}" type="datetimeFigureOut">
              <a:rPr lang="pt-BR" smtClean="0"/>
              <a:t>29/01/2019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B24D-6D8D-4F76-B0B3-10B36406E2E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855664" y="1714939"/>
            <a:ext cx="3671336" cy="1877979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7" y="1826968"/>
            <a:ext cx="3286891" cy="1505842"/>
          </a:xfrm>
        </p:spPr>
        <p:txBody>
          <a:bodyPr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7000" y="1714500"/>
            <a:ext cx="3660225" cy="1721644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ACDAE-73D7-45CF-81FE-65BDD5991A9E}" type="datetimeFigureOut">
              <a:rPr lang="pt-BR" smtClean="0"/>
              <a:t>29/01/2019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B24D-6D8D-4F76-B0B3-10B36406E2E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9144000" cy="1639491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ACDAE-73D7-45CF-81FE-65BDD5991A9E}" type="datetimeFigureOut">
              <a:rPr lang="pt-BR" smtClean="0"/>
              <a:t>29/01/2019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B24D-6D8D-4F76-B0B3-10B36406E2E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5752239" y="334567"/>
            <a:ext cx="3391762" cy="406122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7656" y="439628"/>
            <a:ext cx="1871093" cy="3851099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7501" y="334567"/>
            <a:ext cx="4958655" cy="4061222"/>
          </a:xfrm>
        </p:spPr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ACDAE-73D7-45CF-81FE-65BDD5991A9E}" type="datetimeFigureOut">
              <a:rPr lang="pt-BR" smtClean="0"/>
              <a:t>29/01/2019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B24D-6D8D-4F76-B0B3-10B36406E2E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9144000" cy="1639491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500" y="335391"/>
            <a:ext cx="7928999" cy="727838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4034" y="1666716"/>
            <a:ext cx="7915931" cy="272738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ACDAE-73D7-45CF-81FE-65BDD5991A9E}" type="datetimeFigureOut">
              <a:rPr lang="pt-BR" smtClean="0"/>
              <a:t>29/01/2019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B24D-6D8D-4F76-B0B3-10B36406E2E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9144000" cy="3902869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500" y="2213547"/>
            <a:ext cx="7921064" cy="1101600"/>
          </a:xfrm>
        </p:spPr>
        <p:txBody>
          <a:bodyPr anchor="b"/>
          <a:lstStyle>
            <a:lvl1pPr algn="r">
              <a:defRPr sz="3600" b="1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500" y="3960901"/>
            <a:ext cx="7921064" cy="325466"/>
          </a:xfrm>
        </p:spPr>
        <p:txBody>
          <a:bodyPr anchor="t">
            <a:noAutofit/>
          </a:bodyPr>
          <a:lstStyle>
            <a:lvl1pPr marL="0" indent="0" algn="r">
              <a:buNone/>
              <a:defRPr sz="1400">
                <a:solidFill>
                  <a:schemeClr val="tx1"/>
                </a:solidFill>
              </a:defRPr>
            </a:lvl1pPr>
            <a:lvl2pPr marL="3429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ACDAE-73D7-45CF-81FE-65BDD5991A9E}" type="datetimeFigureOut">
              <a:rPr lang="pt-BR" smtClean="0"/>
              <a:t>29/01/2019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B24D-6D8D-4F76-B0B3-10B36406E2E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9144000" cy="1639491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4034" y="1666716"/>
            <a:ext cx="3889405" cy="272907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62" y="1666715"/>
            <a:ext cx="3895937" cy="2729073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ACDAE-73D7-45CF-81FE-65BDD5991A9E}" type="datetimeFigureOut">
              <a:rPr lang="pt-BR" smtClean="0"/>
              <a:t>29/01/2019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B24D-6D8D-4F76-B0B3-10B36406E2E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9144000" cy="1639491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1046" y="1631156"/>
            <a:ext cx="3892393" cy="432197"/>
          </a:xfrm>
        </p:spPr>
        <p:txBody>
          <a:bodyPr anchor="b">
            <a:noAutofit/>
          </a:bodyPr>
          <a:lstStyle>
            <a:lvl1pPr marL="0" indent="0" algn="ctr">
              <a:buNone/>
              <a:defRPr sz="15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1047" y="2063354"/>
            <a:ext cx="3892392" cy="2332435"/>
          </a:xfrm>
        </p:spPr>
        <p:txBody>
          <a:bodyPr anchor="t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62" y="1631156"/>
            <a:ext cx="3895937" cy="432197"/>
          </a:xfrm>
        </p:spPr>
        <p:txBody>
          <a:bodyPr anchor="b">
            <a:noAutofit/>
          </a:bodyPr>
          <a:lstStyle>
            <a:lvl1pPr marL="0" indent="0" algn="ctr">
              <a:buNone/>
              <a:defRPr sz="15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62" y="2063354"/>
            <a:ext cx="3895937" cy="2332435"/>
          </a:xfrm>
        </p:spPr>
        <p:txBody>
          <a:bodyPr anchor="t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ACDAE-73D7-45CF-81FE-65BDD5991A9E}" type="datetimeFigureOut">
              <a:rPr lang="pt-BR" smtClean="0"/>
              <a:t>29/01/2019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B24D-6D8D-4F76-B0B3-10B36406E2E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1639491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ACDAE-73D7-45CF-81FE-65BDD5991A9E}" type="datetimeFigureOut">
              <a:rPr lang="pt-BR" smtClean="0"/>
              <a:t>29/01/2019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B24D-6D8D-4F76-B0B3-10B36406E2E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ACDAE-73D7-45CF-81FE-65BDD5991A9E}" type="datetimeFigureOut">
              <a:rPr lang="pt-BR" smtClean="0"/>
              <a:t>29/01/2019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B24D-6D8D-4F76-B0B3-10B36406E2E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804864" y="334566"/>
            <a:ext cx="2660650" cy="13609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4" y="334566"/>
            <a:ext cx="2660650" cy="1213797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5" y="334567"/>
            <a:ext cx="4689475" cy="40612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4" y="1695554"/>
            <a:ext cx="2660650" cy="2700233"/>
          </a:xfrm>
        </p:spPr>
        <p:txBody>
          <a:bodyPr/>
          <a:lstStyle>
            <a:lvl1pPr marL="0" indent="0">
              <a:buNone/>
              <a:defRPr sz="1100"/>
            </a:lvl1pPr>
            <a:lvl2pPr marL="342900" indent="0">
              <a:buNone/>
              <a:defRPr sz="900"/>
            </a:lvl2pPr>
            <a:lvl3pPr marL="685800" indent="0">
              <a:buNone/>
              <a:defRPr sz="800"/>
            </a:lvl3pPr>
            <a:lvl4pPr marL="1028700" indent="0">
              <a:buNone/>
              <a:defRPr sz="700"/>
            </a:lvl4pPr>
            <a:lvl5pPr marL="1371600" indent="0">
              <a:buNone/>
              <a:defRPr sz="700"/>
            </a:lvl5pPr>
            <a:lvl6pPr marL="1714500" indent="0">
              <a:buNone/>
              <a:defRPr sz="700"/>
            </a:lvl6pPr>
            <a:lvl7pPr marL="2057400" indent="0">
              <a:buNone/>
              <a:defRPr sz="700"/>
            </a:lvl7pPr>
            <a:lvl8pPr marL="2400300" indent="0">
              <a:buNone/>
              <a:defRPr sz="700"/>
            </a:lvl8pPr>
            <a:lvl9pPr marL="2743200" indent="0">
              <a:buNone/>
              <a:defRPr sz="7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ACDAE-73D7-45CF-81FE-65BDD5991A9E}" type="datetimeFigureOut">
              <a:rPr lang="pt-BR" smtClean="0"/>
              <a:t>29/01/2019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B24D-6D8D-4F76-B0B3-10B36406E2E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046" y="545642"/>
            <a:ext cx="3639741" cy="1212872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4573588" y="0"/>
            <a:ext cx="4570412" cy="51435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100"/>
            </a:lvl1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1046" y="1758513"/>
            <a:ext cx="3639741" cy="2637274"/>
          </a:xfrm>
        </p:spPr>
        <p:txBody>
          <a:bodyPr anchor="t"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800"/>
            </a:lvl3pPr>
            <a:lvl4pPr marL="1028700" indent="0">
              <a:buNone/>
              <a:defRPr sz="700"/>
            </a:lvl4pPr>
            <a:lvl5pPr marL="1371600" indent="0">
              <a:buNone/>
              <a:defRPr sz="700"/>
            </a:lvl5pPr>
            <a:lvl6pPr marL="1714500" indent="0">
              <a:buNone/>
              <a:defRPr sz="700"/>
            </a:lvl6pPr>
            <a:lvl7pPr marL="2057400" indent="0">
              <a:buNone/>
              <a:defRPr sz="700"/>
            </a:lvl7pPr>
            <a:lvl8pPr marL="2400300" indent="0">
              <a:buNone/>
              <a:defRPr sz="700"/>
            </a:lvl8pPr>
            <a:lvl9pPr marL="2743200" indent="0">
              <a:buNone/>
              <a:defRPr sz="7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14358" y="4531022"/>
            <a:ext cx="732659" cy="273844"/>
          </a:xfrm>
        </p:spPr>
        <p:txBody>
          <a:bodyPr/>
          <a:lstStyle/>
          <a:p>
            <a:fld id="{C5FACDAE-73D7-45CF-81FE-65BDD5991A9E}" type="datetimeFigureOut">
              <a:rPr lang="pt-BR" smtClean="0"/>
              <a:t>29/01/2019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2797" y="4531022"/>
            <a:ext cx="2471560" cy="273844"/>
          </a:xfr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47017" y="4436917"/>
            <a:ext cx="796616" cy="367949"/>
          </a:xfrm>
        </p:spPr>
        <p:txBody>
          <a:bodyPr/>
          <a:lstStyle/>
          <a:p>
            <a:fld id="{178CB24D-6D8D-4F76-B0B3-10B36406E2E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7500" y="335391"/>
            <a:ext cx="7928999" cy="727838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68580" tIns="34290" rIns="68580" bIns="34290" rtlCol="0" anchor="b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500" y="1638301"/>
            <a:ext cx="7922464" cy="2755798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68580" tIns="34290" rIns="68580" bIns="34290" rtlCol="0"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636" y="4531022"/>
            <a:ext cx="6483240" cy="273844"/>
          </a:xfrm>
          <a:prstGeom prst="rect">
            <a:avLst/>
          </a:prstGeom>
        </p:spPr>
        <p:txBody>
          <a:bodyPr vert="horz" lIns="68580" tIns="34290" rIns="68580" bIns="34290" rtlCol="0" anchor="b"/>
          <a:lstStyle>
            <a:lvl1pPr algn="l">
              <a:defRPr sz="700">
                <a:solidFill>
                  <a:schemeClr val="tx1"/>
                </a:solidFill>
              </a:defRPr>
            </a:lvl1pPr>
          </a:lstStyle>
          <a:p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00969" y="4531022"/>
            <a:ext cx="1007780" cy="273844"/>
          </a:xfrm>
          <a:prstGeom prst="rect">
            <a:avLst/>
          </a:prstGeom>
        </p:spPr>
        <p:txBody>
          <a:bodyPr vert="horz" lIns="68580" tIns="34290" rIns="68580" bIns="34290" rtlCol="0" anchor="b"/>
          <a:lstStyle>
            <a:lvl1pPr algn="r">
              <a:defRPr sz="700">
                <a:solidFill>
                  <a:schemeClr val="tx1"/>
                </a:solidFill>
              </a:defRPr>
            </a:lvl1pPr>
          </a:lstStyle>
          <a:p>
            <a:fld id="{C5FACDAE-73D7-45CF-81FE-65BDD5991A9E}" type="datetimeFigureOut">
              <a:rPr lang="pt-BR" smtClean="0"/>
              <a:t>29/01/2019</a:t>
            </a:fld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08749" y="4436917"/>
            <a:ext cx="796616" cy="367949"/>
          </a:xfrm>
          <a:prstGeom prst="rect">
            <a:avLst/>
          </a:prstGeom>
        </p:spPr>
        <p:txBody>
          <a:bodyPr vert="horz" lIns="68580" tIns="34290" rIns="68580" bIns="8100" rtlCol="0" anchor="b"/>
          <a:lstStyle>
            <a:lvl1pPr algn="r">
              <a:defRPr sz="1500">
                <a:solidFill>
                  <a:schemeClr val="accent1"/>
                </a:solidFill>
              </a:defRPr>
            </a:lvl1pPr>
          </a:lstStyle>
          <a:p>
            <a:fld id="{178CB24D-6D8D-4F76-B0B3-10B36406E2E1}" type="slidenum">
              <a:rPr lang="pt-BR" smtClean="0"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342900" rtl="0" eaLnBrk="1" latinLnBrk="0" hangingPunct="1">
        <a:spcBef>
          <a:spcPct val="0"/>
        </a:spcBef>
        <a:buNone/>
        <a:defRPr sz="3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80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210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270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PRÁTICA DE </a:t>
            </a:r>
            <a:r>
              <a:rPr lang="pt-BR" dirty="0" smtClean="0"/>
              <a:t>COMPREENSÃO LEITORA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07501" y="3795887"/>
            <a:ext cx="7929000" cy="1080120"/>
          </a:xfrm>
        </p:spPr>
        <p:txBody>
          <a:bodyPr>
            <a:normAutofit lnSpcReduction="10000"/>
          </a:bodyPr>
          <a:lstStyle/>
          <a:p>
            <a:pPr algn="r"/>
            <a:r>
              <a:rPr lang="pt-BR" sz="1600" b="1" dirty="0"/>
              <a:t>Profa. Ana Karolina Vitor</a:t>
            </a:r>
          </a:p>
          <a:p>
            <a:pPr algn="r"/>
            <a:r>
              <a:rPr lang="pt-BR" sz="1600" b="1" dirty="0"/>
              <a:t>Profa. Flávia Costa</a:t>
            </a:r>
          </a:p>
          <a:p>
            <a:pPr algn="r"/>
            <a:r>
              <a:rPr lang="es-MX" sz="1600" b="1" dirty="0"/>
              <a:t>Prof. Iago Espindula</a:t>
            </a:r>
            <a:endParaRPr lang="pt-BR" sz="1600" b="1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99653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s-MX" dirty="0"/>
              <a:t>El cuarto apartado del recuadro contiene información sobre</a:t>
            </a:r>
            <a:r>
              <a:rPr lang="es-MX" dirty="0" smtClean="0"/>
              <a:t>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s-MX" sz="2400" dirty="0" smtClean="0"/>
              <a:t>incidentes </a:t>
            </a:r>
            <a:r>
              <a:rPr lang="es-MX" sz="2400" dirty="0"/>
              <a:t>en las gradas.</a:t>
            </a:r>
            <a:endParaRPr lang="pt-BR" sz="2400" dirty="0"/>
          </a:p>
          <a:p>
            <a:pPr lvl="0"/>
            <a:r>
              <a:rPr lang="es-MX" sz="2400" dirty="0"/>
              <a:t>el árbitro y su actuación.</a:t>
            </a:r>
            <a:endParaRPr lang="pt-BR" sz="2400" dirty="0"/>
          </a:p>
          <a:p>
            <a:pPr lvl="0"/>
            <a:r>
              <a:rPr lang="es-MX" sz="2400" dirty="0"/>
              <a:t>la forma de celebrar los goles.</a:t>
            </a:r>
            <a:endParaRPr lang="pt-BR" sz="2400" dirty="0"/>
          </a:p>
          <a:p>
            <a:pPr lvl="0"/>
            <a:r>
              <a:rPr lang="es-MX" sz="2400" dirty="0"/>
              <a:t>el tiempo meteorológico</a:t>
            </a:r>
            <a:r>
              <a:rPr lang="es-MX" sz="2400" dirty="0" smtClean="0"/>
              <a:t>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044891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s-MX" dirty="0"/>
              <a:t>El quinto apartado del recuadro informa sobre</a:t>
            </a:r>
            <a:r>
              <a:rPr lang="es-MX" dirty="0" smtClean="0"/>
              <a:t>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s-MX" sz="2400" dirty="0" smtClean="0"/>
              <a:t>los </a:t>
            </a:r>
            <a:r>
              <a:rPr lang="es-MX" sz="2400" dirty="0"/>
              <a:t>jueces de línea.</a:t>
            </a:r>
            <a:endParaRPr lang="pt-BR" sz="2400" dirty="0"/>
          </a:p>
          <a:p>
            <a:pPr lvl="0"/>
            <a:r>
              <a:rPr lang="es-MX" sz="2400" dirty="0"/>
              <a:t>los famosos presentes en la tribuna presidencial.</a:t>
            </a:r>
            <a:endParaRPr lang="pt-BR" sz="2400" dirty="0"/>
          </a:p>
          <a:p>
            <a:pPr lvl="0"/>
            <a:r>
              <a:rPr lang="es-MX" sz="2400" dirty="0"/>
              <a:t>los actos previos al partido y durante el descanso.</a:t>
            </a:r>
            <a:endParaRPr lang="pt-BR" sz="2400" dirty="0"/>
          </a:p>
          <a:p>
            <a:pPr lvl="0"/>
            <a:r>
              <a:rPr lang="es-MX" sz="2400" dirty="0"/>
              <a:t>el campo y los espectadores.</a:t>
            </a:r>
            <a:endParaRPr lang="pt-BR" sz="2400" dirty="0"/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250662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pt-BR" dirty="0"/>
              <a:t/>
            </a:r>
            <a:br>
              <a:rPr lang="pt-BR" dirty="0"/>
            </a:br>
            <a:r>
              <a:rPr lang="es-MX" dirty="0"/>
              <a:t>¿A qué deporte se refiere</a:t>
            </a:r>
            <a:r>
              <a:rPr lang="es-MX" dirty="0" smtClean="0"/>
              <a:t>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 sz="2400" dirty="0" smtClean="0"/>
              <a:t>Al </a:t>
            </a:r>
            <a:r>
              <a:rPr lang="es-MX" sz="2400" dirty="0"/>
              <a:t>fútbol.</a:t>
            </a:r>
            <a:endParaRPr lang="pt-BR" sz="2400" dirty="0"/>
          </a:p>
          <a:p>
            <a:pPr lvl="0"/>
            <a:r>
              <a:rPr lang="es-MX" sz="2400" dirty="0"/>
              <a:t>Al baloncesto.</a:t>
            </a:r>
            <a:endParaRPr lang="pt-BR" sz="2400" dirty="0"/>
          </a:p>
          <a:p>
            <a:pPr lvl="0"/>
            <a:r>
              <a:rPr lang="es-MX" sz="2400" dirty="0"/>
              <a:t>Al yóquey sobre hierba.</a:t>
            </a:r>
            <a:endParaRPr lang="pt-BR" sz="2400" dirty="0"/>
          </a:p>
          <a:p>
            <a:pPr lvl="0"/>
            <a:r>
              <a:rPr lang="es-MX" sz="2400" dirty="0"/>
              <a:t>Al balonmano.</a:t>
            </a:r>
            <a:endParaRPr lang="pt-BR" sz="24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5943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s-MX" dirty="0"/>
              <a:t>¿Quién ha escrito el texto y desde dónde</a:t>
            </a:r>
            <a:r>
              <a:rPr lang="es-MX" dirty="0" smtClean="0"/>
              <a:t>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s-MX" sz="2400" dirty="0" smtClean="0"/>
              <a:t>Un </a:t>
            </a:r>
            <a:r>
              <a:rPr lang="es-MX" sz="2400" dirty="0"/>
              <a:t>periodista llamado </a:t>
            </a:r>
            <a:r>
              <a:rPr lang="es-MX" sz="2400" dirty="0" err="1"/>
              <a:t>Betbuo</a:t>
            </a:r>
            <a:r>
              <a:rPr lang="es-MX" sz="2400" dirty="0"/>
              <a:t> desde el estadio R.C. </a:t>
            </a:r>
            <a:endParaRPr lang="pt-BR" sz="2400" dirty="0"/>
          </a:p>
          <a:p>
            <a:pPr lvl="0"/>
            <a:r>
              <a:rPr lang="es-MX" sz="2400" dirty="0"/>
              <a:t>Un periodista llamado R.C. y desde </a:t>
            </a:r>
            <a:r>
              <a:rPr lang="es-MX" sz="2400" dirty="0" err="1"/>
              <a:t>Betbuo</a:t>
            </a:r>
            <a:r>
              <a:rPr lang="es-MX" sz="2400" dirty="0"/>
              <a:t>.</a:t>
            </a:r>
            <a:endParaRPr lang="pt-BR" sz="2400" dirty="0"/>
          </a:p>
          <a:p>
            <a:pPr lvl="0"/>
            <a:r>
              <a:rPr lang="es-MX" sz="2400" dirty="0"/>
              <a:t>Un periodista llamado R.C. </a:t>
            </a:r>
            <a:r>
              <a:rPr lang="es-MX" sz="2400" dirty="0" err="1"/>
              <a:t>Betbuo</a:t>
            </a:r>
            <a:r>
              <a:rPr lang="es-MX" sz="2400" dirty="0"/>
              <a:t> y desde </a:t>
            </a:r>
            <a:r>
              <a:rPr lang="es-MX" sz="2400" dirty="0" err="1"/>
              <a:t>Ethlatec</a:t>
            </a:r>
            <a:r>
              <a:rPr lang="es-MX" sz="2400" dirty="0"/>
              <a:t>.</a:t>
            </a:r>
            <a:endParaRPr lang="pt-BR" sz="2400" dirty="0"/>
          </a:p>
          <a:p>
            <a:pPr lvl="0"/>
            <a:r>
              <a:rPr lang="es-MX" sz="2400" dirty="0"/>
              <a:t>Un periodista llamado R.C. </a:t>
            </a:r>
            <a:r>
              <a:rPr lang="es-MX" sz="2400" dirty="0" err="1"/>
              <a:t>Betbuo</a:t>
            </a:r>
            <a:r>
              <a:rPr lang="es-MX" sz="2400" dirty="0"/>
              <a:t>, pero no consta el lugar.</a:t>
            </a:r>
            <a:endParaRPr lang="pt-BR" sz="2400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91875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8640960" cy="1368151"/>
          </a:xfrm>
        </p:spPr>
        <p:txBody>
          <a:bodyPr anchor="ctr"/>
          <a:lstStyle/>
          <a:p>
            <a:pPr lvl="0"/>
            <a:r>
              <a:rPr lang="es-MX" sz="2400" dirty="0"/>
              <a:t>En el nombre del equipo ganador hay unos aspectos ortográficos que permiten deducir el nombre auténtico de este equipo. ¿Cuál es</a:t>
            </a:r>
            <a:r>
              <a:rPr lang="es-MX" sz="2400" dirty="0" smtClean="0"/>
              <a:t>?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s-MX" sz="2400" dirty="0" smtClean="0"/>
              <a:t>Athletic </a:t>
            </a:r>
            <a:r>
              <a:rPr lang="es-MX" sz="2400" dirty="0"/>
              <a:t>de Bilbao.</a:t>
            </a:r>
            <a:endParaRPr lang="pt-BR" sz="2400" dirty="0"/>
          </a:p>
          <a:p>
            <a:pPr lvl="0"/>
            <a:r>
              <a:rPr lang="es-MX" sz="2400" dirty="0"/>
              <a:t>Atlético Osasuna</a:t>
            </a:r>
            <a:endParaRPr lang="pt-BR" sz="2400" dirty="0"/>
          </a:p>
          <a:p>
            <a:pPr lvl="0"/>
            <a:r>
              <a:rPr lang="es-MX" sz="2400" dirty="0"/>
              <a:t>Atlético de Talavera</a:t>
            </a:r>
            <a:endParaRPr lang="pt-BR" sz="2400" dirty="0"/>
          </a:p>
          <a:p>
            <a:pPr lvl="0"/>
            <a:r>
              <a:rPr lang="es-MX" sz="2400" dirty="0"/>
              <a:t>Atlético de Madrid</a:t>
            </a:r>
            <a:endParaRPr lang="pt-BR" sz="2400" dirty="0"/>
          </a:p>
          <a:p>
            <a:pPr marL="0" indent="0">
              <a:buNone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113142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¿De qué tipo de texto se trata?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buFont typeface="+mj-lt"/>
              <a:buAutoNum type="alphaLcParenR"/>
            </a:pPr>
            <a:r>
              <a:rPr lang="es-MX" sz="2400" dirty="0" err="1" smtClean="0"/>
              <a:t>Literário</a:t>
            </a:r>
            <a:endParaRPr lang="pt-BR" sz="2400" dirty="0"/>
          </a:p>
          <a:p>
            <a:pPr marL="342900" lvl="0" indent="-342900">
              <a:buFont typeface="+mj-lt"/>
              <a:buAutoNum type="alphaLcParenR"/>
            </a:pPr>
            <a:r>
              <a:rPr lang="es-MX" sz="2400" dirty="0"/>
              <a:t>Periodístico</a:t>
            </a:r>
            <a:endParaRPr lang="pt-BR" sz="2400" dirty="0"/>
          </a:p>
          <a:p>
            <a:pPr marL="342900" lvl="0" indent="-342900">
              <a:buFont typeface="+mj-lt"/>
              <a:buAutoNum type="alphaLcParenR"/>
            </a:pPr>
            <a:r>
              <a:rPr lang="es-MX" sz="2400" dirty="0"/>
              <a:t>Instructivo</a:t>
            </a:r>
            <a:endParaRPr lang="pt-BR" sz="2400" dirty="0"/>
          </a:p>
          <a:p>
            <a:pPr marL="342900" lvl="0" indent="-342900">
              <a:buFont typeface="+mj-lt"/>
              <a:buAutoNum type="alphaLcParenR"/>
            </a:pPr>
            <a:r>
              <a:rPr lang="es-MX" sz="2400" dirty="0"/>
              <a:t>Académico</a:t>
            </a:r>
            <a:endParaRPr lang="pt-BR" sz="24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5453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s-MX" dirty="0"/>
              <a:t>¿A </a:t>
            </a:r>
            <a:r>
              <a:rPr lang="es-MX" dirty="0" smtClean="0"/>
              <a:t>qué </a:t>
            </a:r>
            <a:r>
              <a:rPr lang="es-MX" dirty="0"/>
              <a:t>género periodístico pertenece</a:t>
            </a:r>
            <a:r>
              <a:rPr lang="es-MX" dirty="0" smtClean="0"/>
              <a:t>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0" indent="-457200">
              <a:buFont typeface="+mj-lt"/>
              <a:buAutoNum type="alphaLcParenR"/>
            </a:pPr>
            <a:r>
              <a:rPr lang="es-MX" sz="2400" dirty="0"/>
              <a:t>Artículo de opinión</a:t>
            </a:r>
            <a:endParaRPr lang="pt-BR" sz="2400" dirty="0"/>
          </a:p>
          <a:p>
            <a:pPr marL="457200" lvl="0" indent="-457200">
              <a:buFont typeface="+mj-lt"/>
              <a:buAutoNum type="alphaLcParenR"/>
            </a:pPr>
            <a:r>
              <a:rPr lang="es-MX" sz="2400" dirty="0"/>
              <a:t>Noticia</a:t>
            </a:r>
            <a:endParaRPr lang="pt-BR" sz="2400" dirty="0"/>
          </a:p>
          <a:p>
            <a:pPr marL="457200" lvl="0" indent="-457200">
              <a:buFont typeface="+mj-lt"/>
              <a:buAutoNum type="alphaLcParenR"/>
            </a:pPr>
            <a:r>
              <a:rPr lang="es-MX" sz="2400" dirty="0"/>
              <a:t>Crónica</a:t>
            </a:r>
            <a:endParaRPr lang="pt-BR" sz="2400" dirty="0"/>
          </a:p>
          <a:p>
            <a:pPr marL="457200" lvl="0" indent="-457200">
              <a:buFont typeface="+mj-lt"/>
              <a:buAutoNum type="alphaLcParenR"/>
            </a:pPr>
            <a:r>
              <a:rPr lang="es-MX" sz="2400" dirty="0"/>
              <a:t>Reportaje</a:t>
            </a:r>
            <a:endParaRPr lang="pt-BR" sz="2400" dirty="0"/>
          </a:p>
          <a:p>
            <a:pPr marL="457200" indent="-457200">
              <a:buFont typeface="+mj-lt"/>
              <a:buAutoNum type="alphaLcParenR"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2112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267494"/>
            <a:ext cx="7928999" cy="943862"/>
          </a:xfrm>
        </p:spPr>
        <p:txBody>
          <a:bodyPr/>
          <a:lstStyle/>
          <a:p>
            <a:pPr lvl="0"/>
            <a:r>
              <a:rPr lang="es-MX" dirty="0"/>
              <a:t>Por el tema, ¿a qué clase de crónica pertenece</a:t>
            </a:r>
            <a:r>
              <a:rPr lang="es-MX" dirty="0" smtClean="0"/>
              <a:t>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buFont typeface="+mj-lt"/>
              <a:buAutoNum type="alphaLcParenR"/>
            </a:pPr>
            <a:r>
              <a:rPr lang="es-MX" sz="2400" dirty="0"/>
              <a:t>Crónica de sociedad</a:t>
            </a:r>
            <a:endParaRPr lang="pt-BR" sz="2400" dirty="0"/>
          </a:p>
          <a:p>
            <a:pPr marL="342900" lvl="0" indent="-342900">
              <a:buFont typeface="+mj-lt"/>
              <a:buAutoNum type="alphaLcParenR"/>
            </a:pPr>
            <a:r>
              <a:rPr lang="es-MX" sz="2400" dirty="0"/>
              <a:t>Crónica teatral</a:t>
            </a:r>
            <a:endParaRPr lang="pt-BR" sz="2400" dirty="0"/>
          </a:p>
          <a:p>
            <a:pPr marL="342900" lvl="0" indent="-342900">
              <a:buFont typeface="+mj-lt"/>
              <a:buAutoNum type="alphaLcParenR"/>
            </a:pPr>
            <a:r>
              <a:rPr lang="es-MX" sz="2400" dirty="0"/>
              <a:t>Crónica política</a:t>
            </a:r>
            <a:endParaRPr lang="pt-BR" sz="2400" dirty="0"/>
          </a:p>
          <a:p>
            <a:pPr marL="342900" lvl="0" indent="-342900">
              <a:buFont typeface="+mj-lt"/>
              <a:buAutoNum type="alphaLcParenR"/>
            </a:pPr>
            <a:r>
              <a:rPr lang="es-MX" sz="2400" dirty="0"/>
              <a:t>Crónica </a:t>
            </a:r>
            <a:r>
              <a:rPr lang="es-MX" sz="2400" dirty="0" smtClean="0"/>
              <a:t>deportiva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74166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s-MX" dirty="0"/>
              <a:t>¿Qué función tienen las tres primeras líneas</a:t>
            </a:r>
            <a:r>
              <a:rPr lang="es-MX" dirty="0" smtClean="0"/>
              <a:t>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buFont typeface="+mj-lt"/>
              <a:buAutoNum type="alphaLcParenR"/>
            </a:pPr>
            <a:r>
              <a:rPr lang="es-MX" sz="2400" dirty="0"/>
              <a:t>De expresión de opiniones.</a:t>
            </a:r>
            <a:endParaRPr lang="pt-BR" sz="2400" dirty="0"/>
          </a:p>
          <a:p>
            <a:pPr marL="457200" lvl="0" indent="-457200">
              <a:buFont typeface="+mj-lt"/>
              <a:buAutoNum type="alphaLcParenR"/>
            </a:pPr>
            <a:r>
              <a:rPr lang="es-MX" sz="2400" dirty="0"/>
              <a:t>De titular.</a:t>
            </a:r>
            <a:endParaRPr lang="pt-BR" sz="2400" dirty="0"/>
          </a:p>
          <a:p>
            <a:pPr marL="457200" lvl="0" indent="-457200">
              <a:buFont typeface="+mj-lt"/>
              <a:buAutoNum type="alphaLcParenR"/>
            </a:pPr>
            <a:r>
              <a:rPr lang="es-MX" sz="2400" dirty="0"/>
              <a:t>De pie de foto.</a:t>
            </a:r>
            <a:endParaRPr lang="pt-BR" sz="2400" dirty="0"/>
          </a:p>
          <a:p>
            <a:pPr marL="457200" lvl="0" indent="-457200">
              <a:buFont typeface="+mj-lt"/>
              <a:buAutoNum type="alphaLcParenR"/>
            </a:pPr>
            <a:r>
              <a:rPr lang="es-MX" sz="2400" dirty="0"/>
              <a:t>De comentario.</a:t>
            </a:r>
            <a:endParaRPr lang="pt-BR" sz="2400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59403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7500" y="335390"/>
            <a:ext cx="7928999" cy="868207"/>
          </a:xfrm>
        </p:spPr>
        <p:txBody>
          <a:bodyPr/>
          <a:lstStyle/>
          <a:p>
            <a:pPr lvl="0"/>
            <a:r>
              <a:rPr lang="es-MX" dirty="0"/>
              <a:t>¿A qué corresponde el título del recuadro</a:t>
            </a:r>
            <a:r>
              <a:rPr lang="es-MX" dirty="0" smtClean="0"/>
              <a:t>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0" indent="-457200">
              <a:buFont typeface="+mj-lt"/>
              <a:buAutoNum type="alphaLcParenR"/>
            </a:pPr>
            <a:r>
              <a:rPr lang="es-MX" sz="2400" dirty="0"/>
              <a:t>Al nombre de los dos equipos.</a:t>
            </a:r>
            <a:endParaRPr lang="pt-BR" sz="2400" dirty="0"/>
          </a:p>
          <a:p>
            <a:pPr marL="457200" lvl="0" indent="-457200">
              <a:buFont typeface="+mj-lt"/>
              <a:buAutoNum type="alphaLcParenR"/>
            </a:pPr>
            <a:r>
              <a:rPr lang="es-MX" sz="2400" dirty="0"/>
              <a:t>Al nombre y apellido del jugador más destacado.</a:t>
            </a:r>
            <a:endParaRPr lang="pt-BR" sz="2400" dirty="0"/>
          </a:p>
          <a:p>
            <a:pPr marL="457200" lvl="0" indent="-457200">
              <a:buFont typeface="+mj-lt"/>
              <a:buAutoNum type="alphaLcParenR"/>
            </a:pPr>
            <a:r>
              <a:rPr lang="es-MX" sz="2400" dirty="0"/>
              <a:t>Al nombre y apellido del periodista.</a:t>
            </a:r>
            <a:endParaRPr lang="pt-BR" sz="2400" dirty="0"/>
          </a:p>
          <a:p>
            <a:pPr marL="457200" lvl="0" indent="-457200">
              <a:buFont typeface="+mj-lt"/>
              <a:buAutoNum type="alphaLcParenR"/>
            </a:pPr>
            <a:r>
              <a:rPr lang="es-MX" sz="2400" dirty="0"/>
              <a:t>Al nombre del campo de juego</a:t>
            </a:r>
            <a:r>
              <a:rPr lang="es-MX" sz="2400" dirty="0" smtClean="0"/>
              <a:t>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35826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s-MX" dirty="0"/>
              <a:t>Después del título y del resultado, el primer apartado del recuadro indica</a:t>
            </a:r>
            <a:r>
              <a:rPr lang="es-MX" dirty="0" smtClean="0"/>
              <a:t>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0" indent="-457200">
              <a:buFont typeface="+mj-lt"/>
              <a:buAutoNum type="alphaLcParenR"/>
            </a:pPr>
            <a:r>
              <a:rPr lang="es-MX" sz="2400" dirty="0"/>
              <a:t>la alineación del equipo local.</a:t>
            </a:r>
            <a:endParaRPr lang="pt-BR" sz="2400" dirty="0"/>
          </a:p>
          <a:p>
            <a:pPr marL="457200" lvl="0" indent="-457200">
              <a:buFont typeface="+mj-lt"/>
              <a:buAutoNum type="alphaLcParenR"/>
            </a:pPr>
            <a:r>
              <a:rPr lang="es-MX" sz="2400" dirty="0"/>
              <a:t>los jugadores sancionados con tarjeta amarilla o roja.</a:t>
            </a:r>
            <a:endParaRPr lang="pt-BR" sz="2400" dirty="0"/>
          </a:p>
          <a:p>
            <a:pPr marL="457200" lvl="0" indent="-457200">
              <a:buFont typeface="+mj-lt"/>
              <a:buAutoNum type="alphaLcParenR"/>
            </a:pPr>
            <a:r>
              <a:rPr lang="es-MX" sz="2400" dirty="0"/>
              <a:t>la alineación del equipo visitante.</a:t>
            </a:r>
            <a:endParaRPr lang="pt-BR" sz="2400" dirty="0"/>
          </a:p>
          <a:p>
            <a:pPr marL="457200" lvl="0" indent="-457200">
              <a:buFont typeface="+mj-lt"/>
              <a:buAutoNum type="alphaLcParenR"/>
            </a:pPr>
            <a:r>
              <a:rPr lang="es-MX" sz="2400" dirty="0"/>
              <a:t>los jugadores lesionados.</a:t>
            </a:r>
            <a:endParaRPr lang="pt-BR" sz="2400" dirty="0"/>
          </a:p>
          <a:p>
            <a:pPr marL="457200" indent="-457200">
              <a:buFont typeface="+mj-lt"/>
              <a:buAutoNum type="alphaLcParenR"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91279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s-MX" dirty="0"/>
              <a:t>El segundo apartado del recuadro indica</a:t>
            </a:r>
            <a:r>
              <a:rPr lang="es-MX" dirty="0" smtClean="0"/>
              <a:t>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s-MX" sz="2400" dirty="0" smtClean="0"/>
              <a:t>la </a:t>
            </a:r>
            <a:r>
              <a:rPr lang="es-MX" sz="2400" dirty="0"/>
              <a:t>alineación del equipo local.</a:t>
            </a:r>
            <a:endParaRPr lang="pt-BR" sz="2400" dirty="0"/>
          </a:p>
          <a:p>
            <a:pPr lvl="0"/>
            <a:r>
              <a:rPr lang="es-MX" sz="2400" dirty="0"/>
              <a:t>los jugadores sancionados con tarjeta amarilla o roja.</a:t>
            </a:r>
            <a:endParaRPr lang="pt-BR" sz="2400" dirty="0"/>
          </a:p>
          <a:p>
            <a:pPr lvl="0"/>
            <a:r>
              <a:rPr lang="es-MX" sz="2400" dirty="0"/>
              <a:t>la alineación del equipo visitante.</a:t>
            </a:r>
            <a:endParaRPr lang="pt-BR" sz="2400" dirty="0"/>
          </a:p>
          <a:p>
            <a:pPr lvl="0"/>
            <a:r>
              <a:rPr lang="es-MX" sz="2400" dirty="0"/>
              <a:t>los jugadores lesionados.</a:t>
            </a:r>
            <a:endParaRPr lang="pt-BR" sz="2400" dirty="0"/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294636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s-MX" dirty="0"/>
              <a:t>El tercer apartado del recuadro informa</a:t>
            </a:r>
            <a:r>
              <a:rPr lang="es-MX" dirty="0" smtClean="0"/>
              <a:t>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666716"/>
            <a:ext cx="8712968" cy="2727383"/>
          </a:xfrm>
        </p:spPr>
        <p:txBody>
          <a:bodyPr>
            <a:noAutofit/>
          </a:bodyPr>
          <a:lstStyle/>
          <a:p>
            <a:pPr lvl="0"/>
            <a:r>
              <a:rPr lang="es-MX" sz="2000" dirty="0" smtClean="0"/>
              <a:t>los </a:t>
            </a:r>
            <a:r>
              <a:rPr lang="es-MX" sz="2000" dirty="0"/>
              <a:t>goles marcados, forma en que se han realizado y minutos del partido en que se han producido.</a:t>
            </a:r>
            <a:endParaRPr lang="pt-BR" sz="2000" dirty="0"/>
          </a:p>
          <a:p>
            <a:pPr lvl="0"/>
            <a:r>
              <a:rPr lang="es-MX" sz="2000" dirty="0"/>
              <a:t>las expulsiones y momentos del partido en que se han producido.</a:t>
            </a:r>
            <a:endParaRPr lang="pt-BR" sz="2000" dirty="0"/>
          </a:p>
          <a:p>
            <a:pPr lvl="0"/>
            <a:r>
              <a:rPr lang="es-MX" sz="2000" dirty="0"/>
              <a:t>los goles marcados, jugadores que los han realizado y minutos del partido en que se han producido.</a:t>
            </a:r>
            <a:endParaRPr lang="pt-BR" sz="2000" dirty="0"/>
          </a:p>
          <a:p>
            <a:r>
              <a:rPr lang="es-MX" sz="2000" dirty="0"/>
              <a:t>los jugadores que han marcado un gol y minutos del partido que han jugado.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727933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tf00001229</Template>
  <TotalTime>83</TotalTime>
  <Words>441</Words>
  <Application>Microsoft Office PowerPoint</Application>
  <PresentationFormat>Apresentação na tela (16:9)</PresentationFormat>
  <Paragraphs>69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Quotable</vt:lpstr>
      <vt:lpstr>PRÁTICA DE COMPREENSÃO LEITORA</vt:lpstr>
      <vt:lpstr>¿De qué tipo de texto se trata?</vt:lpstr>
      <vt:lpstr>¿A qué género periodístico pertenece?</vt:lpstr>
      <vt:lpstr>Por el tema, ¿a qué clase de crónica pertenece?</vt:lpstr>
      <vt:lpstr>¿Qué función tienen las tres primeras líneas?</vt:lpstr>
      <vt:lpstr>¿A qué corresponde el título del recuadro?</vt:lpstr>
      <vt:lpstr>Después del título y del resultado, el primer apartado del recuadro indica:</vt:lpstr>
      <vt:lpstr>El segundo apartado del recuadro indica:</vt:lpstr>
      <vt:lpstr>El tercer apartado del recuadro informa:</vt:lpstr>
      <vt:lpstr>El cuarto apartado del recuadro contiene información sobre:</vt:lpstr>
      <vt:lpstr>El quinto apartado del recuadro informa sobre:</vt:lpstr>
      <vt:lpstr> ¿A qué deporte se refiere?</vt:lpstr>
      <vt:lpstr>¿Quién ha escrito el texto y desde dónde?</vt:lpstr>
      <vt:lpstr>En el nombre del equipo ganador hay unos aspectos ortográficos que permiten deducir el nombre auténtico de este equipo. ¿Cuál es?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Iago</dc:creator>
  <cp:lastModifiedBy>Iago Espindula</cp:lastModifiedBy>
  <cp:revision>5</cp:revision>
  <dcterms:created xsi:type="dcterms:W3CDTF">2018-09-27T11:55:28Z</dcterms:created>
  <dcterms:modified xsi:type="dcterms:W3CDTF">2019-01-29T13:52:59Z</dcterms:modified>
</cp:coreProperties>
</file>