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54"/>
  </p:notesMasterIdLst>
  <p:sldIdLst>
    <p:sldId id="256" r:id="rId2"/>
    <p:sldId id="257" r:id="rId3"/>
    <p:sldId id="291" r:id="rId4"/>
    <p:sldId id="381" r:id="rId5"/>
    <p:sldId id="368" r:id="rId6"/>
    <p:sldId id="353" r:id="rId7"/>
    <p:sldId id="354" r:id="rId8"/>
    <p:sldId id="369" r:id="rId9"/>
    <p:sldId id="355" r:id="rId10"/>
    <p:sldId id="360" r:id="rId11"/>
    <p:sldId id="375" r:id="rId12"/>
    <p:sldId id="376" r:id="rId13"/>
    <p:sldId id="377" r:id="rId14"/>
    <p:sldId id="378" r:id="rId15"/>
    <p:sldId id="379" r:id="rId16"/>
    <p:sldId id="380" r:id="rId17"/>
    <p:sldId id="362" r:id="rId18"/>
    <p:sldId id="361" r:id="rId19"/>
    <p:sldId id="367" r:id="rId20"/>
    <p:sldId id="370" r:id="rId21"/>
    <p:sldId id="372" r:id="rId22"/>
    <p:sldId id="383" r:id="rId23"/>
    <p:sldId id="281" r:id="rId24"/>
    <p:sldId id="258" r:id="rId25"/>
    <p:sldId id="259" r:id="rId26"/>
    <p:sldId id="260" r:id="rId27"/>
    <p:sldId id="261" r:id="rId28"/>
    <p:sldId id="262" r:id="rId29"/>
    <p:sldId id="280" r:id="rId30"/>
    <p:sldId id="282" r:id="rId31"/>
    <p:sldId id="263" r:id="rId32"/>
    <p:sldId id="264" r:id="rId33"/>
    <p:sldId id="284" r:id="rId34"/>
    <p:sldId id="283" r:id="rId35"/>
    <p:sldId id="265" r:id="rId36"/>
    <p:sldId id="266" r:id="rId37"/>
    <p:sldId id="267" r:id="rId38"/>
    <p:sldId id="285" r:id="rId39"/>
    <p:sldId id="269" r:id="rId40"/>
    <p:sldId id="270" r:id="rId41"/>
    <p:sldId id="271" r:id="rId42"/>
    <p:sldId id="272" r:id="rId43"/>
    <p:sldId id="277" r:id="rId44"/>
    <p:sldId id="278" r:id="rId45"/>
    <p:sldId id="279" r:id="rId46"/>
    <p:sldId id="273" r:id="rId47"/>
    <p:sldId id="274" r:id="rId48"/>
    <p:sldId id="275" r:id="rId49"/>
    <p:sldId id="276" r:id="rId50"/>
    <p:sldId id="286" r:id="rId51"/>
    <p:sldId id="287" r:id="rId52"/>
    <p:sldId id="288" r:id="rId53"/>
  </p:sldIdLst>
  <p:sldSz cx="12192000" cy="6858000"/>
  <p:notesSz cx="6858000" cy="9144000"/>
  <p:embeddedFontLst>
    <p:embeddedFont>
      <p:font typeface="Book Antiqua" panose="02040602050305030304" pitchFamily="18" charset="0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Cambria Math" panose="02040503050406030204" pitchFamily="18" charset="0"/>
      <p:regular r:id="rId6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67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8372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529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8686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3642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4385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7419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9650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8380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‹#›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40902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4759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93547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55293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‹#›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95070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348019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729279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137557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43591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29206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26270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‹#›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50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jpeg"/><Relationship Id="rId7" Type="http://schemas.openxmlformats.org/officeDocument/2006/relationships/image" Target="../media/image31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2032001"/>
            <a:ext cx="12192000" cy="2678544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  <a:effectLst>
            <a:softEdge rad="317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1524000" y="189865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0" b="1">
                <a:latin typeface="Book Antiqua"/>
                <a:ea typeface="Book Antiqua"/>
                <a:cs typeface="Book Antiqua"/>
                <a:sym typeface="Book Antiqua"/>
              </a:rPr>
              <a:t>FÍSICA</a:t>
            </a: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938" y="2476500"/>
            <a:ext cx="2012950" cy="179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3203" y="2445109"/>
            <a:ext cx="1389594" cy="1967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pt-BR" altLang="pt-BR" b="1" dirty="0">
                <a:latin typeface="Book Antiqua" panose="02040602050305030304" pitchFamily="18" charset="0"/>
              </a:rPr>
              <a:t>LANÇAMENTO OBLÍQUO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9381E6-0C79-45E1-B4A5-291B62EA8C1D}"/>
              </a:ext>
            </a:extLst>
          </p:cNvPr>
          <p:cNvSpPr txBox="1"/>
          <p:nvPr/>
        </p:nvSpPr>
        <p:spPr>
          <a:xfrm>
            <a:off x="949909" y="2095130"/>
            <a:ext cx="7839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O lançamento oblíquo pode ser duro às vezes...</a:t>
            </a:r>
          </a:p>
        </p:txBody>
      </p:sp>
      <p:pic>
        <p:nvPicPr>
          <p:cNvPr id="64514" name="Picture 2" descr="Resultado de imagem para crying naruto">
            <a:extLst>
              <a:ext uri="{FF2B5EF4-FFF2-40B4-BE49-F238E27FC236}">
                <a16:creationId xmlns:a16="http://schemas.microsoft.com/office/drawing/2014/main" id="{4C35B56F-1C34-4148-9241-559A06FCB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" b="89867" l="10000" r="90000">
                        <a14:foregroundMark x1="32800" y1="34400" x2="33200" y2="39200"/>
                        <a14:foregroundMark x1="33200" y1="39200" x2="33200" y2="39200"/>
                        <a14:foregroundMark x1="35400" y1="40800" x2="35400" y2="40800"/>
                        <a14:foregroundMark x1="36800" y1="32000" x2="36800" y2="32000"/>
                        <a14:foregroundMark x1="38000" y1="26933" x2="38000" y2="26933"/>
                        <a14:foregroundMark x1="36800" y1="22667" x2="36800" y2="22667"/>
                        <a14:foregroundMark x1="34400" y1="23200" x2="34400" y2="23200"/>
                        <a14:foregroundMark x1="41400" y1="24267" x2="41400" y2="24267"/>
                        <a14:foregroundMark x1="37600" y1="21600" x2="37600" y2="21600"/>
                        <a14:foregroundMark x1="34800" y1="27200" x2="34400" y2="26933"/>
                        <a14:foregroundMark x1="33800" y1="29067" x2="31600" y2="29333"/>
                        <a14:foregroundMark x1="35200" y1="22667" x2="31400" y2="22933"/>
                        <a14:foregroundMark x1="32600" y1="24000" x2="31200" y2="23467"/>
                        <a14:foregroundMark x1="33000" y1="22133" x2="33200" y2="17600"/>
                        <a14:foregroundMark x1="55600" y1="25067" x2="53400" y2="8000"/>
                        <a14:foregroundMark x1="38200" y1="43467" x2="50800" y2="48533"/>
                        <a14:foregroundMark x1="54000" y1="21600" x2="40400" y2="17333"/>
                        <a14:foregroundMark x1="56000" y1="12533" x2="48200" y2="5867"/>
                        <a14:foregroundMark x1="39800" y1="11200" x2="45000" y2="2400"/>
                        <a14:foregroundMark x1="60200" y1="23200" x2="61000" y2="28800"/>
                        <a14:foregroundMark x1="33600" y1="9867" x2="31400" y2="8533"/>
                        <a14:foregroundMark x1="60800" y1="23467" x2="62800" y2="25333"/>
                        <a14:foregroundMark x1="49600" y1="80800" x2="49600" y2="86933"/>
                        <a14:foregroundMark x1="62000" y1="88000" x2="55600" y2="8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651" y="3569768"/>
            <a:ext cx="3340073" cy="250505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8533BC-9C2A-4C93-82EC-F4437135F537}"/>
              </a:ext>
            </a:extLst>
          </p:cNvPr>
          <p:cNvSpPr/>
          <p:nvPr/>
        </p:nvSpPr>
        <p:spPr>
          <a:xfrm>
            <a:off x="9359866" y="3429000"/>
            <a:ext cx="3340073" cy="250505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Sadness and Sorrow FULL VERSION">
            <a:hlinkClick r:id="" action="ppaction://media"/>
            <a:extLst>
              <a:ext uri="{FF2B5EF4-FFF2-40B4-BE49-F238E27FC236}">
                <a16:creationId xmlns:a16="http://schemas.microsoft.com/office/drawing/2014/main" id="{4888510B-644A-4679-9771-C1631DBBB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39224" y="6522136"/>
            <a:ext cx="487362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4BCE3A-9760-4191-B09B-FA70E1FB3DCF}"/>
              </a:ext>
            </a:extLst>
          </p:cNvPr>
          <p:cNvSpPr txBox="1"/>
          <p:nvPr/>
        </p:nvSpPr>
        <p:spPr>
          <a:xfrm>
            <a:off x="949909" y="3159984"/>
            <a:ext cx="64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O assunto exige conhecimento sobre:</a:t>
            </a:r>
          </a:p>
          <a:p>
            <a:endParaRPr lang="pt-BR" sz="2400" dirty="0"/>
          </a:p>
          <a:p>
            <a:r>
              <a:rPr lang="pt-BR" sz="2400" dirty="0"/>
              <a:t>- Decomposição de vetores</a:t>
            </a:r>
          </a:p>
          <a:p>
            <a:r>
              <a:rPr lang="pt-BR" sz="2400" dirty="0"/>
              <a:t>- Trigonometria</a:t>
            </a:r>
          </a:p>
          <a:p>
            <a:r>
              <a:rPr lang="pt-BR" sz="2400" dirty="0"/>
              <a:t>- Física: MRU e MRUV</a:t>
            </a:r>
          </a:p>
        </p:txBody>
      </p:sp>
    </p:spTree>
    <p:extLst>
      <p:ext uri="{BB962C8B-B14F-4D97-AF65-F5344CB8AC3E}">
        <p14:creationId xmlns:p14="http://schemas.microsoft.com/office/powerpoint/2010/main" val="37483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1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6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pt-BR" altLang="pt-BR" b="1" dirty="0">
                <a:latin typeface="Book Antiqua" panose="02040602050305030304" pitchFamily="18" charset="0"/>
              </a:rPr>
              <a:t>LANÇAMENTO OBLÍQUO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262064" y="2020656"/>
            <a:ext cx="9893616" cy="304629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 Consideremos que uma bola chutada por um jogador de futebol, durante um lançamento para um colega.  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O movimento pode ser considerado uma superposição de um lançamento vertical para cima e de um movimento horizontal.	</a:t>
            </a:r>
          </a:p>
          <a:p>
            <a:pPr lvl="8" algn="just">
              <a:buFont typeface="Wingdings" panose="05000000000000000000" pitchFamily="2" charset="2"/>
              <a:buChar char="§"/>
              <a:defRPr/>
            </a:pPr>
            <a:endParaRPr lang="pt-BR" sz="1800" dirty="0"/>
          </a:p>
        </p:txBody>
      </p:sp>
      <p:pic>
        <p:nvPicPr>
          <p:cNvPr id="52226" name="Picture 2" descr="http://1.bp.blogspot.com/-sld3KnChxyI/Ugw3dJdEtYI/AAAAAAAAChE/_iclj5P0ev8/s1600/teor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95"/>
          <a:stretch/>
        </p:blipFill>
        <p:spPr bwMode="auto">
          <a:xfrm>
            <a:off x="1097280" y="3619000"/>
            <a:ext cx="5536735" cy="252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7357146" y="4560731"/>
            <a:ext cx="4209595" cy="64595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buNone/>
              <a:defRPr/>
            </a:pPr>
            <a:r>
              <a:rPr lang="pt-BR" sz="2400" dirty="0"/>
              <a:t>A trajetória é uma </a:t>
            </a:r>
            <a:r>
              <a:rPr lang="pt-BR" sz="2400" b="1" dirty="0"/>
              <a:t>PARÁBOLA</a:t>
            </a:r>
          </a:p>
          <a:p>
            <a:pPr lvl="8" algn="just">
              <a:buFont typeface="Wingdings" panose="05000000000000000000" pitchFamily="2" charset="2"/>
              <a:buChar char="§"/>
              <a:defRPr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421122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61FFF-FDED-42D8-A764-851B0DB41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Parte 1 – Soma vetorial</a:t>
            </a:r>
          </a:p>
        </p:txBody>
      </p:sp>
      <p:pic>
        <p:nvPicPr>
          <p:cNvPr id="65538" name="Picture 2" descr="Resultado de imagem para soma vetorial">
            <a:extLst>
              <a:ext uri="{FF2B5EF4-FFF2-40B4-BE49-F238E27FC236}">
                <a16:creationId xmlns:a16="http://schemas.microsoft.com/office/drawing/2014/main" id="{64FAFE61-5C56-4F98-94E9-E5F3CDB2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157" y="2487659"/>
            <a:ext cx="3303815" cy="247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695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ED6FF-09AF-448C-AB6E-AE583CAA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Parte 2 - Trigonometria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A5F6C7-81BD-4DCE-863E-F99489FA8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1) O Circulo trigonométrico</a:t>
            </a:r>
          </a:p>
        </p:txBody>
      </p:sp>
      <p:pic>
        <p:nvPicPr>
          <p:cNvPr id="66564" name="Picture 4" descr="Resultado de imagem para cÃ­rculo trigonometrico gif">
            <a:extLst>
              <a:ext uri="{FF2B5EF4-FFF2-40B4-BE49-F238E27FC236}">
                <a16:creationId xmlns:a16="http://schemas.microsoft.com/office/drawing/2014/main" id="{9E0AA4FC-54D2-4C4A-90CE-B95FCC1F3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331" y="2430828"/>
            <a:ext cx="4312783" cy="35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E9BC48-94E5-458E-B943-E11EF02A155D}"/>
              </a:ext>
            </a:extLst>
          </p:cNvPr>
          <p:cNvSpPr/>
          <p:nvPr/>
        </p:nvSpPr>
        <p:spPr>
          <a:xfrm>
            <a:off x="7206343" y="2322454"/>
            <a:ext cx="1143000" cy="1367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477AC-92BA-4947-9CA2-0A84F55C580B}"/>
              </a:ext>
            </a:extLst>
          </p:cNvPr>
          <p:cNvSpPr/>
          <p:nvPr/>
        </p:nvSpPr>
        <p:spPr>
          <a:xfrm>
            <a:off x="6892699" y="5195486"/>
            <a:ext cx="1143000" cy="89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42907F-264D-415D-8F49-0787C44E8831}"/>
              </a:ext>
            </a:extLst>
          </p:cNvPr>
          <p:cNvSpPr/>
          <p:nvPr/>
        </p:nvSpPr>
        <p:spPr>
          <a:xfrm>
            <a:off x="5279572" y="5726853"/>
            <a:ext cx="1143000" cy="284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18D23E-3B9D-44F9-A6B7-9699B9638C35}"/>
              </a:ext>
            </a:extLst>
          </p:cNvPr>
          <p:cNvSpPr/>
          <p:nvPr/>
        </p:nvSpPr>
        <p:spPr>
          <a:xfrm>
            <a:off x="5851072" y="5586307"/>
            <a:ext cx="1143000" cy="3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6409CD-D2D6-417B-B682-4459AC6D2F8B}"/>
              </a:ext>
            </a:extLst>
          </p:cNvPr>
          <p:cNvSpPr/>
          <p:nvPr/>
        </p:nvSpPr>
        <p:spPr>
          <a:xfrm>
            <a:off x="6994072" y="4911392"/>
            <a:ext cx="1143000" cy="3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C753C0-43C6-4949-B27C-E45723B30048}"/>
              </a:ext>
            </a:extLst>
          </p:cNvPr>
          <p:cNvSpPr/>
          <p:nvPr/>
        </p:nvSpPr>
        <p:spPr>
          <a:xfrm>
            <a:off x="7146472" y="4542968"/>
            <a:ext cx="1143000" cy="3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74CF48-2671-4620-B2A6-19E420215CCF}"/>
              </a:ext>
            </a:extLst>
          </p:cNvPr>
          <p:cNvSpPr/>
          <p:nvPr/>
        </p:nvSpPr>
        <p:spPr>
          <a:xfrm>
            <a:off x="7170965" y="4421414"/>
            <a:ext cx="1143000" cy="3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A783A1-EAAB-4B8D-8E39-BAAD0F32A186}"/>
              </a:ext>
            </a:extLst>
          </p:cNvPr>
          <p:cNvSpPr/>
          <p:nvPr/>
        </p:nvSpPr>
        <p:spPr>
          <a:xfrm>
            <a:off x="3615759" y="5439589"/>
            <a:ext cx="1143000" cy="3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6E0E64-C45F-4A3E-B8A9-0A3C344B24E4}"/>
              </a:ext>
            </a:extLst>
          </p:cNvPr>
          <p:cNvSpPr/>
          <p:nvPr/>
        </p:nvSpPr>
        <p:spPr>
          <a:xfrm>
            <a:off x="3227615" y="3858552"/>
            <a:ext cx="1143000" cy="484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07A0A9-02A1-4E7B-AF5A-D3FFF46CCD4C}"/>
              </a:ext>
            </a:extLst>
          </p:cNvPr>
          <p:cNvSpPr/>
          <p:nvPr/>
        </p:nvSpPr>
        <p:spPr>
          <a:xfrm>
            <a:off x="3353480" y="3789728"/>
            <a:ext cx="1143000" cy="3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5EC10E-2F7D-4AD7-AB68-6A53A2891EB5}"/>
              </a:ext>
            </a:extLst>
          </p:cNvPr>
          <p:cNvSpPr/>
          <p:nvPr/>
        </p:nvSpPr>
        <p:spPr>
          <a:xfrm>
            <a:off x="3246666" y="2430828"/>
            <a:ext cx="1738991" cy="568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D2B063-C9FC-4440-ADCA-C9F3625B635C}"/>
              </a:ext>
            </a:extLst>
          </p:cNvPr>
          <p:cNvSpPr/>
          <p:nvPr/>
        </p:nvSpPr>
        <p:spPr>
          <a:xfrm>
            <a:off x="4414157" y="2561993"/>
            <a:ext cx="1143000" cy="3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7C5F89-3F69-4279-9457-E38D193775A2}"/>
              </a:ext>
            </a:extLst>
          </p:cNvPr>
          <p:cNvSpPr/>
          <p:nvPr/>
        </p:nvSpPr>
        <p:spPr>
          <a:xfrm>
            <a:off x="4510087" y="2538230"/>
            <a:ext cx="1143000" cy="3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D09F18-F731-4241-B016-0A47CF8391C5}"/>
              </a:ext>
            </a:extLst>
          </p:cNvPr>
          <p:cNvSpPr/>
          <p:nvPr/>
        </p:nvSpPr>
        <p:spPr>
          <a:xfrm>
            <a:off x="7165522" y="2322455"/>
            <a:ext cx="1143000" cy="1548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DCAFAA-9A48-4B92-A47E-F4225FA27456}"/>
              </a:ext>
            </a:extLst>
          </p:cNvPr>
          <p:cNvSpPr/>
          <p:nvPr/>
        </p:nvSpPr>
        <p:spPr>
          <a:xfrm>
            <a:off x="6266771" y="2561992"/>
            <a:ext cx="1143000" cy="3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D8CF75-5E85-43B1-8691-C272EAEFDB56}"/>
              </a:ext>
            </a:extLst>
          </p:cNvPr>
          <p:cNvSpPr/>
          <p:nvPr/>
        </p:nvSpPr>
        <p:spPr>
          <a:xfrm>
            <a:off x="6994072" y="2998393"/>
            <a:ext cx="1143000" cy="3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A22609-F69B-43E8-A908-0D26A96F4ACF}"/>
              </a:ext>
            </a:extLst>
          </p:cNvPr>
          <p:cNvSpPr/>
          <p:nvPr/>
        </p:nvSpPr>
        <p:spPr>
          <a:xfrm>
            <a:off x="5901418" y="2676403"/>
            <a:ext cx="1143000" cy="231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5110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E87E8F-C528-46E9-8C1C-7C154F6980AC}"/>
              </a:ext>
            </a:extLst>
          </p:cNvPr>
          <p:cNvSpPr txBox="1">
            <a:spLocks/>
          </p:cNvSpPr>
          <p:nvPr/>
        </p:nvSpPr>
        <p:spPr>
          <a:xfrm>
            <a:off x="1249680" y="31926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/>
              <a:t>Revisão: Parte 2 - Trigonometria</a:t>
            </a:r>
          </a:p>
        </p:txBody>
      </p:sp>
      <p:pic>
        <p:nvPicPr>
          <p:cNvPr id="3074" name="Picture 2" descr="http://www.mat.ufpb.br/lenimar/seno.gif">
            <a:extLst>
              <a:ext uri="{FF2B5EF4-FFF2-40B4-BE49-F238E27FC236}">
                <a16:creationId xmlns:a16="http://schemas.microsoft.com/office/drawing/2014/main" id="{38C0D157-1416-4F8C-B8A3-6F8BC18C7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66" y="2072640"/>
            <a:ext cx="4295774" cy="41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53D5E93-106D-4791-A602-CB8C5C57878C}"/>
              </a:ext>
            </a:extLst>
          </p:cNvPr>
          <p:cNvSpPr txBox="1">
            <a:spLocks/>
          </p:cNvSpPr>
          <p:nvPr/>
        </p:nvSpPr>
        <p:spPr>
          <a:xfrm>
            <a:off x="7225666" y="2477105"/>
            <a:ext cx="3050177" cy="4620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pt-BR" dirty="0"/>
              <a:t>3) O Seno</a:t>
            </a:r>
          </a:p>
        </p:txBody>
      </p:sp>
      <p:pic>
        <p:nvPicPr>
          <p:cNvPr id="3076" name="Picture 4" descr="http://www.mat.ufpb.br/lenimar/cosseno.gif">
            <a:extLst>
              <a:ext uri="{FF2B5EF4-FFF2-40B4-BE49-F238E27FC236}">
                <a16:creationId xmlns:a16="http://schemas.microsoft.com/office/drawing/2014/main" id="{84DAFB3B-331E-476C-9F19-B122A7F53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" y="1996757"/>
            <a:ext cx="4489450" cy="433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6BD8A4F-4871-454D-BB9A-DBE4B9600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503" y="2375504"/>
            <a:ext cx="3050177" cy="462037"/>
          </a:xfrm>
        </p:spPr>
        <p:txBody>
          <a:bodyPr/>
          <a:lstStyle/>
          <a:p>
            <a:r>
              <a:rPr lang="pt-BR" dirty="0"/>
              <a:t>2) O Cosseno</a:t>
            </a:r>
          </a:p>
        </p:txBody>
      </p:sp>
    </p:spTree>
    <p:extLst>
      <p:ext uri="{BB962C8B-B14F-4D97-AF65-F5344CB8AC3E}">
        <p14:creationId xmlns:p14="http://schemas.microsoft.com/office/powerpoint/2010/main" val="90674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B5B03-C7DE-468D-A71B-9CC457287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4) Trigonometria no triângulo retângulo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6EE210-BC09-46CC-9446-10D469227D29}"/>
              </a:ext>
            </a:extLst>
          </p:cNvPr>
          <p:cNvSpPr txBox="1">
            <a:spLocks/>
          </p:cNvSpPr>
          <p:nvPr/>
        </p:nvSpPr>
        <p:spPr>
          <a:xfrm>
            <a:off x="1249680" y="31926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/>
              <a:t>Revisão: Parte 2 - Trigonometria</a:t>
            </a:r>
          </a:p>
        </p:txBody>
      </p:sp>
      <p:pic>
        <p:nvPicPr>
          <p:cNvPr id="68610" name="Picture 2" descr="Resultado de imagem para trigonometria no triÃ¢ngulo retÃ¢ngulo">
            <a:extLst>
              <a:ext uri="{FF2B5EF4-FFF2-40B4-BE49-F238E27FC236}">
                <a16:creationId xmlns:a16="http://schemas.microsoft.com/office/drawing/2014/main" id="{D89213B5-2F2C-4C67-A2EF-B8AC85A3F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790824"/>
            <a:ext cx="4160383" cy="27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Resultado de imagem para trigonometria no triÃ¢ngulo retÃ¢ngulo">
            <a:extLst>
              <a:ext uri="{FF2B5EF4-FFF2-40B4-BE49-F238E27FC236}">
                <a16:creationId xmlns:a16="http://schemas.microsoft.com/office/drawing/2014/main" id="{991541AA-79AA-473D-932B-1971EB16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80" y="3274348"/>
            <a:ext cx="4800738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275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9D501C-0D53-4EC7-9607-02C3BA84367D}"/>
              </a:ext>
            </a:extLst>
          </p:cNvPr>
          <p:cNvSpPr txBox="1">
            <a:spLocks/>
          </p:cNvSpPr>
          <p:nvPr/>
        </p:nvSpPr>
        <p:spPr>
          <a:xfrm>
            <a:off x="1249680" y="31926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/>
              <a:t>Revisão: Parte 2 - Trigonometria</a:t>
            </a:r>
          </a:p>
        </p:txBody>
      </p:sp>
      <p:pic>
        <p:nvPicPr>
          <p:cNvPr id="69634" name="Picture 2" descr="Resultado de imagem para trigonometria no triÃ¢ngulo retÃ¢ngulo">
            <a:extLst>
              <a:ext uri="{FF2B5EF4-FFF2-40B4-BE49-F238E27FC236}">
                <a16:creationId xmlns:a16="http://schemas.microsoft.com/office/drawing/2014/main" id="{1D2F03C2-581E-4212-8762-4CDF5A3D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21" y="2774770"/>
            <a:ext cx="3469821" cy="231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4DA584-B830-4B42-922A-73F57F822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4) Ângulos notáveis</a:t>
            </a:r>
          </a:p>
        </p:txBody>
      </p:sp>
    </p:spTree>
    <p:extLst>
      <p:ext uri="{BB962C8B-B14F-4D97-AF65-F5344CB8AC3E}">
        <p14:creationId xmlns:p14="http://schemas.microsoft.com/office/powerpoint/2010/main" val="47592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pt-BR" altLang="pt-BR" sz="3200" b="1" dirty="0">
                <a:latin typeface="Book Antiqua" panose="02040602050305030304" pitchFamily="18" charset="0"/>
              </a:rPr>
              <a:t>VOLTANDO PARA O LANÇAMENTO OBLÍQUO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025644" y="1931808"/>
            <a:ext cx="9893616" cy="396908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dirty="0"/>
              <a:t> Utilizando o princípio da simultaneidade dos movimentos, podemos trabalhar com as componentes da velocidade inicial do movimento (</a:t>
            </a:r>
            <a:r>
              <a:rPr lang="pt-BR" dirty="0" err="1"/>
              <a:t>Vo</a:t>
            </a:r>
            <a:r>
              <a:rPr lang="pt-BR" dirty="0"/>
              <a:t>).</a:t>
            </a:r>
          </a:p>
        </p:txBody>
      </p:sp>
      <p:pic>
        <p:nvPicPr>
          <p:cNvPr id="54274" name="Picture 2" descr="Resultado de imagem para componentes da velocid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83" y="3471481"/>
            <a:ext cx="3095632" cy="22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: para a Direita 1"/>
          <p:cNvSpPr/>
          <p:nvPr/>
        </p:nvSpPr>
        <p:spPr>
          <a:xfrm>
            <a:off x="5972452" y="4337107"/>
            <a:ext cx="739250" cy="520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7717872" y="3762462"/>
                <a:ext cx="175310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𝑉𝑜𝑥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𝑉𝑜𝑦</m:t>
                      </m:r>
                    </m:oMath>
                  </m:oMathPara>
                </a14:m>
                <a:endParaRPr lang="pt-BR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872" y="3762462"/>
                <a:ext cx="1753109" cy="307777"/>
              </a:xfrm>
              <a:prstGeom prst="rect">
                <a:avLst/>
              </a:prstGeom>
              <a:blipFill>
                <a:blip r:embed="rId3"/>
                <a:stretch>
                  <a:fillRect l="-2778" r="-4167" b="-313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7690878" y="4183219"/>
                <a:ext cx="1756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𝑉𝑜𝑥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𝑉𝑜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pt-BR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878" y="4183219"/>
                <a:ext cx="1756250" cy="307777"/>
              </a:xfrm>
              <a:prstGeom prst="rect">
                <a:avLst/>
              </a:prstGeom>
              <a:blipFill>
                <a:blip r:embed="rId4"/>
                <a:stretch>
                  <a:fillRect l="-3125" r="-2778" b="-5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7690878" y="4659461"/>
                <a:ext cx="178010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𝑉𝑜𝑦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𝑉𝑜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𝑠𝑒𝑛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pt-BR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878" y="4659461"/>
                <a:ext cx="1780103" cy="307777"/>
              </a:xfrm>
              <a:prstGeom prst="rect">
                <a:avLst/>
              </a:prstGeom>
              <a:blipFill>
                <a:blip r:embed="rId5"/>
                <a:stretch>
                  <a:fillRect l="-4452" r="-2740" b="-313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7575258" y="5093486"/>
                <a:ext cx="218168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𝑉𝑜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²=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𝑉𝑜𝑥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²+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𝑉𝑜𝑦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²</m:t>
                      </m:r>
                    </m:oMath>
                  </m:oMathPara>
                </a14:m>
                <a:endParaRPr lang="pt-BR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258" y="5093486"/>
                <a:ext cx="2181687" cy="307777"/>
              </a:xfrm>
              <a:prstGeom prst="rect">
                <a:avLst/>
              </a:prstGeom>
              <a:blipFill>
                <a:blip r:embed="rId6"/>
                <a:stretch>
                  <a:fillRect l="-3352" t="-14000" r="-4469" b="-4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ector de Seta Reta 6"/>
          <p:cNvCxnSpPr/>
          <p:nvPr/>
        </p:nvCxnSpPr>
        <p:spPr>
          <a:xfrm>
            <a:off x="7717872" y="3762462"/>
            <a:ext cx="226502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8247777" y="3751276"/>
            <a:ext cx="226502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>
            <a:off x="9002786" y="3751276"/>
            <a:ext cx="226502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095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pt-BR" altLang="pt-BR" b="1" dirty="0">
                <a:latin typeface="Book Antiqua" panose="02040602050305030304" pitchFamily="18" charset="0"/>
              </a:rPr>
              <a:t>LANÇAMENTO OBLÍQUO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262064" y="2213602"/>
            <a:ext cx="4358560" cy="396908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b="1" dirty="0"/>
              <a:t> Ângulo de tiro (</a:t>
            </a:r>
            <a:r>
              <a:rPr lang="el-GR" b="1" dirty="0"/>
              <a:t>θ</a:t>
            </a:r>
            <a:r>
              <a:rPr lang="pt-BR" b="1" dirty="0"/>
              <a:t>):</a:t>
            </a:r>
            <a:r>
              <a:rPr lang="pt-BR" dirty="0"/>
              <a:t> ângulo formado entre  </a:t>
            </a:r>
            <a:r>
              <a:rPr lang="pt-BR" dirty="0" err="1"/>
              <a:t>Vo</a:t>
            </a:r>
            <a:r>
              <a:rPr lang="pt-BR" dirty="0"/>
              <a:t> e o eixo x.</a:t>
            </a:r>
            <a:endParaRPr lang="pt-BR" sz="1800" dirty="0"/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1800" dirty="0"/>
              <a:t> </a:t>
            </a:r>
            <a:r>
              <a:rPr lang="pt-BR" sz="1800" b="1" dirty="0"/>
              <a:t>Alcance horizontal /Deslocamento  horizontal (A):</a:t>
            </a:r>
            <a:r>
              <a:rPr lang="pt-BR" sz="1800" dirty="0"/>
              <a:t> distância entre o ponto de lançamento (O) e o ponto onde a partícula volta ao plano de lançamento. </a:t>
            </a:r>
            <a:r>
              <a:rPr lang="pt-BR" sz="1800" b="1" dirty="0"/>
              <a:t>Flecha (</a:t>
            </a:r>
            <a:r>
              <a:rPr lang="pt-BR" sz="1800" b="1" dirty="0" err="1"/>
              <a:t>Hmáx</a:t>
            </a:r>
            <a:r>
              <a:rPr lang="pt-BR" sz="1800" b="1" dirty="0"/>
              <a:t>):</a:t>
            </a:r>
            <a:r>
              <a:rPr lang="pt-BR" sz="1800" dirty="0"/>
              <a:t> altura máxima atingida.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1800" dirty="0"/>
              <a:t> </a:t>
            </a:r>
            <a:r>
              <a:rPr lang="pt-BR" sz="1800" b="1" dirty="0"/>
              <a:t>Velocidade de lançamento (</a:t>
            </a:r>
            <a:r>
              <a:rPr lang="pt-BR" sz="1800" b="1" dirty="0" err="1"/>
              <a:t>Vo</a:t>
            </a:r>
            <a:r>
              <a:rPr lang="pt-BR" sz="1800" b="1" dirty="0"/>
              <a:t>): </a:t>
            </a:r>
            <a:r>
              <a:rPr lang="pt-BR" sz="1800" dirty="0"/>
              <a:t>Velocidade inicial de lançamento.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1800" dirty="0"/>
              <a:t> </a:t>
            </a:r>
            <a:r>
              <a:rPr lang="pt-BR" sz="1800" b="1" dirty="0"/>
              <a:t>Tempo de voo (</a:t>
            </a:r>
            <a:r>
              <a:rPr lang="pt-BR" sz="1800" b="1" dirty="0" err="1"/>
              <a:t>Ttotal</a:t>
            </a:r>
            <a:r>
              <a:rPr lang="pt-BR" sz="1800" b="1" dirty="0"/>
              <a:t>):</a:t>
            </a:r>
            <a:r>
              <a:rPr lang="pt-BR" sz="1800" dirty="0"/>
              <a:t> tempo durante o qual o móvel realiza o movimento até atingir o plano de lançamento. </a:t>
            </a:r>
            <a:endParaRPr lang="pt-BR" dirty="0"/>
          </a:p>
        </p:txBody>
      </p:sp>
      <p:pic>
        <p:nvPicPr>
          <p:cNvPr id="6" name="Picture 4" descr="Resultado de imagem para lançamento obliqu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360" y="2424418"/>
            <a:ext cx="5170211" cy="301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706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pt-BR" altLang="pt-BR" b="1" dirty="0">
                <a:latin typeface="Book Antiqua" panose="02040602050305030304" pitchFamily="18" charset="0"/>
              </a:rPr>
              <a:t>LANÇAMENTO OBLÍQUO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Espaço Reservado para Conteúdo 3"/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1421770" y="2888833"/>
              <a:ext cx="9893301" cy="22170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97767">
                      <a:extLst>
                        <a:ext uri="{9D8B030D-6E8A-4147-A177-3AD203B41FA5}">
                          <a16:colId xmlns:a16="http://schemas.microsoft.com/office/drawing/2014/main" val="2534442104"/>
                        </a:ext>
                      </a:extLst>
                    </a:gridCol>
                    <a:gridCol w="3297767">
                      <a:extLst>
                        <a:ext uri="{9D8B030D-6E8A-4147-A177-3AD203B41FA5}">
                          <a16:colId xmlns:a16="http://schemas.microsoft.com/office/drawing/2014/main" val="2636552718"/>
                        </a:ext>
                      </a:extLst>
                    </a:gridCol>
                    <a:gridCol w="3297767">
                      <a:extLst>
                        <a:ext uri="{9D8B030D-6E8A-4147-A177-3AD203B41FA5}">
                          <a16:colId xmlns:a16="http://schemas.microsoft.com/office/drawing/2014/main" val="3720790355"/>
                        </a:ext>
                      </a:extLst>
                    </a:gridCol>
                  </a:tblGrid>
                  <a:tr h="5373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800" dirty="0">
                              <a:solidFill>
                                <a:schemeClr val="bg1"/>
                              </a:solidFill>
                            </a:rPr>
                            <a:t>Funções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800" dirty="0">
                              <a:solidFill>
                                <a:schemeClr val="bg1"/>
                              </a:solidFill>
                            </a:rPr>
                            <a:t>Movimento Horizontal (MU)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800" dirty="0">
                              <a:solidFill>
                                <a:schemeClr val="bg1"/>
                              </a:solidFill>
                            </a:rPr>
                            <a:t>Movimento Vertical (MUV)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33042002"/>
                      </a:ext>
                    </a:extLst>
                  </a:tr>
                  <a:tr h="537325">
                    <a:tc>
                      <a:txBody>
                        <a:bodyPr/>
                        <a:lstStyle/>
                        <a:p>
                          <a:r>
                            <a:rPr lang="pt-BR" sz="18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Posição em função do tempo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𝑉𝑜</m:t>
                                    </m:r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𝑐𝑜𝑠</m:t>
                                    </m:r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pt-BR" sz="1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𝑉𝑜</m:t>
                                    </m:r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𝑠𝑒𝑛</m:t>
                                    </m:r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− </m:t>
                                </m:r>
                                <m:f>
                                  <m:fPr>
                                    <m:ctrlP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𝑔𝑡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²</m:t>
                                </m:r>
                              </m:oMath>
                            </m:oMathPara>
                          </a14:m>
                          <a:endParaRPr lang="pt-BR" sz="1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58433370"/>
                      </a:ext>
                    </a:extLst>
                  </a:tr>
                  <a:tr h="537325">
                    <a:tc>
                      <a:txBody>
                        <a:bodyPr/>
                        <a:lstStyle/>
                        <a:p>
                          <a:r>
                            <a:rPr lang="pt-BR" sz="18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Velocidade em função do tempo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𝑉𝑜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pt-BR" sz="1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𝑉𝑦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𝑉𝑜</m:t>
                                    </m:r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𝑠𝑒𝑛</m:t>
                                    </m:r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𝑔𝑡</m:t>
                                </m:r>
                              </m:oMath>
                            </m:oMathPara>
                          </a14:m>
                          <a:endParaRPr lang="pt-BR" sz="1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3498184"/>
                      </a:ext>
                    </a:extLst>
                  </a:tr>
                  <a:tr h="537325">
                    <a:tc>
                      <a:txBody>
                        <a:bodyPr/>
                        <a:lstStyle/>
                        <a:p>
                          <a:r>
                            <a:rPr lang="pt-BR" sz="18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Velocidade em função da posição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𝑉𝑜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pt-BR" sz="1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𝑉𝑦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²=</m:t>
                                </m:r>
                                <m:d>
                                  <m:dPr>
                                    <m:ctrlP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𝑉𝑜</m:t>
                                    </m:r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𝑠𝑒𝑛</m:t>
                                    </m:r>
                                    <m:r>
                                      <a:rPr lang="pt-BR" sz="1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²−2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pt-BR" sz="1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oMath>
                            </m:oMathPara>
                          </a14:m>
                          <a:endParaRPr lang="pt-BR" sz="1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0580758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Espaço Reservado para Conteúdo 3"/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1421770" y="2888833"/>
              <a:ext cx="9893301" cy="22170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97767">
                      <a:extLst>
                        <a:ext uri="{9D8B030D-6E8A-4147-A177-3AD203B41FA5}">
                          <a16:colId xmlns:a16="http://schemas.microsoft.com/office/drawing/2014/main" val="2534442104"/>
                        </a:ext>
                      </a:extLst>
                    </a:gridCol>
                    <a:gridCol w="3297767">
                      <a:extLst>
                        <a:ext uri="{9D8B030D-6E8A-4147-A177-3AD203B41FA5}">
                          <a16:colId xmlns:a16="http://schemas.microsoft.com/office/drawing/2014/main" val="2636552718"/>
                        </a:ext>
                      </a:extLst>
                    </a:gridCol>
                    <a:gridCol w="3297767">
                      <a:extLst>
                        <a:ext uri="{9D8B030D-6E8A-4147-A177-3AD203B41FA5}">
                          <a16:colId xmlns:a16="http://schemas.microsoft.com/office/drawing/2014/main" val="3720790355"/>
                        </a:ext>
                      </a:extLst>
                    </a:gridCol>
                  </a:tblGrid>
                  <a:tr h="5373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800" dirty="0">
                              <a:solidFill>
                                <a:schemeClr val="bg1"/>
                              </a:solidFill>
                            </a:rPr>
                            <a:t>Funções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800" dirty="0">
                              <a:solidFill>
                                <a:schemeClr val="bg1"/>
                              </a:solidFill>
                            </a:rPr>
                            <a:t>Movimento Horizontal (MU)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800" dirty="0">
                              <a:solidFill>
                                <a:schemeClr val="bg1"/>
                              </a:solidFill>
                            </a:rPr>
                            <a:t>Movimento Vertical (MUV)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33042002"/>
                      </a:ext>
                    </a:extLst>
                  </a:tr>
                  <a:tr h="605028">
                    <a:tc>
                      <a:txBody>
                        <a:bodyPr/>
                        <a:lstStyle/>
                        <a:p>
                          <a:r>
                            <a:rPr lang="pt-BR" sz="18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Posição em função do tempo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000" t="-89000" r="-100554" b="-179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370" t="-89000" r="-739" b="-179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8433370"/>
                      </a:ext>
                    </a:extLst>
                  </a:tr>
                  <a:tr h="537325">
                    <a:tc>
                      <a:txBody>
                        <a:bodyPr/>
                        <a:lstStyle/>
                        <a:p>
                          <a:r>
                            <a:rPr lang="pt-BR" sz="18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Velocidade em função do tempo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000" t="-212360" r="-100554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370" t="-212360" r="-739" b="-10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498184"/>
                      </a:ext>
                    </a:extLst>
                  </a:tr>
                  <a:tr h="537325">
                    <a:tc>
                      <a:txBody>
                        <a:bodyPr/>
                        <a:lstStyle/>
                        <a:p>
                          <a:r>
                            <a:rPr lang="pt-BR" sz="18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Velocidade em função da posição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000" t="-315909" r="-100554" b="-2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370" t="-315909" r="-739" b="-2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8075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3652926" y="2436456"/>
            <a:ext cx="5700798" cy="44570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buNone/>
              <a:defRPr/>
            </a:pPr>
            <a:r>
              <a:rPr lang="pt-BR" dirty="0"/>
              <a:t>Decomposição das principais funções do movimento</a:t>
            </a:r>
          </a:p>
        </p:txBody>
      </p:sp>
    </p:spTree>
    <p:extLst>
      <p:ext uri="{BB962C8B-B14F-4D97-AF65-F5344CB8AC3E}">
        <p14:creationId xmlns:p14="http://schemas.microsoft.com/office/powerpoint/2010/main" val="1522093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>
            <a:off x="0" y="2032001"/>
            <a:ext cx="12192000" cy="2678544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  <a:effectLst>
            <a:softEdge rad="317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>
            <a:off x="2553195" y="1921762"/>
            <a:ext cx="70856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latin typeface="Book Antiqua"/>
                <a:ea typeface="Book Antiqua"/>
                <a:cs typeface="Book Antiqua"/>
                <a:sym typeface="Book Antiqua"/>
              </a:rPr>
              <a:t>Lançamento Oblíquo e Introdução ao Movimento Circular</a:t>
            </a:r>
            <a:endParaRPr dirty="0"/>
          </a:p>
        </p:txBody>
      </p:sp>
      <p:pic>
        <p:nvPicPr>
          <p:cNvPr id="94" name="Google Shape;9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938" y="2476500"/>
            <a:ext cx="2012950" cy="179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3203" y="2445109"/>
            <a:ext cx="1389594" cy="196778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1776413" y="4907416"/>
            <a:ext cx="9144000" cy="1174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Christian Carneiro e José Matheus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pt-BR" altLang="pt-BR" b="1" dirty="0">
                <a:latin typeface="Book Antiqua" panose="02040602050305030304" pitchFamily="18" charset="0"/>
              </a:rPr>
              <a:t>Exercício de Fixação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262064" y="2020656"/>
            <a:ext cx="9893616" cy="1569832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pt-BR" sz="2800" dirty="0"/>
              <a:t>1. </a:t>
            </a:r>
            <a:r>
              <a:rPr lang="pt-BR" sz="2400" dirty="0"/>
              <a:t>Um canhão dispara uma bala com velocidade inicial igual a 500m/s (em módulo), a 45° com a horizontal. Desprezando o atrito e considerando g = 10m/s², determine o alcance máximo horizontal da bala.</a:t>
            </a:r>
            <a:endParaRPr lang="pt-BR" sz="2800" dirty="0"/>
          </a:p>
        </p:txBody>
      </p:sp>
      <p:sp>
        <p:nvSpPr>
          <p:cNvPr id="2" name="Retângulo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8456953" y="4665073"/>
            <a:ext cx="1633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+mj-lt"/>
              </a:rPr>
              <a:t>X = 25000m</a:t>
            </a:r>
          </a:p>
        </p:txBody>
      </p:sp>
      <p:pic>
        <p:nvPicPr>
          <p:cNvPr id="68610" name="Picture 2" descr="http://fisicaevestibular.com.br/novo/wp-content/uploads/migracao/lancamento-obliquo/i_37adfe7059a981ab_html_73e74d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47" y="3274517"/>
            <a:ext cx="4590456" cy="266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17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pt-BR" altLang="pt-BR" b="1" dirty="0">
                <a:latin typeface="Book Antiqua" panose="02040602050305030304" pitchFamily="18" charset="0"/>
              </a:rPr>
              <a:t>Exercício de Fixação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2120" y="1846811"/>
            <a:ext cx="11348719" cy="439928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  <a:defRPr/>
            </a:pPr>
            <a:r>
              <a:rPr lang="pt-BR" sz="2900" b="1" dirty="0"/>
              <a:t>(IFAL – 2015) </a:t>
            </a:r>
            <a:r>
              <a:rPr lang="pt-BR" sz="2900" dirty="0"/>
              <a:t>Durante a final do Interclasse de futebol do IFAL de 2014, disputado entre a  turma de edificações (Nos vencer Edificio) e a turma de eletrotécnica (Barcelétrons), o jogo estava se encaminhando ao empate em 2x2 até os 47 minutos do segundo tempo. Nesse momento, uma falta a 40m de distância do gol foi marcada a favor do time do NVED e, a maior estrela do time, Zé “Zédane” Matheus, chama a responsabilidade e resolve cobrá-la. A cobrança foi convertida, e, assim o tri-campeonato do NVED foi conquistado, com Zédane coroado como artilheiro e melhor jogador da história. </a:t>
            </a:r>
          </a:p>
          <a:p>
            <a:pPr marL="0" indent="0" algn="just">
              <a:buNone/>
              <a:defRPr/>
            </a:pPr>
            <a:r>
              <a:rPr lang="pt-BR" sz="2900" dirty="0"/>
              <a:t>Hoje, sabe-se que tamanha habilidade de Zédane não se dava apenas por seu talento natural, mas também por seu vasto conhecimento em física. Sabendo que a bola foi chutada em uma direção que forma um ângulo de 60° com a horizontal e que a velocidade na altura máxima foi de 50m/s, podemos afirmar que a velocidade de lançamento da bola, em m/s, era: </a:t>
            </a:r>
          </a:p>
          <a:p>
            <a:pPr marL="0" indent="0" algn="just">
              <a:buNone/>
              <a:defRPr/>
            </a:pPr>
            <a:r>
              <a:rPr lang="pt-BR" sz="2400" dirty="0"/>
              <a:t>a) 60</a:t>
            </a:r>
          </a:p>
          <a:p>
            <a:pPr marL="0" indent="0" algn="just">
              <a:buNone/>
              <a:defRPr/>
            </a:pPr>
            <a:r>
              <a:rPr lang="pt-BR" sz="2400" dirty="0"/>
              <a:t>b) 65</a:t>
            </a:r>
          </a:p>
          <a:p>
            <a:pPr marL="0" indent="0" algn="just">
              <a:buNone/>
              <a:defRPr/>
            </a:pPr>
            <a:r>
              <a:rPr lang="pt-BR" sz="2400" dirty="0"/>
              <a:t>c) 40</a:t>
            </a:r>
          </a:p>
          <a:p>
            <a:pPr marL="0" indent="0" algn="just">
              <a:buNone/>
              <a:defRPr/>
            </a:pPr>
            <a:r>
              <a:rPr lang="pt-BR" sz="2400" dirty="0"/>
              <a:t>d) 80</a:t>
            </a:r>
          </a:p>
          <a:p>
            <a:pPr marL="0" indent="0" algn="just">
              <a:buNone/>
              <a:defRPr/>
            </a:pPr>
            <a:r>
              <a:rPr lang="pt-BR" sz="2400" dirty="0"/>
              <a:t>e) 100</a:t>
            </a:r>
          </a:p>
          <a:p>
            <a:pPr marL="0" indent="0" algn="just">
              <a:buNone/>
              <a:defRPr/>
            </a:pPr>
            <a:endParaRPr lang="pt-BR" sz="2400" dirty="0"/>
          </a:p>
          <a:p>
            <a:pPr marL="0" indent="0" algn="just">
              <a:buNone/>
              <a:defRPr/>
            </a:pPr>
            <a:endParaRPr lang="pt-BR" sz="2800" dirty="0"/>
          </a:p>
        </p:txBody>
      </p:sp>
      <p:sp>
        <p:nvSpPr>
          <p:cNvPr id="2" name="Retângulo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6" name="Seta: para a Direita 5"/>
          <p:cNvSpPr/>
          <p:nvPr/>
        </p:nvSpPr>
        <p:spPr>
          <a:xfrm>
            <a:off x="-14225" y="5784215"/>
            <a:ext cx="438911" cy="2184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18" name="Picture 2" descr="Resultado de imagem para gif roberto carlos falta real madrid">
            <a:extLst>
              <a:ext uri="{FF2B5EF4-FFF2-40B4-BE49-F238E27FC236}">
                <a16:creationId xmlns:a16="http://schemas.microsoft.com/office/drawing/2014/main" id="{8F5F3DAA-6B84-4200-9E31-465F67331E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11" y="1838960"/>
            <a:ext cx="4983480" cy="394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m para messi 5 ballon d'or 2015">
            <a:extLst>
              <a:ext uri="{FF2B5EF4-FFF2-40B4-BE49-F238E27FC236}">
                <a16:creationId xmlns:a16="http://schemas.microsoft.com/office/drawing/2014/main" id="{2BB7D8F6-D2ED-4DA6-800A-799CFFCE2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27" y="1846811"/>
            <a:ext cx="6682046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879945-05F1-4B0F-97D5-8D577F29E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4" b="93023" l="10949" r="91241">
                        <a14:foregroundMark x1="21168" y1="65116" x2="21168" y2="65116"/>
                        <a14:foregroundMark x1="32847" y1="61628" x2="45255" y2="69767"/>
                        <a14:foregroundMark x1="35766" y1="73837" x2="56204" y2="90698"/>
                        <a14:foregroundMark x1="83942" y1="60465" x2="77372" y2="86628"/>
                        <a14:foregroundMark x1="67883" y1="88372" x2="67883" y2="97674"/>
                        <a14:foregroundMark x1="31387" y1="76163" x2="40146" y2="91860"/>
                        <a14:foregroundMark x1="13869" y1="59884" x2="28467" y2="53488"/>
                        <a14:backgroundMark x1="27007" y1="93023" x2="24818" y2="96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68" y="1668058"/>
            <a:ext cx="1010760" cy="1268983"/>
          </a:xfrm>
          <a:prstGeom prst="rect">
            <a:avLst/>
          </a:prstGeom>
        </p:spPr>
      </p:pic>
      <p:pic>
        <p:nvPicPr>
          <p:cNvPr id="9222" name="Picture 6" descr="Resultado de imagem para UCL CHAMPION">
            <a:extLst>
              <a:ext uri="{FF2B5EF4-FFF2-40B4-BE49-F238E27FC236}">
                <a16:creationId xmlns:a16="http://schemas.microsoft.com/office/drawing/2014/main" id="{14DB6BF1-97DF-4F27-B26E-6AAD13FF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64" y="1555672"/>
            <a:ext cx="6786453" cy="44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B1D53C-449F-45BC-A4CB-757F70DA31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543" b="39297" l="52469" r="72222">
                        <a14:backgroundMark x1="55729" y1="37188" x2="55729" y2="37188"/>
                        <a14:backgroundMark x1="54583" y1="35547" x2="54583" y2="35547"/>
                        <a14:backgroundMark x1="54583" y1="32422" x2="54583" y2="32422"/>
                        <a14:backgroundMark x1="54583" y1="33359" x2="54375" y2="30781"/>
                        <a14:backgroundMark x1="55313" y1="33359" x2="54896" y2="31875"/>
                        <a14:backgroundMark x1="70938" y1="36875" x2="70938" y2="36875"/>
                        <a14:backgroundMark x1="56563" y1="22813" x2="56563" y2="22813"/>
                        <a14:backgroundMark x1="56354" y1="23281" x2="56354" y2="23281"/>
                        <a14:backgroundMark x1="54896" y1="23828" x2="58333" y2="21641"/>
                        <a14:backgroundMark x1="53125" y1="24766" x2="63438" y2="21328"/>
                      </a14:backgroundRemoval>
                    </a14:imgEffect>
                  </a14:imgLayer>
                </a14:imgProps>
              </a:ext>
            </a:extLst>
          </a:blip>
          <a:srcRect l="50000" t="19324" r="25309" b="58484"/>
          <a:stretch/>
        </p:blipFill>
        <p:spPr>
          <a:xfrm>
            <a:off x="7989437" y="3155986"/>
            <a:ext cx="727210" cy="8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4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>
            <a:off x="0" y="2032001"/>
            <a:ext cx="12192000" cy="2678544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  <a:effectLst>
            <a:softEdge rad="317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>
            <a:off x="2553195" y="1669835"/>
            <a:ext cx="70856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latin typeface="Book Antiqua"/>
                <a:ea typeface="Book Antiqua"/>
                <a:cs typeface="Book Antiqua"/>
                <a:sym typeface="Book Antiqua"/>
              </a:rPr>
              <a:t>Introdução ao Movimento Circular</a:t>
            </a:r>
            <a:endParaRPr dirty="0"/>
          </a:p>
        </p:txBody>
      </p:sp>
      <p:pic>
        <p:nvPicPr>
          <p:cNvPr id="94" name="Google Shape;9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938" y="2476500"/>
            <a:ext cx="2012950" cy="179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3203" y="2445109"/>
            <a:ext cx="1389594" cy="196778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1776413" y="4907416"/>
            <a:ext cx="9144000" cy="1174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i="0" u="none" strike="noStrike" cap="none" dirty="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Christian Carneiro e José Matheus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02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14945"/>
            <a:ext cx="7811701" cy="4383232"/>
          </a:xfrm>
          <a:prstGeom prst="rect">
            <a:avLst/>
          </a:prstGeom>
        </p:spPr>
      </p:pic>
      <p:sp>
        <p:nvSpPr>
          <p:cNvPr id="7" name="Google Shape;112;p16"/>
          <p:cNvSpPr txBox="1">
            <a:spLocks/>
          </p:cNvSpPr>
          <p:nvPr/>
        </p:nvSpPr>
        <p:spPr>
          <a:xfrm>
            <a:off x="533400" y="263308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O movimento circular na engenharia...</a:t>
            </a:r>
            <a:endParaRPr lang="pt-BR" dirty="0"/>
          </a:p>
        </p:txBody>
      </p:sp>
      <p:sp>
        <p:nvSpPr>
          <p:cNvPr id="8" name="Google Shape;112;p16"/>
          <p:cNvSpPr txBox="1">
            <a:spLocks/>
          </p:cNvSpPr>
          <p:nvPr/>
        </p:nvSpPr>
        <p:spPr>
          <a:xfrm>
            <a:off x="8402782" y="4872614"/>
            <a:ext cx="378921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Falkirk</a:t>
            </a:r>
            <a:r>
              <a:rPr lang="pt-BR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Wheel (Roda de </a:t>
            </a:r>
            <a:r>
              <a:rPr lang="pt-BR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Falkirk</a:t>
            </a:r>
            <a:r>
              <a:rPr lang="pt-BR" sz="3200" b="1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r>
              <a:rPr lang="pt-BR" sz="2400" i="1" dirty="0">
                <a:latin typeface="Times New Roman"/>
                <a:ea typeface="Times New Roman"/>
                <a:cs typeface="Times New Roman"/>
                <a:sym typeface="Times New Roman"/>
              </a:rPr>
              <a:t>Escócia</a:t>
            </a:r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1261863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533400" y="27780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Outros exemplos...</a:t>
            </a:r>
            <a:endParaRPr dirty="0"/>
          </a:p>
        </p:txBody>
      </p:sp>
      <p:pic>
        <p:nvPicPr>
          <p:cNvPr id="102" name="Google Shape;102;p15" descr="Resultado de imagem para movimento circular"/>
          <p:cNvPicPr preferRelativeResize="0"/>
          <p:nvPr/>
        </p:nvPicPr>
        <p:blipFill rotWithShape="1">
          <a:blip r:embed="rId3">
            <a:alphaModFix/>
          </a:blip>
          <a:srcRect r="32401"/>
          <a:stretch/>
        </p:blipFill>
        <p:spPr>
          <a:xfrm>
            <a:off x="550070" y="2060575"/>
            <a:ext cx="3219450" cy="39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 descr="Imagem relacionad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4584" y="1912985"/>
            <a:ext cx="2743995" cy="199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 descr="Resultado de imagem para movimento circular bicicle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5312" y="1817687"/>
            <a:ext cx="3381375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 descr="Resultado de imagem para movimento circular bicicle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3444" y="4056062"/>
            <a:ext cx="3126888" cy="19954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15"/>
          <p:cNvCxnSpPr/>
          <p:nvPr/>
        </p:nvCxnSpPr>
        <p:spPr>
          <a:xfrm>
            <a:off x="5928763" y="3568700"/>
            <a:ext cx="476250" cy="8001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07" name="Google Shape;107;p15" descr="Resultado de imagem para movimento circular relógi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20980" y="4056062"/>
            <a:ext cx="2520950" cy="2167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682690" y="674958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Grandezas Angulares</a:t>
            </a:r>
            <a:endParaRPr dirty="0"/>
          </a:p>
        </p:txBody>
      </p:sp>
      <p:pic>
        <p:nvPicPr>
          <p:cNvPr id="113" name="Google Shape;113;p16" descr="Resultado de imagem para arcos de circunferenc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8045" y="2192693"/>
            <a:ext cx="3818330" cy="316033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3229926" y="5542226"/>
            <a:ext cx="5732147" cy="64081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751407" y="619970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Grandezas Angulares</a:t>
            </a:r>
            <a:endParaRPr dirty="0"/>
          </a:p>
        </p:txBody>
      </p:sp>
      <p:pic>
        <p:nvPicPr>
          <p:cNvPr id="120" name="Google Shape;120;p17" descr="Resultado de imagem para arcos de circunferenc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6447" y="2180070"/>
            <a:ext cx="3441609" cy="28957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17"/>
          <p:cNvGrpSpPr/>
          <p:nvPr/>
        </p:nvGrpSpPr>
        <p:grpSpPr>
          <a:xfrm>
            <a:off x="1483619" y="5544925"/>
            <a:ext cx="9536046" cy="646331"/>
            <a:chOff x="1127994" y="5759530"/>
            <a:chExt cx="9536046" cy="646331"/>
          </a:xfrm>
        </p:grpSpPr>
        <p:sp>
          <p:nvSpPr>
            <p:cNvPr id="122" name="Google Shape;122;p17"/>
            <p:cNvSpPr txBox="1"/>
            <p:nvPr/>
          </p:nvSpPr>
          <p:spPr>
            <a:xfrm>
              <a:off x="1127994" y="5759530"/>
              <a:ext cx="5732147" cy="64081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/>
            </a:p>
          </p:txBody>
        </p:sp>
        <p:sp>
          <p:nvSpPr>
            <p:cNvPr id="123" name="Google Shape;123;p17"/>
            <p:cNvSpPr txBox="1"/>
            <p:nvPr/>
          </p:nvSpPr>
          <p:spPr>
            <a:xfrm>
              <a:off x="7222431" y="5759530"/>
              <a:ext cx="344160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Sendo a grandeza angular medida em radianos (</a:t>
              </a:r>
              <a:r>
                <a:rPr lang="pt-BR" sz="1800" b="1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rad</a:t>
              </a:r>
              <a:r>
                <a:rPr lang="pt-BR" sz="18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</a:t>
              </a:r>
              <a:endParaRPr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897294" y="588616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Relembrando...</a:t>
            </a:r>
            <a:endParaRPr dirty="0"/>
          </a:p>
        </p:txBody>
      </p:sp>
      <p:sp>
        <p:nvSpPr>
          <p:cNvPr id="129" name="Google Shape;129;p18"/>
          <p:cNvSpPr txBox="1"/>
          <p:nvPr/>
        </p:nvSpPr>
        <p:spPr>
          <a:xfrm>
            <a:off x="897294" y="1553253"/>
            <a:ext cx="111162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MRU, o deslocamento linear de um móvel é dado por:</a:t>
            </a:r>
            <a:endParaRPr/>
          </a:p>
        </p:txBody>
      </p:sp>
      <p:sp>
        <p:nvSpPr>
          <p:cNvPr id="130" name="Google Shape;130;p18"/>
          <p:cNvSpPr txBox="1"/>
          <p:nvPr/>
        </p:nvSpPr>
        <p:spPr>
          <a:xfrm>
            <a:off x="4462616" y="2651530"/>
            <a:ext cx="3994555" cy="83099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31" name="Google Shape;131;p18"/>
          <p:cNvSpPr txBox="1"/>
          <p:nvPr/>
        </p:nvSpPr>
        <p:spPr>
          <a:xfrm>
            <a:off x="897294" y="3482527"/>
            <a:ext cx="111162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movimento circular, podemos fazer uma correspondente expressão para o deslocamento angular:</a:t>
            </a:r>
            <a:endParaRPr/>
          </a:p>
        </p:txBody>
      </p:sp>
      <p:sp>
        <p:nvSpPr>
          <p:cNvPr id="132" name="Google Shape;132;p18"/>
          <p:cNvSpPr txBox="1"/>
          <p:nvPr/>
        </p:nvSpPr>
        <p:spPr>
          <a:xfrm>
            <a:off x="4260994" y="4987154"/>
            <a:ext cx="4388894" cy="83099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775995" y="662262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Relembrando...</a:t>
            </a:r>
            <a:endParaRPr dirty="0"/>
          </a:p>
        </p:txBody>
      </p:sp>
      <p:sp>
        <p:nvSpPr>
          <p:cNvPr id="138" name="Google Shape;138;p19"/>
          <p:cNvSpPr txBox="1"/>
          <p:nvPr/>
        </p:nvSpPr>
        <p:spPr>
          <a:xfrm>
            <a:off x="775995" y="1655890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Utilizando a ideia anterior, sobre grandezas angulares:</a:t>
            </a:r>
            <a:endParaRPr dirty="0"/>
          </a:p>
        </p:txBody>
      </p:sp>
      <p:sp>
        <p:nvSpPr>
          <p:cNvPr id="139" name="Google Shape;139;p19"/>
          <p:cNvSpPr txBox="1"/>
          <p:nvPr/>
        </p:nvSpPr>
        <p:spPr>
          <a:xfrm>
            <a:off x="3464884" y="2910953"/>
            <a:ext cx="2101537" cy="14296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775995" y="4467850"/>
            <a:ext cx="1114004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Onde, a </a:t>
            </a:r>
            <a:r>
              <a:rPr lang="pt-BR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posição angular (φ)</a:t>
            </a: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é igual à razão entre a </a:t>
            </a:r>
            <a:r>
              <a:rPr lang="pt-BR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posição linear (s)</a:t>
            </a: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o </a:t>
            </a:r>
            <a:r>
              <a:rPr lang="pt-BR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raio da trajetória circular (R).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ixaDeTexto 5"/>
              <p:cNvSpPr txBox="1"/>
              <p:nvPr/>
            </p:nvSpPr>
            <p:spPr>
              <a:xfrm>
                <a:off x="5725530" y="2981453"/>
                <a:ext cx="4048991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54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Times New Roman"/>
                  </a:rPr>
                  <a:t>ou</a:t>
                </a:r>
                <a:r>
                  <a:rPr lang="pt-BR" sz="5400" dirty="0">
                    <a:solidFill>
                      <a:schemeClr val="dk1"/>
                    </a:solidFill>
                    <a:ea typeface="Cambria Math" panose="02040503050406030204" pitchFamily="18" charset="0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pt-BR" sz="5400" b="1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  <a:sym typeface="Times New Roman"/>
                      </a:rPr>
                      <m:t>∆</m:t>
                    </m:r>
                    <m:r>
                      <a:rPr lang="pt-BR" sz="5400" b="1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  <a:sym typeface="Times New Roman"/>
                      </a:rPr>
                      <m:t>𝝋</m:t>
                    </m:r>
                    <m:r>
                      <a:rPr lang="pt-BR" sz="5400" b="1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=</m:t>
                    </m:r>
                    <m:f>
                      <m:fPr>
                        <m:ctrlPr>
                          <a:rPr lang="pt-BR" sz="54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fPr>
                      <m:num>
                        <m:r>
                          <a:rPr lang="pt-BR" sz="5400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  <a:sym typeface="Times New Roman"/>
                          </a:rPr>
                          <m:t>∆</m:t>
                        </m:r>
                        <m:r>
                          <a:rPr lang="pt-BR" sz="5400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𝑺</m:t>
                        </m:r>
                      </m:num>
                      <m:den>
                        <m:r>
                          <a:rPr lang="pt-BR" sz="54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𝑹</m:t>
                        </m:r>
                      </m:den>
                    </m:f>
                  </m:oMath>
                </a14:m>
                <a:endParaRPr lang="pt-BR" b="1" i="1" dirty="0"/>
              </a:p>
            </p:txBody>
          </p:sp>
        </mc:Choice>
        <mc:Fallback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530" y="2981453"/>
                <a:ext cx="4048991" cy="1288686"/>
              </a:xfrm>
              <a:prstGeom prst="rect">
                <a:avLst/>
              </a:prstGeom>
              <a:blipFill>
                <a:blip r:embed="rId4"/>
                <a:stretch>
                  <a:fillRect l="-7982" b="-1374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7;p19"/>
          <p:cNvSpPr txBox="1">
            <a:spLocks/>
          </p:cNvSpPr>
          <p:nvPr/>
        </p:nvSpPr>
        <p:spPr>
          <a:xfrm>
            <a:off x="852055" y="445676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Exemplo</a:t>
            </a:r>
            <a:endParaRPr lang="pt-BR" dirty="0"/>
          </a:p>
        </p:txBody>
      </p:sp>
      <p:sp>
        <p:nvSpPr>
          <p:cNvPr id="5" name="Google Shape;138;p19"/>
          <p:cNvSpPr txBox="1"/>
          <p:nvPr/>
        </p:nvSpPr>
        <p:spPr>
          <a:xfrm>
            <a:off x="852055" y="1990650"/>
            <a:ext cx="6255327" cy="3061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Calcule a medida, em radianos e em graus, de um ângulo central que corresponde a um arco cuja medida é igual a 10 cm, em uma circunferência de 50 cm de raio.</a:t>
            </a:r>
            <a:endParaRPr sz="2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45" y="161657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50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6820" y="234888"/>
            <a:ext cx="10515600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Conteúdo da Aula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96820" y="1868361"/>
            <a:ext cx="8594725" cy="4351337"/>
          </a:xfrm>
        </p:spPr>
        <p:txBody>
          <a:bodyPr/>
          <a:lstStyle/>
          <a:p>
            <a:pPr marL="182880" indent="-182880" eaLnBrk="1" fontAlgn="auto" hangingPunct="1">
              <a:defRPr/>
            </a:pPr>
            <a:r>
              <a:rPr lang="pt-BR" sz="2400" dirty="0"/>
              <a:t>1. Revisão ligeiríssima das aulas anteriores:</a:t>
            </a:r>
          </a:p>
          <a:p>
            <a:pPr marL="475488" lvl="1">
              <a:defRPr/>
            </a:pPr>
            <a:r>
              <a:rPr lang="pt-BR" sz="2200" dirty="0"/>
              <a:t>1.1 Lançamento vertical</a:t>
            </a:r>
          </a:p>
          <a:p>
            <a:pPr marL="475488" lvl="1">
              <a:defRPr/>
            </a:pPr>
            <a:r>
              <a:rPr lang="pt-BR" sz="2200" dirty="0"/>
              <a:t>1.2 Lançamento horizontal</a:t>
            </a:r>
          </a:p>
          <a:p>
            <a:pPr marL="182880" indent="-182880" eaLnBrk="1" fontAlgn="auto" hangingPunct="1">
              <a:defRPr/>
            </a:pPr>
            <a:endParaRPr lang="pt-BR" sz="2400" dirty="0"/>
          </a:p>
          <a:p>
            <a:pPr marL="182880" indent="-182880" eaLnBrk="1" fontAlgn="auto" hangingPunct="1">
              <a:defRPr/>
            </a:pPr>
            <a:endParaRPr lang="pt-BR" sz="2400" dirty="0"/>
          </a:p>
          <a:p>
            <a:pPr marL="182880" indent="-182880" eaLnBrk="1" fontAlgn="auto" hangingPunct="1">
              <a:defRPr/>
            </a:pPr>
            <a:endParaRPr lang="pt-BR" sz="1800" dirty="0"/>
          </a:p>
          <a:p>
            <a:pPr marL="182880" indent="-182880" eaLnBrk="1" fontAlgn="auto" hangingPunct="1">
              <a:defRPr/>
            </a:pPr>
            <a:endParaRPr lang="pt-BR" sz="1800" dirty="0"/>
          </a:p>
        </p:txBody>
      </p:sp>
      <p:pic>
        <p:nvPicPr>
          <p:cNvPr id="63490" name="Picture 2" descr="Resultado de imagem para gif bambole">
            <a:extLst>
              <a:ext uri="{FF2B5EF4-FFF2-40B4-BE49-F238E27FC236}">
                <a16:creationId xmlns:a16="http://schemas.microsoft.com/office/drawing/2014/main" id="{E09A878F-2420-4533-B111-DA597D1664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685" y="4690577"/>
            <a:ext cx="2011532" cy="201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Resultado de imagem para gif tiro de canhÃ£o">
            <a:extLst>
              <a:ext uri="{FF2B5EF4-FFF2-40B4-BE49-F238E27FC236}">
                <a16:creationId xmlns:a16="http://schemas.microsoft.com/office/drawing/2014/main" id="{757403DB-30FC-4965-920F-241A6DDE0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58" y="2908263"/>
            <a:ext cx="4671986" cy="163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99FCA3-E681-499F-8907-B9F22C47D119}"/>
              </a:ext>
            </a:extLst>
          </p:cNvPr>
          <p:cNvSpPr/>
          <p:nvPr/>
        </p:nvSpPr>
        <p:spPr>
          <a:xfrm>
            <a:off x="996820" y="3429000"/>
            <a:ext cx="31213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0" indent="-182880" eaLnBrk="1" fontAlgn="auto" hangingPunct="1">
              <a:defRPr/>
            </a:pPr>
            <a:r>
              <a:rPr lang="pt-BR" sz="2200" dirty="0"/>
              <a:t>2. Lançamento Oblíquo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7AC03A-FFB4-4C92-B243-F09A5BFECE12}"/>
              </a:ext>
            </a:extLst>
          </p:cNvPr>
          <p:cNvSpPr/>
          <p:nvPr/>
        </p:nvSpPr>
        <p:spPr>
          <a:xfrm>
            <a:off x="860846" y="5480900"/>
            <a:ext cx="41569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0" indent="-182880" eaLnBrk="1" fontAlgn="auto" hangingPunct="1">
              <a:defRPr/>
            </a:pPr>
            <a:r>
              <a:rPr lang="pt-BR" sz="2200" dirty="0"/>
              <a:t>3. Movimento Circular Uniforme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7;p19"/>
          <p:cNvSpPr txBox="1">
            <a:spLocks/>
          </p:cNvSpPr>
          <p:nvPr/>
        </p:nvSpPr>
        <p:spPr>
          <a:xfrm>
            <a:off x="852055" y="584951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Exemplo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138;p19"/>
              <p:cNvSpPr txBox="1"/>
              <p:nvPr/>
            </p:nvSpPr>
            <p:spPr>
              <a:xfrm>
                <a:off x="852055" y="1990650"/>
                <a:ext cx="6255327" cy="30618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pt-BR" sz="28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Uma partícula descreve um arco de circunferência de raio 20 m. Qual a medida, em metros, desse arco, sabendo que o ângulo central é igual 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fPr>
                      <m:num>
                        <m:r>
                          <a:rPr lang="pt-BR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𝜋</m:t>
                        </m:r>
                      </m:num>
                      <m:den>
                        <m:r>
                          <a:rPr lang="pt-BR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2800" dirty="0"/>
                  <a:t> </a:t>
                </a:r>
                <a:r>
                  <a:rPr lang="pt-BR" sz="2800" dirty="0" err="1">
                    <a:latin typeface="Times New Roman"/>
                    <a:ea typeface="Times New Roman"/>
                    <a:cs typeface="Times New Roman"/>
                    <a:sym typeface="Times New Roman"/>
                  </a:rPr>
                  <a:t>rad</a:t>
                </a:r>
                <a:r>
                  <a:rPr lang="pt-BR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?</a:t>
                </a:r>
                <a:endParaRPr sz="2800" dirty="0"/>
              </a:p>
            </p:txBody>
          </p:sp>
        </mc:Choice>
        <mc:Fallback>
          <p:sp>
            <p:nvSpPr>
              <p:cNvPr id="5" name="Google Shape;138;p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55" y="1990650"/>
                <a:ext cx="6255327" cy="3061855"/>
              </a:xfrm>
              <a:prstGeom prst="rect">
                <a:avLst/>
              </a:prstGeom>
              <a:blipFill>
                <a:blip r:embed="rId2"/>
                <a:stretch>
                  <a:fillRect l="-2047" r="-1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45" y="161657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03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0" descr="Resultado de imagem para velocidade angular media"/>
          <p:cNvPicPr preferRelativeResize="0"/>
          <p:nvPr/>
        </p:nvPicPr>
        <p:blipFill rotWithShape="1">
          <a:blip r:embed="rId3">
            <a:alphaModFix/>
          </a:blip>
          <a:srcRect l="25400" r="28551"/>
          <a:stretch/>
        </p:blipFill>
        <p:spPr>
          <a:xfrm>
            <a:off x="7467600" y="1878812"/>
            <a:ext cx="4182094" cy="356595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542306" y="669097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Velocidade Angular Média</a:t>
            </a:r>
            <a:endParaRPr dirty="0"/>
          </a:p>
        </p:txBody>
      </p:sp>
      <p:sp>
        <p:nvSpPr>
          <p:cNvPr id="148" name="Google Shape;148;p20"/>
          <p:cNvSpPr txBox="1"/>
          <p:nvPr/>
        </p:nvSpPr>
        <p:spPr>
          <a:xfrm>
            <a:off x="2583573" y="4633092"/>
            <a:ext cx="3015954" cy="155581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6" name="Google Shape;138;p19"/>
          <p:cNvSpPr txBox="1"/>
          <p:nvPr/>
        </p:nvSpPr>
        <p:spPr>
          <a:xfrm>
            <a:off x="841310" y="1571237"/>
            <a:ext cx="6255327" cy="3061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Consideremos um móvel deslocando-se ao longo de uma trajetória circular de raio R, que tem origem no ponto A, final no ponto B e orientação no sentido anti-horário. Definimos a velocidade angular média como:</a:t>
            </a:r>
            <a:endParaRPr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0" descr="Resultado de imagem para velocidade angular media"/>
          <p:cNvPicPr preferRelativeResize="0"/>
          <p:nvPr/>
        </p:nvPicPr>
        <p:blipFill rotWithShape="1">
          <a:blip r:embed="rId3">
            <a:alphaModFix/>
          </a:blip>
          <a:srcRect l="25400" r="28551"/>
          <a:stretch/>
        </p:blipFill>
        <p:spPr>
          <a:xfrm>
            <a:off x="7467600" y="1878812"/>
            <a:ext cx="4182094" cy="356595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626706" y="618962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Velocidade Angular Média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Google Shape;138;p19"/>
              <p:cNvSpPr txBox="1"/>
              <p:nvPr/>
            </p:nvSpPr>
            <p:spPr>
              <a:xfrm>
                <a:off x="1037253" y="1878812"/>
                <a:ext cx="6255327" cy="30618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pt-BR" sz="2400" dirty="0">
                    <a:solidFill>
                      <a:schemeClr val="dk1"/>
                    </a:solidFill>
                    <a:latin typeface="Times New Roman"/>
                    <a:cs typeface="Times New Roman"/>
                    <a:sym typeface="Times New Roman"/>
                  </a:rPr>
                  <a:t>Podemos relacionar a velocidade angular média</a:t>
                </a:r>
                <a14:m>
                  <m:oMath xmlns:m="http://schemas.openxmlformats.org/officeDocument/2006/math">
                    <m:r>
                      <a:rPr lang="pt-BR" sz="24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 (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bPr>
                      <m:e>
                        <m:r>
                          <a:rPr lang="pt-BR" sz="24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𝜔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𝑚</m:t>
                        </m:r>
                      </m:sub>
                    </m:sSub>
                    <m:r>
                      <a:rPr lang="pt-BR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)</m:t>
                    </m:r>
                  </m:oMath>
                </a14:m>
                <a:r>
                  <a:rPr lang="pt-BR" sz="2400" dirty="0">
                    <a:solidFill>
                      <a:schemeClr val="dk1"/>
                    </a:solidFill>
                    <a:latin typeface="Times New Roman"/>
                    <a:cs typeface="Times New Roman"/>
                    <a:sym typeface="Times New Roman"/>
                  </a:rPr>
                  <a:t> com a velocidade escalar média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𝑣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pt-BR" sz="2400" dirty="0">
                    <a:solidFill>
                      <a:schemeClr val="dk1"/>
                    </a:solidFill>
                    <a:latin typeface="Times New Roman"/>
                    <a:cs typeface="Times New Roman"/>
                    <a:sym typeface="Times New Roman"/>
                  </a:rPr>
                  <a:t>), do movimento retilíneo uniforme (MRU), através da equação abaixo:</a:t>
                </a:r>
              </a:p>
            </p:txBody>
          </p:sp>
        </mc:Choice>
        <mc:Fallback>
          <p:sp>
            <p:nvSpPr>
              <p:cNvPr id="6" name="Google Shape;138;p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53" y="1878812"/>
                <a:ext cx="6255327" cy="3061855"/>
              </a:xfrm>
              <a:prstGeom prst="rect">
                <a:avLst/>
              </a:prstGeom>
              <a:blipFill>
                <a:blip r:embed="rId4"/>
                <a:stretch>
                  <a:fillRect l="-1462" r="-15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ixaDeTexto 1"/>
              <p:cNvSpPr txBox="1"/>
              <p:nvPr/>
            </p:nvSpPr>
            <p:spPr>
              <a:xfrm>
                <a:off x="3027219" y="4689013"/>
                <a:ext cx="3394364" cy="1511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5400" b="1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sSubPr>
                        <m:e>
                          <m:r>
                            <a:rPr lang="pt-BR" sz="5400" b="1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𝝎</m:t>
                          </m:r>
                        </m:e>
                        <m:sub>
                          <m:r>
                            <a:rPr lang="pt-BR" sz="5400" b="1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𝒎</m:t>
                          </m:r>
                        </m:sub>
                      </m:sSub>
                      <m:r>
                        <a:rPr lang="pt-BR" sz="5400" b="1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=</m:t>
                      </m:r>
                      <m:f>
                        <m:fPr>
                          <m:ctrlPr>
                            <a:rPr lang="pt-BR" sz="5400" b="1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5400" b="1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  <a:sym typeface="Times New Roman"/>
                                </a:rPr>
                              </m:ctrlPr>
                            </m:sSubPr>
                            <m:e>
                              <m:r>
                                <a:rPr lang="pt-BR" sz="5400" b="1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  <a:sym typeface="Times New Roman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pt-BR" sz="5400" b="1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  <a:sym typeface="Times New Roman"/>
                                </a:rPr>
                                <m:t>𝒎</m:t>
                              </m:r>
                            </m:sub>
                          </m:sSub>
                        </m:num>
                        <m:den>
                          <m:r>
                            <a:rPr lang="pt-BR" sz="5400" b="1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𝑹</m:t>
                          </m:r>
                        </m:den>
                      </m:f>
                    </m:oMath>
                  </m:oMathPara>
                </a14:m>
                <a:endParaRPr lang="pt-BR" b="1" i="1" dirty="0"/>
              </a:p>
            </p:txBody>
          </p:sp>
        </mc:Choice>
        <mc:Fallback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219" y="4689013"/>
                <a:ext cx="3394364" cy="15115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4592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0" descr="Resultado de imagem para velocidade angular media"/>
          <p:cNvPicPr preferRelativeResize="0"/>
          <p:nvPr/>
        </p:nvPicPr>
        <p:blipFill rotWithShape="1">
          <a:blip r:embed="rId3">
            <a:alphaModFix/>
          </a:blip>
          <a:srcRect l="25400" r="28551"/>
          <a:stretch/>
        </p:blipFill>
        <p:spPr>
          <a:xfrm>
            <a:off x="7467600" y="1878812"/>
            <a:ext cx="4182094" cy="356595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764968" y="637225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IMPORTANTE!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Google Shape;138;p19"/>
          <p:cNvSpPr txBox="1"/>
          <p:nvPr/>
        </p:nvSpPr>
        <p:spPr>
          <a:xfrm>
            <a:off x="764968" y="2172849"/>
            <a:ext cx="6255327" cy="3061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pt-BR" sz="2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 velocidade escalar (ou linear) leva em consideração a </a:t>
            </a:r>
            <a:r>
              <a:rPr lang="pt-BR" sz="28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distância percorrida na unidade de tempo</a:t>
            </a:r>
            <a:r>
              <a:rPr lang="pt-BR" sz="2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; a velocidade angular leva em consideração </a:t>
            </a:r>
            <a:r>
              <a:rPr lang="pt-BR" sz="28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o ângulo descrito na unidade de tempo</a:t>
            </a:r>
            <a:r>
              <a:rPr lang="pt-BR" sz="2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9146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7;p19"/>
          <p:cNvSpPr txBox="1">
            <a:spLocks/>
          </p:cNvSpPr>
          <p:nvPr/>
        </p:nvSpPr>
        <p:spPr>
          <a:xfrm>
            <a:off x="608045" y="546967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Exemplo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138;p19"/>
              <p:cNvSpPr txBox="1"/>
              <p:nvPr/>
            </p:nvSpPr>
            <p:spPr>
              <a:xfrm>
                <a:off x="533400" y="1801160"/>
                <a:ext cx="11145982" cy="3847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24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Um ponto material descreve uma trajetória circular de raio 5 cm. Esse ponto material ocupa, no instante 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pt-BR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pt-BR" sz="24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= 0, a posição angular 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pt-BR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pt-BR" sz="24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fPr>
                      <m:num>
                        <m:r>
                          <a:rPr lang="pt-BR" sz="24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𝜋</m:t>
                        </m:r>
                      </m:num>
                      <m:den>
                        <m:r>
                          <a:rPr lang="pt-BR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3</m:t>
                        </m:r>
                      </m:den>
                    </m:f>
                    <m:r>
                      <a:rPr lang="pt-BR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 </m:t>
                    </m:r>
                    <m:r>
                      <a:rPr lang="pt-BR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𝑟𝑎𝑑</m:t>
                    </m:r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e, no instante t = 2 s, a posição angular φ</a:t>
                </a:r>
                <a:r>
                  <a:rPr lang="pt-BR" sz="24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fPr>
                      <m:num>
                        <m:r>
                          <a:rPr lang="pt-BR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  <m:r>
                          <a:rPr lang="pt-BR" sz="2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𝜋</m:t>
                        </m:r>
                      </m:num>
                      <m:den>
                        <m:r>
                          <a:rPr lang="pt-BR" sz="2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3</m:t>
                        </m:r>
                      </m:den>
                    </m:f>
                    <m:r>
                      <a:rPr lang="pt-BR" sz="2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 </m:t>
                    </m:r>
                    <m:r>
                      <a:rPr lang="pt-BR" sz="2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𝑟𝑎𝑑</m:t>
                    </m:r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Se necessário, use </a:t>
                </a:r>
                <a:r>
                  <a:rPr lang="el-G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3,14. Para este ponto material, calcule: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Qual o deslocamento linear, em cm, no intervalo de tempo de 2 s?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Qual a velocidade angular média, em </a:t>
                </a:r>
                <a:r>
                  <a:rPr lang="pt-B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/s?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Qual a velocidade linear média (ou velocidade escalar média), em cm/s?</a:t>
                </a:r>
              </a:p>
            </p:txBody>
          </p:sp>
        </mc:Choice>
        <mc:Fallback>
          <p:sp>
            <p:nvSpPr>
              <p:cNvPr id="5" name="Google Shape;138;p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01160"/>
                <a:ext cx="11145982" cy="3847091"/>
              </a:xfrm>
              <a:prstGeom prst="rect">
                <a:avLst/>
              </a:prstGeom>
              <a:blipFill>
                <a:blip r:embed="rId2"/>
                <a:stretch>
                  <a:fillRect l="-875" r="-821" b="-12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7737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6;p20"/>
          <p:cNvSpPr txBox="1">
            <a:spLocks/>
          </p:cNvSpPr>
          <p:nvPr/>
        </p:nvSpPr>
        <p:spPr>
          <a:xfrm>
            <a:off x="608046" y="643608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Aceleração Angular Média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138;p19"/>
              <p:cNvSpPr txBox="1"/>
              <p:nvPr/>
            </p:nvSpPr>
            <p:spPr>
              <a:xfrm>
                <a:off x="608046" y="1664371"/>
                <a:ext cx="10287000" cy="1847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pt-BR" sz="4000" dirty="0">
                    <a:solidFill>
                      <a:schemeClr val="dk1"/>
                    </a:solidFill>
                    <a:latin typeface="Times New Roman"/>
                    <a:cs typeface="Times New Roman"/>
                    <a:sym typeface="Times New Roman"/>
                  </a:rPr>
                  <a:t>No movimento retilíneo, definimos a </a:t>
                </a:r>
                <a:r>
                  <a:rPr lang="pt-BR" sz="4000" b="1" dirty="0">
                    <a:solidFill>
                      <a:schemeClr val="dk1"/>
                    </a:solidFill>
                    <a:latin typeface="Times New Roman"/>
                    <a:cs typeface="Times New Roman"/>
                    <a:sym typeface="Times New Roman"/>
                  </a:rPr>
                  <a:t>aceleração escalar média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40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bPr>
                      <m:e>
                        <m:r>
                          <a:rPr lang="pt-BR" sz="4000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𝒂</m:t>
                        </m:r>
                      </m:e>
                      <m:sub>
                        <m:r>
                          <a:rPr lang="pt-BR" sz="40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𝒎</m:t>
                        </m:r>
                      </m:sub>
                    </m:sSub>
                    <m:r>
                      <a:rPr lang="pt-BR" sz="4000" b="1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)</m:t>
                    </m:r>
                  </m:oMath>
                </a14:m>
                <a:r>
                  <a:rPr lang="pt-BR" sz="4000" dirty="0">
                    <a:solidFill>
                      <a:schemeClr val="dk1"/>
                    </a:solidFill>
                    <a:latin typeface="Times New Roman"/>
                    <a:cs typeface="Times New Roman"/>
                    <a:sym typeface="Times New Roman"/>
                  </a:rPr>
                  <a:t> como sendo:</a:t>
                </a:r>
              </a:p>
            </p:txBody>
          </p:sp>
        </mc:Choice>
        <mc:Fallback>
          <p:sp>
            <p:nvSpPr>
              <p:cNvPr id="5" name="Google Shape;138;p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46" y="1664371"/>
                <a:ext cx="10287000" cy="1847057"/>
              </a:xfrm>
              <a:prstGeom prst="rect">
                <a:avLst/>
              </a:prstGeom>
              <a:blipFill>
                <a:blip r:embed="rId2"/>
                <a:stretch>
                  <a:fillRect l="-2134" r="-2075" b="-105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ixaDeTexto 5"/>
              <p:cNvSpPr txBox="1"/>
              <p:nvPr/>
            </p:nvSpPr>
            <p:spPr>
              <a:xfrm>
                <a:off x="4158273" y="4231864"/>
                <a:ext cx="3186545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54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sSubPr>
                        <m:e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𝒂</m:t>
                          </m:r>
                        </m:e>
                        <m:sub>
                          <m:r>
                            <a:rPr lang="pt-BR" sz="5400" b="1" i="1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𝒎</m:t>
                          </m:r>
                        </m:sub>
                      </m:sSub>
                      <m:r>
                        <a:rPr lang="pt-BR" sz="5400" b="1" i="1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=</m:t>
                      </m:r>
                      <m:f>
                        <m:fPr>
                          <m:ctrlPr>
                            <a:rPr lang="pt-BR" sz="5400" b="1" i="1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fPr>
                        <m:num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∆</m:t>
                          </m:r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𝒗</m:t>
                          </m:r>
                        </m:num>
                        <m:den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∆</m:t>
                          </m:r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pt-BR" b="1" dirty="0"/>
              </a:p>
            </p:txBody>
          </p:sp>
        </mc:Choice>
        <mc:Fallback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273" y="4231864"/>
                <a:ext cx="3186545" cy="1648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6501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6;p20"/>
          <p:cNvSpPr txBox="1">
            <a:spLocks/>
          </p:cNvSpPr>
          <p:nvPr/>
        </p:nvSpPr>
        <p:spPr>
          <a:xfrm>
            <a:off x="673359" y="512972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Aceleração Angular Média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138;p19"/>
              <p:cNvSpPr txBox="1"/>
              <p:nvPr/>
            </p:nvSpPr>
            <p:spPr>
              <a:xfrm>
                <a:off x="794657" y="1748339"/>
                <a:ext cx="10287000" cy="1847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pt-BR" sz="4000" dirty="0">
                    <a:solidFill>
                      <a:schemeClr val="dk1"/>
                    </a:solidFill>
                    <a:latin typeface="Times New Roman"/>
                    <a:cs typeface="Times New Roman"/>
                    <a:sym typeface="Times New Roman"/>
                  </a:rPr>
                  <a:t>No movimento circular, podemos definir a </a:t>
                </a:r>
                <a:r>
                  <a:rPr lang="pt-BR" sz="4000" b="1" dirty="0">
                    <a:solidFill>
                      <a:schemeClr val="dk1"/>
                    </a:solidFill>
                    <a:latin typeface="Times New Roman"/>
                    <a:cs typeface="Times New Roman"/>
                    <a:sym typeface="Times New Roman"/>
                  </a:rPr>
                  <a:t>aceleração angular média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40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bPr>
                      <m:e>
                        <m:r>
                          <a:rPr lang="pt-BR" sz="4000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𝜸</m:t>
                        </m:r>
                      </m:e>
                      <m:sub>
                        <m:r>
                          <a:rPr lang="pt-BR" sz="40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𝒎</m:t>
                        </m:r>
                      </m:sub>
                    </m:sSub>
                    <m:r>
                      <a:rPr lang="pt-BR" sz="4000" b="1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)</m:t>
                    </m:r>
                  </m:oMath>
                </a14:m>
                <a:r>
                  <a:rPr lang="pt-BR" sz="4000" dirty="0">
                    <a:solidFill>
                      <a:schemeClr val="dk1"/>
                    </a:solidFill>
                    <a:latin typeface="Times New Roman"/>
                    <a:cs typeface="Times New Roman"/>
                    <a:sym typeface="Times New Roman"/>
                  </a:rPr>
                  <a:t> como sendo:</a:t>
                </a:r>
              </a:p>
            </p:txBody>
          </p:sp>
        </mc:Choice>
        <mc:Fallback>
          <p:sp>
            <p:nvSpPr>
              <p:cNvPr id="5" name="Google Shape;138;p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57" y="1748339"/>
                <a:ext cx="10287000" cy="1847057"/>
              </a:xfrm>
              <a:prstGeom prst="rect">
                <a:avLst/>
              </a:prstGeom>
              <a:blipFill>
                <a:blip r:embed="rId2"/>
                <a:stretch>
                  <a:fillRect l="-2073" r="-2073" b="-105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ixaDeTexto 5"/>
              <p:cNvSpPr txBox="1"/>
              <p:nvPr/>
            </p:nvSpPr>
            <p:spPr>
              <a:xfrm>
                <a:off x="4344884" y="4315832"/>
                <a:ext cx="3186545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54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sSubPr>
                        <m:e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𝜸</m:t>
                          </m:r>
                        </m:e>
                        <m:sub>
                          <m:r>
                            <a:rPr lang="pt-BR" sz="5400" b="1" i="1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𝒎</m:t>
                          </m:r>
                        </m:sub>
                      </m:sSub>
                      <m:r>
                        <a:rPr lang="pt-BR" sz="5400" b="1" i="1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=</m:t>
                      </m:r>
                      <m:f>
                        <m:fPr>
                          <m:ctrlPr>
                            <a:rPr lang="pt-BR" sz="5400" b="1" i="1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fPr>
                        <m:num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∆</m:t>
                          </m:r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𝝎</m:t>
                          </m:r>
                        </m:num>
                        <m:den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∆</m:t>
                          </m:r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pt-BR" b="1" dirty="0"/>
              </a:p>
            </p:txBody>
          </p:sp>
        </mc:Choice>
        <mc:Fallback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884" y="4315832"/>
                <a:ext cx="3186545" cy="1648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0415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6;p20"/>
          <p:cNvSpPr txBox="1">
            <a:spLocks/>
          </p:cNvSpPr>
          <p:nvPr/>
        </p:nvSpPr>
        <p:spPr>
          <a:xfrm>
            <a:off x="738673" y="568955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Aceleração Angular Média</a:t>
            </a:r>
            <a:endParaRPr lang="pt-BR" dirty="0"/>
          </a:p>
        </p:txBody>
      </p:sp>
      <p:sp>
        <p:nvSpPr>
          <p:cNvPr id="5" name="Google Shape;138;p19"/>
          <p:cNvSpPr txBox="1"/>
          <p:nvPr/>
        </p:nvSpPr>
        <p:spPr>
          <a:xfrm>
            <a:off x="626706" y="1785662"/>
            <a:ext cx="10287000" cy="18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pt-BR" sz="40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Podemos relacionar as duas da mesma forma que relacionamos as velocidades: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ixaDeTexto 5"/>
              <p:cNvSpPr txBox="1"/>
              <p:nvPr/>
            </p:nvSpPr>
            <p:spPr>
              <a:xfrm>
                <a:off x="4344884" y="3864569"/>
                <a:ext cx="3186545" cy="1527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54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sSubPr>
                        <m:e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𝜸</m:t>
                          </m:r>
                        </m:e>
                        <m:sub>
                          <m:r>
                            <a:rPr lang="pt-BR" sz="5400" b="1" i="1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𝒎</m:t>
                          </m:r>
                        </m:sub>
                      </m:sSub>
                      <m:r>
                        <a:rPr lang="pt-BR" sz="5400" b="1" i="1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=</m:t>
                      </m:r>
                      <m:f>
                        <m:fPr>
                          <m:ctrlPr>
                            <a:rPr lang="pt-BR" sz="5400" b="1" i="1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5400" b="1" i="1">
                                  <a:latin typeface="Cambria Math" panose="02040503050406030204" pitchFamily="18" charset="0"/>
                                  <a:cs typeface="Times New Roman"/>
                                  <a:sym typeface="Times New Roman"/>
                                </a:rPr>
                              </m:ctrlPr>
                            </m:sSubPr>
                            <m:e>
                              <m:r>
                                <a:rPr lang="pt-BR" sz="5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  <a:sym typeface="Times New Roman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pt-BR" sz="5400" b="1" i="1">
                                  <a:latin typeface="Cambria Math" panose="02040503050406030204" pitchFamily="18" charset="0"/>
                                  <a:cs typeface="Times New Roman"/>
                                  <a:sym typeface="Times New Roman"/>
                                </a:rPr>
                                <m:t>𝒎</m:t>
                              </m:r>
                            </m:sub>
                          </m:sSub>
                        </m:num>
                        <m:den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𝑹</m:t>
                          </m:r>
                        </m:den>
                      </m:f>
                    </m:oMath>
                  </m:oMathPara>
                </a14:m>
                <a:endParaRPr lang="pt-BR" b="1" dirty="0"/>
              </a:p>
            </p:txBody>
          </p:sp>
        </mc:Choice>
        <mc:Fallback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884" y="3864569"/>
                <a:ext cx="3186545" cy="15274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1239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7;p19"/>
          <p:cNvSpPr txBox="1">
            <a:spLocks/>
          </p:cNvSpPr>
          <p:nvPr/>
        </p:nvSpPr>
        <p:spPr>
          <a:xfrm>
            <a:off x="794657" y="622958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Exemplo</a:t>
            </a:r>
            <a:endParaRPr lang="pt-BR" dirty="0"/>
          </a:p>
        </p:txBody>
      </p:sp>
      <p:sp>
        <p:nvSpPr>
          <p:cNvPr id="5" name="Google Shape;138;p19"/>
          <p:cNvSpPr txBox="1"/>
          <p:nvPr/>
        </p:nvSpPr>
        <p:spPr>
          <a:xfrm>
            <a:off x="645367" y="1505454"/>
            <a:ext cx="11145982" cy="3847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12 segundos, um móvel realiza um movimento circular com aceleração linear constante de módulo igual a 5,0 m/s², sendo 50 cm o raio da trajetória. Se o móvel no instante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0 tem velocidade linear de módulo igual a 2,0 m/s, determine, em </a:t>
            </a:r>
            <a:r>
              <a:rPr lang="pt-BR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rad</a:t>
            </a: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/s, a sua velocidade angular no instante 12 s.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05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6;p20"/>
          <p:cNvSpPr txBox="1">
            <a:spLocks/>
          </p:cNvSpPr>
          <p:nvPr/>
        </p:nvSpPr>
        <p:spPr>
          <a:xfrm>
            <a:off x="878633" y="431727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Período e Frequência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21676" t="24526" r="21463" b="18087"/>
          <a:stretch/>
        </p:blipFill>
        <p:spPr>
          <a:xfrm>
            <a:off x="2396837" y="2127380"/>
            <a:ext cx="7398327" cy="363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42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2032001"/>
            <a:ext cx="12192000" cy="2678544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  <a:effectLst>
            <a:softEdge rad="317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1524000" y="189865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0" b="1" dirty="0">
                <a:latin typeface="Book Antiqua"/>
                <a:ea typeface="Book Antiqua"/>
                <a:cs typeface="Book Antiqua"/>
                <a:sym typeface="Book Antiqua"/>
              </a:rPr>
              <a:t>Revisão</a:t>
            </a:r>
            <a:endParaRPr dirty="0"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938" y="2476500"/>
            <a:ext cx="2012950" cy="179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3203" y="2445109"/>
            <a:ext cx="1389594" cy="19677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5;p13">
            <a:extLst>
              <a:ext uri="{FF2B5EF4-FFF2-40B4-BE49-F238E27FC236}">
                <a16:creationId xmlns:a16="http://schemas.microsoft.com/office/drawing/2014/main" id="{B4DEC185-037E-412C-B5A6-1484BC822FD5}"/>
              </a:ext>
            </a:extLst>
          </p:cNvPr>
          <p:cNvSpPr txBox="1">
            <a:spLocks/>
          </p:cNvSpPr>
          <p:nvPr/>
        </p:nvSpPr>
        <p:spPr>
          <a:xfrm>
            <a:off x="1524000" y="196197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sz="2000" b="1" dirty="0">
                <a:latin typeface="Book Antiqua"/>
                <a:ea typeface="Book Antiqua"/>
                <a:cs typeface="Book Antiqua"/>
                <a:sym typeface="Book Antiqua"/>
              </a:rPr>
              <a:t>(Ligeiríssima)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28947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90" y="2724538"/>
            <a:ext cx="6289964" cy="3507093"/>
          </a:xfrm>
          <a:prstGeom prst="rect">
            <a:avLst/>
          </a:prstGeom>
        </p:spPr>
      </p:pic>
      <p:sp>
        <p:nvSpPr>
          <p:cNvPr id="5" name="Google Shape;146;p20"/>
          <p:cNvSpPr txBox="1">
            <a:spLocks/>
          </p:cNvSpPr>
          <p:nvPr/>
        </p:nvSpPr>
        <p:spPr>
          <a:xfrm>
            <a:off x="934617" y="675050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Período e Frequência</a:t>
            </a:r>
            <a:endParaRPr lang="pt-BR" dirty="0"/>
          </a:p>
        </p:txBody>
      </p:sp>
      <p:sp>
        <p:nvSpPr>
          <p:cNvPr id="6" name="Google Shape;138;p19"/>
          <p:cNvSpPr txBox="1"/>
          <p:nvPr/>
        </p:nvSpPr>
        <p:spPr>
          <a:xfrm>
            <a:off x="813318" y="1597917"/>
            <a:ext cx="11035145" cy="112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pt-BR" sz="2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Algumas ocasiões onde costumamos utilizar medidas de frequência:</a:t>
            </a:r>
          </a:p>
        </p:txBody>
      </p:sp>
    </p:spTree>
    <p:extLst>
      <p:ext uri="{BB962C8B-B14F-4D97-AF65-F5344CB8AC3E}">
        <p14:creationId xmlns:p14="http://schemas.microsoft.com/office/powerpoint/2010/main" val="315177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6;p20"/>
          <p:cNvSpPr txBox="1">
            <a:spLocks/>
          </p:cNvSpPr>
          <p:nvPr/>
        </p:nvSpPr>
        <p:spPr>
          <a:xfrm>
            <a:off x="533400" y="27780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Período e Frequência</a:t>
            </a:r>
            <a:endParaRPr lang="pt-BR" dirty="0"/>
          </a:p>
        </p:txBody>
      </p:sp>
      <p:sp>
        <p:nvSpPr>
          <p:cNvPr id="6" name="Google Shape;138;p19"/>
          <p:cNvSpPr txBox="1"/>
          <p:nvPr/>
        </p:nvSpPr>
        <p:spPr>
          <a:xfrm>
            <a:off x="533400" y="713868"/>
            <a:ext cx="11035145" cy="112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pt-BR" sz="2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Algumas ocasiões onde costumamos utilizar medidas de frequência: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4" y="1840489"/>
            <a:ext cx="4509655" cy="450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28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6;p20"/>
          <p:cNvSpPr txBox="1">
            <a:spLocks/>
          </p:cNvSpPr>
          <p:nvPr/>
        </p:nvSpPr>
        <p:spPr>
          <a:xfrm>
            <a:off x="533400" y="27780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Período e Frequência</a:t>
            </a:r>
            <a:endParaRPr lang="pt-BR" dirty="0"/>
          </a:p>
        </p:txBody>
      </p:sp>
      <p:sp>
        <p:nvSpPr>
          <p:cNvPr id="6" name="Google Shape;138;p19"/>
          <p:cNvSpPr txBox="1"/>
          <p:nvPr/>
        </p:nvSpPr>
        <p:spPr>
          <a:xfrm>
            <a:off x="533400" y="713868"/>
            <a:ext cx="11035145" cy="112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pt-BR" sz="2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Algumas ocasiões onde costumamos utilizar medidas de frequência: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986" y="1840489"/>
            <a:ext cx="4653971" cy="44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95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6;p20"/>
          <p:cNvSpPr txBox="1">
            <a:spLocks/>
          </p:cNvSpPr>
          <p:nvPr/>
        </p:nvSpPr>
        <p:spPr>
          <a:xfrm>
            <a:off x="533400" y="27780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Período e Frequência</a:t>
            </a:r>
            <a:endParaRPr lang="pt-BR" dirty="0"/>
          </a:p>
        </p:txBody>
      </p:sp>
      <p:sp>
        <p:nvSpPr>
          <p:cNvPr id="6" name="Google Shape;138;p19"/>
          <p:cNvSpPr txBox="1"/>
          <p:nvPr/>
        </p:nvSpPr>
        <p:spPr>
          <a:xfrm>
            <a:off x="685800" y="5050340"/>
            <a:ext cx="11035145" cy="112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São unidades de frequência: “Ciclos por segundos” ou “Hertz” (Hz) e “rotações por minuto” (rpm).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1082385" y="2244436"/>
                <a:ext cx="9937173" cy="1801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5400" b="1" i="1" smtClean="0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𝑷𝒆𝒓</m:t>
                      </m:r>
                      <m:r>
                        <a:rPr lang="pt-BR" sz="5400" b="1" i="1" smtClean="0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í</m:t>
                      </m:r>
                      <m:r>
                        <a:rPr lang="pt-BR" sz="5400" b="1" i="1" smtClean="0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𝒐𝒅𝒐</m:t>
                      </m:r>
                      <m:r>
                        <a:rPr lang="pt-BR" sz="5400" b="1" i="1" smtClean="0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 (</m:t>
                      </m:r>
                      <m:r>
                        <a:rPr lang="pt-BR" sz="5400" b="1" i="1" smtClean="0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𝑻</m:t>
                      </m:r>
                      <m:r>
                        <a:rPr lang="pt-BR" sz="5400" b="1" i="1" smtClean="0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)=</m:t>
                      </m:r>
                      <m:f>
                        <m:fPr>
                          <m:ctrlPr>
                            <a:rPr lang="pt-BR" sz="5400" b="1" i="1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fPr>
                        <m:num>
                          <m:r>
                            <a:rPr lang="pt-BR" sz="54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𝟏</m:t>
                          </m:r>
                        </m:num>
                        <m:den>
                          <m:r>
                            <a:rPr lang="pt-BR" sz="54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𝑭𝒓𝒆𝒒𝒖</m:t>
                          </m:r>
                          <m:r>
                            <a:rPr lang="pt-BR" sz="54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ê</m:t>
                          </m:r>
                          <m:r>
                            <a:rPr lang="pt-BR" sz="54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𝒏𝒄𝒊𝒂</m:t>
                          </m:r>
                          <m:r>
                            <a:rPr lang="pt-BR" sz="54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 (</m:t>
                          </m:r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𝒇</m:t>
                          </m:r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385" y="2244436"/>
                <a:ext cx="9937173" cy="18010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38;p19"/>
          <p:cNvSpPr txBox="1"/>
          <p:nvPr/>
        </p:nvSpPr>
        <p:spPr>
          <a:xfrm>
            <a:off x="685800" y="866268"/>
            <a:ext cx="11035145" cy="112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pt-BR" sz="2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Os dois são relacionados através da equação abaixo:</a:t>
            </a:r>
          </a:p>
        </p:txBody>
      </p:sp>
    </p:spTree>
    <p:extLst>
      <p:ext uri="{BB962C8B-B14F-4D97-AF65-F5344CB8AC3E}">
        <p14:creationId xmlns:p14="http://schemas.microsoft.com/office/powerpoint/2010/main" val="1401772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6;p20"/>
          <p:cNvSpPr txBox="1">
            <a:spLocks/>
          </p:cNvSpPr>
          <p:nvPr/>
        </p:nvSpPr>
        <p:spPr>
          <a:xfrm>
            <a:off x="685799" y="310322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Relações entre as velocidades, período e frequência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1234784" y="2135416"/>
                <a:ext cx="9937173" cy="3405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15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sym typeface="Times New Roman"/>
                        </a:rPr>
                        <m:t>𝝎</m:t>
                      </m:r>
                      <m:r>
                        <a:rPr lang="pt-BR" sz="115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sym typeface="Times New Roman"/>
                        </a:rPr>
                        <m:t>=</m:t>
                      </m:r>
                      <m:f>
                        <m:fPr>
                          <m:ctrlPr>
                            <a:rPr lang="pt-BR" sz="11500" b="1" i="1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fPr>
                        <m:num>
                          <m:r>
                            <a:rPr lang="pt-BR" sz="115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𝟐</m:t>
                          </m:r>
                          <m:r>
                            <a:rPr lang="pt-BR" sz="115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𝝅</m:t>
                          </m:r>
                        </m:num>
                        <m:den>
                          <m:r>
                            <a:rPr lang="pt-BR" sz="115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𝑻</m:t>
                          </m:r>
                        </m:den>
                      </m:f>
                      <m:r>
                        <a:rPr lang="pt-BR" sz="11500" b="1" i="1" smtClean="0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=</m:t>
                      </m:r>
                      <m:r>
                        <a:rPr lang="pt-BR" sz="11500" b="1" i="1" smtClean="0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𝟐</m:t>
                      </m:r>
                      <m:r>
                        <a:rPr lang="pt-BR" sz="115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sym typeface="Times New Roman"/>
                        </a:rPr>
                        <m:t>𝝅</m:t>
                      </m:r>
                      <m:r>
                        <a:rPr lang="pt-BR" sz="115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sym typeface="Times New Roman"/>
                        </a:rPr>
                        <m:t>𝒇</m:t>
                      </m:r>
                    </m:oMath>
                  </m:oMathPara>
                </a14:m>
                <a:endParaRPr lang="pt-BR" sz="3600" b="1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784" y="2135416"/>
                <a:ext cx="9937173" cy="34054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138;p19"/>
          <p:cNvSpPr txBox="1"/>
          <p:nvPr/>
        </p:nvSpPr>
        <p:spPr>
          <a:xfrm>
            <a:off x="685799" y="1376850"/>
            <a:ext cx="11035145" cy="112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endParaRPr lang="pt-BR" sz="2800" dirty="0">
              <a:solidFill>
                <a:schemeClr val="dk1"/>
              </a:solidFill>
              <a:latin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9711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6;p20"/>
          <p:cNvSpPr txBox="1">
            <a:spLocks/>
          </p:cNvSpPr>
          <p:nvPr/>
        </p:nvSpPr>
        <p:spPr>
          <a:xfrm>
            <a:off x="685799" y="310322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Relações entre as velocidades, período e frequência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1234784" y="2503471"/>
                <a:ext cx="9937173" cy="2627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8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sym typeface="Times New Roman"/>
                        </a:rPr>
                        <m:t>𝒗</m:t>
                      </m:r>
                      <m:r>
                        <a:rPr lang="pt-BR" sz="8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sym typeface="Times New Roman"/>
                        </a:rPr>
                        <m:t>=</m:t>
                      </m:r>
                      <m:f>
                        <m:fPr>
                          <m:ctrlPr>
                            <a:rPr lang="pt-BR" sz="8800" b="1" i="1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fPr>
                        <m:num>
                          <m:r>
                            <a:rPr lang="pt-BR" sz="88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𝟐</m:t>
                          </m:r>
                          <m:r>
                            <a:rPr lang="pt-BR" sz="8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𝝅</m:t>
                          </m:r>
                          <m:r>
                            <a:rPr lang="pt-BR" sz="8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𝑹</m:t>
                          </m:r>
                        </m:num>
                        <m:den>
                          <m:r>
                            <a:rPr lang="pt-BR" sz="88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𝑻</m:t>
                          </m:r>
                        </m:den>
                      </m:f>
                      <m:r>
                        <a:rPr lang="pt-BR" sz="8800" b="1" i="1" smtClean="0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=</m:t>
                      </m:r>
                      <m:r>
                        <a:rPr lang="pt-BR" sz="8800" b="1" i="1" smtClean="0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𝟐</m:t>
                      </m:r>
                      <m:r>
                        <a:rPr lang="pt-BR" sz="8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sym typeface="Times New Roman"/>
                        </a:rPr>
                        <m:t>𝝅</m:t>
                      </m:r>
                      <m:r>
                        <a:rPr lang="pt-BR" sz="8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sym typeface="Times New Roman"/>
                        </a:rPr>
                        <m:t>𝑹𝒇</m:t>
                      </m:r>
                    </m:oMath>
                  </m:oMathPara>
                </a14:m>
                <a:endParaRPr lang="pt-BR" sz="2800" b="1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784" y="2503471"/>
                <a:ext cx="9937173" cy="26275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138;p19"/>
          <p:cNvSpPr txBox="1"/>
          <p:nvPr/>
        </p:nvSpPr>
        <p:spPr>
          <a:xfrm>
            <a:off x="685799" y="1376850"/>
            <a:ext cx="11035145" cy="112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endParaRPr lang="pt-BR" sz="2800" dirty="0">
              <a:solidFill>
                <a:schemeClr val="dk1"/>
              </a:solidFill>
              <a:latin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0180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6;p20"/>
          <p:cNvSpPr txBox="1">
            <a:spLocks/>
          </p:cNvSpPr>
          <p:nvPr/>
        </p:nvSpPr>
        <p:spPr>
          <a:xfrm>
            <a:off x="533400" y="27780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Movimento Circular Uniforme (MCU)</a:t>
            </a:r>
            <a:endParaRPr lang="pt-BR" dirty="0"/>
          </a:p>
        </p:txBody>
      </p:sp>
      <p:sp>
        <p:nvSpPr>
          <p:cNvPr id="6" name="Google Shape;138;p19"/>
          <p:cNvSpPr txBox="1"/>
          <p:nvPr/>
        </p:nvSpPr>
        <p:spPr>
          <a:xfrm>
            <a:off x="533400" y="1505743"/>
            <a:ext cx="578427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pt-BR" sz="32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No Movimento Circular Uniforme (MCU), o </a:t>
            </a:r>
            <a:r>
              <a:rPr lang="pt-BR" sz="32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intervalo de tempo</a:t>
            </a:r>
            <a:r>
              <a:rPr lang="pt-BR" sz="32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 para que o móvel realize uma volta completa na circunferência é sempre o mesmo.</a:t>
            </a:r>
          </a:p>
        </p:txBody>
      </p:sp>
      <p:pic>
        <p:nvPicPr>
          <p:cNvPr id="7" name="Google Shape;145;p20" descr="Resultado de imagem para velocidade angular media"/>
          <p:cNvPicPr preferRelativeResize="0"/>
          <p:nvPr/>
        </p:nvPicPr>
        <p:blipFill rotWithShape="1">
          <a:blip r:embed="rId2">
            <a:alphaModFix/>
          </a:blip>
          <a:srcRect l="25400" r="28551"/>
          <a:stretch/>
        </p:blipFill>
        <p:spPr>
          <a:xfrm>
            <a:off x="7079672" y="1780166"/>
            <a:ext cx="4182094" cy="3565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593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6;p20"/>
          <p:cNvSpPr txBox="1">
            <a:spLocks/>
          </p:cNvSpPr>
          <p:nvPr/>
        </p:nvSpPr>
        <p:spPr>
          <a:xfrm>
            <a:off x="533400" y="27780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Movimento Circular Uniforme (MCU)</a:t>
            </a:r>
            <a:endParaRPr lang="pt-BR" dirty="0"/>
          </a:p>
        </p:txBody>
      </p:sp>
      <p:sp>
        <p:nvSpPr>
          <p:cNvPr id="6" name="Google Shape;138;p19"/>
          <p:cNvSpPr txBox="1"/>
          <p:nvPr/>
        </p:nvSpPr>
        <p:spPr>
          <a:xfrm>
            <a:off x="533400" y="1505743"/>
            <a:ext cx="578427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pt-BR" sz="32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No Movimento Circular Uniforme (MCU), </a:t>
            </a:r>
            <a:r>
              <a:rPr lang="pt-BR" sz="3200" b="1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o período</a:t>
            </a:r>
            <a:r>
              <a:rPr lang="pt-BR" sz="32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 para que o móvel realize uma volta completa na circunferência é sempre o mesmo.</a:t>
            </a:r>
          </a:p>
        </p:txBody>
      </p:sp>
      <p:pic>
        <p:nvPicPr>
          <p:cNvPr id="7" name="Google Shape;145;p20" descr="Resultado de imagem para velocidade angular media"/>
          <p:cNvPicPr preferRelativeResize="0"/>
          <p:nvPr/>
        </p:nvPicPr>
        <p:blipFill rotWithShape="1">
          <a:blip r:embed="rId2">
            <a:alphaModFix/>
          </a:blip>
          <a:srcRect l="25400" r="28551"/>
          <a:stretch/>
        </p:blipFill>
        <p:spPr>
          <a:xfrm>
            <a:off x="7079672" y="1780166"/>
            <a:ext cx="4182094" cy="3565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99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6;p20"/>
          <p:cNvSpPr txBox="1">
            <a:spLocks/>
          </p:cNvSpPr>
          <p:nvPr/>
        </p:nvSpPr>
        <p:spPr>
          <a:xfrm>
            <a:off x="533400" y="27780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Movimento Circular Uniforme (MCU)</a:t>
            </a:r>
            <a:endParaRPr lang="pt-BR" dirty="0"/>
          </a:p>
        </p:txBody>
      </p:sp>
      <p:sp>
        <p:nvSpPr>
          <p:cNvPr id="6" name="Google Shape;138;p19"/>
          <p:cNvSpPr txBox="1"/>
          <p:nvPr/>
        </p:nvSpPr>
        <p:spPr>
          <a:xfrm>
            <a:off x="533400" y="1505743"/>
            <a:ext cx="578427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pt-BR" sz="36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Dizemos então que o Movimento Circular Uniforme (MCU) é um </a:t>
            </a:r>
            <a:r>
              <a:rPr lang="pt-BR" sz="36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movimento periódico</a:t>
            </a:r>
            <a:r>
              <a:rPr lang="pt-BR" sz="36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.</a:t>
            </a:r>
          </a:p>
        </p:txBody>
      </p:sp>
      <p:pic>
        <p:nvPicPr>
          <p:cNvPr id="7" name="Google Shape;145;p20" descr="Resultado de imagem para velocidade angular media"/>
          <p:cNvPicPr preferRelativeResize="0"/>
          <p:nvPr/>
        </p:nvPicPr>
        <p:blipFill rotWithShape="1">
          <a:blip r:embed="rId2">
            <a:alphaModFix/>
          </a:blip>
          <a:srcRect l="25400" r="28551"/>
          <a:stretch/>
        </p:blipFill>
        <p:spPr>
          <a:xfrm>
            <a:off x="7079672" y="1780166"/>
            <a:ext cx="4182094" cy="3565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25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6;p20"/>
          <p:cNvSpPr txBox="1">
            <a:spLocks/>
          </p:cNvSpPr>
          <p:nvPr/>
        </p:nvSpPr>
        <p:spPr>
          <a:xfrm>
            <a:off x="533400" y="27780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Função Horária do MCU</a:t>
            </a:r>
            <a:endParaRPr lang="pt-BR" dirty="0"/>
          </a:p>
        </p:txBody>
      </p:sp>
      <p:sp>
        <p:nvSpPr>
          <p:cNvPr id="6" name="Google Shape;138;p19"/>
          <p:cNvSpPr txBox="1"/>
          <p:nvPr/>
        </p:nvSpPr>
        <p:spPr>
          <a:xfrm>
            <a:off x="533400" y="1353343"/>
            <a:ext cx="5784273" cy="3163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pt-BR" sz="36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Assim como no Movimento Retilíneo Uniforme (MRU), a função horária do MCU é uma </a:t>
            </a:r>
            <a:r>
              <a:rPr lang="pt-BR" sz="36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função do 1º grau.</a:t>
            </a:r>
            <a:endParaRPr lang="pt-BR" sz="3600" dirty="0">
              <a:solidFill>
                <a:schemeClr val="dk1"/>
              </a:solid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7" name="Google Shape;145;p20" descr="Resultado de imagem para velocidade angular media"/>
          <p:cNvPicPr preferRelativeResize="0"/>
          <p:nvPr/>
        </p:nvPicPr>
        <p:blipFill rotWithShape="1">
          <a:blip r:embed="rId2">
            <a:alphaModFix/>
          </a:blip>
          <a:srcRect l="25400" r="28551"/>
          <a:stretch/>
        </p:blipFill>
        <p:spPr>
          <a:xfrm>
            <a:off x="7079672" y="1780166"/>
            <a:ext cx="4182094" cy="356595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689263" y="4884454"/>
                <a:ext cx="54725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5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sym typeface="Times New Roman"/>
                        </a:rPr>
                        <m:t>𝝋</m:t>
                      </m:r>
                      <m:r>
                        <a:rPr lang="pt-BR" sz="5400" b="1" i="1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=</m:t>
                      </m:r>
                      <m:sSub>
                        <m:sSubPr>
                          <m:ctrlPr>
                            <a:rPr lang="pt-BR" sz="54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sSubPr>
                        <m:e>
                          <m:r>
                            <a:rPr lang="pt-BR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𝝋</m:t>
                          </m:r>
                        </m:e>
                        <m:sub>
                          <m:r>
                            <a:rPr lang="pt-BR" sz="5400" b="1" i="1" smtClean="0"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𝟎</m:t>
                          </m:r>
                        </m:sub>
                      </m:sSub>
                      <m:r>
                        <a:rPr lang="pt-BR" sz="5400" b="1" i="1" smtClean="0"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+</m:t>
                      </m:r>
                      <m:r>
                        <a:rPr lang="pt-BR" sz="5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sym typeface="Times New Roman"/>
                        </a:rPr>
                        <m:t>𝝎</m:t>
                      </m:r>
                      <m:r>
                        <a:rPr lang="pt-BR" sz="5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sym typeface="Times New Roman"/>
                        </a:rPr>
                        <m:t>∙</m:t>
                      </m:r>
                      <m:r>
                        <a:rPr lang="pt-BR" sz="5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  <a:sym typeface="Times New Roman"/>
                        </a:rPr>
                        <m:t>𝒕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63" y="4884454"/>
                <a:ext cx="5472546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930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sz="6000" b="1" dirty="0">
                <a:latin typeface="Book Antiqua" panose="02040602050305030304" pitchFamily="18" charset="0"/>
              </a:rPr>
              <a:t>LANÇAMENTO VERTICAL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203416"/>
            <a:ext cx="9893616" cy="210672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Qualquer corpo lançado verticalmente para cima ou para baixo, quando a resistência do ar é desprezada, sofre uma aceleração ou desaceleração constante (aceleração da gravidade).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 Descrevem MRUV.</a:t>
            </a:r>
          </a:p>
        </p:txBody>
      </p:sp>
    </p:spTree>
    <p:extLst>
      <p:ext uri="{BB962C8B-B14F-4D97-AF65-F5344CB8AC3E}">
        <p14:creationId xmlns:p14="http://schemas.microsoft.com/office/powerpoint/2010/main" val="1996137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7;p19"/>
          <p:cNvSpPr txBox="1">
            <a:spLocks/>
          </p:cNvSpPr>
          <p:nvPr/>
        </p:nvSpPr>
        <p:spPr>
          <a:xfrm>
            <a:off x="533400" y="221742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Exemplo</a:t>
            </a:r>
            <a:endParaRPr lang="pt-BR" dirty="0"/>
          </a:p>
        </p:txBody>
      </p:sp>
      <p:sp>
        <p:nvSpPr>
          <p:cNvPr id="5" name="Google Shape;138;p19"/>
          <p:cNvSpPr txBox="1"/>
          <p:nvPr/>
        </p:nvSpPr>
        <p:spPr>
          <a:xfrm>
            <a:off x="533400" y="1547305"/>
            <a:ext cx="11145982" cy="3847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Um móvel descreve um movimento circular regido pela função horária dos espaços lineares s = 12 + 4,0t, com as grandezas medidas em unidades SI. Sabendo que o raio da trajetória é 2,0 m, determine: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pt-BR" sz="2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 função horária do espaço angular;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pt-BR" sz="2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O período e a frequência;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pt-BR" sz="2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 velocidade angular;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pt-BR" sz="2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Quantas voltas completas o móvel realiza em 1 minuto.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187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7;p19"/>
          <p:cNvSpPr txBox="1">
            <a:spLocks/>
          </p:cNvSpPr>
          <p:nvPr/>
        </p:nvSpPr>
        <p:spPr>
          <a:xfrm>
            <a:off x="533400" y="221742"/>
            <a:ext cx="969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b="1" dirty="0">
                <a:latin typeface="Times New Roman"/>
                <a:ea typeface="Times New Roman"/>
                <a:cs typeface="Times New Roman"/>
                <a:sym typeface="Times New Roman"/>
              </a:rPr>
              <a:t>Exemplo</a:t>
            </a:r>
            <a:endParaRPr lang="pt-BR" dirty="0"/>
          </a:p>
        </p:txBody>
      </p:sp>
      <p:sp>
        <p:nvSpPr>
          <p:cNvPr id="5" name="Google Shape;138;p19"/>
          <p:cNvSpPr txBox="1"/>
          <p:nvPr/>
        </p:nvSpPr>
        <p:spPr>
          <a:xfrm>
            <a:off x="533400" y="884523"/>
            <a:ext cx="11145982" cy="3847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Duas partículas percorrem uma circunferência de 40 cm de raio no mesmo sentido e com velocidades lineares constantes de valores </a:t>
            </a:r>
            <a:r>
              <a:rPr lang="pt-BR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</a:t>
            </a:r>
            <a:r>
              <a:rPr lang="pt-BR" sz="2800" baseline="-25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3,0 m/s e        </a:t>
            </a:r>
            <a:r>
              <a:rPr lang="pt-BR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</a:t>
            </a:r>
            <a:r>
              <a:rPr lang="pt-BR" sz="2800" baseline="-25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2,0 m/s. Sabendo que, no instante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0, as duas partículas estão em pontos diametralmente opostos, determine, em segundos, o instante em que ocorre o primeiro encontro entre elas.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8076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2032001"/>
            <a:ext cx="12192000" cy="2678544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  <a:effectLst>
            <a:softEdge rad="317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1776413" y="16769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 dirty="0">
                <a:latin typeface="Book Antiqua"/>
                <a:ea typeface="Book Antiqua"/>
                <a:cs typeface="Book Antiqua"/>
                <a:sym typeface="Book Antiqua"/>
              </a:rPr>
              <a:t>OBRIGADO!</a:t>
            </a:r>
            <a:endParaRPr sz="4400" dirty="0"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938" y="2476500"/>
            <a:ext cx="2012950" cy="179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3203" y="2445109"/>
            <a:ext cx="1389594" cy="19677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65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sz="6000" b="1" dirty="0">
                <a:latin typeface="Book Antiqua" panose="02040602050305030304" pitchFamily="18" charset="0"/>
              </a:rPr>
              <a:t>LANÇAMENTO VERTICAL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262063" y="2160014"/>
            <a:ext cx="3659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LANÇAMENTO VERTICAL PARA BAIXO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888163" y="2212424"/>
            <a:ext cx="359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LANÇAMENTO VERTICAL PARA CIMA</a:t>
            </a:r>
          </a:p>
        </p:txBody>
      </p:sp>
      <p:grpSp>
        <p:nvGrpSpPr>
          <p:cNvPr id="7" name="Grupo 70"/>
          <p:cNvGrpSpPr/>
          <p:nvPr/>
        </p:nvGrpSpPr>
        <p:grpSpPr>
          <a:xfrm>
            <a:off x="2197638" y="2977118"/>
            <a:ext cx="1866795" cy="3105666"/>
            <a:chOff x="1962464" y="2977118"/>
            <a:chExt cx="1866795" cy="3105666"/>
          </a:xfrm>
        </p:grpSpPr>
        <p:grpSp>
          <p:nvGrpSpPr>
            <p:cNvPr id="8" name="Grupo 63"/>
            <p:cNvGrpSpPr/>
            <p:nvPr/>
          </p:nvGrpSpPr>
          <p:grpSpPr>
            <a:xfrm>
              <a:off x="1962464" y="2977118"/>
              <a:ext cx="606256" cy="3105666"/>
              <a:chOff x="1144672" y="3378200"/>
              <a:chExt cx="606256" cy="3105666"/>
            </a:xfrm>
          </p:grpSpPr>
          <p:cxnSp>
            <p:nvCxnSpPr>
              <p:cNvPr id="15" name="Conector de seta reta 38"/>
              <p:cNvCxnSpPr/>
              <p:nvPr/>
            </p:nvCxnSpPr>
            <p:spPr>
              <a:xfrm>
                <a:off x="1422400" y="3378200"/>
                <a:ext cx="25400" cy="266700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ixaDeTexto 15"/>
              <p:cNvSpPr txBox="1"/>
              <p:nvPr/>
            </p:nvSpPr>
            <p:spPr>
              <a:xfrm>
                <a:off x="1144672" y="6114534"/>
                <a:ext cx="606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Y (+)</a:t>
                </a:r>
              </a:p>
            </p:txBody>
          </p:sp>
        </p:grpSp>
        <p:grpSp>
          <p:nvGrpSpPr>
            <p:cNvPr id="9" name="Grupo 64"/>
            <p:cNvGrpSpPr/>
            <p:nvPr/>
          </p:nvGrpSpPr>
          <p:grpSpPr>
            <a:xfrm>
              <a:off x="2485410" y="3008868"/>
              <a:ext cx="645626" cy="1977731"/>
              <a:chOff x="2788538" y="3378200"/>
              <a:chExt cx="645626" cy="1977731"/>
            </a:xfrm>
          </p:grpSpPr>
          <p:cxnSp>
            <p:nvCxnSpPr>
              <p:cNvPr id="13" name="Conector de seta reta 51"/>
              <p:cNvCxnSpPr/>
              <p:nvPr/>
            </p:nvCxnSpPr>
            <p:spPr>
              <a:xfrm>
                <a:off x="3091666" y="3378200"/>
                <a:ext cx="0" cy="1562100"/>
              </a:xfrm>
              <a:prstGeom prst="straightConnector1">
                <a:avLst/>
              </a:prstGeom>
              <a:ln w="38100">
                <a:solidFill>
                  <a:srgbClr val="FF00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CaixaDeTexto 13"/>
                  <p:cNvSpPr txBox="1"/>
                  <p:nvPr/>
                </p:nvSpPr>
                <p:spPr>
                  <a:xfrm>
                    <a:off x="2788538" y="4953000"/>
                    <a:ext cx="645626" cy="4029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oMath>
                    </a14:m>
                    <a:r>
                      <a:rPr lang="pt-BR" dirty="0"/>
                      <a:t> (+)</a:t>
                    </a:r>
                  </a:p>
                </p:txBody>
              </p:sp>
            </mc:Choice>
            <mc:Fallback xmlns="">
              <p:sp>
                <p:nvSpPr>
                  <p:cNvPr id="60" name="CaixaDeTexto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88538" y="4953000"/>
                    <a:ext cx="645626" cy="402931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r="-8491" b="-24242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upo 65"/>
            <p:cNvGrpSpPr/>
            <p:nvPr/>
          </p:nvGrpSpPr>
          <p:grpSpPr>
            <a:xfrm>
              <a:off x="3190173" y="3008868"/>
              <a:ext cx="639086" cy="1982232"/>
              <a:chOff x="4452088" y="3378200"/>
              <a:chExt cx="639086" cy="1982232"/>
            </a:xfrm>
          </p:grpSpPr>
          <p:cxnSp>
            <p:nvCxnSpPr>
              <p:cNvPr id="11" name="Conector de seta reta 43"/>
              <p:cNvCxnSpPr/>
              <p:nvPr/>
            </p:nvCxnSpPr>
            <p:spPr>
              <a:xfrm>
                <a:off x="4724400" y="3378200"/>
                <a:ext cx="0" cy="1562100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CaixaDeTexto 11"/>
                  <p:cNvSpPr txBox="1"/>
                  <p:nvPr/>
                </p:nvSpPr>
                <p:spPr>
                  <a:xfrm>
                    <a:off x="4452088" y="4991100"/>
                    <a:ext cx="6390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a14:m>
                    <a:r>
                      <a:rPr lang="pt-BR" dirty="0"/>
                      <a:t> (+)</a:t>
                    </a:r>
                  </a:p>
                </p:txBody>
              </p:sp>
            </mc:Choice>
            <mc:Fallback xmlns="">
              <p:sp>
                <p:nvSpPr>
                  <p:cNvPr id="62" name="CaixaDeTexto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52088" y="4991100"/>
                    <a:ext cx="639086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22951" r="-9524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" name="Grupo 69"/>
          <p:cNvGrpSpPr/>
          <p:nvPr/>
        </p:nvGrpSpPr>
        <p:grpSpPr>
          <a:xfrm>
            <a:off x="7851649" y="2813143"/>
            <a:ext cx="2007975" cy="3043571"/>
            <a:chOff x="7645950" y="2587847"/>
            <a:chExt cx="2007975" cy="3043571"/>
          </a:xfrm>
        </p:grpSpPr>
        <p:grpSp>
          <p:nvGrpSpPr>
            <p:cNvPr id="18" name="Grupo 66"/>
            <p:cNvGrpSpPr/>
            <p:nvPr/>
          </p:nvGrpSpPr>
          <p:grpSpPr>
            <a:xfrm>
              <a:off x="7645950" y="2587847"/>
              <a:ext cx="606256" cy="3043198"/>
              <a:chOff x="6912164" y="3002002"/>
              <a:chExt cx="606256" cy="3043198"/>
            </a:xfrm>
          </p:grpSpPr>
          <p:cxnSp>
            <p:nvCxnSpPr>
              <p:cNvPr id="25" name="Conector de seta reta 39"/>
              <p:cNvCxnSpPr/>
              <p:nvPr/>
            </p:nvCxnSpPr>
            <p:spPr>
              <a:xfrm flipV="1">
                <a:off x="7226300" y="3378200"/>
                <a:ext cx="0" cy="266700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CaixaDeTexto 25"/>
              <p:cNvSpPr txBox="1"/>
              <p:nvPr/>
            </p:nvSpPr>
            <p:spPr>
              <a:xfrm>
                <a:off x="6912164" y="3002002"/>
                <a:ext cx="606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Y (+)</a:t>
                </a:r>
              </a:p>
            </p:txBody>
          </p:sp>
        </p:grpSp>
        <p:grpSp>
          <p:nvGrpSpPr>
            <p:cNvPr id="19" name="Grupo 67"/>
            <p:cNvGrpSpPr/>
            <p:nvPr/>
          </p:nvGrpSpPr>
          <p:grpSpPr>
            <a:xfrm>
              <a:off x="8250939" y="3615587"/>
              <a:ext cx="645626" cy="2015831"/>
              <a:chOff x="8567038" y="3378200"/>
              <a:chExt cx="645626" cy="2015831"/>
            </a:xfrm>
          </p:grpSpPr>
          <p:cxnSp>
            <p:nvCxnSpPr>
              <p:cNvPr id="23" name="Conector de seta reta 54"/>
              <p:cNvCxnSpPr/>
              <p:nvPr/>
            </p:nvCxnSpPr>
            <p:spPr>
              <a:xfrm flipV="1">
                <a:off x="8853468" y="3378200"/>
                <a:ext cx="5566" cy="1562100"/>
              </a:xfrm>
              <a:prstGeom prst="straightConnector1">
                <a:avLst/>
              </a:prstGeom>
              <a:ln w="38100">
                <a:solidFill>
                  <a:srgbClr val="FF00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CaixaDeTexto 23"/>
                  <p:cNvSpPr txBox="1"/>
                  <p:nvPr/>
                </p:nvSpPr>
                <p:spPr>
                  <a:xfrm>
                    <a:off x="8567038" y="4991100"/>
                    <a:ext cx="645626" cy="4029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oMath>
                    </a14:m>
                    <a:r>
                      <a:rPr lang="pt-BR" dirty="0"/>
                      <a:t> (+)</a:t>
                    </a:r>
                  </a:p>
                </p:txBody>
              </p:sp>
            </mc:Choice>
            <mc:Fallback xmlns="">
              <p:sp>
                <p:nvSpPr>
                  <p:cNvPr id="61" name="CaixaDeTexto 6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67038" y="4991100"/>
                    <a:ext cx="645626" cy="40293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r="-8491" b="-24242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" name="Grupo 68"/>
            <p:cNvGrpSpPr/>
            <p:nvPr/>
          </p:nvGrpSpPr>
          <p:grpSpPr>
            <a:xfrm>
              <a:off x="9059723" y="3592036"/>
              <a:ext cx="594202" cy="2039382"/>
              <a:chOff x="9980157" y="3333750"/>
              <a:chExt cx="594202" cy="2039382"/>
            </a:xfrm>
          </p:grpSpPr>
          <p:cxnSp>
            <p:nvCxnSpPr>
              <p:cNvPr id="21" name="Conector de seta reta 46"/>
              <p:cNvCxnSpPr/>
              <p:nvPr/>
            </p:nvCxnSpPr>
            <p:spPr>
              <a:xfrm>
                <a:off x="10299700" y="3333750"/>
                <a:ext cx="0" cy="1562100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CaixaDeTexto 21"/>
                  <p:cNvSpPr txBox="1"/>
                  <p:nvPr/>
                </p:nvSpPr>
                <p:spPr>
                  <a:xfrm>
                    <a:off x="9980157" y="5003800"/>
                    <a:ext cx="59420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a14:m>
                    <a:r>
                      <a:rPr lang="pt-BR" dirty="0"/>
                      <a:t> (-)</a:t>
                    </a:r>
                  </a:p>
                </p:txBody>
              </p:sp>
            </mc:Choice>
            <mc:Fallback xmlns="">
              <p:sp>
                <p:nvSpPr>
                  <p:cNvPr id="63" name="CaixaDeTexto 6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80157" y="5003800"/>
                    <a:ext cx="594202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23333" r="-10309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041495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pt-BR" altLang="pt-BR" b="1" dirty="0">
                <a:latin typeface="Book Antiqua" panose="02040602050305030304" pitchFamily="18" charset="0"/>
              </a:rPr>
              <a:t>LANÇAMENTO HORIZONTAL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262064" y="2020656"/>
            <a:ext cx="9893616" cy="304629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 Despreza-se a resistência do ar;</a:t>
            </a:r>
            <a:endParaRPr lang="pt-BR" dirty="0"/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 Movimento Uniforme 	  Não existe aceleração;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 Utiliza as fórmulas do Movimento Uniforme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 O eixo x será a trajetória descrita pelo corpo	   S = x 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 </a:t>
            </a:r>
            <a:r>
              <a:rPr lang="pt-BR" sz="2400" dirty="0" err="1"/>
              <a:t>Vx</a:t>
            </a:r>
            <a:r>
              <a:rPr lang="pt-BR" sz="2400" dirty="0"/>
              <a:t> é a componente horizontal da velocidade que não depende do tempo;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 t é a variável independente que representa cada instante;</a:t>
            </a:r>
          </a:p>
          <a:p>
            <a:pPr marL="0" indent="0" algn="just">
              <a:buNone/>
              <a:defRPr/>
            </a:pPr>
            <a:endParaRPr lang="pt-BR" sz="2400" dirty="0"/>
          </a:p>
          <a:p>
            <a:pPr algn="just">
              <a:buFont typeface="Wingdings" panose="05000000000000000000" pitchFamily="2" charset="2"/>
              <a:buChar char="§"/>
              <a:defRPr/>
            </a:pPr>
            <a:endParaRPr lang="pt-BR" sz="2400" dirty="0"/>
          </a:p>
        </p:txBody>
      </p:sp>
      <p:cxnSp>
        <p:nvCxnSpPr>
          <p:cNvPr id="4" name="Conector de Seta Reta 3"/>
          <p:cNvCxnSpPr>
            <a:cxnSpLocks/>
          </p:cNvCxnSpPr>
          <p:nvPr/>
        </p:nvCxnSpPr>
        <p:spPr>
          <a:xfrm>
            <a:off x="4457406" y="2729118"/>
            <a:ext cx="416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>
            <a:cxnSpLocks/>
          </p:cNvCxnSpPr>
          <p:nvPr/>
        </p:nvCxnSpPr>
        <p:spPr>
          <a:xfrm>
            <a:off x="7137949" y="3760383"/>
            <a:ext cx="4891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544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pt-BR" altLang="pt-BR" b="1" dirty="0">
                <a:latin typeface="Book Antiqua" panose="02040602050305030304" pitchFamily="18" charset="0"/>
              </a:rPr>
              <a:t>LANÇAMENTO HORIZONTAL</a:t>
            </a:r>
          </a:p>
        </p:txBody>
      </p:sp>
      <p:pic>
        <p:nvPicPr>
          <p:cNvPr id="61442" name="Picture 2" descr="http://2.bp.blogspot.com/_zzaazhY5_Sg/TGUhKOimIfI/AAAAAAAAABE/S6LBWP2i1v0/s320/bd527fbd-e62c-d0c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61" y="2479734"/>
            <a:ext cx="5130654" cy="307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872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sz="6000" b="1" dirty="0">
                <a:latin typeface="Book Antiqua" panose="02040602050305030304" pitchFamily="18" charset="0"/>
              </a:rPr>
              <a:t>LANÇAMENTO HORIZONTAL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262064" y="2138102"/>
            <a:ext cx="9893616" cy="1167160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 Quando um ponto material realiza um movimento bidimensional, normalmente, as duas coordenadas de posição (</a:t>
            </a:r>
            <a:r>
              <a:rPr lang="pt-BR" sz="2400" dirty="0" err="1"/>
              <a:t>x,y</a:t>
            </a:r>
            <a:r>
              <a:rPr lang="pt-BR" sz="2400" dirty="0"/>
              <a:t>) variam com o decorrer do tempo. </a:t>
            </a:r>
          </a:p>
          <a:p>
            <a:pPr marL="0" indent="0" algn="just">
              <a:buNone/>
              <a:defRPr/>
            </a:pPr>
            <a:r>
              <a:rPr lang="pt-BR" sz="2400" dirty="0"/>
              <a:t> </a:t>
            </a: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262064" y="2874082"/>
            <a:ext cx="9893616" cy="11671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Font typeface="Calibri" panose="020F0502020204030204" pitchFamily="34" charset="0"/>
              <a:buNone/>
              <a:defRPr/>
            </a:pPr>
            <a:r>
              <a:rPr lang="pt-BR" sz="2400" b="1" dirty="0">
                <a:solidFill>
                  <a:srgbClr val="FF0000"/>
                </a:solidFill>
              </a:rPr>
              <a:t>PRINCÍPIO DA INDEPENDÊNCIA DOS MOVIMENTOS SIMULTÂNEOS </a:t>
            </a:r>
          </a:p>
        </p:txBody>
      </p:sp>
      <p:pic>
        <p:nvPicPr>
          <p:cNvPr id="12" name="Picture 4" descr="Resultado de imagem para lançamento de avi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43" y="3824722"/>
            <a:ext cx="4191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85924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390</TotalTime>
  <Words>1644</Words>
  <Application>Microsoft Office PowerPoint</Application>
  <PresentationFormat>Widescreen</PresentationFormat>
  <Paragraphs>176</Paragraphs>
  <Slides>52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Book Antiqua</vt:lpstr>
      <vt:lpstr>Calibri Light</vt:lpstr>
      <vt:lpstr>Arial</vt:lpstr>
      <vt:lpstr>Times New Roman</vt:lpstr>
      <vt:lpstr>Calibri</vt:lpstr>
      <vt:lpstr>Cambria Math</vt:lpstr>
      <vt:lpstr>Wingdings</vt:lpstr>
      <vt:lpstr>Retrospect</vt:lpstr>
      <vt:lpstr>FÍSICA</vt:lpstr>
      <vt:lpstr>Lançamento Oblíquo e Introdução ao Movimento Circular</vt:lpstr>
      <vt:lpstr>Conteúdo da Aula</vt:lpstr>
      <vt:lpstr>Revisão</vt:lpstr>
      <vt:lpstr>LANÇAMENTO VERTICAL</vt:lpstr>
      <vt:lpstr>LANÇAMENTO VERTICAL</vt:lpstr>
      <vt:lpstr>LANÇAMENTO HORIZONTAL</vt:lpstr>
      <vt:lpstr>LANÇAMENTO HORIZONTAL</vt:lpstr>
      <vt:lpstr>LANÇAMENTO HORIZONTAL</vt:lpstr>
      <vt:lpstr>LANÇAMENTO OBLÍQUO</vt:lpstr>
      <vt:lpstr>LANÇAMENTO OBLÍQUO</vt:lpstr>
      <vt:lpstr>Revisão: Parte 1 – Soma vetorial</vt:lpstr>
      <vt:lpstr>Revisão: Parte 2 - Trigonometria</vt:lpstr>
      <vt:lpstr>PowerPoint Presentation</vt:lpstr>
      <vt:lpstr>PowerPoint Presentation</vt:lpstr>
      <vt:lpstr>PowerPoint Presentation</vt:lpstr>
      <vt:lpstr>VOLTANDO PARA O LANÇAMENTO OBLÍQUO</vt:lpstr>
      <vt:lpstr>LANÇAMENTO OBLÍQUO</vt:lpstr>
      <vt:lpstr>LANÇAMENTO OBLÍQUO</vt:lpstr>
      <vt:lpstr>Exercício de Fixação</vt:lpstr>
      <vt:lpstr>Exercício de Fixação</vt:lpstr>
      <vt:lpstr>Introdução ao Movimento Circular</vt:lpstr>
      <vt:lpstr>PowerPoint Presentation</vt:lpstr>
      <vt:lpstr>Outros exemplos...</vt:lpstr>
      <vt:lpstr>Grandezas Angulares</vt:lpstr>
      <vt:lpstr>Grandezas Angulares</vt:lpstr>
      <vt:lpstr>Relembrando...</vt:lpstr>
      <vt:lpstr>Relembrando...</vt:lpstr>
      <vt:lpstr>PowerPoint Presentation</vt:lpstr>
      <vt:lpstr>PowerPoint Presentation</vt:lpstr>
      <vt:lpstr>Velocidade Angular Média</vt:lpstr>
      <vt:lpstr>Velocidade Angular Média</vt:lpstr>
      <vt:lpstr>IMPORTANTE!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FÍSICA</dc:title>
  <cp:lastModifiedBy>Christian Oliveira</cp:lastModifiedBy>
  <cp:revision>25</cp:revision>
  <dcterms:modified xsi:type="dcterms:W3CDTF">2019-03-09T07:18:54Z</dcterms:modified>
</cp:coreProperties>
</file>