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48" r:id="rId1"/>
    <p:sldMasterId id="2147483860" r:id="rId2"/>
  </p:sldMasterIdLst>
  <p:notesMasterIdLst>
    <p:notesMasterId r:id="rId42"/>
  </p:notesMasterIdLst>
  <p:sldIdLst>
    <p:sldId id="256" r:id="rId3"/>
    <p:sldId id="325" r:id="rId4"/>
    <p:sldId id="324" r:id="rId5"/>
    <p:sldId id="327" r:id="rId6"/>
    <p:sldId id="333" r:id="rId7"/>
    <p:sldId id="334" r:id="rId8"/>
    <p:sldId id="422" r:id="rId9"/>
    <p:sldId id="423" r:id="rId10"/>
    <p:sldId id="389" r:id="rId11"/>
    <p:sldId id="390" r:id="rId12"/>
    <p:sldId id="391" r:id="rId13"/>
    <p:sldId id="392" r:id="rId14"/>
    <p:sldId id="382" r:id="rId15"/>
    <p:sldId id="386" r:id="rId16"/>
    <p:sldId id="387" r:id="rId17"/>
    <p:sldId id="388" r:id="rId18"/>
    <p:sldId id="416" r:id="rId19"/>
    <p:sldId id="417" r:id="rId20"/>
    <p:sldId id="424" r:id="rId21"/>
    <p:sldId id="381" r:id="rId22"/>
    <p:sldId id="384" r:id="rId23"/>
    <p:sldId id="385" r:id="rId24"/>
    <p:sldId id="396" r:id="rId25"/>
    <p:sldId id="397" r:id="rId26"/>
    <p:sldId id="398" r:id="rId27"/>
    <p:sldId id="399" r:id="rId28"/>
    <p:sldId id="421" r:id="rId29"/>
    <p:sldId id="430" r:id="rId30"/>
    <p:sldId id="431" r:id="rId31"/>
    <p:sldId id="432" r:id="rId32"/>
    <p:sldId id="428" r:id="rId33"/>
    <p:sldId id="425" r:id="rId34"/>
    <p:sldId id="426" r:id="rId35"/>
    <p:sldId id="427" r:id="rId36"/>
    <p:sldId id="429" r:id="rId37"/>
    <p:sldId id="434" r:id="rId38"/>
    <p:sldId id="433" r:id="rId39"/>
    <p:sldId id="419" r:id="rId40"/>
    <p:sldId id="420" r:id="rId4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4D3D7B"/>
    <a:srgbClr val="FF0000"/>
    <a:srgbClr val="FFE575"/>
    <a:srgbClr val="FEF98C"/>
    <a:srgbClr val="FFCC00"/>
    <a:srgbClr val="46464A"/>
    <a:srgbClr val="A7B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9" autoAdjust="0"/>
    <p:restoredTop sz="96370" autoAdjust="0"/>
  </p:normalViewPr>
  <p:slideViewPr>
    <p:cSldViewPr snapToGrid="0" snapToObjects="1">
      <p:cViewPr varScale="1">
        <p:scale>
          <a:sx n="90" d="100"/>
          <a:sy n="90" d="100"/>
        </p:scale>
        <p:origin x="17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1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2522856448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E1995-2DFD-456F-AC12-6315CEAD19D1}" type="datetimeFigureOut">
              <a:rPr lang="pt-BR"/>
              <a:pPr>
                <a:defRPr/>
              </a:pPr>
              <a:t>15/03/2019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FD82A-FFA0-4AC6-8419-2B47AD3D159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08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4A4C-AFC3-482E-819E-3540EA613031}" type="datetimeFigureOut">
              <a:rPr lang="pt-BR"/>
              <a:pPr>
                <a:defRPr/>
              </a:pPr>
              <a:t>15/03/2019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AACD-0E2F-41B5-8E0F-5B5F76C6C31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1443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2BE9B-ABFE-421A-ACE8-630E7426DDDB}" type="datetimeFigureOut">
              <a:rPr lang="pt-BR"/>
              <a:pPr>
                <a:defRPr/>
              </a:pPr>
              <a:t>15/03/2019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1C962-9415-46FB-B702-202979D4055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79580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rgbClr val="353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11E4843-D651-4A48-A2E3-2F61CAC47F99}" type="datetimeFigureOut">
              <a:rPr lang="pt-BR"/>
              <a:pPr>
                <a:defRPr/>
              </a:pPr>
              <a:t>15/03/2019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7AAAFB20-A876-461D-A834-3610845A931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622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940CA-ACFB-489C-973C-79B7A429DFD7}" type="datetimeFigureOut">
              <a:rPr lang="pt-BR"/>
              <a:pPr>
                <a:defRPr/>
              </a:pPr>
              <a:t>15/03/2019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C7249-CC70-463B-B5BF-343B97510FA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7859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/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9BD1-7104-4C37-84D3-382ECE6067AA}" type="datetimeFigureOut">
              <a:rPr lang="pt-BR"/>
              <a:pPr>
                <a:defRPr/>
              </a:pPr>
              <a:t>15/03/2019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563A22-8669-4D3B-8C98-58733F0306F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22237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26E98-B820-4C62-A8E4-682AFCEF2E46}" type="datetimeFigureOut">
              <a:rPr lang="pt-BR"/>
              <a:pPr>
                <a:defRPr/>
              </a:pPr>
              <a:t>15/03/2019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19D9B-08D6-428E-A990-42E5BD8397E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5535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79D4B-2237-456A-AEB7-5EF64421C7FD}" type="datetimeFigureOut">
              <a:rPr lang="pt-BR"/>
              <a:pPr>
                <a:defRPr/>
              </a:pPr>
              <a:t>15/03/2019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902F0-EC1B-42EC-AACC-979509EAA36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76860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E219E-52B7-45E1-9D89-019F1A6F3681}" type="datetimeFigureOut">
              <a:rPr lang="pt-BR"/>
              <a:pPr>
                <a:defRPr/>
              </a:pPr>
              <a:t>15/03/2019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4F260-1DF5-4368-8878-0AE1D83185B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519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E3495-F6D5-4E40-9A5A-6B63CF41792B}" type="datetimeFigureOut">
              <a:rPr lang="pt-BR"/>
              <a:pPr>
                <a:defRPr/>
              </a:pPr>
              <a:t>15/03/2019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AA402-6D57-4085-937C-79A7440F420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59214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/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24A9-5B04-4946-A2E9-464863C13EC1}" type="datetimeFigureOut">
              <a:rPr lang="pt-BR"/>
              <a:pPr>
                <a:defRPr/>
              </a:pPr>
              <a:t>15/03/2019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F906-DF1C-4218-9D14-6F571464B52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39500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97F12-F88E-40ED-857E-4024C2E1E7AD}" type="datetimeFigureOut">
              <a:rPr lang="pt-BR"/>
              <a:pPr>
                <a:defRPr/>
              </a:pPr>
              <a:t>15/03/2019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F726-4B91-4B3F-AFD5-AFDF3483080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74562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5105400"/>
            <a:ext cx="11293475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4AB16-45AD-4BC9-AF7B-B8C15559D38A}" type="datetimeFigureOut">
              <a:rPr lang="pt-BR"/>
              <a:pPr>
                <a:defRPr/>
              </a:pPr>
              <a:t>15/03/2019</a:t>
            </a:fld>
            <a:endParaRPr lang="pt-B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F9E5C3-9CA5-4B22-91DC-B33216E55E6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04899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1850-0AD5-4520-9CE7-664288B53935}" type="datetimeFigureOut">
              <a:rPr lang="pt-BR"/>
              <a:pPr>
                <a:defRPr/>
              </a:pPr>
              <a:t>15/03/2019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E8588-5318-42F3-BF3D-0B246BA8DCF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19410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76B01-3CAA-407D-8BF1-BF649A7D6161}" type="datetimeFigureOut">
              <a:rPr lang="pt-BR"/>
              <a:pPr>
                <a:defRPr/>
              </a:pPr>
              <a:t>15/03/2019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99CAA-008F-425E-9450-3978FB9C8FE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67961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28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6FA4-DC0C-41EC-A410-0C8FDD482426}" type="datetimeFigureOut">
              <a:rPr lang="pt-BR"/>
              <a:pPr>
                <a:defRPr/>
              </a:pPr>
              <a:t>15/03/2019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24324-4B33-4496-9987-24A71D2C891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585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74C6C-7732-4184-9F0D-A6510E329D32}" type="datetimeFigureOut">
              <a:rPr lang="pt-BR"/>
              <a:pPr>
                <a:defRPr/>
              </a:pPr>
              <a:t>15/03/2019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E4C3F-882D-4406-96C7-2D1F84E7C1F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553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91C39-56A8-41A7-9FE0-6C843D1092E9}" type="datetimeFigureOut">
              <a:rPr lang="pt-BR"/>
              <a:pPr>
                <a:defRPr/>
              </a:pPr>
              <a:t>15/03/2019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74C0A-6000-4240-91CE-283DEBBBC81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84612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65F9D-F046-4D56-A655-B1522F2258B4}" type="datetimeFigureOut">
              <a:rPr lang="pt-BR"/>
              <a:pPr>
                <a:defRPr/>
              </a:pPr>
              <a:t>15/03/2019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BC494-5CE0-4B86-8F72-8F8F1671F06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3474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A672D-E4A7-4CF6-8FD7-22983C443B83}" type="datetimeFigureOut">
              <a:rPr lang="pt-BR"/>
              <a:pPr>
                <a:defRPr/>
              </a:pPr>
              <a:t>15/03/2019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6C103-DB68-483B-8FD3-4F8464495B1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9415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6CE33-C480-4518-BA10-C8A4C0344F52}" type="datetimeFigureOut">
              <a:rPr lang="pt-BR"/>
              <a:pPr>
                <a:defRPr/>
              </a:pPr>
              <a:t>15/03/2019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BAD55-ABF4-457A-A232-D5EE39CC356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47293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357CD-F09B-414E-AB10-8727C7BBA12D}" type="datetimeFigureOut">
              <a:rPr lang="pt-BR"/>
              <a:pPr>
                <a:defRPr/>
              </a:pPr>
              <a:t>15/03/2019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F0D585-20B9-45AE-9DDE-87270E91307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5459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título mestre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Editar estilos de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905FF2-B84E-4E5B-B162-31110EF32765}" type="datetimeFigureOut">
              <a:rPr lang="pt-BR"/>
              <a:pPr>
                <a:defRPr/>
              </a:pPr>
              <a:t>15/03/2019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95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A870141-6A8A-4CB2-83C1-99C500EBCE2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76" r:id="rId9"/>
    <p:sldLayoutId id="2147484066" r:id="rId10"/>
    <p:sldLayoutId id="214748406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3475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2063" y="365125"/>
            <a:ext cx="969168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2063" y="1828800"/>
            <a:ext cx="8594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8176" y="998537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6FA393-099F-4E1F-923C-5E6096C47594}" type="datetimeFigureOut">
              <a:rPr lang="pt-BR"/>
              <a:pPr>
                <a:defRPr/>
              </a:pPr>
              <a:t>15/03/2019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976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475" y="6172200"/>
            <a:ext cx="914400" cy="5937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3600" smtClean="0">
                <a:solidFill>
                  <a:srgbClr val="5C64B7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495F2E9C-162C-45CA-B798-B58D47C81EA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68" r:id="rId2"/>
    <p:sldLayoutId id="214748407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9" r:id="rId9"/>
    <p:sldLayoutId id="2147484074" r:id="rId10"/>
    <p:sldLayoutId id="2147484075" r:id="rId11"/>
    <p:sldLayoutId id="2147484080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9pPr>
    </p:titleStyle>
    <p:bodyStyle>
      <a:lvl1pPr marL="182563" indent="-182563" algn="l" rtl="0" eaLnBrk="0" fontAlgn="base" hangingPunct="0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3200" kern="1200" spc="1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032001"/>
            <a:ext cx="12192000" cy="2678544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rgbClr val="FF0000"/>
            </a:solidFill>
          </a:ln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101" name="Título 1"/>
          <p:cNvSpPr>
            <a:spLocks noGrp="1"/>
          </p:cNvSpPr>
          <p:nvPr>
            <p:ph type="ctrTitle"/>
          </p:nvPr>
        </p:nvSpPr>
        <p:spPr>
          <a:xfrm>
            <a:off x="1" y="1887538"/>
            <a:ext cx="12192000" cy="2387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11500" b="1" dirty="0">
                <a:latin typeface="Book Antiqua" panose="02040602050305030304" pitchFamily="18" charset="0"/>
              </a:rPr>
              <a:t>FÍSICA</a:t>
            </a:r>
          </a:p>
        </p:txBody>
      </p:sp>
      <p:pic>
        <p:nvPicPr>
          <p:cNvPr id="8199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2476500"/>
            <a:ext cx="20129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B0180B-A510-1241-83DD-11573B458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845" y="2447636"/>
            <a:ext cx="1385217" cy="19627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rot="16200000">
            <a:off x="8324851" y="3044282"/>
            <a:ext cx="6857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Boogaloo" panose="03060902030202020203" pitchFamily="66" charset="0"/>
              </a:rPr>
              <a:t>EXERCÍCIOS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30088" y="302969"/>
            <a:ext cx="9874926" cy="5777018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1) (UNICAMP-SP) – Uma atração que está se tornando muito popular nos parques de diversão consiste em uma plataforma que despenca, a partir do repouso, em queda livre de uma altura de 75m. Quando a plataforma se encontra 30m acima do solo, ela passa a ser freada por uma força constante e atinge o repouso quando chega ao solo. Dado g = 10m/s². </a:t>
            </a:r>
          </a:p>
          <a:p>
            <a:pPr marL="0" indent="0">
              <a:buNone/>
            </a:pPr>
            <a:r>
              <a:rPr lang="pt-BR" sz="2000" dirty="0"/>
              <a:t>a) Qual é o valor absoluto da aceleração da plataforma durante a queda livre?</a:t>
            </a:r>
          </a:p>
          <a:p>
            <a:pPr marL="0" indent="0">
              <a:buNone/>
            </a:pPr>
            <a:r>
              <a:rPr lang="pt-BR" sz="2000" dirty="0"/>
              <a:t>b) Qual é a velocidade da plataforma quando o freio é acionado? </a:t>
            </a:r>
          </a:p>
          <a:p>
            <a:pPr marL="0" indent="0">
              <a:buNone/>
            </a:pPr>
            <a:r>
              <a:rPr lang="pt-BR" sz="2000" dirty="0"/>
              <a:t>c) Qual é o módulo da aceleração necessária para imobilizar a plataforma?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0088" y="3494664"/>
            <a:ext cx="10037922" cy="17543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BR" i="1" dirty="0">
                <a:latin typeface="Cambria Math" panose="02040503050406030204" pitchFamily="18" charset="0"/>
              </a:rPr>
              <a:t>Solução:</a:t>
            </a:r>
          </a:p>
          <a:p>
            <a:endParaRPr lang="pt-BR" i="1" dirty="0">
              <a:latin typeface="Cambria Math" panose="02040503050406030204" pitchFamily="18" charset="0"/>
            </a:endParaRPr>
          </a:p>
          <a:p>
            <a:pPr lvl="0"/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a) </a:t>
            </a:r>
          </a:p>
          <a:p>
            <a:pPr lvl="0"/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Movimento em queda livre =&gt; ACELERAÇÃO DA GRAVIDADE</a:t>
            </a:r>
          </a:p>
          <a:p>
            <a:pPr lvl="0"/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a=10m/s²</a:t>
            </a:r>
          </a:p>
          <a:p>
            <a:endParaRPr lang="pt-BR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1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rot="16200000">
            <a:off x="8324851" y="3044282"/>
            <a:ext cx="6857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Boogaloo" panose="03060902030202020203" pitchFamily="66" charset="0"/>
              </a:rPr>
              <a:t>EXERCÍCIOS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30088" y="302969"/>
            <a:ext cx="9874926" cy="5777018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1) (UNICAMP-SP) – Uma atração que está se tornando muito popular nos parques de diversão consiste em uma plataforma que despenca, a partir do repouso, em queda livre de uma altura de 75m. Quando a plataforma se encontra 30m acima do solo, ela passa a ser freada por uma força constante e atinge o repouso quando chega ao solo. Dado g = 10m/s². </a:t>
            </a:r>
          </a:p>
          <a:p>
            <a:pPr marL="0" indent="0">
              <a:buNone/>
            </a:pPr>
            <a:r>
              <a:rPr lang="pt-BR" sz="2000" dirty="0"/>
              <a:t>a) Qual é o valor absoluto da aceleração da plataforma durante a queda livre?</a:t>
            </a:r>
          </a:p>
          <a:p>
            <a:pPr marL="0" indent="0">
              <a:buNone/>
            </a:pPr>
            <a:r>
              <a:rPr lang="pt-BR" sz="2000" dirty="0"/>
              <a:t>b) Qual é a velocidade da plataforma quando o freio é acionado? </a:t>
            </a:r>
          </a:p>
          <a:p>
            <a:pPr marL="0" indent="0">
              <a:buNone/>
            </a:pPr>
            <a:r>
              <a:rPr lang="pt-BR" sz="2000" dirty="0"/>
              <a:t>c) Qual é o módulo da aceleração necessária para imobilizar a plataforma?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530088" y="3388648"/>
                <a:ext cx="10037922" cy="3509807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i="1" dirty="0">
                    <a:latin typeface="Cambria Math" panose="02040503050406030204" pitchFamily="18" charset="0"/>
                  </a:rPr>
                  <a:t>Solução:</a:t>
                </a:r>
              </a:p>
              <a:p>
                <a:pPr algn="just"/>
                <a:endParaRPr lang="pt-BR" i="1" dirty="0">
                  <a:latin typeface="Cambria Math" panose="02040503050406030204" pitchFamily="18" charset="0"/>
                </a:endParaRPr>
              </a:p>
              <a:p>
                <a:pPr lvl="0" algn="just"/>
                <a:r>
                  <a:rPr lang="pt-B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b) </a:t>
                </a:r>
                <a:r>
                  <a:rPr lang="pt-BR" b="1" dirty="0"/>
                  <a:t>Velocidade em queda livre: </a:t>
                </a:r>
                <a:endParaRPr lang="pt-BR" b="1" i="1" dirty="0"/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𝑽𝒐</m:t>
                          </m:r>
                        </m:e>
                        <m:sup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b="1" i="1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pt-BR" b="1" i="1">
                          <a:latin typeface="Cambria Math" panose="02040503050406030204" pitchFamily="18" charset="0"/>
                        </a:rPr>
                        <m:t>.∆</m:t>
                      </m:r>
                      <m:r>
                        <a:rPr lang="pt-BR" b="1" i="1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pt-BR" b="1" i="1" dirty="0"/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pt-BR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.∆</m:t>
                          </m:r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rad>
                    </m:oMath>
                  </m:oMathPara>
                </a14:m>
                <a:endParaRPr lang="pt-BR" dirty="0"/>
              </a:p>
              <a:p>
                <a:pPr algn="just"/>
                <a:r>
                  <a:rPr lang="pt-BR" dirty="0"/>
                  <a:t>O movimento do brinquedo continua em queda livre até chegar a 30m acima do solo. Portanto, o movimento em queda livre existe por 45m. </a:t>
                </a:r>
              </a:p>
              <a:p>
                <a:pPr algn="just"/>
                <a:endParaRPr lang="pt-BR" b="1" i="1" dirty="0"/>
              </a:p>
              <a:p>
                <a:pPr algn="just"/>
                <a:r>
                  <a:rPr lang="pt-BR" b="1" i="1" dirty="0"/>
                  <a:t>Portanto,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pt-BR" b="1" dirty="0"/>
                  <a:t> =&gt;</a:t>
                </a:r>
              </a:p>
              <a:p>
                <a:pPr algn="ctr"/>
                <a:r>
                  <a:rPr lang="pt-BR" b="1" dirty="0"/>
                  <a:t>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BR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pt-BR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</m:rad>
                  </m:oMath>
                </a14:m>
                <a:r>
                  <a:rPr lang="pt-BR" b="1" dirty="0"/>
                  <a:t> = 30m/s </a:t>
                </a:r>
              </a:p>
              <a:p>
                <a:pPr algn="ctr"/>
                <a:r>
                  <a:rPr lang="pt-BR" dirty="0"/>
                  <a:t>é a velocidade final da plataforma antes do freio ser acionado.</a:t>
                </a:r>
              </a:p>
              <a:p>
                <a:pPr algn="just"/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88" y="3388648"/>
                <a:ext cx="10037922" cy="3509807"/>
              </a:xfrm>
              <a:prstGeom prst="rect">
                <a:avLst/>
              </a:prstGeom>
              <a:blipFill>
                <a:blip r:embed="rId2"/>
                <a:stretch>
                  <a:fillRect l="-485" t="-1038" r="-36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94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rot="16200000">
            <a:off x="8324851" y="3044282"/>
            <a:ext cx="6857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Boogaloo" panose="03060902030202020203" pitchFamily="66" charset="0"/>
              </a:rPr>
              <a:t>EXERCÍCIOS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30088" y="302969"/>
            <a:ext cx="9874926" cy="5777018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1) (UNICAMP-SP) – Uma atração que está se tornando muito popular nos parques de diversão consiste em uma plataforma que despenca, a partir do repouso, em queda livre de uma altura de 75m. Quando a plataforma se encontra 30m acima do solo, ela passa a ser freada por uma força constante e atinge o repouso quando chega ao solo. Dado g = 10m/s². </a:t>
            </a:r>
          </a:p>
          <a:p>
            <a:pPr marL="0" indent="0">
              <a:buNone/>
            </a:pPr>
            <a:r>
              <a:rPr lang="pt-BR" sz="2000" dirty="0"/>
              <a:t>a) Qual é o valor absoluto da aceleração da plataforma durante a queda livre?</a:t>
            </a:r>
          </a:p>
          <a:p>
            <a:pPr marL="0" indent="0">
              <a:buNone/>
            </a:pPr>
            <a:r>
              <a:rPr lang="pt-BR" sz="2000" dirty="0"/>
              <a:t>b) Qual é a velocidade da plataforma quando o freio é acionado? </a:t>
            </a:r>
          </a:p>
          <a:p>
            <a:pPr marL="0" indent="0">
              <a:buNone/>
            </a:pPr>
            <a:r>
              <a:rPr lang="pt-BR" sz="2000" dirty="0"/>
              <a:t>c) Qual é o módulo da aceleração necessária para imobilizar a plataforma?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530088" y="3388648"/>
                <a:ext cx="10037922" cy="1200329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i="1" dirty="0">
                    <a:latin typeface="Cambria Math" panose="02040503050406030204" pitchFamily="18" charset="0"/>
                  </a:rPr>
                  <a:t>Solução:</a:t>
                </a:r>
              </a:p>
              <a:p>
                <a:pPr algn="just"/>
                <a:endParaRPr lang="pt-BR" i="1" dirty="0">
                  <a:latin typeface="Cambria Math" panose="02040503050406030204" pitchFamily="18" charset="0"/>
                </a:endParaRPr>
              </a:p>
              <a:p>
                <a:r>
                  <a:rPr lang="pt-B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c)</a:t>
                </a:r>
                <a:r>
                  <a:rPr lang="pt-BR" b="1" dirty="0"/>
                  <a:t> </a:t>
                </a:r>
                <a:r>
                  <a:rPr lang="pt-BR" dirty="0"/>
                  <a:t>O movimento da frenagem será descrito por Torricelli: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pt-BR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>
                        <a:latin typeface="Cambria Math" panose="02040503050406030204" pitchFamily="18" charset="0"/>
                      </a:rPr>
                      <m:t>+2.</m:t>
                    </m:r>
                    <m:r>
                      <a:rPr lang="pt-BR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b="0" i="1">
                        <a:latin typeface="Cambria Math" panose="02040503050406030204" pitchFamily="18" charset="0"/>
                      </a:rPr>
                      <m:t>.30</m:t>
                    </m:r>
                  </m:oMath>
                </a14:m>
                <a:r>
                  <a:rPr lang="pt-BR" dirty="0"/>
                  <a:t> =&gt;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endParaRPr lang="pt-BR" dirty="0"/>
              </a:p>
              <a:p>
                <a:pPr algn="just"/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88" y="3388648"/>
                <a:ext cx="10037922" cy="1200329"/>
              </a:xfrm>
              <a:prstGeom prst="rect">
                <a:avLst/>
              </a:prstGeom>
              <a:blipFill>
                <a:blip r:embed="rId2"/>
                <a:stretch>
                  <a:fillRect l="-485" t="-301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76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rot="16200000">
            <a:off x="8324851" y="3044282"/>
            <a:ext cx="6857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Boogaloo" panose="03060902030202020203" pitchFamily="66" charset="0"/>
              </a:rPr>
              <a:t>EXERCÍCIOS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30088" y="302969"/>
            <a:ext cx="9874926" cy="5777018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2. Os pontos A e B, da mesma vertical, estão respectivamente a 320 cm e 180 cm de altura de uma esteira rolante. No mesmo instante, de cada um desses pontos, abandona-se do repouso uma pedra. Essas pedras atingem pontos da esteira que distam 16 cm entre si. Adote g = 10 m/s² e despreze a resistência do ar. A velocidade escalar da esteira é constante e igual a:</a:t>
            </a:r>
          </a:p>
          <a:p>
            <a:pPr marL="0" indent="0" algn="just">
              <a:buNone/>
            </a:pPr>
            <a:r>
              <a:rPr lang="pt-BR" sz="2000" dirty="0"/>
              <a:t>a) 90 cm/s </a:t>
            </a:r>
          </a:p>
          <a:p>
            <a:pPr marL="0" indent="0" algn="just">
              <a:buNone/>
            </a:pPr>
            <a:r>
              <a:rPr lang="pt-BR" sz="2000" dirty="0"/>
              <a:t>b) 85 cm/s </a:t>
            </a:r>
          </a:p>
          <a:p>
            <a:pPr marL="0" indent="0" algn="just">
              <a:buNone/>
            </a:pPr>
            <a:r>
              <a:rPr lang="pt-BR" sz="2000" dirty="0"/>
              <a:t>c) 80 cm/s </a:t>
            </a:r>
          </a:p>
          <a:p>
            <a:pPr marL="0" indent="0" algn="just">
              <a:buNone/>
            </a:pPr>
            <a:r>
              <a:rPr lang="pt-BR" sz="2000" dirty="0"/>
              <a:t>d) 60 cm/s </a:t>
            </a:r>
          </a:p>
          <a:p>
            <a:pPr marL="0" indent="0" algn="just">
              <a:buNone/>
            </a:pPr>
            <a:r>
              <a:rPr lang="pt-BR" sz="2000" dirty="0"/>
              <a:t>e) 40 cm/s</a:t>
            </a:r>
          </a:p>
        </p:txBody>
      </p:sp>
      <p:pic>
        <p:nvPicPr>
          <p:cNvPr id="8" name="Imagem 7"/>
          <p:cNvPicPr/>
          <p:nvPr/>
        </p:nvPicPr>
        <p:blipFill rotWithShape="1">
          <a:blip r:embed="rId2"/>
          <a:srcRect l="57644" t="39740" r="24886" b="37963"/>
          <a:stretch/>
        </p:blipFill>
        <p:spPr bwMode="auto">
          <a:xfrm>
            <a:off x="4447493" y="2043750"/>
            <a:ext cx="5442095" cy="3904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3646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rot="16200000">
            <a:off x="8324851" y="3044282"/>
            <a:ext cx="6857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Boogaloo" panose="03060902030202020203" pitchFamily="66" charset="0"/>
              </a:rPr>
              <a:t>EXERCÍCIOS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30088" y="302969"/>
            <a:ext cx="9874926" cy="5777018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2. Os pontos A e B, da mesma vertical, estão respectivamente a 320 cm e 180 cm de altura de uma esteira rolante. No mesmo instante, de cada um desses pontos, abandona-se do repouso uma pedra. Essas pedras atingem pontos da esteira que distam 16 cm entre si. Adote g = 10 m/s² e despreze a resistência do ar. A velocidade escalar da esteira é constante e igual 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794201" y="1956128"/>
                <a:ext cx="10037922" cy="4477572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i="1" dirty="0">
                    <a:latin typeface="Cambria Math" panose="02040503050406030204" pitchFamily="18" charset="0"/>
                  </a:rPr>
                  <a:t>Solução:</a:t>
                </a:r>
              </a:p>
              <a:p>
                <a:endParaRPr lang="pt-BR" i="1" dirty="0">
                  <a:latin typeface="Cambria Math" panose="02040503050406030204" pitchFamily="18" charset="0"/>
                </a:endParaRPr>
              </a:p>
              <a:p>
                <a:r>
                  <a:rPr lang="pt-BR" dirty="0"/>
                  <a:t>No corpo A temos: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h𝑜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𝑣𝑜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0=3,2+0.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10.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0=3,2−5.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3,2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=0,8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No corpo B teremos, da mesma maneira: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1,8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=0,6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dirty="0"/>
              </a:p>
              <a:p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01" y="1956128"/>
                <a:ext cx="10037922" cy="4477572"/>
              </a:xfrm>
              <a:prstGeom prst="rect">
                <a:avLst/>
              </a:prstGeom>
              <a:blipFill>
                <a:blip r:embed="rId2"/>
                <a:stretch>
                  <a:fillRect l="-424" t="-81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48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rot="16200000">
            <a:off x="8324851" y="3044282"/>
            <a:ext cx="6857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Boogaloo" panose="03060902030202020203" pitchFamily="66" charset="0"/>
              </a:rPr>
              <a:t>EXERCÍCIOS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30088" y="302969"/>
            <a:ext cx="9874926" cy="5777018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2. Os pontos A e B, da mesma vertical, estão respectivamente a 320 cm e 180 cm de altura de uma esteira rolante. No mesmo instante, de cada um desses pontos, abandona-se do repouso uma pedra. Essas pedras atingem pontos da esteira que distam 16 cm entre si. Adote g = 10 m/s² e despreze a resistência do ar. A velocidade escalar da esteira é constante e igual 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794201" y="1956128"/>
                <a:ext cx="10037922" cy="2585323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i="1" dirty="0">
                    <a:latin typeface="Cambria Math" panose="02040503050406030204" pitchFamily="18" charset="0"/>
                  </a:rPr>
                  <a:t>Solução:</a:t>
                </a:r>
              </a:p>
              <a:p>
                <a:endParaRPr lang="pt-BR" i="1" dirty="0">
                  <a:latin typeface="Cambria Math" panose="02040503050406030204" pitchFamily="18" charset="0"/>
                </a:endParaRPr>
              </a:p>
              <a:p>
                <a:r>
                  <a:rPr lang="pt-BR" dirty="0"/>
                  <a:t>Na esteira, temos que se o tempo de queda dos corpos tem uma diferença de 0,2s para percorrer 16cm, teremos: </a:t>
                </a:r>
              </a:p>
              <a:p>
                <a:r>
                  <a:rPr lang="pt-BR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 ∆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/∆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/0,2</m:t>
                      </m:r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pt-BR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pt-BR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  <m:r>
                        <a:rPr lang="pt-BR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pt-BR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pt-B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01" y="1956128"/>
                <a:ext cx="10037922" cy="2585323"/>
              </a:xfrm>
              <a:prstGeom prst="rect">
                <a:avLst/>
              </a:prstGeom>
              <a:blipFill>
                <a:blip r:embed="rId2"/>
                <a:stretch>
                  <a:fillRect l="-424" t="-140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/>
          <p:nvPr/>
        </p:nvPicPr>
        <p:blipFill rotWithShape="1">
          <a:blip r:embed="rId3"/>
          <a:srcRect l="57644" t="39740" r="24886" b="37963"/>
          <a:stretch/>
        </p:blipFill>
        <p:spPr bwMode="auto">
          <a:xfrm>
            <a:off x="7491564" y="4691269"/>
            <a:ext cx="2918194" cy="2093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035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rot="16200000">
            <a:off x="8324851" y="3044282"/>
            <a:ext cx="6857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Boogaloo" panose="03060902030202020203" pitchFamily="66" charset="0"/>
              </a:rPr>
              <a:t>EXERCÍCIOS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30088" y="302969"/>
            <a:ext cx="9874926" cy="5777018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2. Os pontos A e B, da mesma vertical, estão respectivamente a 320 cm e 180 cm de altura de uma esteira rolante. No mesmo instante, de cada um desses pontos, abandona-se do repouso uma pedra. Essas pedras atingem pontos da esteira que distam 16 cm entre si. Adote g = 10 m/s² e despreze a resistência do ar. A velocidade escalar da esteira é constante e igual a:</a:t>
            </a:r>
          </a:p>
          <a:p>
            <a:pPr algn="just"/>
            <a:r>
              <a:rPr lang="pt-BR" sz="2000" dirty="0"/>
              <a:t>a) 90 cm/s </a:t>
            </a:r>
          </a:p>
          <a:p>
            <a:pPr algn="just"/>
            <a:r>
              <a:rPr lang="pt-BR" sz="2000" dirty="0"/>
              <a:t>b) 85 cm/s </a:t>
            </a:r>
          </a:p>
          <a:p>
            <a:pPr algn="just"/>
            <a:r>
              <a:rPr lang="pt-BR" sz="2000" dirty="0"/>
              <a:t>c) 80 cm/s </a:t>
            </a:r>
          </a:p>
          <a:p>
            <a:pPr algn="just"/>
            <a:r>
              <a:rPr lang="pt-BR" sz="2000" dirty="0"/>
              <a:t>d) 60 cm/s </a:t>
            </a:r>
          </a:p>
          <a:p>
            <a:pPr algn="just"/>
            <a:r>
              <a:rPr lang="pt-BR" sz="2000" dirty="0"/>
              <a:t>e) 40 cm/s</a:t>
            </a:r>
          </a:p>
        </p:txBody>
      </p:sp>
      <p:pic>
        <p:nvPicPr>
          <p:cNvPr id="8" name="Imagem 7"/>
          <p:cNvPicPr/>
          <p:nvPr/>
        </p:nvPicPr>
        <p:blipFill rotWithShape="1">
          <a:blip r:embed="rId2"/>
          <a:srcRect l="57644" t="39740" r="24886" b="37963"/>
          <a:stretch/>
        </p:blipFill>
        <p:spPr bwMode="auto">
          <a:xfrm>
            <a:off x="4447493" y="2043750"/>
            <a:ext cx="5442095" cy="3904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ipse 4"/>
          <p:cNvSpPr/>
          <p:nvPr/>
        </p:nvSpPr>
        <p:spPr>
          <a:xfrm>
            <a:off x="630113" y="2984132"/>
            <a:ext cx="385582" cy="388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05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9357" y="225287"/>
            <a:ext cx="946205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>
                <a:latin typeface="+mj-lt"/>
              </a:rPr>
              <a:t>3) Os gráficos de velocidade (v) e aceleração (a) contra o tempo (t) representam o movimento “ideal” de um elevador que parte do repouso, sobe e para.</a:t>
            </a:r>
          </a:p>
          <a:p>
            <a:pPr algn="just"/>
            <a:r>
              <a:rPr lang="pt-BR" sz="2500" dirty="0">
                <a:latin typeface="+mj-lt"/>
              </a:rPr>
              <a:t>Sabendo-se que os intervalos de tempo A e C são ambos de 1,5 s, qual e o modulo ao da aceleração com que o elevador se move durante esses intervalos?</a:t>
            </a:r>
          </a:p>
          <a:p>
            <a:endParaRPr lang="pt-BR" sz="2500" dirty="0">
              <a:latin typeface="+mj-lt"/>
            </a:endParaRPr>
          </a:p>
        </p:txBody>
      </p:sp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7" y="2721539"/>
            <a:ext cx="4240696" cy="33400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5062331" y="3245114"/>
            <a:ext cx="193481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+mj-lt"/>
              </a:rPr>
              <a:t>a) 3,00m/s²            b) 2,00m/s²             c) 1,50m/s²             d) 0,75m/s²            e) 0,50m/s²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8324851" y="3044282"/>
            <a:ext cx="6857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Boogaloo" panose="03060902030202020203" pitchFamily="66" charset="0"/>
              </a:rPr>
              <a:t>EXERCÍCIOS</a:t>
            </a:r>
          </a:p>
        </p:txBody>
      </p:sp>
    </p:spTree>
    <p:extLst>
      <p:ext uri="{BB962C8B-B14F-4D97-AF65-F5344CB8AC3E}">
        <p14:creationId xmlns:p14="http://schemas.microsoft.com/office/powerpoint/2010/main" val="3087390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9357" y="225287"/>
            <a:ext cx="946205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>
                <a:latin typeface="+mj-lt"/>
              </a:rPr>
              <a:t>3) Os gráficos de velocidade (v) e aceleração (a) contra o tempo (t) representam o movimento “ideal” de um elevador que parte do repouso, sobe e para.</a:t>
            </a:r>
          </a:p>
          <a:p>
            <a:pPr algn="just"/>
            <a:r>
              <a:rPr lang="pt-BR" sz="2500" dirty="0">
                <a:latin typeface="+mj-lt"/>
              </a:rPr>
              <a:t>Sabendo-se que os intervalos de tempo A e C são ambos de 1,5 s, qual e o modulo ao da aceleração com que o elevador se move durante esses intervalos?</a:t>
            </a:r>
          </a:p>
          <a:p>
            <a:endParaRPr lang="pt-BR" sz="2500" dirty="0">
              <a:latin typeface="+mj-lt"/>
            </a:endParaRPr>
          </a:p>
        </p:txBody>
      </p:sp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7" y="2721539"/>
            <a:ext cx="4240696" cy="33400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5062331" y="3245114"/>
            <a:ext cx="193481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+mj-lt"/>
              </a:rPr>
              <a:t>a) 3,00m/s²            b) 2,00m/s²             c) 1,50m/s²             d) 0,75m/s²            e) 0,50m/s²</a:t>
            </a:r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7169426" y="3010665"/>
                <a:ext cx="4015409" cy="310149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+mj-lt"/>
                  </a:rPr>
                  <a:t>Calculando a aceleração: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𝑎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∆</m:t>
                          </m:r>
                          <m:r>
                            <a:rPr lang="pt-BR" i="1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∆</m:t>
                          </m:r>
                          <m:r>
                            <a:rPr lang="pt-BR" i="1"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𝑣</m:t>
                      </m:r>
                      <m:r>
                        <a:rPr lang="pt-BR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∆</m:t>
                          </m:r>
                          <m:r>
                            <a:rPr lang="pt-BR" i="1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𝑎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3−0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1,5</m:t>
                          </m:r>
                        </m:den>
                      </m:f>
                      <m:r>
                        <a:rPr lang="pt-BR" i="1">
                          <a:latin typeface="Cambria Math"/>
                        </a:rPr>
                        <m:t>=2</m:t>
                      </m:r>
                      <m:r>
                        <a:rPr lang="pt-BR" i="1">
                          <a:latin typeface="Cambria Math"/>
                        </a:rPr>
                        <m:t>𝑚</m:t>
                      </m:r>
                      <m:r>
                        <a:rPr lang="pt-BR" i="1">
                          <a:latin typeface="Cambria Math"/>
                        </a:rPr>
                        <m:t>/</m:t>
                      </m:r>
                      <m:r>
                        <a:rPr lang="pt-BR" i="1">
                          <a:latin typeface="Cambria Math"/>
                        </a:rPr>
                        <m:t>𝑠</m:t>
                      </m:r>
                      <m:r>
                        <a:rPr lang="pt-BR" i="1">
                          <a:latin typeface="Cambria Math"/>
                        </a:rPr>
                        <m:t>²</m:t>
                      </m:r>
                    </m:oMath>
                  </m:oMathPara>
                </a14:m>
                <a:endParaRPr lang="pt-BR" dirty="0">
                  <a:latin typeface="+mj-lt"/>
                </a:endParaRPr>
              </a:p>
              <a:p>
                <a:r>
                  <a:rPr lang="pt-BR" dirty="0">
                    <a:latin typeface="+mj-lt"/>
                  </a:rPr>
                  <a:t>Como o intervalo B tem velocidade constante, ou seja, aceleração nula, e que o intervalo A e C são iguais, temos que: o maior módulo da aceleração será de 2m/s²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426" y="3010665"/>
                <a:ext cx="4015409" cy="3101490"/>
              </a:xfrm>
              <a:prstGeom prst="rect">
                <a:avLst/>
              </a:prstGeom>
              <a:blipFill>
                <a:blip r:embed="rId3"/>
                <a:stretch>
                  <a:fillRect l="-1059" t="-97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ipse 5"/>
          <p:cNvSpPr/>
          <p:nvPr/>
        </p:nvSpPr>
        <p:spPr>
          <a:xfrm>
            <a:off x="5062331" y="3715298"/>
            <a:ext cx="385582" cy="388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5"/>
          <p:cNvSpPr txBox="1"/>
          <p:nvPr/>
        </p:nvSpPr>
        <p:spPr>
          <a:xfrm rot="16200000">
            <a:off x="8324851" y="3044282"/>
            <a:ext cx="6857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Boogaloo" panose="03060902030202020203" pitchFamily="66" charset="0"/>
              </a:rPr>
              <a:t>EXERCÍCIOS</a:t>
            </a:r>
          </a:p>
        </p:txBody>
      </p:sp>
    </p:spTree>
    <p:extLst>
      <p:ext uri="{BB962C8B-B14F-4D97-AF65-F5344CB8AC3E}">
        <p14:creationId xmlns:p14="http://schemas.microsoft.com/office/powerpoint/2010/main" val="38556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123505"/>
            <a:ext cx="12192000" cy="2678544"/>
          </a:xfrm>
          <a:prstGeom prst="rect">
            <a:avLst/>
          </a:prstGeom>
          <a:solidFill>
            <a:schemeClr val="tx1">
              <a:lumMod val="65000"/>
            </a:schemeClr>
          </a:solidFill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101" name="Título 1"/>
          <p:cNvSpPr>
            <a:spLocks noGrp="1"/>
          </p:cNvSpPr>
          <p:nvPr>
            <p:ph type="ctrTitle"/>
          </p:nvPr>
        </p:nvSpPr>
        <p:spPr>
          <a:xfrm>
            <a:off x="0" y="2503503"/>
            <a:ext cx="12192000" cy="1824022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6000" b="1" dirty="0">
                <a:latin typeface="Book Antiqua" panose="02040602050305030304" pitchFamily="18" charset="0"/>
              </a:rPr>
              <a:t>QUIZ</a:t>
            </a:r>
            <a:endParaRPr lang="pt-BR" altLang="pt-BR" sz="6600" b="1" dirty="0">
              <a:latin typeface="Book Antiqua" panose="02040602050305030304" pitchFamily="18" charset="0"/>
            </a:endParaRPr>
          </a:p>
        </p:txBody>
      </p:sp>
      <p:pic>
        <p:nvPicPr>
          <p:cNvPr id="9223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3338"/>
            <a:ext cx="20129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A9A3E81-E256-E042-8085-6FC7542FC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9283" y="33338"/>
            <a:ext cx="1385217" cy="196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6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123505"/>
            <a:ext cx="12192000" cy="2678544"/>
          </a:xfrm>
          <a:prstGeom prst="rect">
            <a:avLst/>
          </a:prstGeom>
          <a:solidFill>
            <a:schemeClr val="tx1">
              <a:lumMod val="65000"/>
            </a:schemeClr>
          </a:solidFill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101" name="Título 1"/>
          <p:cNvSpPr>
            <a:spLocks noGrp="1"/>
          </p:cNvSpPr>
          <p:nvPr>
            <p:ph type="ctrTitle"/>
          </p:nvPr>
        </p:nvSpPr>
        <p:spPr>
          <a:xfrm>
            <a:off x="0" y="2503503"/>
            <a:ext cx="12192000" cy="1824022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6000" b="1" dirty="0">
                <a:latin typeface="Book Antiqua" panose="02040602050305030304" pitchFamily="18" charset="0"/>
              </a:rPr>
              <a:t>QUEDA LIVRE E LANÇAMENTO VERTICAL</a:t>
            </a:r>
            <a:endParaRPr lang="pt-BR" altLang="pt-BR" sz="6600" b="1" dirty="0">
              <a:latin typeface="Book Antiqua" panose="02040602050305030304" pitchFamily="18" charset="0"/>
            </a:endParaRPr>
          </a:p>
        </p:txBody>
      </p:sp>
      <p:pic>
        <p:nvPicPr>
          <p:cNvPr id="9223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3338"/>
            <a:ext cx="20129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A9A3E81-E256-E042-8085-6FC7542FC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9283" y="33338"/>
            <a:ext cx="1385217" cy="196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16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rot="16200000">
            <a:off x="8324851" y="3044282"/>
            <a:ext cx="6857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Boogaloo" panose="03060902030202020203" pitchFamily="66" charset="0"/>
              </a:rPr>
              <a:t>EXERCÍCIOS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03583" y="302969"/>
            <a:ext cx="9780103" cy="5777018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500" dirty="0"/>
              <a:t>1. Em 1971, no final da última caminhada na superfície da Lua, o comandante da Apollo 15, astronauta David Scott, realizou uma demonstração ao vivo para as câmeras de televisão, deixando cair uma pena de falcão de 0,03 kg e um martelo de alumínio de 1,32 kg. Assim ele descreveu o experimento:</a:t>
            </a:r>
          </a:p>
          <a:p>
            <a:pPr marL="0" indent="0" algn="just">
              <a:buNone/>
            </a:pPr>
            <a:r>
              <a:rPr lang="pt-BR" sz="2200" i="1" dirty="0"/>
              <a:t>Bem, na minha mão esquerda eu tenho uma pena, na minha mão direita, um martelo. Há muito tempo atrás Galileu fez uma descoberta muito significativa sobre objetos em queda em campos gravitacionais, e nós pensamos: que lugar seria melhor para confirmar suas descobertas do que na Lua? Eu deixarei cair a pena e o martelo (...) Depois de abandonados simultaneamente e da mesma altura a pena e o martelo, Scott comentou: O que acham disso? Isso mostra que o Sr. Galileu estava correto em sua descoberta.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021650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rot="16200000">
            <a:off x="8324851" y="3044282"/>
            <a:ext cx="6857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Boogaloo" panose="03060902030202020203" pitchFamily="66" charset="0"/>
              </a:rPr>
              <a:t>EXERCÍCIOS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37322" y="302969"/>
            <a:ext cx="10389704" cy="5777018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500" dirty="0"/>
              <a:t>A descoberta de Galileu, comprovada pelo astronauta David Scott na superfície da Lua, foi de que: </a:t>
            </a:r>
          </a:p>
          <a:p>
            <a:pPr marL="0" indent="0" algn="just">
              <a:buNone/>
            </a:pPr>
            <a:r>
              <a:rPr lang="pt-BR" sz="2500" dirty="0"/>
              <a:t>a) na Lua não há gravidade e, portanto, a pena e o martelo flutuaram. </a:t>
            </a:r>
          </a:p>
          <a:p>
            <a:pPr marL="0" indent="0" algn="just">
              <a:buNone/>
            </a:pPr>
            <a:r>
              <a:rPr lang="pt-BR" sz="2500" dirty="0"/>
              <a:t>b) em queda livre, um corpo mais pesado, como o martelo, chega ao solo em menos tempo do que um mais leve, como a pena. </a:t>
            </a:r>
          </a:p>
          <a:p>
            <a:pPr marL="0" indent="0" algn="just">
              <a:buNone/>
            </a:pPr>
            <a:r>
              <a:rPr lang="pt-BR" sz="2500" dirty="0"/>
              <a:t>c) ambos os objetos chegam juntos ao solo, pois como a gravidade lunar é desprezível, não importa qual objeto tem maior massa. </a:t>
            </a:r>
          </a:p>
          <a:p>
            <a:pPr marL="0" indent="0" algn="just">
              <a:buNone/>
            </a:pPr>
            <a:r>
              <a:rPr lang="pt-BR" sz="2500" dirty="0"/>
              <a:t>d) na ausência de resistência do ar, o corpo mais pesado (martelo) chega primeiro ao solo, pois a gravidade de um planeta é diretamente proporcional à massa do corpo que cai. </a:t>
            </a:r>
          </a:p>
          <a:p>
            <a:pPr marL="0" indent="0" algn="just">
              <a:buNone/>
            </a:pPr>
            <a:r>
              <a:rPr lang="pt-BR" sz="2500" dirty="0"/>
              <a:t>e) na ausência de resistência do ar, mesmo com massas diferentes, eles levam o mesmo intervalo de tempo para chegar ao solo, pois caem com a mesma aceleração.</a:t>
            </a:r>
          </a:p>
        </p:txBody>
      </p:sp>
    </p:spTree>
    <p:extLst>
      <p:ext uri="{BB962C8B-B14F-4D97-AF65-F5344CB8AC3E}">
        <p14:creationId xmlns:p14="http://schemas.microsoft.com/office/powerpoint/2010/main" val="748092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rot="16200000">
            <a:off x="8324851" y="3044282"/>
            <a:ext cx="6857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Boogaloo" panose="03060902030202020203" pitchFamily="66" charset="0"/>
              </a:rPr>
              <a:t>EXERCÍCIOS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37322" y="302969"/>
            <a:ext cx="10389704" cy="5777018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500" dirty="0"/>
              <a:t>A descoberta de Galileu, comprovada pelo astronauta David Scott na superfície da Lua, foi de que: </a:t>
            </a:r>
          </a:p>
          <a:p>
            <a:pPr marL="0" indent="0" algn="just">
              <a:buNone/>
            </a:pPr>
            <a:r>
              <a:rPr lang="pt-BR" sz="2500" dirty="0"/>
              <a:t>a) na Lua </a:t>
            </a:r>
            <a:r>
              <a:rPr lang="pt-BR" sz="2500" b="1" dirty="0"/>
              <a:t>não há gravidade </a:t>
            </a:r>
            <a:r>
              <a:rPr lang="pt-BR" sz="2500" dirty="0"/>
              <a:t>e, portanto, a pena e o martelo flutuaram. </a:t>
            </a:r>
          </a:p>
          <a:p>
            <a:pPr marL="0" indent="0" algn="just">
              <a:buNone/>
            </a:pPr>
            <a:r>
              <a:rPr lang="pt-BR" sz="2500" dirty="0"/>
              <a:t>b) em queda livre, um corpo mais </a:t>
            </a:r>
            <a:r>
              <a:rPr lang="pt-BR" sz="2500" b="1" dirty="0"/>
              <a:t>pesado</a:t>
            </a:r>
            <a:r>
              <a:rPr lang="pt-BR" sz="2500" dirty="0"/>
              <a:t>, como o martelo, chega ao solo em </a:t>
            </a:r>
            <a:r>
              <a:rPr lang="pt-BR" sz="2500" b="1" dirty="0"/>
              <a:t>menos tempo </a:t>
            </a:r>
            <a:r>
              <a:rPr lang="pt-BR" sz="2500" dirty="0"/>
              <a:t>do que um mais leve, como a pena. </a:t>
            </a:r>
          </a:p>
          <a:p>
            <a:pPr marL="0" indent="0" algn="just">
              <a:buNone/>
            </a:pPr>
            <a:r>
              <a:rPr lang="pt-BR" sz="2500" dirty="0"/>
              <a:t>c) ambos os objetos chegam juntos ao solo, pois </a:t>
            </a:r>
            <a:r>
              <a:rPr lang="pt-BR" sz="2500" b="1" dirty="0"/>
              <a:t>como </a:t>
            </a:r>
            <a:r>
              <a:rPr lang="pt-BR" sz="2500" dirty="0"/>
              <a:t>a gravidade lunar é desprezível, </a:t>
            </a:r>
            <a:r>
              <a:rPr lang="pt-BR" sz="2500" b="1" dirty="0"/>
              <a:t>não importa </a:t>
            </a:r>
            <a:r>
              <a:rPr lang="pt-BR" sz="2500" dirty="0"/>
              <a:t>qual objeto tem maior massa. </a:t>
            </a:r>
          </a:p>
          <a:p>
            <a:pPr marL="0" indent="0" algn="just">
              <a:buNone/>
            </a:pPr>
            <a:r>
              <a:rPr lang="pt-BR" sz="2500" dirty="0"/>
              <a:t>d) na ausência de resistência do ar, o corpo mais pesado (martelo) chega primeiro ao solo, pois </a:t>
            </a:r>
            <a:r>
              <a:rPr lang="pt-BR" sz="2500" b="1" dirty="0"/>
              <a:t>a gravidade de um planeta é diretamente proporcional à massa </a:t>
            </a:r>
            <a:r>
              <a:rPr lang="pt-BR" sz="2500" dirty="0"/>
              <a:t>do corpo que cai. </a:t>
            </a:r>
          </a:p>
          <a:p>
            <a:pPr marL="0" indent="0" algn="just">
              <a:buNone/>
            </a:pPr>
            <a:r>
              <a:rPr lang="pt-BR" sz="2500" dirty="0"/>
              <a:t>e) na ausência de resistência do ar, mesmo com massas diferentes, eles levam o mesmo intervalo de tempo para chegar ao solo, pois caem com a mesma aceleração.</a:t>
            </a:r>
          </a:p>
        </p:txBody>
      </p:sp>
      <p:sp>
        <p:nvSpPr>
          <p:cNvPr id="4" name="Elipse 3"/>
          <p:cNvSpPr/>
          <p:nvPr/>
        </p:nvSpPr>
        <p:spPr>
          <a:xfrm>
            <a:off x="437322" y="5316050"/>
            <a:ext cx="385582" cy="388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rot="16200000">
            <a:off x="8324851" y="3044282"/>
            <a:ext cx="6857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Boogaloo" panose="03060902030202020203" pitchFamily="66" charset="0"/>
              </a:rPr>
              <a:t>EXERCÍCIOS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37323" y="302969"/>
            <a:ext cx="10164416" cy="5777018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2) (PUC-PR) Em um planeta, isento de atmosfera e onde a aceleração gravitacional em suas proximidades pode ser considerada constante igual a 5 m/s2, um pequeno objeto é abandonado em queda livre de determinada altura, atingindo o solo após 8 segundos. Com essas informações, analise as afirmações: </a:t>
            </a:r>
          </a:p>
          <a:p>
            <a:pPr marL="0" indent="0" algn="just">
              <a:buNone/>
            </a:pPr>
            <a:r>
              <a:rPr lang="pt-BR" sz="2000" dirty="0"/>
              <a:t>I. A cada segundo que passa a velocidade do objeto aumenta em 5 m/s durante a queda. </a:t>
            </a:r>
          </a:p>
          <a:p>
            <a:pPr marL="0" indent="0" algn="just">
              <a:buNone/>
            </a:pPr>
            <a:r>
              <a:rPr lang="pt-BR" sz="2000" dirty="0"/>
              <a:t>II. A cada segundo que passa, o deslocamento vertical do objeto é igual a 5 metros. </a:t>
            </a:r>
          </a:p>
          <a:p>
            <a:pPr marL="0" indent="0" algn="just">
              <a:buNone/>
            </a:pPr>
            <a:r>
              <a:rPr lang="pt-BR" sz="2000" dirty="0"/>
              <a:t>III. A cada segundo que passa, a aceleração do objeto aumenta em 4 m/s2 durante a queda. </a:t>
            </a:r>
          </a:p>
          <a:p>
            <a:pPr marL="0" indent="0" algn="just">
              <a:buNone/>
            </a:pPr>
            <a:r>
              <a:rPr lang="pt-BR" sz="2000" dirty="0"/>
              <a:t>IV. A velocidade do objeto ao atingir o solo é igual a 40 m/s.</a:t>
            </a:r>
          </a:p>
          <a:p>
            <a:pPr marL="0" indent="0" algn="just">
              <a:buNone/>
            </a:pPr>
            <a:r>
              <a:rPr lang="pt-BR" sz="2000" dirty="0"/>
              <a:t>a) Somente a afirmação I está correta. </a:t>
            </a:r>
          </a:p>
          <a:p>
            <a:pPr marL="0" indent="0" algn="just">
              <a:buNone/>
            </a:pPr>
            <a:r>
              <a:rPr lang="pt-BR" sz="2000" dirty="0"/>
              <a:t>b) Somente as afirmações I e II estão corretas. </a:t>
            </a:r>
          </a:p>
          <a:p>
            <a:pPr marL="0" indent="0" algn="just">
              <a:buNone/>
            </a:pPr>
            <a:r>
              <a:rPr lang="pt-BR" sz="2000" dirty="0"/>
              <a:t>c) Todas estão corretas. </a:t>
            </a:r>
          </a:p>
          <a:p>
            <a:pPr marL="0" indent="0" algn="just">
              <a:buNone/>
            </a:pPr>
            <a:r>
              <a:rPr lang="pt-BR" sz="2000" dirty="0"/>
              <a:t>d) Somente as afirmações I e IV estão corretas. </a:t>
            </a:r>
          </a:p>
          <a:p>
            <a:pPr marL="0" indent="0" algn="just">
              <a:buNone/>
            </a:pPr>
            <a:r>
              <a:rPr lang="pt-BR" sz="2000" dirty="0"/>
              <a:t>e) Somente as afirmações II e III estão corretas </a:t>
            </a:r>
          </a:p>
        </p:txBody>
      </p:sp>
    </p:spTree>
    <p:extLst>
      <p:ext uri="{BB962C8B-B14F-4D97-AF65-F5344CB8AC3E}">
        <p14:creationId xmlns:p14="http://schemas.microsoft.com/office/powerpoint/2010/main" val="900638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rot="16200000">
            <a:off x="8324851" y="3044282"/>
            <a:ext cx="6857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Boogaloo" panose="03060902030202020203" pitchFamily="66" charset="0"/>
              </a:rPr>
              <a:t>EXERCÍCIOS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37323" y="302969"/>
            <a:ext cx="10164416" cy="5777018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2) (PUC-PR) Em um planeta, isento de atmosfera e onde a aceleração gravitacional em suas proximidades pode ser considerada constante igual a 5 m/s2, um pequeno objeto é abandonado em queda livre de determinada altura, atingindo o solo após 8 segundos. Com essas informações, analise as afirmações: </a:t>
            </a:r>
          </a:p>
          <a:p>
            <a:pPr marL="0" indent="0" algn="just">
              <a:buNone/>
            </a:pPr>
            <a:r>
              <a:rPr lang="pt-BR" sz="2000" dirty="0"/>
              <a:t>I. A cada segundo que passa a velocidade do objeto aumenta em 5 m/s durante a queda. </a:t>
            </a:r>
          </a:p>
          <a:p>
            <a:pPr marL="0" indent="0" algn="just">
              <a:buNone/>
            </a:pPr>
            <a:r>
              <a:rPr lang="pt-BR" sz="2000" dirty="0"/>
              <a:t>II. A cada segundo que passa, o deslocamento vertical do objeto é igual a 5 metros. </a:t>
            </a:r>
          </a:p>
          <a:p>
            <a:pPr marL="0" indent="0" algn="just">
              <a:buNone/>
            </a:pPr>
            <a:r>
              <a:rPr lang="pt-BR" sz="2000" dirty="0"/>
              <a:t>III. A cada segundo que passa, a aceleração do objeto aumenta em 4 m/s2 durante a queda. </a:t>
            </a:r>
          </a:p>
          <a:p>
            <a:pPr marL="0" indent="0" algn="just">
              <a:buNone/>
            </a:pPr>
            <a:r>
              <a:rPr lang="pt-BR" sz="2000" dirty="0"/>
              <a:t>IV. A velocidade do objeto ao atingir o solo é igual a 40 m/s.</a:t>
            </a:r>
          </a:p>
          <a:p>
            <a:pPr marL="0" indent="0" algn="just">
              <a:buNone/>
            </a:pPr>
            <a:r>
              <a:rPr lang="pt-BR" sz="2000" dirty="0"/>
              <a:t>a) Somente a afirmação I está correta. </a:t>
            </a:r>
          </a:p>
          <a:p>
            <a:pPr marL="0" indent="0" algn="just">
              <a:buNone/>
            </a:pPr>
            <a:r>
              <a:rPr lang="pt-BR" sz="2000" dirty="0"/>
              <a:t>b) Somente as afirmações I e II estão corretas. </a:t>
            </a:r>
          </a:p>
          <a:p>
            <a:pPr marL="0" indent="0" algn="just">
              <a:buNone/>
            </a:pPr>
            <a:r>
              <a:rPr lang="pt-BR" sz="2000" dirty="0"/>
              <a:t>c) Todas estão corretas. </a:t>
            </a:r>
          </a:p>
          <a:p>
            <a:pPr marL="0" indent="0" algn="just">
              <a:buNone/>
            </a:pPr>
            <a:r>
              <a:rPr lang="pt-BR" sz="2000" dirty="0"/>
              <a:t>d) Somente as afirmações I e IV estão corretas. </a:t>
            </a:r>
          </a:p>
          <a:p>
            <a:pPr marL="0" indent="0" algn="just">
              <a:buNone/>
            </a:pPr>
            <a:r>
              <a:rPr lang="pt-BR" sz="2000" dirty="0"/>
              <a:t>e) Somente as afirmações II e III estão corretas </a:t>
            </a:r>
          </a:p>
        </p:txBody>
      </p:sp>
      <p:sp>
        <p:nvSpPr>
          <p:cNvPr id="4" name="Elipse 3"/>
          <p:cNvSpPr/>
          <p:nvPr/>
        </p:nvSpPr>
        <p:spPr>
          <a:xfrm>
            <a:off x="424070" y="5691799"/>
            <a:ext cx="385582" cy="388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94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rot="16200000">
            <a:off x="8324851" y="3044282"/>
            <a:ext cx="6857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Boogaloo" panose="03060902030202020203" pitchFamily="66" charset="0"/>
              </a:rPr>
              <a:t>EXERCÍCIOS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37323" y="302969"/>
            <a:ext cx="10164416" cy="5777018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500" dirty="0"/>
              <a:t>3) Uma bola é solta de uma altura de 45,0 m e cai verticalmente. Um segundo depois, outra bola é arremessada verticalmente para baixo. Sabendo que a aceleração da gravidade no local é 10 m/s2 e desprezando a resistência do ar, a velocidade com que a última bola deve ser arremessada, para que as duas atinjam o solo no mesmo instante, é:</a:t>
            </a:r>
          </a:p>
          <a:p>
            <a:pPr marL="0" indent="0">
              <a:buNone/>
            </a:pPr>
            <a:r>
              <a:rPr lang="pt-BR" sz="2500" dirty="0"/>
              <a:t>a) 12,5 m/s </a:t>
            </a:r>
          </a:p>
          <a:p>
            <a:pPr marL="0" indent="0">
              <a:buNone/>
            </a:pPr>
            <a:r>
              <a:rPr lang="pt-BR" sz="2500" dirty="0"/>
              <a:t>b) 7,50 m/s </a:t>
            </a:r>
          </a:p>
          <a:p>
            <a:pPr marL="0" indent="0" algn="just">
              <a:buNone/>
            </a:pPr>
            <a:r>
              <a:rPr lang="pt-BR" sz="2500" dirty="0"/>
              <a:t>c) 75,0 m/s </a:t>
            </a:r>
          </a:p>
          <a:p>
            <a:pPr marL="0" indent="0">
              <a:buNone/>
            </a:pPr>
            <a:r>
              <a:rPr lang="pt-BR" sz="2500" dirty="0"/>
              <a:t>d) 1,25 m/s </a:t>
            </a:r>
          </a:p>
          <a:p>
            <a:pPr marL="0" indent="0">
              <a:buNone/>
            </a:pPr>
            <a:r>
              <a:rPr lang="pt-BR" sz="2500" dirty="0"/>
              <a:t>e) 0,75 m/s</a:t>
            </a:r>
          </a:p>
          <a:p>
            <a:pPr marL="0" indent="0" algn="just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4114030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rot="16200000">
            <a:off x="8324851" y="3044282"/>
            <a:ext cx="6857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Boogaloo" panose="03060902030202020203" pitchFamily="66" charset="0"/>
              </a:rPr>
              <a:t>EXERCÍCIOS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37323" y="302969"/>
            <a:ext cx="10164416" cy="5777018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500" dirty="0"/>
              <a:t>3) Uma bola é solta de uma altura de 45,0 m e cai verticalmente. Um segundo depois, outra bola é arremessada verticalmente para baixo. Sabendo que a aceleração da gravidade no local é 10 m/s2 e desprezando a resistência do ar, a velocidade com que a última bola deve ser arremessada, para que as duas atinjam o solo no mesmo instante, é:</a:t>
            </a:r>
          </a:p>
          <a:p>
            <a:pPr marL="0" indent="0">
              <a:buNone/>
            </a:pPr>
            <a:r>
              <a:rPr lang="pt-BR" sz="2500" dirty="0"/>
              <a:t>a) 12,5 m/s </a:t>
            </a:r>
          </a:p>
          <a:p>
            <a:pPr marL="0" indent="0">
              <a:buNone/>
            </a:pPr>
            <a:r>
              <a:rPr lang="pt-BR" sz="2500" dirty="0"/>
              <a:t>b) 7,50 m/s </a:t>
            </a:r>
          </a:p>
          <a:p>
            <a:pPr marL="0" indent="0" algn="just">
              <a:buNone/>
            </a:pPr>
            <a:r>
              <a:rPr lang="pt-BR" sz="2500" dirty="0"/>
              <a:t>c) 75,0 m/s </a:t>
            </a:r>
          </a:p>
          <a:p>
            <a:pPr marL="0" indent="0">
              <a:buNone/>
            </a:pPr>
            <a:r>
              <a:rPr lang="pt-BR" sz="2500" dirty="0"/>
              <a:t>d) 1,25 m/s </a:t>
            </a:r>
          </a:p>
          <a:p>
            <a:pPr marL="0" indent="0">
              <a:buNone/>
            </a:pPr>
            <a:r>
              <a:rPr lang="pt-BR" sz="2500" dirty="0"/>
              <a:t>e) 0,75 m/s</a:t>
            </a:r>
          </a:p>
          <a:p>
            <a:pPr marL="0" indent="0" algn="just">
              <a:buNone/>
            </a:pPr>
            <a:endParaRPr lang="pt-BR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4055164" y="2182700"/>
                <a:ext cx="6215271" cy="4123693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Aplicando a equação horária do espaço, teremos:</a:t>
                </a:r>
              </a:p>
              <a:p>
                <a:endParaRPr lang="pt-BR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0=45+0.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10.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0=45+0.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10.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9=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A outra bola deve chegar em 2s, para que as duas cheguem ao mesmo tempo, já que esta última fora lançada 1s depois.</a:t>
                </a:r>
              </a:p>
              <a:p>
                <a:r>
                  <a:rPr lang="pt-BR" dirty="0"/>
                  <a:t>Então:</a:t>
                </a:r>
              </a:p>
              <a:p>
                <a:pPr algn="ctr"/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0=45+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𝑉𝑜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.2−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10.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B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𝑉𝑜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=12,5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dirty="0"/>
              </a:p>
              <a:p>
                <a:pPr algn="just"/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164" y="2182700"/>
                <a:ext cx="6215271" cy="4123693"/>
              </a:xfrm>
              <a:prstGeom prst="rect">
                <a:avLst/>
              </a:prstGeom>
              <a:blipFill>
                <a:blip r:embed="rId2"/>
                <a:stretch>
                  <a:fillRect l="-685" t="-58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ipse 4"/>
          <p:cNvSpPr/>
          <p:nvPr/>
        </p:nvSpPr>
        <p:spPr>
          <a:xfrm>
            <a:off x="437322" y="2763534"/>
            <a:ext cx="385582" cy="388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06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123505"/>
            <a:ext cx="12192000" cy="2678544"/>
          </a:xfrm>
          <a:prstGeom prst="rect">
            <a:avLst/>
          </a:prstGeom>
          <a:solidFill>
            <a:schemeClr val="tx1">
              <a:lumMod val="65000"/>
            </a:schemeClr>
          </a:solidFill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101" name="Título 1"/>
          <p:cNvSpPr>
            <a:spLocks noGrp="1"/>
          </p:cNvSpPr>
          <p:nvPr>
            <p:ph type="ctrTitle"/>
          </p:nvPr>
        </p:nvSpPr>
        <p:spPr>
          <a:xfrm>
            <a:off x="0" y="2503503"/>
            <a:ext cx="12192000" cy="1824022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6000" b="1" dirty="0">
                <a:latin typeface="Book Antiqua" panose="02040602050305030304" pitchFamily="18" charset="0"/>
              </a:rPr>
              <a:t>LANÇAMENTO HORIZONTAL</a:t>
            </a:r>
            <a:endParaRPr lang="pt-BR" altLang="pt-BR" sz="6600" b="1" dirty="0">
              <a:latin typeface="Book Antiqua" panose="02040602050305030304" pitchFamily="18" charset="0"/>
            </a:endParaRPr>
          </a:p>
        </p:txBody>
      </p:sp>
      <p:pic>
        <p:nvPicPr>
          <p:cNvPr id="9223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3338"/>
            <a:ext cx="20129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F19F737-0DA2-6B48-9B51-8923DE2E8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5361" y="-48708"/>
            <a:ext cx="1385217" cy="196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54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" y="0"/>
            <a:ext cx="10845231" cy="676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838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77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01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60073" y="183238"/>
            <a:ext cx="80645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400" b="1" dirty="0">
                <a:latin typeface="+mj-lt"/>
                <a:cs typeface="Arial" panose="020B0604020202020204" pitchFamily="34" charset="0"/>
              </a:rPr>
              <a:t>Queda Livre</a:t>
            </a:r>
          </a:p>
        </p:txBody>
      </p:sp>
      <p:pic>
        <p:nvPicPr>
          <p:cNvPr id="22533" name="Picture 2" descr="http://4.bp.blogspot.com/_um1YjMn5pdM/TEYQ8_b4LKI/AAAAAAAAAJk/SVT3QJO6YuY/s1600/cader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4" y="4152962"/>
            <a:ext cx="3082603" cy="252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86353" y="4923694"/>
            <a:ext cx="222205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000" b="0" dirty="0">
                <a:latin typeface="+mj-lt"/>
              </a:rPr>
              <a:t>Lembrar que a gravidade possui valor igual à </a:t>
            </a:r>
            <a:r>
              <a:rPr lang="pt-BR" altLang="pt-BR" sz="2000" b="0" dirty="0">
                <a:latin typeface="+mj-lt"/>
              </a:rPr>
              <a:t>10m/s²</a:t>
            </a:r>
            <a:endParaRPr lang="pt-BR" altLang="pt-BR" b="0" dirty="0">
              <a:latin typeface="+mj-lt"/>
            </a:endParaRPr>
          </a:p>
        </p:txBody>
      </p:sp>
      <p:cxnSp>
        <p:nvCxnSpPr>
          <p:cNvPr id="6" name="Conector de Seta Reta 5"/>
          <p:cNvCxnSpPr>
            <a:cxnSpLocks/>
          </p:cNvCxnSpPr>
          <p:nvPr/>
        </p:nvCxnSpPr>
        <p:spPr>
          <a:xfrm>
            <a:off x="5322320" y="2505061"/>
            <a:ext cx="648444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>
            <a:cxnSpLocks/>
          </p:cNvCxnSpPr>
          <p:nvPr/>
        </p:nvCxnSpPr>
        <p:spPr>
          <a:xfrm>
            <a:off x="5391318" y="3237706"/>
            <a:ext cx="463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>
            <a:cxnSpLocks/>
          </p:cNvCxnSpPr>
          <p:nvPr/>
        </p:nvCxnSpPr>
        <p:spPr>
          <a:xfrm>
            <a:off x="5391318" y="3126568"/>
            <a:ext cx="463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D45FA42F-F57A-5547-A5FE-74455C7B580E}"/>
              </a:ext>
            </a:extLst>
          </p:cNvPr>
          <p:cNvSpPr/>
          <p:nvPr/>
        </p:nvSpPr>
        <p:spPr>
          <a:xfrm>
            <a:off x="360073" y="998529"/>
            <a:ext cx="10908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prstClr val="black"/>
                </a:solidFill>
                <a:latin typeface="+mj-lt"/>
              </a:rPr>
              <a:t>A queda livre é um movimento em que o corpo está sob a influência somente da gravidade.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429F2C63-1A0E-F64E-9FF1-1F0E7A0FA731}"/>
              </a:ext>
            </a:extLst>
          </p:cNvPr>
          <p:cNvSpPr/>
          <p:nvPr/>
        </p:nvSpPr>
        <p:spPr>
          <a:xfrm>
            <a:off x="1779696" y="2217250"/>
            <a:ext cx="3351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prstClr val="black"/>
                </a:solidFill>
                <a:latin typeface="+mj-lt"/>
              </a:rPr>
              <a:t>Velocidade inicial (</a:t>
            </a:r>
            <a:r>
              <a:rPr lang="pt-BR" sz="2400" dirty="0" err="1">
                <a:solidFill>
                  <a:prstClr val="black"/>
                </a:solidFill>
                <a:latin typeface="+mj-lt"/>
              </a:rPr>
              <a:t>Vo</a:t>
            </a:r>
            <a:r>
              <a:rPr lang="pt-BR" sz="2400" dirty="0">
                <a:solidFill>
                  <a:prstClr val="black"/>
                </a:solidFill>
                <a:latin typeface="+mj-lt"/>
              </a:rPr>
              <a:t>)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EE6C0C5-C882-3141-B841-4D52788C9CAC}"/>
              </a:ext>
            </a:extLst>
          </p:cNvPr>
          <p:cNvSpPr/>
          <p:nvPr/>
        </p:nvSpPr>
        <p:spPr>
          <a:xfrm>
            <a:off x="6962949" y="2274228"/>
            <a:ext cx="3351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prstClr val="black"/>
                </a:solidFill>
                <a:latin typeface="+mj-lt"/>
              </a:rPr>
              <a:t>0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BBBA80D-CBAE-3643-8CBF-2BD38612A9AF}"/>
              </a:ext>
            </a:extLst>
          </p:cNvPr>
          <p:cNvSpPr/>
          <p:nvPr/>
        </p:nvSpPr>
        <p:spPr>
          <a:xfrm>
            <a:off x="2295228" y="2842684"/>
            <a:ext cx="2317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prstClr val="black"/>
                </a:solidFill>
                <a:latin typeface="+mj-lt"/>
              </a:rPr>
              <a:t>Aceleração (a)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7E393D50-BEEF-A643-9FDB-307C3572226C}"/>
              </a:ext>
            </a:extLst>
          </p:cNvPr>
          <p:cNvSpPr/>
          <p:nvPr/>
        </p:nvSpPr>
        <p:spPr>
          <a:xfrm>
            <a:off x="6212804" y="2895736"/>
            <a:ext cx="3351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prstClr val="black"/>
                </a:solidFill>
                <a:latin typeface="+mj-lt"/>
              </a:rPr>
              <a:t>Gravidade (</a:t>
            </a:r>
            <a:r>
              <a:rPr lang="pt-BR" sz="2400" dirty="0" err="1">
                <a:solidFill>
                  <a:prstClr val="black"/>
                </a:solidFill>
                <a:latin typeface="+mj-lt"/>
              </a:rPr>
              <a:t>g</a:t>
            </a:r>
            <a:r>
              <a:rPr lang="pt-BR" sz="2400" dirty="0">
                <a:solidFill>
                  <a:prstClr val="black"/>
                </a:solidFill>
                <a:latin typeface="+mj-lt"/>
              </a:rPr>
              <a:t>)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601A0260-8A7A-6B45-A37A-02D86355B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05" y="3777463"/>
            <a:ext cx="1911353" cy="289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71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0104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944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123505"/>
            <a:ext cx="12192000" cy="2678544"/>
          </a:xfrm>
          <a:prstGeom prst="rect">
            <a:avLst/>
          </a:prstGeom>
          <a:solidFill>
            <a:schemeClr val="tx1">
              <a:lumMod val="65000"/>
            </a:schemeClr>
          </a:solidFill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101" name="Título 1"/>
          <p:cNvSpPr>
            <a:spLocks noGrp="1"/>
          </p:cNvSpPr>
          <p:nvPr>
            <p:ph type="ctrTitle"/>
          </p:nvPr>
        </p:nvSpPr>
        <p:spPr>
          <a:xfrm>
            <a:off x="0" y="2503503"/>
            <a:ext cx="12192000" cy="1824022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6000" b="1" dirty="0">
                <a:latin typeface="Book Antiqua" panose="02040602050305030304" pitchFamily="18" charset="0"/>
              </a:rPr>
              <a:t>QUESTÕES</a:t>
            </a:r>
            <a:endParaRPr lang="pt-BR" altLang="pt-BR" sz="6600" b="1" dirty="0">
              <a:latin typeface="Book Antiqua" panose="02040602050305030304" pitchFamily="18" charset="0"/>
            </a:endParaRPr>
          </a:p>
        </p:txBody>
      </p:sp>
      <p:pic>
        <p:nvPicPr>
          <p:cNvPr id="9223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3338"/>
            <a:ext cx="20129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A9A3E81-E256-E042-8085-6FC7542FC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9283" y="33338"/>
            <a:ext cx="1385217" cy="196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92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5138" y="586155"/>
            <a:ext cx="10351477" cy="6084276"/>
          </a:xfrm>
        </p:spPr>
        <p:txBody>
          <a:bodyPr>
            <a:normAutofit fontScale="85000" lnSpcReduction="20000"/>
          </a:bodyPr>
          <a:lstStyle/>
          <a:p>
            <a:r>
              <a:rPr lang="pt-BR" sz="3800" dirty="0"/>
              <a:t>(</a:t>
            </a:r>
            <a:r>
              <a:rPr lang="pt-BR" sz="3800" dirty="0" err="1"/>
              <a:t>Vunesp</a:t>
            </a:r>
            <a:r>
              <a:rPr lang="pt-BR" sz="3800" dirty="0"/>
              <a:t>) Um avião de salvamento, voando horizontalmente a 125 m do solo, deve deixar um pacote para um grupo de pessoas que ficaram isoladas após um acidente. Para que o pacote atinja o grupo, deve ser abandonado t segundos antes de o avião passar diretamente acima do grupo. Adotando-se g = 10 m/s² e desprezando a resistência do ar, pode-se afirmar que t, em segundos, é igual a :</a:t>
            </a:r>
          </a:p>
          <a:p>
            <a:pPr lvl="0"/>
            <a:r>
              <a:rPr lang="pt-BR" sz="3800" dirty="0"/>
              <a:t>A) 1,0 s</a:t>
            </a:r>
          </a:p>
          <a:p>
            <a:pPr lvl="0"/>
            <a:r>
              <a:rPr lang="pt-BR" sz="3800" dirty="0"/>
              <a:t>B) 2,0 s</a:t>
            </a:r>
          </a:p>
          <a:p>
            <a:pPr lvl="0"/>
            <a:r>
              <a:rPr lang="pt-BR" sz="3800" dirty="0"/>
              <a:t>C) 3,0 s</a:t>
            </a:r>
          </a:p>
          <a:p>
            <a:pPr lvl="0"/>
            <a:r>
              <a:rPr lang="pt-BR" sz="3800" dirty="0"/>
              <a:t>D) 4,0 s</a:t>
            </a:r>
          </a:p>
          <a:p>
            <a:pPr lvl="0"/>
            <a:r>
              <a:rPr lang="pt-BR" sz="3800" dirty="0"/>
              <a:t>E) 5,0 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5629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FCMSC/SP </a:t>
            </a:r>
          </a:p>
          <a:p>
            <a:pPr marL="0" indent="0">
              <a:buNone/>
            </a:pPr>
            <a:r>
              <a:rPr lang="pt-BR" dirty="0"/>
              <a:t>	Um avião solta uma bomba quando voa com velocidade constante e horizontal de 200m/s a uma altura de 500m do solo plano e também horizontal. Sendo desprezível a resistência do ar e g=10m/s2. A distância, em metros, entre a vertical que contém o ponto de impacto e a vertical que contém o ponto de lançamento é de:</a:t>
            </a:r>
          </a:p>
        </p:txBody>
      </p:sp>
    </p:spTree>
    <p:extLst>
      <p:ext uri="{BB962C8B-B14F-4D97-AF65-F5344CB8AC3E}">
        <p14:creationId xmlns:p14="http://schemas.microsoft.com/office/powerpoint/2010/main" val="1532885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8585" y="1125415"/>
            <a:ext cx="10555165" cy="5568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	Um avião voa horizontalmente com velocidade constante de módulo = 100m/s, a uma altura de 80m. O avião está perseguindo um veículo que se move sobre o solo, no mesmo sentido que o avião, com velocidade constante cujo módulo é v = 20 m/s. O piloto do avião deseja soltar uma bomba que </a:t>
            </a:r>
            <a:r>
              <a:rPr lang="pt-BR" dirty="0" err="1"/>
              <a:t>atinga</a:t>
            </a:r>
            <a:r>
              <a:rPr lang="pt-BR" dirty="0"/>
              <a:t> o veículo. Para que isso ocorra, determine:</a:t>
            </a:r>
            <a:br>
              <a:rPr lang="pt-BR" dirty="0"/>
            </a:br>
            <a:br>
              <a:rPr lang="pt-BR" dirty="0"/>
            </a:br>
            <a:r>
              <a:rPr lang="pt-BR" dirty="0"/>
              <a:t>a) a distância entre o veículo e a reta vertical que passa pelo avião, no momento em que a bomba é solta;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9517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923" y="1090246"/>
            <a:ext cx="9387865" cy="50898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	De uma mesma altura h e no mesmo instante t0 = 0, uma bola A é abandonada a partir do repouso e outra bola, B, é lançada horizontalmente.</a:t>
            </a:r>
          </a:p>
          <a:p>
            <a:pPr marL="0" indent="0">
              <a:buNone/>
            </a:pPr>
            <a:r>
              <a:rPr lang="pt-BR" dirty="0"/>
              <a:t>As bolas A e B atingem o solo nos instantes </a:t>
            </a:r>
            <a:r>
              <a:rPr lang="pt-BR" dirty="0" err="1"/>
              <a:t>tA</a:t>
            </a:r>
            <a:r>
              <a:rPr lang="pt-BR" dirty="0"/>
              <a:t> e </a:t>
            </a:r>
            <a:r>
              <a:rPr lang="pt-BR" dirty="0" err="1"/>
              <a:t>tB</a:t>
            </a:r>
            <a:r>
              <a:rPr lang="pt-BR" dirty="0"/>
              <a:t>, com velocidades de módulos VA e VB respectivamente. Desprezando influências do ar, é correto afirmar que:</a:t>
            </a:r>
            <a:br>
              <a:rPr lang="pt-BR" dirty="0"/>
            </a:br>
            <a:endParaRPr lang="pt-BR" dirty="0"/>
          </a:p>
          <a:p>
            <a:pPr marL="0" indent="0">
              <a:buNone/>
            </a:pPr>
            <a:r>
              <a:rPr lang="pt-BR" dirty="0"/>
              <a:t>a) </a:t>
            </a:r>
            <a:r>
              <a:rPr lang="pt-BR" dirty="0" err="1"/>
              <a:t>tA</a:t>
            </a:r>
            <a:r>
              <a:rPr lang="pt-BR" dirty="0"/>
              <a:t>=</a:t>
            </a:r>
            <a:r>
              <a:rPr lang="pt-BR" dirty="0" err="1"/>
              <a:t>tB</a:t>
            </a:r>
            <a:r>
              <a:rPr lang="pt-BR" dirty="0"/>
              <a:t> e VA=VB.</a:t>
            </a:r>
            <a:br>
              <a:rPr lang="pt-BR" dirty="0"/>
            </a:br>
            <a:r>
              <a:rPr lang="pt-BR" dirty="0"/>
              <a:t>b) </a:t>
            </a:r>
            <a:r>
              <a:rPr lang="pt-BR" dirty="0" err="1"/>
              <a:t>tB</a:t>
            </a:r>
            <a:r>
              <a:rPr lang="pt-BR" dirty="0"/>
              <a:t>&gt;</a:t>
            </a:r>
            <a:r>
              <a:rPr lang="pt-BR" dirty="0" err="1"/>
              <a:t>tA</a:t>
            </a:r>
            <a:r>
              <a:rPr lang="pt-BR" dirty="0"/>
              <a:t> e VB&gt;VA.</a:t>
            </a:r>
            <a:br>
              <a:rPr lang="pt-BR" dirty="0"/>
            </a:br>
            <a:r>
              <a:rPr lang="pt-BR" dirty="0"/>
              <a:t>c) </a:t>
            </a:r>
            <a:r>
              <a:rPr lang="pt-BR" dirty="0" err="1"/>
              <a:t>tB</a:t>
            </a:r>
            <a:r>
              <a:rPr lang="pt-BR" dirty="0"/>
              <a:t>&gt;</a:t>
            </a:r>
            <a:r>
              <a:rPr lang="pt-BR" dirty="0" err="1"/>
              <a:t>tA</a:t>
            </a:r>
            <a:r>
              <a:rPr lang="pt-BR" dirty="0"/>
              <a:t> e VB=VA.</a:t>
            </a:r>
            <a:br>
              <a:rPr lang="pt-BR" dirty="0"/>
            </a:br>
            <a:r>
              <a:rPr lang="pt-BR" dirty="0"/>
              <a:t>d) </a:t>
            </a:r>
            <a:r>
              <a:rPr lang="pt-BR" dirty="0" err="1"/>
              <a:t>tA</a:t>
            </a:r>
            <a:r>
              <a:rPr lang="pt-BR" dirty="0"/>
              <a:t>=</a:t>
            </a:r>
            <a:r>
              <a:rPr lang="pt-BR" dirty="0" err="1"/>
              <a:t>tB</a:t>
            </a:r>
            <a:r>
              <a:rPr lang="pt-BR" dirty="0"/>
              <a:t> e VB&gt;VA</a:t>
            </a:r>
            <a:br>
              <a:rPr lang="pt-BR" dirty="0"/>
            </a:br>
            <a:r>
              <a:rPr lang="pt-BR" dirty="0"/>
              <a:t>e) </a:t>
            </a:r>
            <a:r>
              <a:rPr lang="pt-BR" dirty="0" err="1"/>
              <a:t>tA</a:t>
            </a:r>
            <a:r>
              <a:rPr lang="pt-BR" dirty="0"/>
              <a:t>=</a:t>
            </a:r>
            <a:r>
              <a:rPr lang="pt-BR" dirty="0" err="1"/>
              <a:t>tB</a:t>
            </a:r>
            <a:r>
              <a:rPr lang="pt-BR" dirty="0"/>
              <a:t> e VB&lt;VA.</a:t>
            </a:r>
          </a:p>
          <a:p>
            <a:endParaRPr lang="pt-B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69" y="4048280"/>
            <a:ext cx="4640019" cy="268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609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b="1" dirty="0"/>
              <a:t>DESAFIO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894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22738"/>
            <a:ext cx="7913077" cy="6635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Em uma competição de tiro, o atirador posiciona seu rifle na horizontal e faz mira</a:t>
            </a:r>
          </a:p>
          <a:p>
            <a:pPr marL="0" indent="0">
              <a:buNone/>
            </a:pPr>
            <a:r>
              <a:rPr lang="pt-BR" sz="2400" b="1" dirty="0"/>
              <a:t>exatamente no centro do alvo. Se a distância entre o alvo e a saída do cano é de 30m, a velocidade de disparo do rifle é 600m/s, qual a distância do centro do alvo que o projétil atingirá? Considere g=10m/s</a:t>
            </a:r>
            <a:r>
              <a:rPr lang="pt-BR" sz="2400" b="1" baseline="30000" dirty="0"/>
              <a:t>2</a:t>
            </a:r>
            <a:r>
              <a:rPr lang="pt-BR" sz="2400" b="1" dirty="0"/>
              <a:t> e despreze a resistência do ar)</a:t>
            </a:r>
          </a:p>
          <a:p>
            <a:pPr marL="0" indent="0">
              <a:buNone/>
            </a:pPr>
            <a:r>
              <a:rPr lang="pt-BR" sz="2400" b="1" dirty="0"/>
              <a:t> a)0,25</a:t>
            </a:r>
          </a:p>
          <a:p>
            <a:pPr marL="0" indent="0">
              <a:buNone/>
            </a:pPr>
            <a:r>
              <a:rPr lang="pt-BR" sz="2400" b="1" dirty="0"/>
              <a:t>b) 0,5</a:t>
            </a:r>
          </a:p>
          <a:p>
            <a:pPr marL="0" indent="0">
              <a:buNone/>
            </a:pPr>
            <a:r>
              <a:rPr lang="pt-BR" sz="2400" b="1" dirty="0"/>
              <a:t>c) 0,75</a:t>
            </a:r>
          </a:p>
          <a:p>
            <a:pPr marL="0" indent="0">
              <a:buNone/>
            </a:pPr>
            <a:r>
              <a:rPr lang="pt-BR" sz="2400" b="1" dirty="0"/>
              <a:t>d) 1,0</a:t>
            </a:r>
          </a:p>
          <a:p>
            <a:pPr marL="0" indent="0">
              <a:buNone/>
            </a:pPr>
            <a:r>
              <a:rPr lang="pt-BR" sz="2400" b="1" dirty="0"/>
              <a:t>e) 1,25</a:t>
            </a:r>
          </a:p>
          <a:p>
            <a:pPr marL="0" indent="0">
              <a:buNone/>
            </a:pPr>
            <a:endParaRPr lang="pt-BR" sz="2800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232" y="2157048"/>
            <a:ext cx="3059721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950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914993" y="2806534"/>
            <a:ext cx="3984552" cy="1675956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4800" dirty="0"/>
              <a:t>DÚVIDAS?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91" y="1591174"/>
            <a:ext cx="3528941" cy="448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3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490468" y="2591022"/>
            <a:ext cx="9199698" cy="1675956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1500" dirty="0"/>
              <a:t>OBRIGADO!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B7B42D6-59DB-6049-ABC7-61A850203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" y="139097"/>
            <a:ext cx="1385217" cy="196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8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25" y="1898045"/>
            <a:ext cx="1969520" cy="2838206"/>
          </a:xfrm>
          <a:prstGeom prst="rect">
            <a:avLst/>
          </a:prstGeom>
        </p:spPr>
      </p:pic>
      <p:pic>
        <p:nvPicPr>
          <p:cNvPr id="9" name="Picture 2" descr="http://www.portalsaofrancisco.com.br/alfa/queda-livre/imagens/queda-livr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95" y="1898045"/>
            <a:ext cx="1419813" cy="283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ifi.unicamp.br/~turtelli/fall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350" y="1898046"/>
            <a:ext cx="1969521" cy="288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8E7B3E4-2046-E14A-ADA8-9E3684FB319A}"/>
              </a:ext>
            </a:extLst>
          </p:cNvPr>
          <p:cNvSpPr/>
          <p:nvPr/>
        </p:nvSpPr>
        <p:spPr>
          <a:xfrm>
            <a:off x="282633" y="5586153"/>
            <a:ext cx="10756669" cy="9975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3334296-9D91-024B-B343-DE01CF6405C6}"/>
              </a:ext>
            </a:extLst>
          </p:cNvPr>
          <p:cNvSpPr/>
          <p:nvPr/>
        </p:nvSpPr>
        <p:spPr>
          <a:xfrm>
            <a:off x="223311" y="5524742"/>
            <a:ext cx="109085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  <a:latin typeface="+mj-lt"/>
              </a:rPr>
              <a:t>Quando dois corpos quaisquer são abandonados, no vácuo ou no ar com resistência desprezível, da mesma altura, o tempo de queda é o mesmo para ambos, mesmo que eles possuam pesos diferentes. 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C993E6FD-3C4F-2A45-8669-14349D5DC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73" y="183238"/>
            <a:ext cx="80645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400" b="1" dirty="0">
                <a:latin typeface="+mj-lt"/>
                <a:cs typeface="Arial" panose="020B0604020202020204" pitchFamily="34" charset="0"/>
              </a:rPr>
              <a:t>Resistência do Ar</a:t>
            </a:r>
          </a:p>
        </p:txBody>
      </p:sp>
    </p:spTree>
    <p:extLst>
      <p:ext uri="{BB962C8B-B14F-4D97-AF65-F5344CB8AC3E}">
        <p14:creationId xmlns:p14="http://schemas.microsoft.com/office/powerpoint/2010/main" val="393076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upo 70"/>
          <p:cNvGrpSpPr/>
          <p:nvPr/>
        </p:nvGrpSpPr>
        <p:grpSpPr>
          <a:xfrm>
            <a:off x="1962464" y="2977118"/>
            <a:ext cx="1866795" cy="3105666"/>
            <a:chOff x="1962464" y="2977118"/>
            <a:chExt cx="1866795" cy="3105666"/>
          </a:xfrm>
        </p:grpSpPr>
        <p:grpSp>
          <p:nvGrpSpPr>
            <p:cNvPr id="64" name="Grupo 63"/>
            <p:cNvGrpSpPr/>
            <p:nvPr/>
          </p:nvGrpSpPr>
          <p:grpSpPr>
            <a:xfrm>
              <a:off x="1962464" y="2977118"/>
              <a:ext cx="606256" cy="3105666"/>
              <a:chOff x="1144672" y="3378200"/>
              <a:chExt cx="606256" cy="3105666"/>
            </a:xfrm>
          </p:grpSpPr>
          <p:cxnSp>
            <p:nvCxnSpPr>
              <p:cNvPr id="39" name="Conector de seta reta 38"/>
              <p:cNvCxnSpPr/>
              <p:nvPr/>
            </p:nvCxnSpPr>
            <p:spPr>
              <a:xfrm>
                <a:off x="1422400" y="3378200"/>
                <a:ext cx="25400" cy="266700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CaixaDeTexto 57"/>
              <p:cNvSpPr txBox="1"/>
              <p:nvPr/>
            </p:nvSpPr>
            <p:spPr>
              <a:xfrm>
                <a:off x="1144672" y="6114534"/>
                <a:ext cx="606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Y (+)</a:t>
                </a:r>
              </a:p>
            </p:txBody>
          </p:sp>
        </p:grpSp>
        <p:grpSp>
          <p:nvGrpSpPr>
            <p:cNvPr id="65" name="Grupo 64"/>
            <p:cNvGrpSpPr/>
            <p:nvPr/>
          </p:nvGrpSpPr>
          <p:grpSpPr>
            <a:xfrm>
              <a:off x="2485410" y="3008868"/>
              <a:ext cx="645626" cy="1977731"/>
              <a:chOff x="2788538" y="3378200"/>
              <a:chExt cx="645626" cy="1977731"/>
            </a:xfrm>
          </p:grpSpPr>
          <p:cxnSp>
            <p:nvCxnSpPr>
              <p:cNvPr id="52" name="Conector de seta reta 51"/>
              <p:cNvCxnSpPr/>
              <p:nvPr/>
            </p:nvCxnSpPr>
            <p:spPr>
              <a:xfrm>
                <a:off x="3091666" y="3378200"/>
                <a:ext cx="0" cy="1562100"/>
              </a:xfrm>
              <a:prstGeom prst="straightConnector1">
                <a:avLst/>
              </a:prstGeom>
              <a:ln w="38100">
                <a:solidFill>
                  <a:srgbClr val="FF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CaixaDeTexto 59"/>
                  <p:cNvSpPr txBox="1"/>
                  <p:nvPr/>
                </p:nvSpPr>
                <p:spPr>
                  <a:xfrm>
                    <a:off x="2788538" y="4953000"/>
                    <a:ext cx="645626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oMath>
                    </a14:m>
                    <a:r>
                      <a:rPr lang="pt-BR" dirty="0"/>
                      <a:t> (+)</a:t>
                    </a:r>
                  </a:p>
                </p:txBody>
              </p:sp>
            </mc:Choice>
            <mc:Fallback xmlns="">
              <p:sp>
                <p:nvSpPr>
                  <p:cNvPr id="60" name="CaixaDeTexto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8538" y="4953000"/>
                    <a:ext cx="645626" cy="402931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r="-8491" b="-2424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upo 65"/>
            <p:cNvGrpSpPr/>
            <p:nvPr/>
          </p:nvGrpSpPr>
          <p:grpSpPr>
            <a:xfrm>
              <a:off x="3190173" y="3008868"/>
              <a:ext cx="639086" cy="1982232"/>
              <a:chOff x="4452088" y="3378200"/>
              <a:chExt cx="639086" cy="1982232"/>
            </a:xfrm>
          </p:grpSpPr>
          <p:cxnSp>
            <p:nvCxnSpPr>
              <p:cNvPr id="44" name="Conector de seta reta 43"/>
              <p:cNvCxnSpPr/>
              <p:nvPr/>
            </p:nvCxnSpPr>
            <p:spPr>
              <a:xfrm>
                <a:off x="4724400" y="3378200"/>
                <a:ext cx="0" cy="1562100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CaixaDeTexto 61"/>
                  <p:cNvSpPr txBox="1"/>
                  <p:nvPr/>
                </p:nvSpPr>
                <p:spPr>
                  <a:xfrm>
                    <a:off x="4452088" y="4991100"/>
                    <a:ext cx="6390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a14:m>
                    <a:r>
                      <a:rPr lang="pt-BR" dirty="0"/>
                      <a:t> (+)</a:t>
                    </a:r>
                  </a:p>
                </p:txBody>
              </p:sp>
            </mc:Choice>
            <mc:Fallback xmlns="">
              <p:sp>
                <p:nvSpPr>
                  <p:cNvPr id="62" name="CaixaDeTexto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2088" y="4991100"/>
                    <a:ext cx="639086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22951" r="-9524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0" name="Grupo 69"/>
          <p:cNvGrpSpPr/>
          <p:nvPr/>
        </p:nvGrpSpPr>
        <p:grpSpPr>
          <a:xfrm>
            <a:off x="7892577" y="2657181"/>
            <a:ext cx="2007975" cy="3043571"/>
            <a:chOff x="7645950" y="2587847"/>
            <a:chExt cx="2007975" cy="3043571"/>
          </a:xfrm>
        </p:grpSpPr>
        <p:grpSp>
          <p:nvGrpSpPr>
            <p:cNvPr id="67" name="Grupo 66"/>
            <p:cNvGrpSpPr/>
            <p:nvPr/>
          </p:nvGrpSpPr>
          <p:grpSpPr>
            <a:xfrm>
              <a:off x="7645950" y="2587847"/>
              <a:ext cx="606256" cy="3043198"/>
              <a:chOff x="6912164" y="3002002"/>
              <a:chExt cx="606256" cy="3043198"/>
            </a:xfrm>
          </p:grpSpPr>
          <p:cxnSp>
            <p:nvCxnSpPr>
              <p:cNvPr id="40" name="Conector de seta reta 39"/>
              <p:cNvCxnSpPr/>
              <p:nvPr/>
            </p:nvCxnSpPr>
            <p:spPr>
              <a:xfrm flipV="1">
                <a:off x="7226300" y="3378200"/>
                <a:ext cx="0" cy="266700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CaixaDeTexto 58"/>
              <p:cNvSpPr txBox="1"/>
              <p:nvPr/>
            </p:nvSpPr>
            <p:spPr>
              <a:xfrm>
                <a:off x="6912164" y="3002002"/>
                <a:ext cx="606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Y (+)</a:t>
                </a:r>
              </a:p>
            </p:txBody>
          </p:sp>
        </p:grpSp>
        <p:grpSp>
          <p:nvGrpSpPr>
            <p:cNvPr id="68" name="Grupo 67"/>
            <p:cNvGrpSpPr/>
            <p:nvPr/>
          </p:nvGrpSpPr>
          <p:grpSpPr>
            <a:xfrm>
              <a:off x="8250939" y="3615587"/>
              <a:ext cx="645626" cy="2015831"/>
              <a:chOff x="8567038" y="3378200"/>
              <a:chExt cx="645626" cy="2015831"/>
            </a:xfrm>
          </p:grpSpPr>
          <p:cxnSp>
            <p:nvCxnSpPr>
              <p:cNvPr id="55" name="Conector de seta reta 54"/>
              <p:cNvCxnSpPr/>
              <p:nvPr/>
            </p:nvCxnSpPr>
            <p:spPr>
              <a:xfrm flipV="1">
                <a:off x="8853468" y="3378200"/>
                <a:ext cx="5566" cy="1562100"/>
              </a:xfrm>
              <a:prstGeom prst="straightConnector1">
                <a:avLst/>
              </a:prstGeom>
              <a:ln w="38100">
                <a:solidFill>
                  <a:srgbClr val="FF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CaixaDeTexto 60"/>
                  <p:cNvSpPr txBox="1"/>
                  <p:nvPr/>
                </p:nvSpPr>
                <p:spPr>
                  <a:xfrm>
                    <a:off x="8567038" y="4991100"/>
                    <a:ext cx="645626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oMath>
                    </a14:m>
                    <a:r>
                      <a:rPr lang="pt-BR" dirty="0"/>
                      <a:t> (+)</a:t>
                    </a:r>
                  </a:p>
                </p:txBody>
              </p:sp>
            </mc:Choice>
            <mc:Fallback xmlns="">
              <p:sp>
                <p:nvSpPr>
                  <p:cNvPr id="61" name="CaixaDeTexto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67038" y="4991100"/>
                    <a:ext cx="645626" cy="40293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8491" b="-2424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9" name="Grupo 68"/>
            <p:cNvGrpSpPr/>
            <p:nvPr/>
          </p:nvGrpSpPr>
          <p:grpSpPr>
            <a:xfrm>
              <a:off x="9059723" y="3592036"/>
              <a:ext cx="594202" cy="2039382"/>
              <a:chOff x="9980157" y="3333750"/>
              <a:chExt cx="594202" cy="2039382"/>
            </a:xfrm>
          </p:grpSpPr>
          <p:cxnSp>
            <p:nvCxnSpPr>
              <p:cNvPr id="47" name="Conector de seta reta 46"/>
              <p:cNvCxnSpPr/>
              <p:nvPr/>
            </p:nvCxnSpPr>
            <p:spPr>
              <a:xfrm>
                <a:off x="10299700" y="3333750"/>
                <a:ext cx="0" cy="1562100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CaixaDeTexto 62"/>
                  <p:cNvSpPr txBox="1"/>
                  <p:nvPr/>
                </p:nvSpPr>
                <p:spPr>
                  <a:xfrm>
                    <a:off x="9980157" y="5003800"/>
                    <a:ext cx="59420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a14:m>
                    <a:r>
                      <a:rPr lang="pt-BR" dirty="0"/>
                      <a:t> (-)</a:t>
                    </a:r>
                  </a:p>
                </p:txBody>
              </p:sp>
            </mc:Choice>
            <mc:Fallback xmlns="">
              <p:sp>
                <p:nvSpPr>
                  <p:cNvPr id="63" name="CaixaDeTexto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80157" y="5003800"/>
                    <a:ext cx="594202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23333" r="-10309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BFA1BEC0-D564-A44C-81DD-E4EED7BF6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66" y="224047"/>
            <a:ext cx="80645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400" b="1" dirty="0">
                <a:latin typeface="+mj-lt"/>
                <a:cs typeface="Arial" panose="020B0604020202020204" pitchFamily="34" charset="0"/>
              </a:rPr>
              <a:t>Orientação do Trajetória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241EA44A-B6D5-B047-BC77-9033759C50A8}"/>
              </a:ext>
            </a:extLst>
          </p:cNvPr>
          <p:cNvSpPr/>
          <p:nvPr/>
        </p:nvSpPr>
        <p:spPr>
          <a:xfrm>
            <a:off x="826660" y="2284799"/>
            <a:ext cx="4727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prstClr val="black"/>
                </a:solidFill>
                <a:latin typeface="+mj-lt"/>
              </a:rPr>
              <a:t>Lançamento vertical para baixo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0D7F5B00-4818-8C4C-B462-98E8BFB5B637}"/>
              </a:ext>
            </a:extLst>
          </p:cNvPr>
          <p:cNvSpPr/>
          <p:nvPr/>
        </p:nvSpPr>
        <p:spPr>
          <a:xfrm>
            <a:off x="6134053" y="2284799"/>
            <a:ext cx="4727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prstClr val="black"/>
                </a:solidFill>
                <a:latin typeface="+mj-lt"/>
              </a:rPr>
              <a:t>Lançamento vertical para cima</a:t>
            </a:r>
          </a:p>
        </p:txBody>
      </p:sp>
    </p:spTree>
    <p:extLst>
      <p:ext uri="{BB962C8B-B14F-4D97-AF65-F5344CB8AC3E}">
        <p14:creationId xmlns:p14="http://schemas.microsoft.com/office/powerpoint/2010/main" val="67460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aixaDeTexto 58"/>
          <p:cNvSpPr txBox="1">
            <a:spLocks noChangeArrowheads="1"/>
          </p:cNvSpPr>
          <p:nvPr/>
        </p:nvSpPr>
        <p:spPr bwMode="auto">
          <a:xfrm>
            <a:off x="762000" y="1693628"/>
            <a:ext cx="995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pt-PT" sz="2000" dirty="0">
                <a:latin typeface="+mj-lt"/>
              </a:rPr>
              <a:t>As equações obtidas para partículas em movimento com aceleração constante (MRUV) são aplicáveis ao corpo em queda livre.</a:t>
            </a:r>
          </a:p>
        </p:txBody>
      </p:sp>
      <p:graphicFrame>
        <p:nvGraphicFramePr>
          <p:cNvPr id="60" name="Object 28"/>
          <p:cNvGraphicFramePr>
            <a:graphicFrameLocks noChangeAspect="1"/>
          </p:cNvGraphicFramePr>
          <p:nvPr>
            <p:extLst/>
          </p:nvPr>
        </p:nvGraphicFramePr>
        <p:xfrm>
          <a:off x="6359526" y="4076701"/>
          <a:ext cx="29178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4" name="Equation" r:id="rId3" imgW="1143000" imgH="393480" progId="Equation.DSMT4">
                  <p:embed/>
                </p:oleObj>
              </mc:Choice>
              <mc:Fallback>
                <p:oleObj name="Equation" r:id="rId3" imgW="1143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526" y="4076701"/>
                        <a:ext cx="29178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237855"/>
              </p:ext>
            </p:extLst>
          </p:nvPr>
        </p:nvGraphicFramePr>
        <p:xfrm>
          <a:off x="6359526" y="3070869"/>
          <a:ext cx="1875273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5" name="Equation" r:id="rId5" imgW="660240" imgH="228600" progId="Equation.DSMT4">
                  <p:embed/>
                </p:oleObj>
              </mc:Choice>
              <mc:Fallback>
                <p:oleObj name="Equation" r:id="rId5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526" y="3070869"/>
                        <a:ext cx="1875273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172774"/>
              </p:ext>
            </p:extLst>
          </p:nvPr>
        </p:nvGraphicFramePr>
        <p:xfrm>
          <a:off x="2482851" y="3181219"/>
          <a:ext cx="387667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6" name="Equação" r:id="rId7" imgW="990360" imgH="228600" progId="Equation.3">
                  <p:embed/>
                </p:oleObj>
              </mc:Choice>
              <mc:Fallback>
                <p:oleObj name="Equação" r:id="rId7" imgW="990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1" y="3181219"/>
                        <a:ext cx="3876675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844021"/>
              </p:ext>
            </p:extLst>
          </p:nvPr>
        </p:nvGraphicFramePr>
        <p:xfrm>
          <a:off x="2482851" y="4202463"/>
          <a:ext cx="3656312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7" name="Equação" r:id="rId9" imgW="1536480" imgH="393480" progId="Equation.3">
                  <p:embed/>
                </p:oleObj>
              </mc:Choice>
              <mc:Fallback>
                <p:oleObj name="Equação" r:id="rId9" imgW="153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1" y="4202463"/>
                        <a:ext cx="3656312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to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849887"/>
              </p:ext>
            </p:extLst>
          </p:nvPr>
        </p:nvGraphicFramePr>
        <p:xfrm>
          <a:off x="2507139" y="5605023"/>
          <a:ext cx="3541562" cy="59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8" name="Equation" r:id="rId11" imgW="1930320" imgH="241200" progId="Equation.DSMT4">
                  <p:embed/>
                </p:oleObj>
              </mc:Choice>
              <mc:Fallback>
                <p:oleObj name="Equation" r:id="rId11" imgW="1930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7139" y="5605023"/>
                        <a:ext cx="3541562" cy="596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to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93796"/>
              </p:ext>
            </p:extLst>
          </p:nvPr>
        </p:nvGraphicFramePr>
        <p:xfrm>
          <a:off x="6359526" y="5605023"/>
          <a:ext cx="2376264" cy="585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9" name="Equation" r:id="rId13" imgW="1460160" imgH="241200" progId="Equation.DSMT4">
                  <p:embed/>
                </p:oleObj>
              </mc:Choice>
              <mc:Fallback>
                <p:oleObj name="Equation" r:id="rId13" imgW="1460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526" y="5605023"/>
                        <a:ext cx="2376264" cy="585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376883" y="3940799"/>
            <a:ext cx="33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3"/>
                </a:solidFill>
                <a:latin typeface="+mj-lt"/>
              </a:rPr>
              <a:t>Equação Horária dos Espaços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395537" y="2799063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3"/>
                </a:solidFill>
                <a:latin typeface="+mj-lt"/>
              </a:rPr>
              <a:t>Equação Horária da Velocidade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395537" y="5074779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3"/>
                </a:solidFill>
                <a:latin typeface="+mj-lt"/>
              </a:rPr>
              <a:t>Equação de Torricelli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762000" y="698339"/>
            <a:ext cx="9691687" cy="8064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 spc="-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pt-BR" dirty="0"/>
              <a:t>Equacionamento</a:t>
            </a:r>
          </a:p>
        </p:txBody>
      </p:sp>
    </p:spTree>
    <p:extLst>
      <p:ext uri="{BB962C8B-B14F-4D97-AF65-F5344CB8AC3E}">
        <p14:creationId xmlns:p14="http://schemas.microsoft.com/office/powerpoint/2010/main" val="79026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upo 70"/>
          <p:cNvGrpSpPr/>
          <p:nvPr/>
        </p:nvGrpSpPr>
        <p:grpSpPr>
          <a:xfrm>
            <a:off x="1962464" y="2977118"/>
            <a:ext cx="1866795" cy="3105666"/>
            <a:chOff x="1962464" y="2977118"/>
            <a:chExt cx="1866795" cy="3105666"/>
          </a:xfrm>
        </p:grpSpPr>
        <p:grpSp>
          <p:nvGrpSpPr>
            <p:cNvPr id="64" name="Grupo 63"/>
            <p:cNvGrpSpPr/>
            <p:nvPr/>
          </p:nvGrpSpPr>
          <p:grpSpPr>
            <a:xfrm>
              <a:off x="1962464" y="2977118"/>
              <a:ext cx="606256" cy="3105666"/>
              <a:chOff x="1144672" y="3378200"/>
              <a:chExt cx="606256" cy="3105666"/>
            </a:xfrm>
          </p:grpSpPr>
          <p:cxnSp>
            <p:nvCxnSpPr>
              <p:cNvPr id="39" name="Conector de seta reta 38"/>
              <p:cNvCxnSpPr/>
              <p:nvPr/>
            </p:nvCxnSpPr>
            <p:spPr>
              <a:xfrm>
                <a:off x="1422400" y="3378200"/>
                <a:ext cx="25400" cy="266700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CaixaDeTexto 57"/>
              <p:cNvSpPr txBox="1"/>
              <p:nvPr/>
            </p:nvSpPr>
            <p:spPr>
              <a:xfrm>
                <a:off x="1144672" y="6114534"/>
                <a:ext cx="606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Y (+)</a:t>
                </a:r>
              </a:p>
            </p:txBody>
          </p:sp>
        </p:grpSp>
        <p:grpSp>
          <p:nvGrpSpPr>
            <p:cNvPr id="65" name="Grupo 64"/>
            <p:cNvGrpSpPr/>
            <p:nvPr/>
          </p:nvGrpSpPr>
          <p:grpSpPr>
            <a:xfrm>
              <a:off x="2485410" y="3008868"/>
              <a:ext cx="645626" cy="1977731"/>
              <a:chOff x="2788538" y="3378200"/>
              <a:chExt cx="645626" cy="1977731"/>
            </a:xfrm>
          </p:grpSpPr>
          <p:cxnSp>
            <p:nvCxnSpPr>
              <p:cNvPr id="52" name="Conector de seta reta 51"/>
              <p:cNvCxnSpPr/>
              <p:nvPr/>
            </p:nvCxnSpPr>
            <p:spPr>
              <a:xfrm>
                <a:off x="3091666" y="3378200"/>
                <a:ext cx="0" cy="1562100"/>
              </a:xfrm>
              <a:prstGeom prst="straightConnector1">
                <a:avLst/>
              </a:prstGeom>
              <a:ln w="38100">
                <a:solidFill>
                  <a:srgbClr val="FF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CaixaDeTexto 59"/>
                  <p:cNvSpPr txBox="1"/>
                  <p:nvPr/>
                </p:nvSpPr>
                <p:spPr>
                  <a:xfrm>
                    <a:off x="2788538" y="4953000"/>
                    <a:ext cx="645626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oMath>
                    </a14:m>
                    <a:r>
                      <a:rPr lang="pt-BR" dirty="0"/>
                      <a:t> (+)</a:t>
                    </a:r>
                  </a:p>
                </p:txBody>
              </p:sp>
            </mc:Choice>
            <mc:Fallback xmlns="">
              <p:sp>
                <p:nvSpPr>
                  <p:cNvPr id="60" name="CaixaDeTexto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8538" y="4953000"/>
                    <a:ext cx="645626" cy="402931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r="-8491" b="-2424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upo 65"/>
            <p:cNvGrpSpPr/>
            <p:nvPr/>
          </p:nvGrpSpPr>
          <p:grpSpPr>
            <a:xfrm>
              <a:off x="3190173" y="3008868"/>
              <a:ext cx="639086" cy="1982232"/>
              <a:chOff x="4452088" y="3378200"/>
              <a:chExt cx="639086" cy="1982232"/>
            </a:xfrm>
          </p:grpSpPr>
          <p:cxnSp>
            <p:nvCxnSpPr>
              <p:cNvPr id="44" name="Conector de seta reta 43"/>
              <p:cNvCxnSpPr/>
              <p:nvPr/>
            </p:nvCxnSpPr>
            <p:spPr>
              <a:xfrm>
                <a:off x="4724400" y="3378200"/>
                <a:ext cx="0" cy="1562100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CaixaDeTexto 61"/>
                  <p:cNvSpPr txBox="1"/>
                  <p:nvPr/>
                </p:nvSpPr>
                <p:spPr>
                  <a:xfrm>
                    <a:off x="4452088" y="4991100"/>
                    <a:ext cx="6390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a14:m>
                    <a:r>
                      <a:rPr lang="pt-BR" dirty="0"/>
                      <a:t> (+)</a:t>
                    </a:r>
                  </a:p>
                </p:txBody>
              </p:sp>
            </mc:Choice>
            <mc:Fallback xmlns="">
              <p:sp>
                <p:nvSpPr>
                  <p:cNvPr id="62" name="CaixaDeTexto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2088" y="4991100"/>
                    <a:ext cx="639086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22951" r="-9524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0" name="Grupo 69"/>
          <p:cNvGrpSpPr/>
          <p:nvPr/>
        </p:nvGrpSpPr>
        <p:grpSpPr>
          <a:xfrm>
            <a:off x="7892577" y="2657181"/>
            <a:ext cx="2007975" cy="3043571"/>
            <a:chOff x="7645950" y="2587847"/>
            <a:chExt cx="2007975" cy="3043571"/>
          </a:xfrm>
        </p:grpSpPr>
        <p:grpSp>
          <p:nvGrpSpPr>
            <p:cNvPr id="67" name="Grupo 66"/>
            <p:cNvGrpSpPr/>
            <p:nvPr/>
          </p:nvGrpSpPr>
          <p:grpSpPr>
            <a:xfrm>
              <a:off x="7645950" y="2587847"/>
              <a:ext cx="606256" cy="3043198"/>
              <a:chOff x="6912164" y="3002002"/>
              <a:chExt cx="606256" cy="3043198"/>
            </a:xfrm>
          </p:grpSpPr>
          <p:cxnSp>
            <p:nvCxnSpPr>
              <p:cNvPr id="40" name="Conector de seta reta 39"/>
              <p:cNvCxnSpPr/>
              <p:nvPr/>
            </p:nvCxnSpPr>
            <p:spPr>
              <a:xfrm flipV="1">
                <a:off x="7226300" y="3378200"/>
                <a:ext cx="0" cy="266700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CaixaDeTexto 58"/>
              <p:cNvSpPr txBox="1"/>
              <p:nvPr/>
            </p:nvSpPr>
            <p:spPr>
              <a:xfrm>
                <a:off x="6912164" y="3002002"/>
                <a:ext cx="606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Y (+)</a:t>
                </a:r>
              </a:p>
            </p:txBody>
          </p:sp>
        </p:grpSp>
        <p:grpSp>
          <p:nvGrpSpPr>
            <p:cNvPr id="68" name="Grupo 67"/>
            <p:cNvGrpSpPr/>
            <p:nvPr/>
          </p:nvGrpSpPr>
          <p:grpSpPr>
            <a:xfrm>
              <a:off x="8250939" y="3615587"/>
              <a:ext cx="645626" cy="2015831"/>
              <a:chOff x="8567038" y="3378200"/>
              <a:chExt cx="645626" cy="2015831"/>
            </a:xfrm>
          </p:grpSpPr>
          <p:cxnSp>
            <p:nvCxnSpPr>
              <p:cNvPr id="55" name="Conector de seta reta 54"/>
              <p:cNvCxnSpPr/>
              <p:nvPr/>
            </p:nvCxnSpPr>
            <p:spPr>
              <a:xfrm flipV="1">
                <a:off x="8853468" y="3378200"/>
                <a:ext cx="5566" cy="1562100"/>
              </a:xfrm>
              <a:prstGeom prst="straightConnector1">
                <a:avLst/>
              </a:prstGeom>
              <a:ln w="38100">
                <a:solidFill>
                  <a:srgbClr val="FF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CaixaDeTexto 60"/>
                  <p:cNvSpPr txBox="1"/>
                  <p:nvPr/>
                </p:nvSpPr>
                <p:spPr>
                  <a:xfrm>
                    <a:off x="8567038" y="4991100"/>
                    <a:ext cx="645626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oMath>
                    </a14:m>
                    <a:r>
                      <a:rPr lang="pt-BR" dirty="0"/>
                      <a:t> (+)</a:t>
                    </a:r>
                  </a:p>
                </p:txBody>
              </p:sp>
            </mc:Choice>
            <mc:Fallback xmlns="">
              <p:sp>
                <p:nvSpPr>
                  <p:cNvPr id="61" name="CaixaDeTexto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67038" y="4991100"/>
                    <a:ext cx="645626" cy="40293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8491" b="-2424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9" name="Grupo 68"/>
            <p:cNvGrpSpPr/>
            <p:nvPr/>
          </p:nvGrpSpPr>
          <p:grpSpPr>
            <a:xfrm>
              <a:off x="9059723" y="3592036"/>
              <a:ext cx="594202" cy="2039382"/>
              <a:chOff x="9980157" y="3333750"/>
              <a:chExt cx="594202" cy="2039382"/>
            </a:xfrm>
          </p:grpSpPr>
          <p:cxnSp>
            <p:nvCxnSpPr>
              <p:cNvPr id="47" name="Conector de seta reta 46"/>
              <p:cNvCxnSpPr/>
              <p:nvPr/>
            </p:nvCxnSpPr>
            <p:spPr>
              <a:xfrm>
                <a:off x="10299700" y="3333750"/>
                <a:ext cx="0" cy="1562100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CaixaDeTexto 62"/>
                  <p:cNvSpPr txBox="1"/>
                  <p:nvPr/>
                </p:nvSpPr>
                <p:spPr>
                  <a:xfrm>
                    <a:off x="9980157" y="5003800"/>
                    <a:ext cx="59420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a14:m>
                    <a:r>
                      <a:rPr lang="pt-BR" dirty="0"/>
                      <a:t> (-)</a:t>
                    </a:r>
                  </a:p>
                </p:txBody>
              </p:sp>
            </mc:Choice>
            <mc:Fallback xmlns="">
              <p:sp>
                <p:nvSpPr>
                  <p:cNvPr id="63" name="CaixaDeTexto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80157" y="5003800"/>
                    <a:ext cx="594202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23333" r="-10309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BFA1BEC0-D564-A44C-81DD-E4EED7BF6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66" y="224047"/>
            <a:ext cx="80645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400" b="1" dirty="0">
                <a:latin typeface="+mj-lt"/>
                <a:cs typeface="Arial" panose="020B0604020202020204" pitchFamily="34" charset="0"/>
              </a:rPr>
              <a:t>Orientação do Trajetória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241EA44A-B6D5-B047-BC77-9033759C50A8}"/>
              </a:ext>
            </a:extLst>
          </p:cNvPr>
          <p:cNvSpPr/>
          <p:nvPr/>
        </p:nvSpPr>
        <p:spPr>
          <a:xfrm>
            <a:off x="826660" y="2284799"/>
            <a:ext cx="4727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prstClr val="black"/>
                </a:solidFill>
                <a:latin typeface="+mj-lt"/>
              </a:rPr>
              <a:t>Lançamento vertical para baixo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0D7F5B00-4818-8C4C-B462-98E8BFB5B637}"/>
              </a:ext>
            </a:extLst>
          </p:cNvPr>
          <p:cNvSpPr/>
          <p:nvPr/>
        </p:nvSpPr>
        <p:spPr>
          <a:xfrm>
            <a:off x="6134053" y="2284799"/>
            <a:ext cx="4727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prstClr val="black"/>
                </a:solidFill>
                <a:latin typeface="+mj-lt"/>
              </a:rPr>
              <a:t>Lançamento vertical para cima</a:t>
            </a:r>
          </a:p>
        </p:txBody>
      </p:sp>
    </p:spTree>
    <p:extLst>
      <p:ext uri="{BB962C8B-B14F-4D97-AF65-F5344CB8AC3E}">
        <p14:creationId xmlns:p14="http://schemas.microsoft.com/office/powerpoint/2010/main" val="184032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123505"/>
            <a:ext cx="12192000" cy="2678544"/>
          </a:xfrm>
          <a:prstGeom prst="rect">
            <a:avLst/>
          </a:prstGeom>
          <a:solidFill>
            <a:schemeClr val="tx1">
              <a:lumMod val="65000"/>
            </a:schemeClr>
          </a:solidFill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101" name="Título 1"/>
          <p:cNvSpPr>
            <a:spLocks noGrp="1"/>
          </p:cNvSpPr>
          <p:nvPr>
            <p:ph type="ctrTitle"/>
          </p:nvPr>
        </p:nvSpPr>
        <p:spPr>
          <a:xfrm>
            <a:off x="0" y="2503503"/>
            <a:ext cx="12192000" cy="1824022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6000" b="1" dirty="0">
                <a:latin typeface="Book Antiqua" panose="02040602050305030304" pitchFamily="18" charset="0"/>
              </a:rPr>
              <a:t>QUESTÕES</a:t>
            </a:r>
            <a:endParaRPr lang="pt-BR" altLang="pt-BR" sz="6600" b="1" dirty="0">
              <a:latin typeface="Book Antiqua" panose="02040602050305030304" pitchFamily="18" charset="0"/>
            </a:endParaRPr>
          </a:p>
        </p:txBody>
      </p:sp>
      <p:pic>
        <p:nvPicPr>
          <p:cNvPr id="9223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3338"/>
            <a:ext cx="20129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A9A3E81-E256-E042-8085-6FC7542FC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9283" y="33338"/>
            <a:ext cx="1385217" cy="196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1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 rot="16200000">
            <a:off x="8324851" y="3044282"/>
            <a:ext cx="6857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Boogaloo" panose="03060902030202020203" pitchFamily="66" charset="0"/>
              </a:rPr>
              <a:t>EXERCÍCIOS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30088" y="302969"/>
            <a:ext cx="9874926" cy="5777018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3200" kern="1200" spc="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1) (UNICAMP-SP) – Uma atração que está se tornando muito popular nos parques de diversão consiste em uma plataforma que despenca, a partir do repouso, em queda livre de uma altura de 75m. Quando a plataforma se encontra 30m acima do solo, ela passa a ser freada por uma força constante e atinge o repouso quando chega ao solo. Dado g = 10m/s². </a:t>
            </a:r>
          </a:p>
          <a:p>
            <a:pPr marL="0" indent="0">
              <a:buNone/>
            </a:pPr>
            <a:r>
              <a:rPr lang="pt-BR" sz="2000" dirty="0"/>
              <a:t>a) Qual é o valor absoluto da aceleração da plataforma durante a queda livre?</a:t>
            </a:r>
          </a:p>
          <a:p>
            <a:pPr marL="0" indent="0">
              <a:buNone/>
            </a:pPr>
            <a:r>
              <a:rPr lang="pt-BR" sz="2000" dirty="0"/>
              <a:t>b) Qual é a velocidade da plataforma quando o freio é acionado? </a:t>
            </a:r>
          </a:p>
          <a:p>
            <a:pPr marL="0" indent="0">
              <a:buNone/>
            </a:pPr>
            <a:r>
              <a:rPr lang="pt-BR" sz="2000" dirty="0"/>
              <a:t>c) Qual é o módulo da aceleração necessária para imobilizar a plataforma? </a:t>
            </a:r>
          </a:p>
        </p:txBody>
      </p:sp>
    </p:spTree>
    <p:extLst>
      <p:ext uri="{BB962C8B-B14F-4D97-AF65-F5344CB8AC3E}">
        <p14:creationId xmlns:p14="http://schemas.microsoft.com/office/powerpoint/2010/main" val="6178455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ew">
  <a:themeElements>
    <a:clrScheme name="Personalizada 2">
      <a:dk1>
        <a:sysClr val="windowText" lastClr="000000"/>
      </a:dk1>
      <a:lt1>
        <a:sysClr val="window" lastClr="FFFFFF"/>
      </a:lt1>
      <a:dk2>
        <a:srgbClr val="242852"/>
      </a:dk2>
      <a:lt2>
        <a:srgbClr val="70369A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a 2">
    <a:dk1>
      <a:sysClr val="windowText" lastClr="000000"/>
    </a:dk1>
    <a:lt1>
      <a:sysClr val="window" lastClr="FFFFFF"/>
    </a:lt1>
    <a:dk2>
      <a:srgbClr val="242852"/>
    </a:dk2>
    <a:lt2>
      <a:srgbClr val="70369A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Orgânico</Template>
  <TotalTime>3420</TotalTime>
  <Words>2796</Words>
  <Application>Microsoft Office PowerPoint</Application>
  <PresentationFormat>Widescreen</PresentationFormat>
  <Paragraphs>209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Boogaloo</vt:lpstr>
      <vt:lpstr>Book Antiqua</vt:lpstr>
      <vt:lpstr>Calibri</vt:lpstr>
      <vt:lpstr>Calibri Light</vt:lpstr>
      <vt:lpstr>Cambria Math</vt:lpstr>
      <vt:lpstr>Century Schoolbook</vt:lpstr>
      <vt:lpstr>Wingdings 2</vt:lpstr>
      <vt:lpstr>HDOfficeLightV0</vt:lpstr>
      <vt:lpstr>View</vt:lpstr>
      <vt:lpstr>Equation</vt:lpstr>
      <vt:lpstr>Equação</vt:lpstr>
      <vt:lpstr>FÍSICA</vt:lpstr>
      <vt:lpstr>QUEDA LIVRE E LANÇAMENTO VERTICAL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QUESTÕES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LANÇAMENTO HORIZONTAL</vt:lpstr>
      <vt:lpstr>PowerPoint Presentation</vt:lpstr>
      <vt:lpstr>PowerPoint Presentation</vt:lpstr>
      <vt:lpstr>PowerPoint Presentation</vt:lpstr>
      <vt:lpstr>QUESTÕES</vt:lpstr>
      <vt:lpstr>PowerPoint Presentation</vt:lpstr>
      <vt:lpstr>PowerPoint Presentation</vt:lpstr>
      <vt:lpstr>PowerPoint Presentation</vt:lpstr>
      <vt:lpstr>PowerPoint Presentation</vt:lpstr>
      <vt:lpstr>DESAFIO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creator>Orians, A.J.</dc:creator>
  <cp:lastModifiedBy>Ariany França </cp:lastModifiedBy>
  <cp:revision>189</cp:revision>
  <dcterms:modified xsi:type="dcterms:W3CDTF">2019-03-15T17:31:55Z</dcterms:modified>
</cp:coreProperties>
</file>