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1"/>
  </p:sldMasterIdLst>
  <p:notesMasterIdLst>
    <p:notesMasterId r:id="rId39"/>
  </p:notesMasterIdLst>
  <p:sldIdLst>
    <p:sldId id="296" r:id="rId2"/>
    <p:sldId id="475" r:id="rId3"/>
    <p:sldId id="485" r:id="rId4"/>
    <p:sldId id="470" r:id="rId5"/>
    <p:sldId id="423" r:id="rId6"/>
    <p:sldId id="418" r:id="rId7"/>
    <p:sldId id="417" r:id="rId8"/>
    <p:sldId id="406" r:id="rId9"/>
    <p:sldId id="404" r:id="rId10"/>
    <p:sldId id="425" r:id="rId11"/>
    <p:sldId id="454" r:id="rId12"/>
    <p:sldId id="427" r:id="rId13"/>
    <p:sldId id="469" r:id="rId14"/>
    <p:sldId id="486" r:id="rId15"/>
    <p:sldId id="472" r:id="rId16"/>
    <p:sldId id="473" r:id="rId17"/>
    <p:sldId id="474" r:id="rId18"/>
    <p:sldId id="488" r:id="rId19"/>
    <p:sldId id="487" r:id="rId20"/>
    <p:sldId id="489" r:id="rId21"/>
    <p:sldId id="490" r:id="rId22"/>
    <p:sldId id="491" r:id="rId23"/>
    <p:sldId id="492" r:id="rId24"/>
    <p:sldId id="493" r:id="rId25"/>
    <p:sldId id="495" r:id="rId26"/>
    <p:sldId id="494" r:id="rId27"/>
    <p:sldId id="496" r:id="rId28"/>
    <p:sldId id="497" r:id="rId29"/>
    <p:sldId id="498" r:id="rId30"/>
    <p:sldId id="477" r:id="rId31"/>
    <p:sldId id="478" r:id="rId32"/>
    <p:sldId id="479" r:id="rId33"/>
    <p:sldId id="480" r:id="rId34"/>
    <p:sldId id="483" r:id="rId35"/>
    <p:sldId id="481" r:id="rId36"/>
    <p:sldId id="484" r:id="rId37"/>
    <p:sldId id="464" r:id="rId38"/>
  </p:sldIdLst>
  <p:sldSz cx="9144000" cy="5143500" type="screen16x9"/>
  <p:notesSz cx="6858000" cy="9144000"/>
  <p:embeddedFontLst>
    <p:embeddedFont>
      <p:font typeface="Cambria Math" panose="02040503050406030204" pitchFamily="18" charset="0"/>
      <p:regular r:id="rId40"/>
    </p:embeddedFont>
    <p:embeddedFont>
      <p:font typeface="Patrick Hand SC" panose="020B0604020202020204" charset="0"/>
      <p:regular r:id="rId41"/>
    </p:embeddedFont>
    <p:embeddedFont>
      <p:font typeface="Sniglet"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iano" initials="P" lastIdx="5" clrIdx="0">
    <p:extLst>
      <p:ext uri="{19B8F6BF-5375-455C-9EA6-DF929625EA0E}">
        <p15:presenceInfo xmlns:p15="http://schemas.microsoft.com/office/powerpoint/2012/main" userId="Petia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2A95B7"/>
    <a:srgbClr val="434343"/>
    <a:srgbClr val="C5C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28C0CE-57A3-4D34-A831-E795E7F24F54}">
  <a:tblStyle styleId="{CD28C0CE-57A3-4D34-A831-E795E7F24F54}"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168"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4C50C-22A3-4133-B1C4-A78BB79608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7681CCF3-7ABA-4A17-B3F8-6D53956100F7}">
      <dgm:prSet phldrT="[Text]"/>
      <dgm:spPr/>
      <dgm:t>
        <a:bodyPr/>
        <a:lstStyle/>
        <a:p>
          <a:r>
            <a:rPr lang="pt-BR" dirty="0"/>
            <a:t>Movimento Acelerado</a:t>
          </a:r>
        </a:p>
      </dgm:t>
    </dgm:pt>
    <dgm:pt modelId="{FED4A13E-F3A8-453D-89D4-954C7A53AC42}" type="parTrans" cxnId="{5960B173-C1D3-4863-A74E-5337E5089CF3}">
      <dgm:prSet/>
      <dgm:spPr/>
      <dgm:t>
        <a:bodyPr/>
        <a:lstStyle/>
        <a:p>
          <a:endParaRPr lang="pt-BR"/>
        </a:p>
      </dgm:t>
    </dgm:pt>
    <dgm:pt modelId="{4343B37F-138F-488B-9A2F-A20F77A8BD84}" type="sibTrans" cxnId="{5960B173-C1D3-4863-A74E-5337E5089CF3}">
      <dgm:prSet/>
      <dgm:spPr/>
      <dgm:t>
        <a:bodyPr/>
        <a:lstStyle/>
        <a:p>
          <a:endParaRPr lang="pt-BR"/>
        </a:p>
      </dgm:t>
    </dgm:pt>
    <dgm:pt modelId="{6C6482E6-6344-4D55-8CE5-DE7077A66F4F}" type="pres">
      <dgm:prSet presAssocID="{AC34C50C-22A3-4133-B1C4-A78BB79608BB}" presName="diagram" presStyleCnt="0">
        <dgm:presLayoutVars>
          <dgm:dir/>
          <dgm:resizeHandles val="exact"/>
        </dgm:presLayoutVars>
      </dgm:prSet>
      <dgm:spPr/>
    </dgm:pt>
    <dgm:pt modelId="{5DE404DD-C7DC-4D79-873F-56218FBAB4E2}" type="pres">
      <dgm:prSet presAssocID="{7681CCF3-7ABA-4A17-B3F8-6D53956100F7}" presName="node" presStyleLbl="node1" presStyleIdx="0" presStyleCnt="1">
        <dgm:presLayoutVars>
          <dgm:bulletEnabled val="1"/>
        </dgm:presLayoutVars>
      </dgm:prSet>
      <dgm:spPr/>
    </dgm:pt>
  </dgm:ptLst>
  <dgm:cxnLst>
    <dgm:cxn modelId="{5960B173-C1D3-4863-A74E-5337E5089CF3}" srcId="{AC34C50C-22A3-4133-B1C4-A78BB79608BB}" destId="{7681CCF3-7ABA-4A17-B3F8-6D53956100F7}" srcOrd="0" destOrd="0" parTransId="{FED4A13E-F3A8-453D-89D4-954C7A53AC42}" sibTransId="{4343B37F-138F-488B-9A2F-A20F77A8BD84}"/>
    <dgm:cxn modelId="{4C526C98-3632-41DA-B0B5-66BF3B485B54}" type="presOf" srcId="{7681CCF3-7ABA-4A17-B3F8-6D53956100F7}" destId="{5DE404DD-C7DC-4D79-873F-56218FBAB4E2}" srcOrd="0" destOrd="0" presId="urn:microsoft.com/office/officeart/2005/8/layout/default"/>
    <dgm:cxn modelId="{0DBC12EA-A48B-4F1B-90F2-5F8C9C88ABF3}" type="presOf" srcId="{AC34C50C-22A3-4133-B1C4-A78BB79608BB}" destId="{6C6482E6-6344-4D55-8CE5-DE7077A66F4F}" srcOrd="0" destOrd="0" presId="urn:microsoft.com/office/officeart/2005/8/layout/default"/>
    <dgm:cxn modelId="{C9AB2292-BA14-48BD-9EC7-6558CB57F2DC}" type="presParOf" srcId="{6C6482E6-6344-4D55-8CE5-DE7077A66F4F}" destId="{5DE404DD-C7DC-4D79-873F-56218FBAB4E2}"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34C50C-22A3-4133-B1C4-A78BB79608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7681CCF3-7ABA-4A17-B3F8-6D53956100F7}">
      <dgm:prSet phldrT="[Text]"/>
      <dgm:spPr/>
      <dgm:t>
        <a:bodyPr/>
        <a:lstStyle/>
        <a:p>
          <a:r>
            <a:rPr lang="pt-BR" dirty="0"/>
            <a:t>Movimento Retardado</a:t>
          </a:r>
        </a:p>
      </dgm:t>
    </dgm:pt>
    <dgm:pt modelId="{FED4A13E-F3A8-453D-89D4-954C7A53AC42}" type="parTrans" cxnId="{5960B173-C1D3-4863-A74E-5337E5089CF3}">
      <dgm:prSet/>
      <dgm:spPr/>
      <dgm:t>
        <a:bodyPr/>
        <a:lstStyle/>
        <a:p>
          <a:endParaRPr lang="pt-BR"/>
        </a:p>
      </dgm:t>
    </dgm:pt>
    <dgm:pt modelId="{4343B37F-138F-488B-9A2F-A20F77A8BD84}" type="sibTrans" cxnId="{5960B173-C1D3-4863-A74E-5337E5089CF3}">
      <dgm:prSet/>
      <dgm:spPr/>
      <dgm:t>
        <a:bodyPr/>
        <a:lstStyle/>
        <a:p>
          <a:endParaRPr lang="pt-BR"/>
        </a:p>
      </dgm:t>
    </dgm:pt>
    <dgm:pt modelId="{6C6482E6-6344-4D55-8CE5-DE7077A66F4F}" type="pres">
      <dgm:prSet presAssocID="{AC34C50C-22A3-4133-B1C4-A78BB79608BB}" presName="diagram" presStyleCnt="0">
        <dgm:presLayoutVars>
          <dgm:dir/>
          <dgm:resizeHandles val="exact"/>
        </dgm:presLayoutVars>
      </dgm:prSet>
      <dgm:spPr/>
    </dgm:pt>
    <dgm:pt modelId="{5DE404DD-C7DC-4D79-873F-56218FBAB4E2}" type="pres">
      <dgm:prSet presAssocID="{7681CCF3-7ABA-4A17-B3F8-6D53956100F7}" presName="node" presStyleLbl="node1" presStyleIdx="0" presStyleCnt="1">
        <dgm:presLayoutVars>
          <dgm:bulletEnabled val="1"/>
        </dgm:presLayoutVars>
      </dgm:prSet>
      <dgm:spPr/>
    </dgm:pt>
  </dgm:ptLst>
  <dgm:cxnLst>
    <dgm:cxn modelId="{5960B173-C1D3-4863-A74E-5337E5089CF3}" srcId="{AC34C50C-22A3-4133-B1C4-A78BB79608BB}" destId="{7681CCF3-7ABA-4A17-B3F8-6D53956100F7}" srcOrd="0" destOrd="0" parTransId="{FED4A13E-F3A8-453D-89D4-954C7A53AC42}" sibTransId="{4343B37F-138F-488B-9A2F-A20F77A8BD84}"/>
    <dgm:cxn modelId="{4C526C98-3632-41DA-B0B5-66BF3B485B54}" type="presOf" srcId="{7681CCF3-7ABA-4A17-B3F8-6D53956100F7}" destId="{5DE404DD-C7DC-4D79-873F-56218FBAB4E2}" srcOrd="0" destOrd="0" presId="urn:microsoft.com/office/officeart/2005/8/layout/default"/>
    <dgm:cxn modelId="{0DBC12EA-A48B-4F1B-90F2-5F8C9C88ABF3}" type="presOf" srcId="{AC34C50C-22A3-4133-B1C4-A78BB79608BB}" destId="{6C6482E6-6344-4D55-8CE5-DE7077A66F4F}" srcOrd="0" destOrd="0" presId="urn:microsoft.com/office/officeart/2005/8/layout/default"/>
    <dgm:cxn modelId="{C9AB2292-BA14-48BD-9EC7-6558CB57F2DC}" type="presParOf" srcId="{6C6482E6-6344-4D55-8CE5-DE7077A66F4F}" destId="{5DE404DD-C7DC-4D79-873F-56218FBAB4E2}"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404DD-C7DC-4D79-873F-56218FBAB4E2}">
      <dsp:nvSpPr>
        <dsp:cNvPr id="0" name=""/>
        <dsp:cNvSpPr/>
      </dsp:nvSpPr>
      <dsp:spPr>
        <a:xfrm>
          <a:off x="560758" y="73"/>
          <a:ext cx="902154" cy="5412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Movimento Acelerado</a:t>
          </a:r>
        </a:p>
      </dsp:txBody>
      <dsp:txXfrm>
        <a:off x="560758" y="73"/>
        <a:ext cx="902154" cy="541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404DD-C7DC-4D79-873F-56218FBAB4E2}">
      <dsp:nvSpPr>
        <dsp:cNvPr id="0" name=""/>
        <dsp:cNvSpPr/>
      </dsp:nvSpPr>
      <dsp:spPr>
        <a:xfrm>
          <a:off x="560758" y="73"/>
          <a:ext cx="902154" cy="5412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Movimento Retardado</a:t>
          </a:r>
        </a:p>
      </dsp:txBody>
      <dsp:txXfrm>
        <a:off x="560758" y="73"/>
        <a:ext cx="902154" cy="5412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589632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5842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83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338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01421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14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815525" y="1991825"/>
            <a:ext cx="5585400" cy="1159800"/>
          </a:xfrm>
          <a:prstGeom prst="rect">
            <a:avLst/>
          </a:prstGeom>
        </p:spPr>
        <p:txBody>
          <a:bodyPr lIns="91425" tIns="91425" rIns="91425" bIns="91425" anchor="ctr" anchorCtr="0"/>
          <a:lstStyle>
            <a:lvl1pPr lvl="0">
              <a:spcBef>
                <a:spcPts val="0"/>
              </a:spcBef>
              <a:buSzPct val="100000"/>
              <a:defRPr sz="6000" b="0"/>
            </a:lvl1pPr>
            <a:lvl2pPr lvl="1">
              <a:spcBef>
                <a:spcPts val="0"/>
              </a:spcBef>
              <a:buSzPct val="100000"/>
              <a:defRPr sz="6000" b="0"/>
            </a:lvl2pPr>
            <a:lvl3pPr lvl="2">
              <a:spcBef>
                <a:spcPts val="0"/>
              </a:spcBef>
              <a:buSzPct val="100000"/>
              <a:defRPr sz="6000" b="0"/>
            </a:lvl3pPr>
            <a:lvl4pPr lvl="3">
              <a:spcBef>
                <a:spcPts val="0"/>
              </a:spcBef>
              <a:buSzPct val="100000"/>
              <a:defRPr sz="6000" b="0"/>
            </a:lvl4pPr>
            <a:lvl5pPr lvl="4">
              <a:spcBef>
                <a:spcPts val="0"/>
              </a:spcBef>
              <a:buSzPct val="100000"/>
              <a:defRPr sz="6000" b="0"/>
            </a:lvl5pPr>
            <a:lvl6pPr lvl="5">
              <a:spcBef>
                <a:spcPts val="0"/>
              </a:spcBef>
              <a:buSzPct val="100000"/>
              <a:defRPr sz="6000" b="0"/>
            </a:lvl6pPr>
            <a:lvl7pPr lvl="6">
              <a:spcBef>
                <a:spcPts val="0"/>
              </a:spcBef>
              <a:buSzPct val="100000"/>
              <a:defRPr sz="6000" b="0"/>
            </a:lvl7pPr>
            <a:lvl8pPr lvl="7">
              <a:spcBef>
                <a:spcPts val="0"/>
              </a:spcBef>
              <a:buSzPct val="100000"/>
              <a:defRPr sz="6000" b="0"/>
            </a:lvl8pPr>
            <a:lvl9pPr lvl="8">
              <a:spcBef>
                <a:spcPts val="0"/>
              </a:spcBef>
              <a:buSzPct val="100000"/>
              <a:defRPr sz="6000" b="0"/>
            </a:lvl9pPr>
          </a:lstStyle>
          <a:p>
            <a:r>
              <a:rPr lang="pt-BR"/>
              <a:t>Clique para editar o título mestre</a:t>
            </a:r>
            <a:endParaRPr/>
          </a:p>
        </p:txBody>
      </p:sp>
    </p:spTree>
    <p:extLst>
      <p:ext uri="{BB962C8B-B14F-4D97-AF65-F5344CB8AC3E}">
        <p14:creationId xmlns:p14="http://schemas.microsoft.com/office/powerpoint/2010/main" val="17802621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049500" y="796175"/>
            <a:ext cx="7020900" cy="750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pt-BR"/>
              <a:t>Clique para editar o título mestre</a:t>
            </a:r>
            <a:endParaRPr/>
          </a:p>
        </p:txBody>
      </p:sp>
      <p:sp>
        <p:nvSpPr>
          <p:cNvPr id="18" name="Shape 18"/>
          <p:cNvSpPr txBox="1">
            <a:spLocks noGrp="1"/>
          </p:cNvSpPr>
          <p:nvPr>
            <p:ph type="body" idx="1"/>
          </p:nvPr>
        </p:nvSpPr>
        <p:spPr>
          <a:xfrm>
            <a:off x="1049500" y="1437425"/>
            <a:ext cx="7020900" cy="2706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pt-BR"/>
              <a:t>Clique para editar o texto mestre</a:t>
            </a:r>
          </a:p>
        </p:txBody>
      </p:sp>
    </p:spTree>
    <p:extLst>
      <p:ext uri="{BB962C8B-B14F-4D97-AF65-F5344CB8AC3E}">
        <p14:creationId xmlns:p14="http://schemas.microsoft.com/office/powerpoint/2010/main" val="16442412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049500" y="796175"/>
            <a:ext cx="7020900" cy="750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pt-BR"/>
              <a:t>Clique para editar o título mestre</a:t>
            </a:r>
            <a:endParaRPr/>
          </a:p>
        </p:txBody>
      </p:sp>
      <p:sp>
        <p:nvSpPr>
          <p:cNvPr id="21" name="Shape 21"/>
          <p:cNvSpPr txBox="1">
            <a:spLocks noGrp="1"/>
          </p:cNvSpPr>
          <p:nvPr>
            <p:ph type="body" idx="1"/>
          </p:nvPr>
        </p:nvSpPr>
        <p:spPr>
          <a:xfrm>
            <a:off x="1049500" y="1459650"/>
            <a:ext cx="3417900" cy="2750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pPr lvl="0"/>
            <a:r>
              <a:rPr lang="pt-BR"/>
              <a:t>Clique para editar o texto mestre</a:t>
            </a:r>
          </a:p>
        </p:txBody>
      </p:sp>
      <p:sp>
        <p:nvSpPr>
          <p:cNvPr id="22" name="Shape 22"/>
          <p:cNvSpPr txBox="1">
            <a:spLocks noGrp="1"/>
          </p:cNvSpPr>
          <p:nvPr>
            <p:ph type="body" idx="2"/>
          </p:nvPr>
        </p:nvSpPr>
        <p:spPr>
          <a:xfrm>
            <a:off x="4676724" y="1459650"/>
            <a:ext cx="3393599" cy="2750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pPr lvl="0"/>
            <a:r>
              <a:rPr lang="pt-BR"/>
              <a:t>Clique para editar o texto mestre</a:t>
            </a:r>
          </a:p>
        </p:txBody>
      </p:sp>
    </p:spTree>
    <p:extLst>
      <p:ext uri="{BB962C8B-B14F-4D97-AF65-F5344CB8AC3E}">
        <p14:creationId xmlns:p14="http://schemas.microsoft.com/office/powerpoint/2010/main" val="16667710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049500" y="796175"/>
            <a:ext cx="7020900" cy="750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pt-BR"/>
              <a:t>Clique para editar o título mestre</a:t>
            </a:r>
            <a:endParaRPr/>
          </a:p>
        </p:txBody>
      </p:sp>
    </p:spTree>
    <p:extLst>
      <p:ext uri="{BB962C8B-B14F-4D97-AF65-F5344CB8AC3E}">
        <p14:creationId xmlns:p14="http://schemas.microsoft.com/office/powerpoint/2010/main" val="1107168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1604425" y="3720500"/>
            <a:ext cx="5935200" cy="519600"/>
          </a:xfrm>
          <a:prstGeom prst="rect">
            <a:avLst/>
          </a:prstGeom>
        </p:spPr>
        <p:txBody>
          <a:bodyPr lIns="91425" tIns="91425" rIns="91425" bIns="91425" anchor="b" anchorCtr="0"/>
          <a:lstStyle>
            <a:lvl1pPr lvl="0" algn="ctr">
              <a:spcBef>
                <a:spcPts val="360"/>
              </a:spcBef>
              <a:buSzPct val="100000"/>
              <a:buNone/>
              <a:defRPr sz="1800">
                <a:solidFill>
                  <a:srgbClr val="2A95B7"/>
                </a:solidFill>
              </a:defRPr>
            </a:lvl1pPr>
          </a:lstStyle>
          <a:p>
            <a:pPr lvl="0"/>
            <a:r>
              <a:rPr lang="pt-BR"/>
              <a:t>Clique para editar o texto mestre</a:t>
            </a:r>
          </a:p>
        </p:txBody>
      </p:sp>
    </p:spTree>
    <p:extLst>
      <p:ext uri="{BB962C8B-B14F-4D97-AF65-F5344CB8AC3E}">
        <p14:creationId xmlns:p14="http://schemas.microsoft.com/office/powerpoint/2010/main" val="36801459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749643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ig Image">
    <p:bg>
      <p:bgPr>
        <a:solidFill>
          <a:srgbClr val="2A95B7"/>
        </a:solidFill>
        <a:effectLst/>
      </p:bgPr>
    </p:bg>
    <p:spTree>
      <p:nvGrpSpPr>
        <p:cNvPr id="1" name="Shape 33"/>
        <p:cNvGrpSpPr/>
        <p:nvPr/>
      </p:nvGrpSpPr>
      <p:grpSpPr>
        <a:xfrm>
          <a:off x="0" y="0"/>
          <a:ext cx="0" cy="0"/>
          <a:chOff x="0" y="0"/>
          <a:chExt cx="0" cy="0"/>
        </a:xfrm>
      </p:grpSpPr>
      <p:pic>
        <p:nvPicPr>
          <p:cNvPr id="34" name="Shape 34" descr="scene_trans.png"/>
          <p:cNvPicPr preferRelativeResize="0"/>
          <p:nvPr/>
        </p:nvPicPr>
        <p:blipFill>
          <a:blip r:embed="rId2">
            <a:alphaModFix/>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35198830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49500" y="796175"/>
            <a:ext cx="7020900" cy="750300"/>
          </a:xfrm>
          <a:prstGeom prst="rect">
            <a:avLst/>
          </a:prstGeom>
          <a:noFill/>
          <a:ln>
            <a:noFill/>
          </a:ln>
        </p:spPr>
        <p:txBody>
          <a:bodyPr lIns="91425" tIns="91425" rIns="91425" bIns="91425" anchor="t" anchorCtr="0"/>
          <a:lstStyle>
            <a:lvl1pPr lvl="0">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7" name="Shape 7"/>
          <p:cNvSpPr txBox="1">
            <a:spLocks noGrp="1"/>
          </p:cNvSpPr>
          <p:nvPr>
            <p:ph type="body" idx="1"/>
          </p:nvPr>
        </p:nvSpPr>
        <p:spPr>
          <a:xfrm>
            <a:off x="1049500" y="1437425"/>
            <a:ext cx="7020900" cy="2706900"/>
          </a:xfrm>
          <a:prstGeom prst="rect">
            <a:avLst/>
          </a:prstGeom>
          <a:noFill/>
          <a:ln>
            <a:noFill/>
          </a:ln>
        </p:spPr>
        <p:txBody>
          <a:bodyPr lIns="91425" tIns="91425" rIns="91425" bIns="91425" anchor="t" anchorCtr="0"/>
          <a:lstStyle>
            <a:lvl1pPr lvl="0">
              <a:spcBef>
                <a:spcPts val="600"/>
              </a:spcBef>
              <a:buClr>
                <a:srgbClr val="2A95B7"/>
              </a:buClr>
              <a:buSzPct val="100000"/>
              <a:buFont typeface="Sniglet"/>
              <a:buChar char="+"/>
              <a:defRPr sz="2400">
                <a:solidFill>
                  <a:srgbClr val="434343"/>
                </a:solidFill>
                <a:latin typeface="Sniglet"/>
                <a:ea typeface="Sniglet"/>
                <a:cs typeface="Sniglet"/>
                <a:sym typeface="Sniglet"/>
              </a:defRPr>
            </a:lvl1pPr>
            <a:lvl2pPr lvl="1">
              <a:spcBef>
                <a:spcPts val="480"/>
              </a:spcBef>
              <a:buClr>
                <a:srgbClr val="2A95B7"/>
              </a:buClr>
              <a:buSzPct val="100000"/>
              <a:buFont typeface="Sniglet"/>
              <a:buChar char="+"/>
              <a:defRPr sz="2400">
                <a:solidFill>
                  <a:srgbClr val="434343"/>
                </a:solidFill>
                <a:latin typeface="Sniglet"/>
                <a:ea typeface="Sniglet"/>
                <a:cs typeface="Sniglet"/>
                <a:sym typeface="Sniglet"/>
              </a:defRPr>
            </a:lvl2pPr>
            <a:lvl3pPr lvl="2">
              <a:spcBef>
                <a:spcPts val="480"/>
              </a:spcBef>
              <a:buClr>
                <a:srgbClr val="2A95B7"/>
              </a:buClr>
              <a:buSzPct val="100000"/>
              <a:buFont typeface="Sniglet"/>
              <a:buChar char="+"/>
              <a:defRPr sz="2400">
                <a:solidFill>
                  <a:srgbClr val="434343"/>
                </a:solidFill>
                <a:latin typeface="Sniglet"/>
                <a:ea typeface="Sniglet"/>
                <a:cs typeface="Sniglet"/>
                <a:sym typeface="Sniglet"/>
              </a:defRPr>
            </a:lvl3pPr>
            <a:lvl4pPr lvl="3">
              <a:spcBef>
                <a:spcPts val="360"/>
              </a:spcBef>
              <a:buClr>
                <a:srgbClr val="2A95B7"/>
              </a:buClr>
              <a:buSzPct val="100000"/>
              <a:buFont typeface="Sniglet"/>
              <a:buChar char="+"/>
              <a:defRPr sz="2400">
                <a:solidFill>
                  <a:srgbClr val="434343"/>
                </a:solidFill>
                <a:latin typeface="Sniglet"/>
                <a:ea typeface="Sniglet"/>
                <a:cs typeface="Sniglet"/>
                <a:sym typeface="Sniglet"/>
              </a:defRPr>
            </a:lvl4pPr>
            <a:lvl5pPr lvl="4">
              <a:spcBef>
                <a:spcPts val="360"/>
              </a:spcBef>
              <a:buClr>
                <a:srgbClr val="2A95B7"/>
              </a:buClr>
              <a:buSzPct val="100000"/>
              <a:buFont typeface="Sniglet"/>
              <a:buChar char="+"/>
              <a:defRPr sz="2400">
                <a:solidFill>
                  <a:srgbClr val="434343"/>
                </a:solidFill>
                <a:latin typeface="Sniglet"/>
                <a:ea typeface="Sniglet"/>
                <a:cs typeface="Sniglet"/>
                <a:sym typeface="Sniglet"/>
              </a:defRPr>
            </a:lvl5pPr>
            <a:lvl6pPr lvl="5">
              <a:spcBef>
                <a:spcPts val="360"/>
              </a:spcBef>
              <a:buClr>
                <a:srgbClr val="2A95B7"/>
              </a:buClr>
              <a:buSzPct val="100000"/>
              <a:buFont typeface="Sniglet"/>
              <a:buChar char="+"/>
              <a:defRPr sz="2400">
                <a:solidFill>
                  <a:srgbClr val="434343"/>
                </a:solidFill>
                <a:latin typeface="Sniglet"/>
                <a:ea typeface="Sniglet"/>
                <a:cs typeface="Sniglet"/>
                <a:sym typeface="Sniglet"/>
              </a:defRPr>
            </a:lvl6pPr>
            <a:lvl7pPr lvl="6">
              <a:spcBef>
                <a:spcPts val="360"/>
              </a:spcBef>
              <a:buClr>
                <a:srgbClr val="2A95B7"/>
              </a:buClr>
              <a:buSzPct val="100000"/>
              <a:buFont typeface="Sniglet"/>
              <a:buChar char="+"/>
              <a:defRPr sz="2400">
                <a:solidFill>
                  <a:srgbClr val="434343"/>
                </a:solidFill>
                <a:latin typeface="Sniglet"/>
                <a:ea typeface="Sniglet"/>
                <a:cs typeface="Sniglet"/>
                <a:sym typeface="Sniglet"/>
              </a:defRPr>
            </a:lvl7pPr>
            <a:lvl8pPr lvl="7">
              <a:spcBef>
                <a:spcPts val="360"/>
              </a:spcBef>
              <a:buClr>
                <a:srgbClr val="434343"/>
              </a:buClr>
              <a:buSzPct val="100000"/>
              <a:buFont typeface="Sniglet"/>
              <a:buChar char="+"/>
              <a:defRPr sz="2400">
                <a:solidFill>
                  <a:srgbClr val="434343"/>
                </a:solidFill>
                <a:latin typeface="Sniglet"/>
                <a:ea typeface="Sniglet"/>
                <a:cs typeface="Sniglet"/>
                <a:sym typeface="Sniglet"/>
              </a:defRPr>
            </a:lvl8pPr>
            <a:lvl9pPr lvl="8">
              <a:spcBef>
                <a:spcPts val="360"/>
              </a:spcBef>
              <a:buClr>
                <a:srgbClr val="434343"/>
              </a:buClr>
              <a:buSzPct val="100000"/>
              <a:buFont typeface="Sniglet"/>
              <a:buChar char="+"/>
              <a:defRPr sz="2400">
                <a:solidFill>
                  <a:srgbClr val="434343"/>
                </a:solidFill>
                <a:latin typeface="Sniglet"/>
                <a:ea typeface="Sniglet"/>
                <a:cs typeface="Sniglet"/>
                <a:sym typeface="Sniglet"/>
              </a:defRPr>
            </a:lvl9pPr>
          </a:lstStyle>
          <a:p>
            <a:endParaRPr/>
          </a:p>
        </p:txBody>
      </p:sp>
    </p:spTree>
    <p:extLst>
      <p:ext uri="{BB962C8B-B14F-4D97-AF65-F5344CB8AC3E}">
        <p14:creationId xmlns:p14="http://schemas.microsoft.com/office/powerpoint/2010/main" val="2081530333"/>
      </p:ext>
    </p:extLst>
  </p:cSld>
  <p:clrMap bg1="lt1" tx1="dk1" bg2="dk2" tx2="lt2" accent1="accent1" accent2="accent2" accent3="accent3" accent4="accent4" accent5="accent5" accent6="accent6" hlink="hlink" folHlink="folHlink"/>
  <p:sldLayoutIdLst>
    <p:sldLayoutId id="2147483708" r:id="rId1"/>
    <p:sldLayoutId id="2147483711" r:id="rId2"/>
    <p:sldLayoutId id="2147483712" r:id="rId3"/>
    <p:sldLayoutId id="2147483714" r:id="rId4"/>
    <p:sldLayoutId id="2147483715" r:id="rId5"/>
    <p:sldLayoutId id="2147483716" r:id="rId6"/>
    <p:sldLayoutId id="2147483717" r:id="rId7"/>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1966799" y="1931190"/>
            <a:ext cx="5482857" cy="1159800"/>
          </a:xfrm>
          <a:prstGeom prst="rect">
            <a:avLst/>
          </a:prstGeom>
        </p:spPr>
        <p:txBody>
          <a:bodyPr lIns="91425" tIns="91425" rIns="91425" bIns="91425" anchor="ctr" anchorCtr="0">
            <a:noAutofit/>
          </a:bodyPr>
          <a:lstStyle/>
          <a:p>
            <a:pPr lvl="0" algn="ctr">
              <a:spcBef>
                <a:spcPts val="0"/>
              </a:spcBef>
              <a:buNone/>
            </a:pPr>
            <a:r>
              <a:rPr lang="pt-BR" dirty="0"/>
              <a:t>CINEMÁTICA</a:t>
            </a:r>
            <a:endParaRPr lang="en" dirty="0"/>
          </a:p>
        </p:txBody>
      </p:sp>
      <p:pic>
        <p:nvPicPr>
          <p:cNvPr id="4" name="Picture 2"/>
          <p:cNvPicPr>
            <a:picLocks noChangeAspect="1" noChangeArrowheads="1"/>
          </p:cNvPicPr>
          <p:nvPr/>
        </p:nvPicPr>
        <p:blipFill>
          <a:blip r:embed="rId3"/>
          <a:stretch>
            <a:fillRect/>
          </a:stretch>
        </p:blipFill>
        <p:spPr bwMode="auto">
          <a:xfrm>
            <a:off x="983934" y="606205"/>
            <a:ext cx="813601" cy="1152128"/>
          </a:xfrm>
          <a:prstGeom prst="rect">
            <a:avLst/>
          </a:prstGeom>
          <a:noFill/>
        </p:spPr>
      </p:pic>
      <p:sp>
        <p:nvSpPr>
          <p:cNvPr id="2" name="CaixaDeTexto 1"/>
          <p:cNvSpPr txBox="1"/>
          <p:nvPr/>
        </p:nvSpPr>
        <p:spPr>
          <a:xfrm>
            <a:off x="1660071" y="3789194"/>
            <a:ext cx="5823857" cy="369332"/>
          </a:xfrm>
          <a:prstGeom prst="rect">
            <a:avLst/>
          </a:prstGeom>
          <a:noFill/>
        </p:spPr>
        <p:txBody>
          <a:bodyPr wrap="square" rtlCol="0">
            <a:spAutoFit/>
          </a:bodyPr>
          <a:lstStyle/>
          <a:p>
            <a:pPr algn="ctr"/>
            <a:r>
              <a:rPr lang="pt-BR" sz="1800" dirty="0">
                <a:latin typeface="Patrick Hand SC" panose="020B0604020202020204" charset="0"/>
              </a:rPr>
              <a:t>Professores: Arthur Farias/ Christian Oliveira</a:t>
            </a:r>
            <a:endParaRPr lang="pt-BR" sz="1800" dirty="0"/>
          </a:p>
        </p:txBody>
      </p:sp>
      <p:pic>
        <p:nvPicPr>
          <p:cNvPr id="8" name="Imagem 7"/>
          <p:cNvPicPr>
            <a:picLocks noChangeAspect="1"/>
          </p:cNvPicPr>
          <p:nvPr/>
        </p:nvPicPr>
        <p:blipFill>
          <a:blip r:embed="rId4"/>
          <a:stretch>
            <a:fillRect/>
          </a:stretch>
        </p:blipFill>
        <p:spPr>
          <a:xfrm>
            <a:off x="6977578" y="606205"/>
            <a:ext cx="1382813" cy="1236200"/>
          </a:xfrm>
          <a:prstGeom prst="rect">
            <a:avLst/>
          </a:prstGeom>
        </p:spPr>
      </p:pic>
    </p:spTree>
    <p:extLst>
      <p:ext uri="{BB962C8B-B14F-4D97-AF65-F5344CB8AC3E}">
        <p14:creationId xmlns:p14="http://schemas.microsoft.com/office/powerpoint/2010/main" val="53648049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graficos">
            <a:extLst>
              <a:ext uri="{FF2B5EF4-FFF2-40B4-BE49-F238E27FC236}">
                <a16:creationId xmlns:a16="http://schemas.microsoft.com/office/drawing/2014/main" id="{ADB39E4C-932A-4AC4-9577-F3C62EC3FE63}"/>
              </a:ext>
            </a:extLst>
          </p:cNvPr>
          <p:cNvPicPr>
            <a:picLocks noChangeAspect="1" noChangeArrowheads="1"/>
          </p:cNvPicPr>
          <p:nvPr/>
        </p:nvPicPr>
        <p:blipFill>
          <a:blip r:embed="rId2">
            <a:clrChange>
              <a:clrFrom>
                <a:srgbClr val="F9E6E8"/>
              </a:clrFrom>
              <a:clrTo>
                <a:srgbClr val="F9E6E8">
                  <a:alpha val="0"/>
                </a:srgbClr>
              </a:clrTo>
            </a:clrChange>
            <a:extLst>
              <a:ext uri="{28A0092B-C50C-407E-A947-70E740481C1C}">
                <a14:useLocalDpi xmlns:a14="http://schemas.microsoft.com/office/drawing/2010/main" val="0"/>
              </a:ext>
            </a:extLst>
          </a:blip>
          <a:srcRect t="6966" b="48169"/>
          <a:stretch>
            <a:fillRect/>
          </a:stretch>
        </p:blipFill>
        <p:spPr bwMode="auto">
          <a:xfrm>
            <a:off x="1566607" y="2001372"/>
            <a:ext cx="6010786" cy="222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Texto 2">
            <a:extLst>
              <a:ext uri="{FF2B5EF4-FFF2-40B4-BE49-F238E27FC236}">
                <a16:creationId xmlns:a16="http://schemas.microsoft.com/office/drawing/2014/main" id="{1FFF8F05-4EA6-4538-A8AE-2EBF8757C7D5}"/>
              </a:ext>
            </a:extLst>
          </p:cNvPr>
          <p:cNvSpPr>
            <a:spLocks noGrp="1"/>
          </p:cNvSpPr>
          <p:nvPr>
            <p:ph type="body" idx="1"/>
          </p:nvPr>
        </p:nvSpPr>
        <p:spPr/>
        <p:txBody>
          <a:bodyPr/>
          <a:lstStyle/>
          <a:p>
            <a:pPr algn="ctr">
              <a:buNone/>
            </a:pPr>
            <a:r>
              <a:rPr lang="pt-BR" dirty="0">
                <a:solidFill>
                  <a:schemeClr val="tx1"/>
                </a:solidFill>
              </a:rPr>
              <a:t>Diagrama </a:t>
            </a:r>
            <a:r>
              <a:rPr lang="pt-BR" b="1" dirty="0">
                <a:solidFill>
                  <a:schemeClr val="tx1"/>
                </a:solidFill>
              </a:rPr>
              <a:t>posição</a:t>
            </a:r>
            <a:r>
              <a:rPr lang="pt-BR" dirty="0">
                <a:solidFill>
                  <a:schemeClr val="tx1"/>
                </a:solidFill>
              </a:rPr>
              <a:t> versus </a:t>
            </a:r>
            <a:r>
              <a:rPr lang="pt-BR" b="1" dirty="0">
                <a:solidFill>
                  <a:schemeClr val="tx1"/>
                </a:solidFill>
              </a:rPr>
              <a:t>tempo</a:t>
            </a:r>
            <a:r>
              <a:rPr lang="pt-BR" dirty="0">
                <a:solidFill>
                  <a:schemeClr val="tx1"/>
                </a:solidFill>
              </a:rPr>
              <a:t> (s x t)</a:t>
            </a:r>
          </a:p>
        </p:txBody>
      </p:sp>
      <p:sp>
        <p:nvSpPr>
          <p:cNvPr id="8" name="Título 7">
            <a:extLst>
              <a:ext uri="{FF2B5EF4-FFF2-40B4-BE49-F238E27FC236}">
                <a16:creationId xmlns:a16="http://schemas.microsoft.com/office/drawing/2014/main" id="{E39685F7-189D-4B21-A8AD-88A563D44518}"/>
              </a:ext>
            </a:extLst>
          </p:cNvPr>
          <p:cNvSpPr>
            <a:spLocks noGrp="1"/>
          </p:cNvSpPr>
          <p:nvPr>
            <p:ph type="title"/>
          </p:nvPr>
        </p:nvSpPr>
        <p:spPr/>
        <p:txBody>
          <a:bodyPr/>
          <a:lstStyle/>
          <a:p>
            <a:r>
              <a:rPr lang="pt-BR" dirty="0"/>
              <a:t>Diagramas</a:t>
            </a:r>
          </a:p>
        </p:txBody>
      </p:sp>
    </p:spTree>
    <p:extLst>
      <p:ext uri="{BB962C8B-B14F-4D97-AF65-F5344CB8AC3E}">
        <p14:creationId xmlns:p14="http://schemas.microsoft.com/office/powerpoint/2010/main" val="17643813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1FFF8F05-4EA6-4538-A8AE-2EBF8757C7D5}"/>
              </a:ext>
            </a:extLst>
          </p:cNvPr>
          <p:cNvSpPr>
            <a:spLocks noGrp="1"/>
          </p:cNvSpPr>
          <p:nvPr>
            <p:ph type="body" idx="1"/>
          </p:nvPr>
        </p:nvSpPr>
        <p:spPr/>
        <p:txBody>
          <a:bodyPr/>
          <a:lstStyle/>
          <a:p>
            <a:pPr algn="ctr">
              <a:buNone/>
            </a:pPr>
            <a:r>
              <a:rPr lang="pt-BR" dirty="0">
                <a:solidFill>
                  <a:schemeClr val="tx1"/>
                </a:solidFill>
              </a:rPr>
              <a:t>Diagrama </a:t>
            </a:r>
            <a:r>
              <a:rPr lang="pt-BR" b="1" dirty="0">
                <a:solidFill>
                  <a:schemeClr val="tx1"/>
                </a:solidFill>
              </a:rPr>
              <a:t>velocidade</a:t>
            </a:r>
            <a:r>
              <a:rPr lang="pt-BR" dirty="0">
                <a:solidFill>
                  <a:schemeClr val="tx1"/>
                </a:solidFill>
              </a:rPr>
              <a:t> versus </a:t>
            </a:r>
            <a:r>
              <a:rPr lang="pt-BR" b="1" dirty="0">
                <a:solidFill>
                  <a:schemeClr val="tx1"/>
                </a:solidFill>
              </a:rPr>
              <a:t>tempo</a:t>
            </a:r>
            <a:r>
              <a:rPr lang="pt-BR" dirty="0">
                <a:solidFill>
                  <a:schemeClr val="tx1"/>
                </a:solidFill>
              </a:rPr>
              <a:t> (v x t)</a:t>
            </a:r>
          </a:p>
        </p:txBody>
      </p:sp>
      <p:sp>
        <p:nvSpPr>
          <p:cNvPr id="8" name="Título 7">
            <a:extLst>
              <a:ext uri="{FF2B5EF4-FFF2-40B4-BE49-F238E27FC236}">
                <a16:creationId xmlns:a16="http://schemas.microsoft.com/office/drawing/2014/main" id="{E39685F7-189D-4B21-A8AD-88A563D44518}"/>
              </a:ext>
            </a:extLst>
          </p:cNvPr>
          <p:cNvSpPr>
            <a:spLocks noGrp="1"/>
          </p:cNvSpPr>
          <p:nvPr>
            <p:ph type="title"/>
          </p:nvPr>
        </p:nvSpPr>
        <p:spPr/>
        <p:txBody>
          <a:bodyPr/>
          <a:lstStyle/>
          <a:p>
            <a:r>
              <a:rPr lang="pt-BR" dirty="0"/>
              <a:t>Diagramas</a:t>
            </a:r>
          </a:p>
        </p:txBody>
      </p:sp>
      <p:pic>
        <p:nvPicPr>
          <p:cNvPr id="5" name="Picture 7" descr="graficos">
            <a:extLst>
              <a:ext uri="{FF2B5EF4-FFF2-40B4-BE49-F238E27FC236}">
                <a16:creationId xmlns:a16="http://schemas.microsoft.com/office/drawing/2014/main" id="{74AFB51B-8BB1-4191-BC18-60CB8E76AF05}"/>
              </a:ext>
            </a:extLst>
          </p:cNvPr>
          <p:cNvPicPr>
            <a:picLocks noChangeAspect="1" noChangeArrowheads="1"/>
          </p:cNvPicPr>
          <p:nvPr/>
        </p:nvPicPr>
        <p:blipFill>
          <a:blip r:embed="rId2">
            <a:clrChange>
              <a:clrFrom>
                <a:srgbClr val="F9E6E8"/>
              </a:clrFrom>
              <a:clrTo>
                <a:srgbClr val="F9E6E8">
                  <a:alpha val="0"/>
                </a:srgbClr>
              </a:clrTo>
            </a:clrChange>
            <a:extLst>
              <a:ext uri="{28A0092B-C50C-407E-A947-70E740481C1C}">
                <a14:useLocalDpi xmlns:a14="http://schemas.microsoft.com/office/drawing/2010/main" val="0"/>
              </a:ext>
            </a:extLst>
          </a:blip>
          <a:srcRect t="61703" b="-2124"/>
          <a:stretch>
            <a:fillRect/>
          </a:stretch>
        </p:blipFill>
        <p:spPr bwMode="auto">
          <a:xfrm>
            <a:off x="1414726" y="2051897"/>
            <a:ext cx="6290448" cy="236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9230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38"/>
          <p:cNvSpPr>
            <a:spLocks noGrp="1"/>
          </p:cNvSpPr>
          <p:nvPr>
            <p:ph type="body" idx="1"/>
          </p:nvPr>
        </p:nvSpPr>
        <p:spPr>
          <a:xfrm>
            <a:off x="1116863" y="841868"/>
            <a:ext cx="6639208" cy="463057"/>
          </a:xfrm>
          <a:prstGeom prst="rect">
            <a:avLst/>
          </a:prstGeom>
        </p:spPr>
        <p:txBody>
          <a:bodyPr>
            <a:noAutofit/>
          </a:bodyPr>
          <a:lstStyle/>
          <a:p>
            <a:pPr algn="just">
              <a:buNone/>
            </a:pPr>
            <a:r>
              <a:rPr lang="pt-BR" sz="2200" b="1" dirty="0">
                <a:solidFill>
                  <a:srgbClr val="FF0000"/>
                </a:solidFill>
              </a:rPr>
              <a:t>OBSERVAÇÃO!</a:t>
            </a:r>
          </a:p>
          <a:p>
            <a:pPr algn="just">
              <a:buNone/>
            </a:pPr>
            <a:endParaRPr lang="pt-BR" sz="1800" dirty="0">
              <a:solidFill>
                <a:srgbClr val="FF0000"/>
              </a:solidFill>
            </a:endParaRPr>
          </a:p>
        </p:txBody>
      </p:sp>
      <p:pic>
        <p:nvPicPr>
          <p:cNvPr id="6" name="Picture 11" descr="deslocamento">
            <a:extLst>
              <a:ext uri="{FF2B5EF4-FFF2-40B4-BE49-F238E27FC236}">
                <a16:creationId xmlns:a16="http://schemas.microsoft.com/office/drawing/2014/main" id="{00239993-52A3-4A6B-9E8C-3C511A3F2DBA}"/>
              </a:ext>
            </a:extLst>
          </p:cNvPr>
          <p:cNvPicPr>
            <a:picLocks noChangeAspect="1" noChangeArrowheads="1"/>
          </p:cNvPicPr>
          <p:nvPr/>
        </p:nvPicPr>
        <p:blipFill rotWithShape="1">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3271" r="13271" b="46126"/>
          <a:stretch/>
        </p:blipFill>
        <p:spPr bwMode="auto">
          <a:xfrm>
            <a:off x="2687851" y="1372631"/>
            <a:ext cx="3768291"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138">
            <a:extLst>
              <a:ext uri="{FF2B5EF4-FFF2-40B4-BE49-F238E27FC236}">
                <a16:creationId xmlns:a16="http://schemas.microsoft.com/office/drawing/2014/main" id="{D05516FB-11C0-4DB1-AFD0-A57C48F59788}"/>
              </a:ext>
            </a:extLst>
          </p:cNvPr>
          <p:cNvSpPr txBox="1">
            <a:spLocks/>
          </p:cNvSpPr>
          <p:nvPr/>
        </p:nvSpPr>
        <p:spPr>
          <a:xfrm>
            <a:off x="1488208" y="3315731"/>
            <a:ext cx="6167579" cy="60707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1pPr>
            <a:lvl2pPr marR="0" lvl="1"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2pPr>
            <a:lvl3pPr marR="0" lvl="2"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3pPr>
            <a:lvl4pPr marR="0" lvl="3"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4pPr>
            <a:lvl5pPr marR="0" lvl="4"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5pPr>
            <a:lvl6pPr marR="0" lvl="5"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6pPr>
            <a:lvl7pPr marR="0" lvl="6"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7pPr>
            <a:lvl8pPr marR="0" lvl="7"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8pPr>
            <a:lvl9pPr marR="0" lvl="8"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9pPr>
          </a:lstStyle>
          <a:p>
            <a:pPr algn="ctr">
              <a:buNone/>
            </a:pPr>
            <a:r>
              <a:rPr lang="pt-BR" sz="2000" dirty="0">
                <a:solidFill>
                  <a:schemeClr val="tx1"/>
                </a:solidFill>
              </a:rPr>
              <a:t>A área da figura formada pelo gráfico </a:t>
            </a:r>
            <a:r>
              <a:rPr lang="pt-BR" sz="2000" b="1" dirty="0">
                <a:solidFill>
                  <a:schemeClr val="tx1"/>
                </a:solidFill>
              </a:rPr>
              <a:t>v x t </a:t>
            </a:r>
            <a:r>
              <a:rPr lang="pt-BR" sz="2000" dirty="0">
                <a:solidFill>
                  <a:schemeClr val="tx1"/>
                </a:solidFill>
              </a:rPr>
              <a:t>fornece o </a:t>
            </a:r>
            <a:r>
              <a:rPr lang="pt-BR" sz="2000" b="1" dirty="0">
                <a:solidFill>
                  <a:schemeClr val="tx1"/>
                </a:solidFill>
              </a:rPr>
              <a:t>deslocamento</a:t>
            </a:r>
            <a:r>
              <a:rPr lang="pt-BR" sz="2000" dirty="0">
                <a:solidFill>
                  <a:schemeClr val="tx1"/>
                </a:solidFill>
              </a:rPr>
              <a:t> do objeto entre os instantes </a:t>
            </a:r>
            <a:r>
              <a:rPr lang="pt-BR" sz="2000" b="1" dirty="0">
                <a:solidFill>
                  <a:schemeClr val="tx1"/>
                </a:solidFill>
              </a:rPr>
              <a:t>t1</a:t>
            </a:r>
            <a:r>
              <a:rPr lang="pt-BR" sz="2000" dirty="0">
                <a:solidFill>
                  <a:schemeClr val="tx1"/>
                </a:solidFill>
              </a:rPr>
              <a:t> e </a:t>
            </a:r>
            <a:r>
              <a:rPr lang="pt-BR" sz="2000" b="1" dirty="0">
                <a:solidFill>
                  <a:schemeClr val="tx1"/>
                </a:solidFill>
              </a:rPr>
              <a:t>t2</a:t>
            </a:r>
            <a:r>
              <a:rPr lang="pt-BR" sz="2000" dirty="0">
                <a:solidFill>
                  <a:schemeClr val="tx1"/>
                </a:solidFill>
              </a:rPr>
              <a:t>.</a:t>
            </a:r>
          </a:p>
          <a:p>
            <a:pPr algn="just">
              <a:buFont typeface="Sniglet"/>
              <a:buNone/>
            </a:pPr>
            <a:endParaRPr lang="pt-BR" sz="1800" dirty="0"/>
          </a:p>
        </p:txBody>
      </p:sp>
    </p:spTree>
    <p:extLst>
      <p:ext uri="{BB962C8B-B14F-4D97-AF65-F5344CB8AC3E}">
        <p14:creationId xmlns:p14="http://schemas.microsoft.com/office/powerpoint/2010/main" val="4242187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384C2-90DE-4F5E-9F33-9033F8B39DE6}"/>
              </a:ext>
            </a:extLst>
          </p:cNvPr>
          <p:cNvSpPr>
            <a:spLocks noGrp="1"/>
          </p:cNvSpPr>
          <p:nvPr>
            <p:ph type="title"/>
          </p:nvPr>
        </p:nvSpPr>
        <p:spPr/>
        <p:txBody>
          <a:bodyPr/>
          <a:lstStyle/>
          <a:p>
            <a:r>
              <a:rPr lang="pt-BR" dirty="0"/>
              <a:t>Exercício</a:t>
            </a:r>
          </a:p>
        </p:txBody>
      </p:sp>
      <p:sp>
        <p:nvSpPr>
          <p:cNvPr id="3" name="Espaço Reservado para Texto 2">
            <a:extLst>
              <a:ext uri="{FF2B5EF4-FFF2-40B4-BE49-F238E27FC236}">
                <a16:creationId xmlns:a16="http://schemas.microsoft.com/office/drawing/2014/main" id="{FCF7B2DC-86BD-41CE-B326-6B4D83406AD5}"/>
              </a:ext>
            </a:extLst>
          </p:cNvPr>
          <p:cNvSpPr>
            <a:spLocks noGrp="1"/>
          </p:cNvSpPr>
          <p:nvPr>
            <p:ph type="body" idx="1"/>
          </p:nvPr>
        </p:nvSpPr>
        <p:spPr/>
        <p:txBody>
          <a:bodyPr/>
          <a:lstStyle/>
          <a:p>
            <a:pPr>
              <a:buNone/>
            </a:pPr>
            <a:r>
              <a:rPr lang="pt-BR" sz="1900" b="1" dirty="0">
                <a:solidFill>
                  <a:schemeClr val="tx1"/>
                </a:solidFill>
              </a:rPr>
              <a:t>(UFPE)</a:t>
            </a:r>
            <a:r>
              <a:rPr lang="pt-BR" sz="1900" dirty="0">
                <a:solidFill>
                  <a:schemeClr val="tx1"/>
                </a:solidFill>
              </a:rPr>
              <a:t> O gráfico representa a posição de uma partícula em função do tempo. Qual a velocidade média da partícula, em metros por segundo, entre os instantes t = 2,0 min e t = 6,0 min?</a:t>
            </a:r>
          </a:p>
          <a:p>
            <a:pPr>
              <a:buNone/>
            </a:pPr>
            <a:r>
              <a:rPr lang="pt-BR" sz="1900" dirty="0">
                <a:solidFill>
                  <a:schemeClr val="tx1"/>
                </a:solidFill>
              </a:rPr>
              <a:t>a) 1,5 </a:t>
            </a:r>
          </a:p>
          <a:p>
            <a:pPr>
              <a:buNone/>
            </a:pPr>
            <a:r>
              <a:rPr lang="pt-BR" sz="1900" dirty="0">
                <a:solidFill>
                  <a:schemeClr val="tx1"/>
                </a:solidFill>
              </a:rPr>
              <a:t>b) 4,5</a:t>
            </a:r>
          </a:p>
          <a:p>
            <a:pPr>
              <a:buNone/>
            </a:pPr>
            <a:r>
              <a:rPr lang="pt-BR" sz="1900" dirty="0">
                <a:solidFill>
                  <a:schemeClr val="tx1"/>
                </a:solidFill>
              </a:rPr>
              <a:t>c) 5,5 </a:t>
            </a:r>
          </a:p>
          <a:p>
            <a:pPr>
              <a:buNone/>
            </a:pPr>
            <a:r>
              <a:rPr lang="pt-BR" sz="1900" dirty="0">
                <a:solidFill>
                  <a:schemeClr val="tx1"/>
                </a:solidFill>
              </a:rPr>
              <a:t>d) 2,5 </a:t>
            </a:r>
          </a:p>
          <a:p>
            <a:pPr>
              <a:buNone/>
            </a:pPr>
            <a:r>
              <a:rPr lang="pt-BR" sz="1900" dirty="0">
                <a:solidFill>
                  <a:schemeClr val="tx1"/>
                </a:solidFill>
              </a:rPr>
              <a:t>e) 3,5</a:t>
            </a:r>
          </a:p>
          <a:p>
            <a:pPr>
              <a:buNone/>
            </a:pPr>
            <a:endParaRPr lang="pt-BR" dirty="0"/>
          </a:p>
        </p:txBody>
      </p:sp>
      <p:pic>
        <p:nvPicPr>
          <p:cNvPr id="6" name="Imagem 5">
            <a:extLst>
              <a:ext uri="{FF2B5EF4-FFF2-40B4-BE49-F238E27FC236}">
                <a16:creationId xmlns:a16="http://schemas.microsoft.com/office/drawing/2014/main" id="{3D950275-911B-45F0-870B-8465CA7483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26677" y="2352289"/>
            <a:ext cx="3300248" cy="1931513"/>
          </a:xfrm>
          <a:prstGeom prst="rect">
            <a:avLst/>
          </a:prstGeom>
        </p:spPr>
      </p:pic>
    </p:spTree>
    <p:extLst>
      <p:ext uri="{BB962C8B-B14F-4D97-AF65-F5344CB8AC3E}">
        <p14:creationId xmlns:p14="http://schemas.microsoft.com/office/powerpoint/2010/main" val="356204210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384C2-90DE-4F5E-9F33-9033F8B39DE6}"/>
              </a:ext>
            </a:extLst>
          </p:cNvPr>
          <p:cNvSpPr>
            <a:spLocks noGrp="1"/>
          </p:cNvSpPr>
          <p:nvPr>
            <p:ph type="title"/>
          </p:nvPr>
        </p:nvSpPr>
        <p:spPr/>
        <p:txBody>
          <a:bodyPr/>
          <a:lstStyle/>
          <a:p>
            <a:r>
              <a:rPr lang="pt-BR" dirty="0"/>
              <a:t>Exercício</a:t>
            </a:r>
          </a:p>
        </p:txBody>
      </p:sp>
      <p:sp>
        <p:nvSpPr>
          <p:cNvPr id="3" name="Espaço Reservado para Texto 2">
            <a:extLst>
              <a:ext uri="{FF2B5EF4-FFF2-40B4-BE49-F238E27FC236}">
                <a16:creationId xmlns:a16="http://schemas.microsoft.com/office/drawing/2014/main" id="{FCF7B2DC-86BD-41CE-B326-6B4D83406AD5}"/>
              </a:ext>
            </a:extLst>
          </p:cNvPr>
          <p:cNvSpPr>
            <a:spLocks noGrp="1"/>
          </p:cNvSpPr>
          <p:nvPr>
            <p:ph type="body" idx="1"/>
          </p:nvPr>
        </p:nvSpPr>
        <p:spPr/>
        <p:txBody>
          <a:bodyPr/>
          <a:lstStyle/>
          <a:p>
            <a:pPr>
              <a:buNone/>
            </a:pPr>
            <a:r>
              <a:rPr lang="pt-BR" sz="1900" b="1" dirty="0">
                <a:solidFill>
                  <a:schemeClr val="tx1"/>
                </a:solidFill>
              </a:rPr>
              <a:t>(UFPE)</a:t>
            </a:r>
            <a:r>
              <a:rPr lang="pt-BR" sz="1900" dirty="0">
                <a:solidFill>
                  <a:schemeClr val="tx1"/>
                </a:solidFill>
              </a:rPr>
              <a:t> O gráfico representa a posição de uma partícula em função do tempo. Qual a velocidade média da partícula, em metros por segundo, entre os instantes t = 2,0 min e t = 6,0 min?</a:t>
            </a:r>
          </a:p>
          <a:p>
            <a:pPr>
              <a:buNone/>
            </a:pPr>
            <a:r>
              <a:rPr lang="pt-BR" sz="1900" dirty="0">
                <a:solidFill>
                  <a:schemeClr val="tx1"/>
                </a:solidFill>
              </a:rPr>
              <a:t>a) 1,5 </a:t>
            </a:r>
          </a:p>
          <a:p>
            <a:pPr>
              <a:buNone/>
            </a:pPr>
            <a:r>
              <a:rPr lang="pt-BR" sz="1900" dirty="0">
                <a:solidFill>
                  <a:schemeClr val="tx1"/>
                </a:solidFill>
              </a:rPr>
              <a:t>b) 4,5</a:t>
            </a:r>
          </a:p>
          <a:p>
            <a:pPr>
              <a:buNone/>
            </a:pPr>
            <a:r>
              <a:rPr lang="pt-BR" sz="1900" dirty="0">
                <a:solidFill>
                  <a:schemeClr val="tx1"/>
                </a:solidFill>
              </a:rPr>
              <a:t>c) 5,5 </a:t>
            </a:r>
          </a:p>
          <a:p>
            <a:pPr>
              <a:buNone/>
            </a:pPr>
            <a:r>
              <a:rPr lang="pt-BR" sz="1900" dirty="0">
                <a:solidFill>
                  <a:schemeClr val="tx1"/>
                </a:solidFill>
              </a:rPr>
              <a:t>d)</a:t>
            </a:r>
            <a:r>
              <a:rPr lang="pt-BR" sz="1900" dirty="0">
                <a:solidFill>
                  <a:srgbClr val="FF0000"/>
                </a:solidFill>
              </a:rPr>
              <a:t> 2,5 </a:t>
            </a:r>
          </a:p>
          <a:p>
            <a:pPr>
              <a:buNone/>
            </a:pPr>
            <a:r>
              <a:rPr lang="pt-BR" sz="1900" dirty="0">
                <a:solidFill>
                  <a:schemeClr val="tx1"/>
                </a:solidFill>
              </a:rPr>
              <a:t>e) 3,5</a:t>
            </a:r>
          </a:p>
          <a:p>
            <a:pPr>
              <a:buNone/>
            </a:pPr>
            <a:endParaRPr lang="pt-BR" dirty="0"/>
          </a:p>
        </p:txBody>
      </p:sp>
      <p:pic>
        <p:nvPicPr>
          <p:cNvPr id="6" name="Imagem 5">
            <a:extLst>
              <a:ext uri="{FF2B5EF4-FFF2-40B4-BE49-F238E27FC236}">
                <a16:creationId xmlns:a16="http://schemas.microsoft.com/office/drawing/2014/main" id="{3D950275-911B-45F0-870B-8465CA7483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26677" y="2352289"/>
            <a:ext cx="3300248" cy="1931513"/>
          </a:xfrm>
          <a:prstGeom prst="rect">
            <a:avLst/>
          </a:prstGeom>
        </p:spPr>
      </p:pic>
    </p:spTree>
    <p:extLst>
      <p:ext uri="{BB962C8B-B14F-4D97-AF65-F5344CB8AC3E}">
        <p14:creationId xmlns:p14="http://schemas.microsoft.com/office/powerpoint/2010/main" val="356204210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8" name="Imagem 7"/>
          <p:cNvPicPr>
            <a:picLocks noChangeAspect="1"/>
          </p:cNvPicPr>
          <p:nvPr/>
        </p:nvPicPr>
        <p:blipFill>
          <a:blip r:embed="rId3"/>
          <a:stretch>
            <a:fillRect/>
          </a:stretch>
        </p:blipFill>
        <p:spPr>
          <a:xfrm>
            <a:off x="6977578" y="606205"/>
            <a:ext cx="1382813" cy="1236200"/>
          </a:xfrm>
          <a:prstGeom prst="rect">
            <a:avLst/>
          </a:prstGeom>
        </p:spPr>
      </p:pic>
      <p:pic>
        <p:nvPicPr>
          <p:cNvPr id="15364" name="Picture 4" descr="Resultado de imagem para nazare meme"/>
          <p:cNvPicPr>
            <a:picLocks noChangeAspect="1" noChangeArrowheads="1"/>
          </p:cNvPicPr>
          <p:nvPr/>
        </p:nvPicPr>
        <p:blipFill>
          <a:blip r:embed="rId4"/>
          <a:srcRect/>
          <a:stretch>
            <a:fillRect/>
          </a:stretch>
        </p:blipFill>
        <p:spPr bwMode="auto">
          <a:xfrm>
            <a:off x="2024886" y="1135117"/>
            <a:ext cx="4838370" cy="3149421"/>
          </a:xfrm>
          <a:prstGeom prst="rect">
            <a:avLst/>
          </a:prstGeom>
          <a:noFill/>
        </p:spPr>
      </p:pic>
    </p:spTree>
    <p:extLst>
      <p:ext uri="{BB962C8B-B14F-4D97-AF65-F5344CB8AC3E}">
        <p14:creationId xmlns:p14="http://schemas.microsoft.com/office/powerpoint/2010/main" val="135273095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745725" y="2225368"/>
            <a:ext cx="7412854" cy="1159800"/>
          </a:xfrm>
          <a:prstGeom prst="rect">
            <a:avLst/>
          </a:prstGeom>
        </p:spPr>
        <p:txBody>
          <a:bodyPr lIns="91425" tIns="91425" rIns="91425" bIns="91425" anchor="ctr" anchorCtr="0">
            <a:noAutofit/>
          </a:bodyPr>
          <a:lstStyle/>
          <a:p>
            <a:pPr lvl="0" algn="ctr">
              <a:spcBef>
                <a:spcPts val="0"/>
              </a:spcBef>
              <a:buNone/>
            </a:pPr>
            <a:r>
              <a:rPr lang="pt-BR" sz="3600" dirty="0"/>
              <a:t>Movimento Retilínio uniformemente variado </a:t>
            </a:r>
            <a:br>
              <a:rPr lang="pt-BR" sz="4400" dirty="0"/>
            </a:br>
            <a:r>
              <a:rPr lang="pt-BR" sz="4400" dirty="0"/>
              <a:t>(MRUV)</a:t>
            </a:r>
            <a:endParaRPr lang="en" sz="4400" dirty="0"/>
          </a:p>
        </p:txBody>
      </p:sp>
      <p:pic>
        <p:nvPicPr>
          <p:cNvPr id="4" name="Picture 2"/>
          <p:cNvPicPr>
            <a:picLocks noChangeAspect="1" noChangeArrowheads="1"/>
          </p:cNvPicPr>
          <p:nvPr/>
        </p:nvPicPr>
        <p:blipFill>
          <a:blip r:embed="rId3"/>
          <a:stretch>
            <a:fillRect/>
          </a:stretch>
        </p:blipFill>
        <p:spPr bwMode="auto">
          <a:xfrm>
            <a:off x="983934" y="606205"/>
            <a:ext cx="813601" cy="1152128"/>
          </a:xfrm>
          <a:prstGeom prst="rect">
            <a:avLst/>
          </a:prstGeom>
          <a:noFill/>
        </p:spPr>
      </p:pic>
      <p:pic>
        <p:nvPicPr>
          <p:cNvPr id="8" name="Imagem 7"/>
          <p:cNvPicPr>
            <a:picLocks noChangeAspect="1"/>
          </p:cNvPicPr>
          <p:nvPr/>
        </p:nvPicPr>
        <p:blipFill>
          <a:blip r:embed="rId4"/>
          <a:stretch>
            <a:fillRect/>
          </a:stretch>
        </p:blipFill>
        <p:spPr>
          <a:xfrm>
            <a:off x="6977578" y="606205"/>
            <a:ext cx="1382813" cy="1236200"/>
          </a:xfrm>
          <a:prstGeom prst="rect">
            <a:avLst/>
          </a:prstGeom>
        </p:spPr>
      </p:pic>
    </p:spTree>
    <p:extLst>
      <p:ext uri="{BB962C8B-B14F-4D97-AF65-F5344CB8AC3E}">
        <p14:creationId xmlns:p14="http://schemas.microsoft.com/office/powerpoint/2010/main" val="393613837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7F0B9C9-D5B2-4742-B80C-FB6265E10ADC}"/>
              </a:ext>
            </a:extLst>
          </p:cNvPr>
          <p:cNvSpPr txBox="1">
            <a:spLocks noGrp="1"/>
          </p:cNvSpPr>
          <p:nvPr>
            <p:ph type="title"/>
          </p:nvPr>
        </p:nvSpPr>
        <p:spPr>
          <a:xfrm>
            <a:off x="1073600" y="796925"/>
            <a:ext cx="7021512" cy="749300"/>
          </a:xfrm>
          <a:prstGeom prst="rect">
            <a:avLst/>
          </a:prstGeom>
        </p:spPr>
        <p:txBody>
          <a:bodyPr anchor="b">
            <a:normAutofit/>
          </a:bodyPr>
          <a:lstStyle>
            <a:lvl1pPr algn="l" rtl="0" fontAlgn="base">
              <a:lnSpc>
                <a:spcPct val="90000"/>
              </a:lnSpc>
              <a:spcBef>
                <a:spcPct val="0"/>
              </a:spcBef>
              <a:spcAft>
                <a:spcPct val="0"/>
              </a:spcAft>
              <a:defRPr sz="4400" kern="1200" spc="-5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entury Schoolbook" panose="02040604050505020304" pitchFamily="18" charset="0"/>
              </a:defRPr>
            </a:lvl2pPr>
            <a:lvl3pPr algn="l" rtl="0" fontAlgn="base">
              <a:lnSpc>
                <a:spcPct val="90000"/>
              </a:lnSpc>
              <a:spcBef>
                <a:spcPct val="0"/>
              </a:spcBef>
              <a:spcAft>
                <a:spcPct val="0"/>
              </a:spcAft>
              <a:defRPr sz="4400">
                <a:solidFill>
                  <a:schemeClr val="tx1"/>
                </a:solidFill>
                <a:latin typeface="Century Schoolbook" panose="02040604050505020304" pitchFamily="18" charset="0"/>
              </a:defRPr>
            </a:lvl3pPr>
            <a:lvl4pPr algn="l" rtl="0" fontAlgn="base">
              <a:lnSpc>
                <a:spcPct val="90000"/>
              </a:lnSpc>
              <a:spcBef>
                <a:spcPct val="0"/>
              </a:spcBef>
              <a:spcAft>
                <a:spcPct val="0"/>
              </a:spcAft>
              <a:defRPr sz="4400">
                <a:solidFill>
                  <a:schemeClr val="tx1"/>
                </a:solidFill>
                <a:latin typeface="Century Schoolbook" panose="02040604050505020304" pitchFamily="18" charset="0"/>
              </a:defRPr>
            </a:lvl4pPr>
            <a:lvl5pPr algn="l" rtl="0" fontAlgn="base">
              <a:lnSpc>
                <a:spcPct val="90000"/>
              </a:lnSpc>
              <a:spcBef>
                <a:spcPct val="0"/>
              </a:spcBef>
              <a:spcAft>
                <a:spcPct val="0"/>
              </a:spcAft>
              <a:defRPr sz="4400">
                <a:solidFill>
                  <a:schemeClr val="tx1"/>
                </a:solidFill>
                <a:latin typeface="Century Schoolbook" panose="02040604050505020304" pitchFamily="18" charset="0"/>
              </a:defRPr>
            </a:lvl5pPr>
            <a:lvl6pPr marL="457200" algn="l" rtl="0" fontAlgn="base">
              <a:lnSpc>
                <a:spcPct val="90000"/>
              </a:lnSpc>
              <a:spcBef>
                <a:spcPct val="0"/>
              </a:spcBef>
              <a:spcAft>
                <a:spcPct val="0"/>
              </a:spcAft>
              <a:defRPr sz="4400">
                <a:solidFill>
                  <a:schemeClr val="tx1"/>
                </a:solidFill>
                <a:latin typeface="Century Schoolbook" panose="02040604050505020304" pitchFamily="18" charset="0"/>
              </a:defRPr>
            </a:lvl6pPr>
            <a:lvl7pPr marL="914400" algn="l" rtl="0" fontAlgn="base">
              <a:lnSpc>
                <a:spcPct val="90000"/>
              </a:lnSpc>
              <a:spcBef>
                <a:spcPct val="0"/>
              </a:spcBef>
              <a:spcAft>
                <a:spcPct val="0"/>
              </a:spcAft>
              <a:defRPr sz="4400">
                <a:solidFill>
                  <a:schemeClr val="tx1"/>
                </a:solidFill>
                <a:latin typeface="Century Schoolbook" panose="02040604050505020304" pitchFamily="18" charset="0"/>
              </a:defRPr>
            </a:lvl7pPr>
            <a:lvl8pPr marL="1371600" algn="l" rtl="0" fontAlgn="base">
              <a:lnSpc>
                <a:spcPct val="90000"/>
              </a:lnSpc>
              <a:spcBef>
                <a:spcPct val="0"/>
              </a:spcBef>
              <a:spcAft>
                <a:spcPct val="0"/>
              </a:spcAft>
              <a:defRPr sz="4400">
                <a:solidFill>
                  <a:schemeClr val="tx1"/>
                </a:solidFill>
                <a:latin typeface="Century Schoolbook" panose="02040604050505020304" pitchFamily="18" charset="0"/>
              </a:defRPr>
            </a:lvl8pPr>
            <a:lvl9pPr marL="1828800" algn="l" rtl="0" fontAlgn="base">
              <a:lnSpc>
                <a:spcPct val="90000"/>
              </a:lnSpc>
              <a:spcBef>
                <a:spcPct val="0"/>
              </a:spcBef>
              <a:spcAft>
                <a:spcPct val="0"/>
              </a:spcAft>
              <a:defRPr sz="4400">
                <a:solidFill>
                  <a:schemeClr val="tx1"/>
                </a:solidFill>
                <a:latin typeface="Century Schoolbook" panose="02040604050505020304" pitchFamily="18" charset="0"/>
              </a:defRPr>
            </a:lvl9pPr>
          </a:lstStyle>
          <a:p>
            <a:pPr algn="ctr" fontAlgn="auto">
              <a:spcAft>
                <a:spcPts val="0"/>
              </a:spcAft>
              <a:defRPr/>
            </a:pPr>
            <a:r>
              <a:rPr lang="pt-BR" sz="3600" dirty="0"/>
              <a:t>MRU </a:t>
            </a:r>
            <a:r>
              <a:rPr lang="pt-BR" sz="3600" i="1" dirty="0">
                <a:solidFill>
                  <a:srgbClr val="FF0000"/>
                </a:solidFill>
              </a:rPr>
              <a:t>X</a:t>
            </a:r>
            <a:r>
              <a:rPr lang="pt-BR" sz="3600" dirty="0"/>
              <a:t> MRUV</a:t>
            </a:r>
          </a:p>
        </p:txBody>
      </p:sp>
      <p:sp>
        <p:nvSpPr>
          <p:cNvPr id="5" name="Espaço Reservado para Conteúdo 2">
            <a:extLst>
              <a:ext uri="{FF2B5EF4-FFF2-40B4-BE49-F238E27FC236}">
                <a16:creationId xmlns:a16="http://schemas.microsoft.com/office/drawing/2014/main" id="{67DA6390-193F-4100-8411-111C78DA7FA3}"/>
              </a:ext>
            </a:extLst>
          </p:cNvPr>
          <p:cNvSpPr txBox="1">
            <a:spLocks/>
          </p:cNvSpPr>
          <p:nvPr/>
        </p:nvSpPr>
        <p:spPr>
          <a:xfrm>
            <a:off x="910493" y="2443439"/>
            <a:ext cx="978694" cy="52030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1pPr>
            <a:lvl2pPr marR="0" lvl="1"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2pPr>
            <a:lvl3pPr marR="0" lvl="2"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3pPr>
            <a:lvl4pPr marR="0" lvl="3"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4pPr>
            <a:lvl5pPr marR="0" lvl="4"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5pPr>
            <a:lvl6pPr marR="0" lvl="5"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6pPr>
            <a:lvl7pPr marR="0" lvl="6"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7pPr>
            <a:lvl8pPr marR="0" lvl="7"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8pPr>
            <a:lvl9pPr marR="0" lvl="8"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9pPr>
          </a:lstStyle>
          <a:p>
            <a:pPr>
              <a:buFont typeface="Sniglet"/>
              <a:buNone/>
              <a:defRPr/>
            </a:pPr>
            <a:r>
              <a:rPr lang="pt-BR" dirty="0"/>
              <a:t>MRU</a:t>
            </a:r>
            <a:r>
              <a:rPr lang="pt-BR" b="1" dirty="0"/>
              <a:t> </a:t>
            </a:r>
          </a:p>
        </p:txBody>
      </p:sp>
      <p:cxnSp>
        <p:nvCxnSpPr>
          <p:cNvPr id="6" name="Conector de Seta Reta 3">
            <a:extLst>
              <a:ext uri="{FF2B5EF4-FFF2-40B4-BE49-F238E27FC236}">
                <a16:creationId xmlns:a16="http://schemas.microsoft.com/office/drawing/2014/main" id="{822F73F2-D50D-4B2F-9D66-69959CF43395}"/>
              </a:ext>
            </a:extLst>
          </p:cNvPr>
          <p:cNvCxnSpPr>
            <a:cxnSpLocks/>
          </p:cNvCxnSpPr>
          <p:nvPr/>
        </p:nvCxnSpPr>
        <p:spPr>
          <a:xfrm>
            <a:off x="1969363" y="2735461"/>
            <a:ext cx="895350" cy="2797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aixaDeTexto 4">
            <a:extLst>
              <a:ext uri="{FF2B5EF4-FFF2-40B4-BE49-F238E27FC236}">
                <a16:creationId xmlns:a16="http://schemas.microsoft.com/office/drawing/2014/main" id="{13637824-D119-4C2E-9FAF-E640377FA06A}"/>
              </a:ext>
            </a:extLst>
          </p:cNvPr>
          <p:cNvSpPr txBox="1"/>
          <p:nvPr/>
        </p:nvSpPr>
        <p:spPr>
          <a:xfrm>
            <a:off x="2892098" y="2209205"/>
            <a:ext cx="934871" cy="369332"/>
          </a:xfrm>
          <a:prstGeom prst="rect">
            <a:avLst/>
          </a:prstGeom>
          <a:noFill/>
        </p:spPr>
        <p:txBody>
          <a:bodyPr wrap="none">
            <a:spAutoFit/>
          </a:bodyPr>
          <a:lstStyle/>
          <a:p>
            <a:pPr>
              <a:defRPr/>
            </a:pPr>
            <a:r>
              <a:rPr lang="pt-BR" sz="1800" b="1" dirty="0">
                <a:latin typeface="+mj-lt"/>
              </a:rPr>
              <a:t>V = </a:t>
            </a:r>
            <a:r>
              <a:rPr lang="pt-BR" sz="1800" b="1" dirty="0" err="1">
                <a:latin typeface="+mj-lt"/>
              </a:rPr>
              <a:t>cte</a:t>
            </a:r>
            <a:endParaRPr lang="pt-BR" sz="1800" b="1" dirty="0">
              <a:latin typeface="+mj-lt"/>
            </a:endParaRPr>
          </a:p>
        </p:txBody>
      </p:sp>
      <p:sp>
        <p:nvSpPr>
          <p:cNvPr id="8" name="CaixaDeTexto 8">
            <a:extLst>
              <a:ext uri="{FF2B5EF4-FFF2-40B4-BE49-F238E27FC236}">
                <a16:creationId xmlns:a16="http://schemas.microsoft.com/office/drawing/2014/main" id="{39E4DE52-11AB-4AA3-8D14-7E5BC4289F4B}"/>
              </a:ext>
            </a:extLst>
          </p:cNvPr>
          <p:cNvSpPr txBox="1"/>
          <p:nvPr/>
        </p:nvSpPr>
        <p:spPr>
          <a:xfrm>
            <a:off x="3011161" y="2879526"/>
            <a:ext cx="704039" cy="369332"/>
          </a:xfrm>
          <a:prstGeom prst="rect">
            <a:avLst/>
          </a:prstGeom>
          <a:noFill/>
        </p:spPr>
        <p:txBody>
          <a:bodyPr wrap="none">
            <a:spAutoFit/>
          </a:bodyPr>
          <a:lstStyle/>
          <a:p>
            <a:pPr>
              <a:defRPr/>
            </a:pPr>
            <a:r>
              <a:rPr lang="pt-BR" sz="1800" b="1" dirty="0">
                <a:latin typeface="+mj-lt"/>
              </a:rPr>
              <a:t>a = 0</a:t>
            </a:r>
          </a:p>
        </p:txBody>
      </p:sp>
      <p:cxnSp>
        <p:nvCxnSpPr>
          <p:cNvPr id="9" name="Conector de Seta Reta 11">
            <a:extLst>
              <a:ext uri="{FF2B5EF4-FFF2-40B4-BE49-F238E27FC236}">
                <a16:creationId xmlns:a16="http://schemas.microsoft.com/office/drawing/2014/main" id="{DBF13860-B858-4364-BD16-DC4019675EA1}"/>
              </a:ext>
            </a:extLst>
          </p:cNvPr>
          <p:cNvCxnSpPr>
            <a:cxnSpLocks/>
          </p:cNvCxnSpPr>
          <p:nvPr/>
        </p:nvCxnSpPr>
        <p:spPr>
          <a:xfrm flipV="1">
            <a:off x="1969363" y="2410420"/>
            <a:ext cx="895350" cy="3226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Nuvem 14">
            <a:extLst>
              <a:ext uri="{FF2B5EF4-FFF2-40B4-BE49-F238E27FC236}">
                <a16:creationId xmlns:a16="http://schemas.microsoft.com/office/drawing/2014/main" id="{1F4D2065-2590-48CC-96CD-1C2391D7CA24}"/>
              </a:ext>
            </a:extLst>
          </p:cNvPr>
          <p:cNvSpPr/>
          <p:nvPr/>
        </p:nvSpPr>
        <p:spPr>
          <a:xfrm>
            <a:off x="787073" y="2329457"/>
            <a:ext cx="1101328" cy="757238"/>
          </a:xfrm>
          <a:prstGeom prst="cloud">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50"/>
          </a:p>
        </p:txBody>
      </p:sp>
      <p:sp>
        <p:nvSpPr>
          <p:cNvPr id="17" name="Espaço Reservado para Conteúdo 2">
            <a:extLst>
              <a:ext uri="{FF2B5EF4-FFF2-40B4-BE49-F238E27FC236}">
                <a16:creationId xmlns:a16="http://schemas.microsoft.com/office/drawing/2014/main" id="{4C469156-8A53-4BF5-BF28-4D0C06F37941}"/>
              </a:ext>
            </a:extLst>
          </p:cNvPr>
          <p:cNvSpPr txBox="1">
            <a:spLocks/>
          </p:cNvSpPr>
          <p:nvPr/>
        </p:nvSpPr>
        <p:spPr>
          <a:xfrm>
            <a:off x="4601191" y="2518767"/>
            <a:ext cx="1478756" cy="823913"/>
          </a:xfrm>
          <a:prstGeom prst="rect">
            <a:avLst/>
          </a:prstGeom>
        </p:spPr>
        <p:txBody>
          <a:bodyPr>
            <a:normAutofit/>
          </a:bodyPr>
          <a:lstStyle>
            <a:lvl1pPr marL="182563" indent="-182563" algn="l" rtl="0" eaLnBrk="0" fontAlgn="base" hangingPunct="0">
              <a:lnSpc>
                <a:spcPct val="95000"/>
              </a:lnSpc>
              <a:spcBef>
                <a:spcPts val="1400"/>
              </a:spcBef>
              <a:spcAft>
                <a:spcPts val="200"/>
              </a:spcAft>
              <a:buClr>
                <a:schemeClr val="accent1"/>
              </a:buClr>
              <a:buSzPct val="80000"/>
              <a:buFont typeface="Arial" panose="020B0604020202020204" pitchFamily="34" charset="0"/>
              <a:buChar char="•"/>
              <a:defRPr kern="1200" spc="10">
                <a:solidFill>
                  <a:schemeClr val="tx1"/>
                </a:solidFill>
                <a:latin typeface="+mn-lt"/>
                <a:ea typeface="+mn-ea"/>
                <a:cs typeface="+mn-cs"/>
              </a:defRPr>
            </a:lvl1pPr>
            <a:lvl2pPr marL="457200"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600" kern="1200">
                <a:solidFill>
                  <a:srgbClr val="262626"/>
                </a:solidFill>
                <a:latin typeface="+mn-lt"/>
                <a:ea typeface="+mn-ea"/>
                <a:cs typeface="+mn-cs"/>
              </a:defRPr>
            </a:lvl2pPr>
            <a:lvl3pPr marL="730250"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262626"/>
                </a:solidFill>
                <a:latin typeface="+mn-lt"/>
                <a:ea typeface="+mn-ea"/>
                <a:cs typeface="+mn-cs"/>
              </a:defRPr>
            </a:lvl3pPr>
            <a:lvl4pPr marL="1004888"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262626"/>
                </a:solidFill>
                <a:latin typeface="+mn-lt"/>
                <a:ea typeface="+mn-ea"/>
                <a:cs typeface="+mn-cs"/>
              </a:defRPr>
            </a:lvl4pPr>
            <a:lvl5pPr marL="1279525"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262626"/>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eaLnBrk="1" fontAlgn="auto" hangingPunct="1">
              <a:buNone/>
              <a:defRPr/>
            </a:pPr>
            <a:r>
              <a:rPr lang="pt-BR" sz="2200" dirty="0"/>
              <a:t>MRUV </a:t>
            </a:r>
          </a:p>
        </p:txBody>
      </p:sp>
      <p:cxnSp>
        <p:nvCxnSpPr>
          <p:cNvPr id="18" name="Conector de Seta Reta 19">
            <a:extLst>
              <a:ext uri="{FF2B5EF4-FFF2-40B4-BE49-F238E27FC236}">
                <a16:creationId xmlns:a16="http://schemas.microsoft.com/office/drawing/2014/main" id="{D53139F7-C416-4085-815F-EEE306C1FB35}"/>
              </a:ext>
            </a:extLst>
          </p:cNvPr>
          <p:cNvCxnSpPr>
            <a:cxnSpLocks/>
          </p:cNvCxnSpPr>
          <p:nvPr/>
        </p:nvCxnSpPr>
        <p:spPr>
          <a:xfrm>
            <a:off x="5868015" y="2740223"/>
            <a:ext cx="895350" cy="2797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20">
            <a:extLst>
              <a:ext uri="{FF2B5EF4-FFF2-40B4-BE49-F238E27FC236}">
                <a16:creationId xmlns:a16="http://schemas.microsoft.com/office/drawing/2014/main" id="{EAD347E7-25C6-46DD-8E1F-EA107F8CC209}"/>
              </a:ext>
            </a:extLst>
          </p:cNvPr>
          <p:cNvCxnSpPr>
            <a:cxnSpLocks/>
          </p:cNvCxnSpPr>
          <p:nvPr/>
        </p:nvCxnSpPr>
        <p:spPr>
          <a:xfrm flipV="1">
            <a:off x="5868015" y="2410420"/>
            <a:ext cx="895350" cy="323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aixaDeTexto 21">
            <a:extLst>
              <a:ext uri="{FF2B5EF4-FFF2-40B4-BE49-F238E27FC236}">
                <a16:creationId xmlns:a16="http://schemas.microsoft.com/office/drawing/2014/main" id="{5B043689-3BDA-4357-89CF-EBB30EE3F100}"/>
              </a:ext>
            </a:extLst>
          </p:cNvPr>
          <p:cNvSpPr txBox="1"/>
          <p:nvPr/>
        </p:nvSpPr>
        <p:spPr>
          <a:xfrm>
            <a:off x="6955056" y="2267545"/>
            <a:ext cx="1140056" cy="369332"/>
          </a:xfrm>
          <a:prstGeom prst="rect">
            <a:avLst/>
          </a:prstGeom>
          <a:noFill/>
        </p:spPr>
        <p:txBody>
          <a:bodyPr wrap="none">
            <a:spAutoFit/>
          </a:bodyPr>
          <a:lstStyle/>
          <a:p>
            <a:pPr>
              <a:defRPr/>
            </a:pPr>
            <a:r>
              <a:rPr lang="pt-BR" sz="1800" b="1" dirty="0">
                <a:latin typeface="+mj-lt"/>
              </a:rPr>
              <a:t>V = varia</a:t>
            </a:r>
          </a:p>
        </p:txBody>
      </p:sp>
      <p:sp>
        <p:nvSpPr>
          <p:cNvPr id="21" name="CaixaDeTexto 23">
            <a:extLst>
              <a:ext uri="{FF2B5EF4-FFF2-40B4-BE49-F238E27FC236}">
                <a16:creationId xmlns:a16="http://schemas.microsoft.com/office/drawing/2014/main" id="{80D6ADDD-961A-415C-A359-B8D8CF1D8D67}"/>
              </a:ext>
            </a:extLst>
          </p:cNvPr>
          <p:cNvSpPr txBox="1"/>
          <p:nvPr/>
        </p:nvSpPr>
        <p:spPr>
          <a:xfrm>
            <a:off x="6955057" y="2824758"/>
            <a:ext cx="909223" cy="369332"/>
          </a:xfrm>
          <a:prstGeom prst="rect">
            <a:avLst/>
          </a:prstGeom>
          <a:noFill/>
        </p:spPr>
        <p:txBody>
          <a:bodyPr wrap="none">
            <a:spAutoFit/>
          </a:bodyPr>
          <a:lstStyle/>
          <a:p>
            <a:pPr>
              <a:defRPr/>
            </a:pPr>
            <a:r>
              <a:rPr lang="pt-BR" sz="1800" b="1" dirty="0">
                <a:latin typeface="+mj-lt"/>
              </a:rPr>
              <a:t>a = </a:t>
            </a:r>
            <a:r>
              <a:rPr lang="pt-BR" sz="1800" b="1" dirty="0" err="1">
                <a:latin typeface="+mj-lt"/>
              </a:rPr>
              <a:t>cte</a:t>
            </a:r>
            <a:endParaRPr lang="pt-BR" sz="1800" b="1" dirty="0">
              <a:latin typeface="+mj-lt"/>
            </a:endParaRPr>
          </a:p>
        </p:txBody>
      </p:sp>
      <p:sp>
        <p:nvSpPr>
          <p:cNvPr id="22" name="CaixaDeTexto 24">
            <a:extLst>
              <a:ext uri="{FF2B5EF4-FFF2-40B4-BE49-F238E27FC236}">
                <a16:creationId xmlns:a16="http://schemas.microsoft.com/office/drawing/2014/main" id="{A0BB76AC-DEE4-47DE-872A-3DB0779E3548}"/>
              </a:ext>
            </a:extLst>
          </p:cNvPr>
          <p:cNvSpPr txBox="1"/>
          <p:nvPr/>
        </p:nvSpPr>
        <p:spPr>
          <a:xfrm>
            <a:off x="7075309" y="3145036"/>
            <a:ext cx="696024" cy="369332"/>
          </a:xfrm>
          <a:prstGeom prst="rect">
            <a:avLst/>
          </a:prstGeom>
          <a:noFill/>
        </p:spPr>
        <p:txBody>
          <a:bodyPr wrap="none">
            <a:spAutoFit/>
          </a:bodyPr>
          <a:lstStyle/>
          <a:p>
            <a:pPr>
              <a:defRPr/>
            </a:pPr>
            <a:r>
              <a:rPr lang="pt-BR" sz="1800" b="1" dirty="0">
                <a:latin typeface="+mj-lt"/>
              </a:rPr>
              <a:t>a ≠ 0</a:t>
            </a:r>
          </a:p>
        </p:txBody>
      </p:sp>
      <p:sp>
        <p:nvSpPr>
          <p:cNvPr id="23" name="Nuvem 103">
            <a:extLst>
              <a:ext uri="{FF2B5EF4-FFF2-40B4-BE49-F238E27FC236}">
                <a16:creationId xmlns:a16="http://schemas.microsoft.com/office/drawing/2014/main" id="{C464C295-53AC-4723-9C8F-98FCDCDAF8C2}"/>
              </a:ext>
            </a:extLst>
          </p:cNvPr>
          <p:cNvSpPr/>
          <p:nvPr/>
        </p:nvSpPr>
        <p:spPr>
          <a:xfrm>
            <a:off x="4466650" y="2341364"/>
            <a:ext cx="1320403" cy="757238"/>
          </a:xfrm>
          <a:prstGeom prst="cloud">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50"/>
          </a:p>
        </p:txBody>
      </p:sp>
    </p:spTree>
    <p:extLst>
      <p:ext uri="{BB962C8B-B14F-4D97-AF65-F5344CB8AC3E}">
        <p14:creationId xmlns:p14="http://schemas.microsoft.com/office/powerpoint/2010/main" val="1270342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6E97-CAB5-4AE1-A2B8-2C5D76DB9253}"/>
              </a:ext>
            </a:extLst>
          </p:cNvPr>
          <p:cNvSpPr>
            <a:spLocks noGrp="1"/>
          </p:cNvSpPr>
          <p:nvPr>
            <p:ph type="title"/>
          </p:nvPr>
        </p:nvSpPr>
        <p:spPr/>
        <p:txBody>
          <a:bodyPr/>
          <a:lstStyle/>
          <a:p>
            <a:r>
              <a:rPr lang="pt-BR" dirty="0"/>
              <a:t>No MRU:</a:t>
            </a:r>
          </a:p>
        </p:txBody>
      </p:sp>
      <p:pic>
        <p:nvPicPr>
          <p:cNvPr id="4" name="Picture 2" descr="Resultado de imagem para hilux 2019 perfil">
            <a:extLst>
              <a:ext uri="{FF2B5EF4-FFF2-40B4-BE49-F238E27FC236}">
                <a16:creationId xmlns:a16="http://schemas.microsoft.com/office/drawing/2014/main" id="{03F3B89D-36AD-498B-8A82-A2451C585C8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968" b="47516" l="1080" r="97624"/>
                    </a14:imgEffect>
                  </a14:imgLayer>
                </a14:imgProps>
              </a:ext>
              <a:ext uri="{28A0092B-C50C-407E-A947-70E740481C1C}">
                <a14:useLocalDpi xmlns:a14="http://schemas.microsoft.com/office/drawing/2010/main" val="0"/>
              </a:ext>
            </a:extLst>
          </a:blip>
          <a:srcRect b="50000"/>
          <a:stretch/>
        </p:blipFill>
        <p:spPr bwMode="auto">
          <a:xfrm>
            <a:off x="1409489" y="2023954"/>
            <a:ext cx="1323974" cy="6619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m para hilux 2019 perfil">
            <a:extLst>
              <a:ext uri="{FF2B5EF4-FFF2-40B4-BE49-F238E27FC236}">
                <a16:creationId xmlns:a16="http://schemas.microsoft.com/office/drawing/2014/main" id="{5A170AB5-D048-49B6-B544-BBB24E3CD43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968" b="47516" l="1080" r="97624"/>
                    </a14:imgEffect>
                  </a14:imgLayer>
                </a14:imgProps>
              </a:ext>
              <a:ext uri="{28A0092B-C50C-407E-A947-70E740481C1C}">
                <a14:useLocalDpi xmlns:a14="http://schemas.microsoft.com/office/drawing/2010/main" val="0"/>
              </a:ext>
            </a:extLst>
          </a:blip>
          <a:srcRect b="50000"/>
          <a:stretch/>
        </p:blipFill>
        <p:spPr bwMode="auto">
          <a:xfrm>
            <a:off x="3755439" y="2023954"/>
            <a:ext cx="1323974" cy="6619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m para hilux 2019 perfil">
            <a:extLst>
              <a:ext uri="{FF2B5EF4-FFF2-40B4-BE49-F238E27FC236}">
                <a16:creationId xmlns:a16="http://schemas.microsoft.com/office/drawing/2014/main" id="{470330F8-04BE-48B4-B975-D097DE08833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968" b="47516" l="1080" r="97624"/>
                    </a14:imgEffect>
                  </a14:imgLayer>
                </a14:imgProps>
              </a:ext>
              <a:ext uri="{28A0092B-C50C-407E-A947-70E740481C1C}">
                <a14:useLocalDpi xmlns:a14="http://schemas.microsoft.com/office/drawing/2010/main" val="0"/>
              </a:ext>
            </a:extLst>
          </a:blip>
          <a:srcRect b="50000"/>
          <a:stretch/>
        </p:blipFill>
        <p:spPr bwMode="auto">
          <a:xfrm>
            <a:off x="6101389" y="2023953"/>
            <a:ext cx="1323974" cy="66198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427731B8-D294-459E-96E0-337F289B0439}"/>
              </a:ext>
            </a:extLst>
          </p:cNvPr>
          <p:cNvSpPr txBox="1">
            <a:spLocks/>
          </p:cNvSpPr>
          <p:nvPr/>
        </p:nvSpPr>
        <p:spPr>
          <a:xfrm>
            <a:off x="1718637" y="2600388"/>
            <a:ext cx="712695" cy="48793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1pPr>
            <a:lvl2pPr marR="0" lvl="1"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2pPr>
            <a:lvl3pPr marR="0" lvl="2"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3pPr>
            <a:lvl4pPr marR="0" lvl="3"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4pPr>
            <a:lvl5pPr marR="0" lvl="4"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5pPr>
            <a:lvl6pPr marR="0" lvl="5"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6pPr>
            <a:lvl7pPr marR="0" lvl="6"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7pPr>
            <a:lvl8pPr marR="0" lvl="7"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8pPr>
            <a:lvl9pPr marR="0" lvl="8"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9pPr>
          </a:lstStyle>
          <a:p>
            <a:pPr>
              <a:buFont typeface="Sniglet"/>
              <a:buNone/>
            </a:pPr>
            <a:r>
              <a:rPr lang="pt-BR" sz="1400" dirty="0"/>
              <a:t>20m/s</a:t>
            </a:r>
          </a:p>
        </p:txBody>
      </p:sp>
      <p:sp>
        <p:nvSpPr>
          <p:cNvPr id="8" name="Text Placeholder 2">
            <a:extLst>
              <a:ext uri="{FF2B5EF4-FFF2-40B4-BE49-F238E27FC236}">
                <a16:creationId xmlns:a16="http://schemas.microsoft.com/office/drawing/2014/main" id="{309CA5DF-2182-4E6F-A9D3-50799CA72AF8}"/>
              </a:ext>
            </a:extLst>
          </p:cNvPr>
          <p:cNvSpPr txBox="1">
            <a:spLocks/>
          </p:cNvSpPr>
          <p:nvPr/>
        </p:nvSpPr>
        <p:spPr>
          <a:xfrm>
            <a:off x="4061079" y="2597026"/>
            <a:ext cx="712695" cy="48793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1pPr>
            <a:lvl2pPr marR="0" lvl="1"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2pPr>
            <a:lvl3pPr marR="0" lvl="2"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3pPr>
            <a:lvl4pPr marR="0" lvl="3"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4pPr>
            <a:lvl5pPr marR="0" lvl="4"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5pPr>
            <a:lvl6pPr marR="0" lvl="5"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6pPr>
            <a:lvl7pPr marR="0" lvl="6"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7pPr>
            <a:lvl8pPr marR="0" lvl="7"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8pPr>
            <a:lvl9pPr marR="0" lvl="8"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9pPr>
          </a:lstStyle>
          <a:p>
            <a:pPr>
              <a:buFont typeface="Sniglet"/>
              <a:buNone/>
            </a:pPr>
            <a:r>
              <a:rPr lang="pt-BR" sz="1400" dirty="0"/>
              <a:t>20m/s</a:t>
            </a:r>
          </a:p>
        </p:txBody>
      </p:sp>
      <p:sp>
        <p:nvSpPr>
          <p:cNvPr id="9" name="Text Placeholder 2">
            <a:extLst>
              <a:ext uri="{FF2B5EF4-FFF2-40B4-BE49-F238E27FC236}">
                <a16:creationId xmlns:a16="http://schemas.microsoft.com/office/drawing/2014/main" id="{35AB49B5-C220-4BCD-92E6-3F0D9FD0BF98}"/>
              </a:ext>
            </a:extLst>
          </p:cNvPr>
          <p:cNvSpPr txBox="1">
            <a:spLocks/>
          </p:cNvSpPr>
          <p:nvPr/>
        </p:nvSpPr>
        <p:spPr>
          <a:xfrm>
            <a:off x="6512926" y="2597026"/>
            <a:ext cx="712695" cy="48793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1pPr>
            <a:lvl2pPr marR="0" lvl="1"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2pPr>
            <a:lvl3pPr marR="0" lvl="2"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3pPr>
            <a:lvl4pPr marR="0" lvl="3"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4pPr>
            <a:lvl5pPr marR="0" lvl="4"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5pPr>
            <a:lvl6pPr marR="0" lvl="5"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6pPr>
            <a:lvl7pPr marR="0" lvl="6"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7pPr>
            <a:lvl8pPr marR="0" lvl="7"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8pPr>
            <a:lvl9pPr marR="0" lvl="8"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9pPr>
          </a:lstStyle>
          <a:p>
            <a:pPr>
              <a:buFont typeface="Sniglet"/>
              <a:buNone/>
            </a:pPr>
            <a:r>
              <a:rPr lang="pt-BR" sz="1400" dirty="0"/>
              <a:t>20m/s</a:t>
            </a:r>
          </a:p>
        </p:txBody>
      </p:sp>
      <p:sp>
        <p:nvSpPr>
          <p:cNvPr id="10" name="TextBox 9">
            <a:extLst>
              <a:ext uri="{FF2B5EF4-FFF2-40B4-BE49-F238E27FC236}">
                <a16:creationId xmlns:a16="http://schemas.microsoft.com/office/drawing/2014/main" id="{7027739B-FB73-4826-8971-3EFB9EB38395}"/>
              </a:ext>
            </a:extLst>
          </p:cNvPr>
          <p:cNvSpPr txBox="1"/>
          <p:nvPr/>
        </p:nvSpPr>
        <p:spPr>
          <a:xfrm>
            <a:off x="1788457" y="1631325"/>
            <a:ext cx="712695" cy="307777"/>
          </a:xfrm>
          <a:prstGeom prst="rect">
            <a:avLst/>
          </a:prstGeom>
          <a:noFill/>
        </p:spPr>
        <p:txBody>
          <a:bodyPr wrap="square" rtlCol="0">
            <a:spAutoFit/>
          </a:bodyPr>
          <a:lstStyle/>
          <a:p>
            <a:r>
              <a:rPr lang="pt-BR" dirty="0"/>
              <a:t>t=0s</a:t>
            </a:r>
          </a:p>
        </p:txBody>
      </p:sp>
      <p:sp>
        <p:nvSpPr>
          <p:cNvPr id="11" name="TextBox 10">
            <a:extLst>
              <a:ext uri="{FF2B5EF4-FFF2-40B4-BE49-F238E27FC236}">
                <a16:creationId xmlns:a16="http://schemas.microsoft.com/office/drawing/2014/main" id="{487204E5-0AC6-4F4B-BAE3-75267E73BE61}"/>
              </a:ext>
            </a:extLst>
          </p:cNvPr>
          <p:cNvSpPr txBox="1"/>
          <p:nvPr/>
        </p:nvSpPr>
        <p:spPr>
          <a:xfrm>
            <a:off x="4111083" y="1716176"/>
            <a:ext cx="712695" cy="307777"/>
          </a:xfrm>
          <a:prstGeom prst="rect">
            <a:avLst/>
          </a:prstGeom>
          <a:noFill/>
        </p:spPr>
        <p:txBody>
          <a:bodyPr wrap="square" rtlCol="0">
            <a:spAutoFit/>
          </a:bodyPr>
          <a:lstStyle/>
          <a:p>
            <a:r>
              <a:rPr lang="pt-BR" dirty="0"/>
              <a:t>t=1s</a:t>
            </a:r>
          </a:p>
        </p:txBody>
      </p:sp>
      <p:sp>
        <p:nvSpPr>
          <p:cNvPr id="12" name="TextBox 11">
            <a:extLst>
              <a:ext uri="{FF2B5EF4-FFF2-40B4-BE49-F238E27FC236}">
                <a16:creationId xmlns:a16="http://schemas.microsoft.com/office/drawing/2014/main" id="{D8C49226-D4D9-497A-B7D1-6C71B2E88A56}"/>
              </a:ext>
            </a:extLst>
          </p:cNvPr>
          <p:cNvSpPr txBox="1"/>
          <p:nvPr/>
        </p:nvSpPr>
        <p:spPr>
          <a:xfrm>
            <a:off x="6512926" y="1703900"/>
            <a:ext cx="712695" cy="307777"/>
          </a:xfrm>
          <a:prstGeom prst="rect">
            <a:avLst/>
          </a:prstGeom>
          <a:noFill/>
        </p:spPr>
        <p:txBody>
          <a:bodyPr wrap="square" rtlCol="0">
            <a:spAutoFit/>
          </a:bodyPr>
          <a:lstStyle/>
          <a:p>
            <a:r>
              <a:rPr lang="pt-BR" dirty="0"/>
              <a:t>t=2s</a:t>
            </a:r>
          </a:p>
        </p:txBody>
      </p:sp>
      <p:cxnSp>
        <p:nvCxnSpPr>
          <p:cNvPr id="17" name="Straight Arrow Connector 16">
            <a:extLst>
              <a:ext uri="{FF2B5EF4-FFF2-40B4-BE49-F238E27FC236}">
                <a16:creationId xmlns:a16="http://schemas.microsoft.com/office/drawing/2014/main" id="{F662475C-0061-4542-98FB-81E72F3E83D0}"/>
              </a:ext>
            </a:extLst>
          </p:cNvPr>
          <p:cNvCxnSpPr>
            <a:cxnSpLocks/>
          </p:cNvCxnSpPr>
          <p:nvPr/>
        </p:nvCxnSpPr>
        <p:spPr>
          <a:xfrm>
            <a:off x="2686398" y="2469778"/>
            <a:ext cx="507278"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9" name="Straight Arrow Connector 18">
            <a:extLst>
              <a:ext uri="{FF2B5EF4-FFF2-40B4-BE49-F238E27FC236}">
                <a16:creationId xmlns:a16="http://schemas.microsoft.com/office/drawing/2014/main" id="{A116A7FF-96FB-4DD9-8498-7EA4B2DE604E}"/>
              </a:ext>
            </a:extLst>
          </p:cNvPr>
          <p:cNvCxnSpPr>
            <a:cxnSpLocks/>
          </p:cNvCxnSpPr>
          <p:nvPr/>
        </p:nvCxnSpPr>
        <p:spPr>
          <a:xfrm>
            <a:off x="5023945" y="2496674"/>
            <a:ext cx="507278"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0" name="Straight Arrow Connector 19">
            <a:extLst>
              <a:ext uri="{FF2B5EF4-FFF2-40B4-BE49-F238E27FC236}">
                <a16:creationId xmlns:a16="http://schemas.microsoft.com/office/drawing/2014/main" id="{FCCF7C11-5AD3-4F22-A837-31967A065567}"/>
              </a:ext>
            </a:extLst>
          </p:cNvPr>
          <p:cNvCxnSpPr>
            <a:cxnSpLocks/>
          </p:cNvCxnSpPr>
          <p:nvPr/>
        </p:nvCxnSpPr>
        <p:spPr>
          <a:xfrm>
            <a:off x="7370457" y="2516844"/>
            <a:ext cx="507278"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266163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0A4A-37B4-4CD6-8BB6-74261821479C}"/>
              </a:ext>
            </a:extLst>
          </p:cNvPr>
          <p:cNvSpPr>
            <a:spLocks noGrp="1"/>
          </p:cNvSpPr>
          <p:nvPr>
            <p:ph type="title"/>
          </p:nvPr>
        </p:nvSpPr>
        <p:spPr/>
        <p:txBody>
          <a:bodyPr/>
          <a:lstStyle/>
          <a:p>
            <a:r>
              <a:rPr lang="pt-BR" dirty="0"/>
              <a:t>No MRUV:</a:t>
            </a:r>
          </a:p>
        </p:txBody>
      </p:sp>
      <p:sp>
        <p:nvSpPr>
          <p:cNvPr id="3" name="Text Placeholder 2">
            <a:extLst>
              <a:ext uri="{FF2B5EF4-FFF2-40B4-BE49-F238E27FC236}">
                <a16:creationId xmlns:a16="http://schemas.microsoft.com/office/drawing/2014/main" id="{A233FFCE-82C9-436A-90A3-D690A76F14AC}"/>
              </a:ext>
            </a:extLst>
          </p:cNvPr>
          <p:cNvSpPr>
            <a:spLocks noGrp="1"/>
          </p:cNvSpPr>
          <p:nvPr>
            <p:ph type="body" idx="1"/>
          </p:nvPr>
        </p:nvSpPr>
        <p:spPr>
          <a:xfrm>
            <a:off x="1215280" y="2371010"/>
            <a:ext cx="712695" cy="487938"/>
          </a:xfrm>
        </p:spPr>
        <p:txBody>
          <a:bodyPr/>
          <a:lstStyle/>
          <a:p>
            <a:pPr>
              <a:buNone/>
            </a:pPr>
            <a:r>
              <a:rPr lang="pt-BR" sz="1400" dirty="0"/>
              <a:t>20m/s</a:t>
            </a:r>
          </a:p>
        </p:txBody>
      </p:sp>
      <p:pic>
        <p:nvPicPr>
          <p:cNvPr id="1026" name="Picture 2" descr="Resultado de imagem para hilux 2019 perfil">
            <a:extLst>
              <a:ext uri="{FF2B5EF4-FFF2-40B4-BE49-F238E27FC236}">
                <a16:creationId xmlns:a16="http://schemas.microsoft.com/office/drawing/2014/main" id="{3C840936-0360-4344-8BA4-8F2B80BFD4C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968" b="47516" l="1080" r="97624"/>
                    </a14:imgEffect>
                  </a14:imgLayer>
                </a14:imgProps>
              </a:ext>
              <a:ext uri="{28A0092B-C50C-407E-A947-70E740481C1C}">
                <a14:useLocalDpi xmlns:a14="http://schemas.microsoft.com/office/drawing/2010/main" val="0"/>
              </a:ext>
            </a:extLst>
          </a:blip>
          <a:srcRect b="50000"/>
          <a:stretch/>
        </p:blipFill>
        <p:spPr bwMode="auto">
          <a:xfrm>
            <a:off x="824542" y="1728119"/>
            <a:ext cx="1323974" cy="6619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m para hilux 2019 perfil">
            <a:extLst>
              <a:ext uri="{FF2B5EF4-FFF2-40B4-BE49-F238E27FC236}">
                <a16:creationId xmlns:a16="http://schemas.microsoft.com/office/drawing/2014/main" id="{50389C9F-BBC4-4424-A14C-41EB25C7B8F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968" b="47516" l="1080" r="97624"/>
                    </a14:imgEffect>
                  </a14:imgLayer>
                </a14:imgProps>
              </a:ext>
              <a:ext uri="{28A0092B-C50C-407E-A947-70E740481C1C}">
                <a14:useLocalDpi xmlns:a14="http://schemas.microsoft.com/office/drawing/2010/main" val="0"/>
              </a:ext>
            </a:extLst>
          </a:blip>
          <a:srcRect b="50000"/>
          <a:stretch/>
        </p:blipFill>
        <p:spPr bwMode="auto">
          <a:xfrm>
            <a:off x="2552980" y="1750000"/>
            <a:ext cx="1323974" cy="6619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hilux 2019 perfil">
            <a:extLst>
              <a:ext uri="{FF2B5EF4-FFF2-40B4-BE49-F238E27FC236}">
                <a16:creationId xmlns:a16="http://schemas.microsoft.com/office/drawing/2014/main" id="{85BE469E-AE56-4B19-8489-30B0BBD7996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968" b="47516" l="1080" r="97624"/>
                    </a14:imgEffect>
                  </a14:imgLayer>
                </a14:imgProps>
              </a:ext>
              <a:ext uri="{28A0092B-C50C-407E-A947-70E740481C1C}">
                <a14:useLocalDpi xmlns:a14="http://schemas.microsoft.com/office/drawing/2010/main" val="0"/>
              </a:ext>
            </a:extLst>
          </a:blip>
          <a:srcRect b="50000"/>
          <a:stretch/>
        </p:blipFill>
        <p:spPr bwMode="auto">
          <a:xfrm>
            <a:off x="4996979" y="3305907"/>
            <a:ext cx="1323974" cy="6619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m para hilux 2019 perfil">
            <a:extLst>
              <a:ext uri="{FF2B5EF4-FFF2-40B4-BE49-F238E27FC236}">
                <a16:creationId xmlns:a16="http://schemas.microsoft.com/office/drawing/2014/main" id="{A270FC3B-81FC-42AF-A17F-CB5A134FC98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968" b="47516" l="1080" r="97624"/>
                    </a14:imgEffect>
                  </a14:imgLayer>
                </a14:imgProps>
              </a:ext>
              <a:ext uri="{28A0092B-C50C-407E-A947-70E740481C1C}">
                <a14:useLocalDpi xmlns:a14="http://schemas.microsoft.com/office/drawing/2010/main" val="0"/>
              </a:ext>
            </a:extLst>
          </a:blip>
          <a:srcRect r="79115" b="50000"/>
          <a:stretch/>
        </p:blipFill>
        <p:spPr bwMode="auto">
          <a:xfrm>
            <a:off x="8125250" y="1750000"/>
            <a:ext cx="276509" cy="6619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m para hilux 2019 perfil">
            <a:extLst>
              <a:ext uri="{FF2B5EF4-FFF2-40B4-BE49-F238E27FC236}">
                <a16:creationId xmlns:a16="http://schemas.microsoft.com/office/drawing/2014/main" id="{CB8ECD72-283F-4879-9656-C9D21CB49C0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968" b="47516" l="1080" r="97624"/>
                    </a14:imgEffect>
                  </a14:imgLayer>
                </a14:imgProps>
              </a:ext>
              <a:ext uri="{28A0092B-C50C-407E-A947-70E740481C1C}">
                <a14:useLocalDpi xmlns:a14="http://schemas.microsoft.com/office/drawing/2010/main" val="0"/>
              </a:ext>
            </a:extLst>
          </a:blip>
          <a:srcRect b="50000"/>
          <a:stretch/>
        </p:blipFill>
        <p:spPr bwMode="auto">
          <a:xfrm>
            <a:off x="880495" y="3305908"/>
            <a:ext cx="1323974" cy="6619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m para hilux 2019 perfil">
            <a:extLst>
              <a:ext uri="{FF2B5EF4-FFF2-40B4-BE49-F238E27FC236}">
                <a16:creationId xmlns:a16="http://schemas.microsoft.com/office/drawing/2014/main" id="{C43D14D5-B594-4980-91E3-2095662E0BA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968" b="47516" l="1080" r="97624"/>
                    </a14:imgEffect>
                  </a14:imgLayer>
                </a14:imgProps>
              </a:ext>
              <a:ext uri="{28A0092B-C50C-407E-A947-70E740481C1C}">
                <a14:useLocalDpi xmlns:a14="http://schemas.microsoft.com/office/drawing/2010/main" val="0"/>
              </a:ext>
            </a:extLst>
          </a:blip>
          <a:srcRect b="50000"/>
          <a:stretch/>
        </p:blipFill>
        <p:spPr bwMode="auto">
          <a:xfrm>
            <a:off x="3032515" y="3305908"/>
            <a:ext cx="1323974" cy="6619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m para hilux 2019 perfil">
            <a:extLst>
              <a:ext uri="{FF2B5EF4-FFF2-40B4-BE49-F238E27FC236}">
                <a16:creationId xmlns:a16="http://schemas.microsoft.com/office/drawing/2014/main" id="{A19BD597-BD1D-4619-B26C-2CDC2BA8953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968" b="47516" l="1080" r="97624"/>
                    </a14:imgEffect>
                  </a14:imgLayer>
                </a14:imgProps>
              </a:ext>
              <a:ext uri="{28A0092B-C50C-407E-A947-70E740481C1C}">
                <a14:useLocalDpi xmlns:a14="http://schemas.microsoft.com/office/drawing/2010/main" val="0"/>
              </a:ext>
            </a:extLst>
          </a:blip>
          <a:srcRect b="50000"/>
          <a:stretch/>
        </p:blipFill>
        <p:spPr bwMode="auto">
          <a:xfrm>
            <a:off x="4996979" y="1750000"/>
            <a:ext cx="1323974" cy="6619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m para hilux 2019 perfil">
            <a:extLst>
              <a:ext uri="{FF2B5EF4-FFF2-40B4-BE49-F238E27FC236}">
                <a16:creationId xmlns:a16="http://schemas.microsoft.com/office/drawing/2014/main" id="{AA285A94-4408-4BF8-ACDD-82C4EBA1B49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968" b="47516" l="1080" r="97624"/>
                    </a14:imgEffect>
                  </a14:imgLayer>
                </a14:imgProps>
              </a:ext>
              <a:ext uri="{28A0092B-C50C-407E-A947-70E740481C1C}">
                <a14:useLocalDpi xmlns:a14="http://schemas.microsoft.com/office/drawing/2010/main" val="0"/>
              </a:ext>
            </a:extLst>
          </a:blip>
          <a:srcRect b="50000"/>
          <a:stretch/>
        </p:blipFill>
        <p:spPr bwMode="auto">
          <a:xfrm>
            <a:off x="6542965" y="3305907"/>
            <a:ext cx="1323974" cy="66198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554EE195-EB5E-481E-AC2F-F956680C60BC}"/>
              </a:ext>
            </a:extLst>
          </p:cNvPr>
          <p:cNvCxnSpPr/>
          <p:nvPr/>
        </p:nvCxnSpPr>
        <p:spPr>
          <a:xfrm flipV="1">
            <a:off x="880495" y="2390106"/>
            <a:ext cx="7626934" cy="21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F4205D3-1A91-486C-B9E0-3F99E57B5C21}"/>
              </a:ext>
            </a:extLst>
          </p:cNvPr>
          <p:cNvCxnSpPr/>
          <p:nvPr/>
        </p:nvCxnSpPr>
        <p:spPr>
          <a:xfrm flipV="1">
            <a:off x="880495" y="3946013"/>
            <a:ext cx="7626934" cy="21881"/>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0209C1B-F1E3-4E56-BB4D-87EF1444EDDC}"/>
              </a:ext>
            </a:extLst>
          </p:cNvPr>
          <p:cNvSpPr txBox="1"/>
          <p:nvPr/>
        </p:nvSpPr>
        <p:spPr>
          <a:xfrm>
            <a:off x="1250575" y="1499347"/>
            <a:ext cx="712695" cy="307777"/>
          </a:xfrm>
          <a:prstGeom prst="rect">
            <a:avLst/>
          </a:prstGeom>
          <a:noFill/>
        </p:spPr>
        <p:txBody>
          <a:bodyPr wrap="square" rtlCol="0">
            <a:spAutoFit/>
          </a:bodyPr>
          <a:lstStyle/>
          <a:p>
            <a:r>
              <a:rPr lang="pt-BR" dirty="0"/>
              <a:t>t=0s</a:t>
            </a:r>
          </a:p>
        </p:txBody>
      </p:sp>
      <p:sp>
        <p:nvSpPr>
          <p:cNvPr id="18" name="TextBox 17">
            <a:extLst>
              <a:ext uri="{FF2B5EF4-FFF2-40B4-BE49-F238E27FC236}">
                <a16:creationId xmlns:a16="http://schemas.microsoft.com/office/drawing/2014/main" id="{CEA40CD6-7288-417F-A33A-2948F2CAD131}"/>
              </a:ext>
            </a:extLst>
          </p:cNvPr>
          <p:cNvSpPr txBox="1"/>
          <p:nvPr/>
        </p:nvSpPr>
        <p:spPr>
          <a:xfrm>
            <a:off x="2923060" y="1506625"/>
            <a:ext cx="712695" cy="307777"/>
          </a:xfrm>
          <a:prstGeom prst="rect">
            <a:avLst/>
          </a:prstGeom>
          <a:noFill/>
        </p:spPr>
        <p:txBody>
          <a:bodyPr wrap="square" rtlCol="0">
            <a:spAutoFit/>
          </a:bodyPr>
          <a:lstStyle/>
          <a:p>
            <a:r>
              <a:rPr lang="pt-BR" dirty="0"/>
              <a:t>t=1s</a:t>
            </a:r>
          </a:p>
        </p:txBody>
      </p:sp>
      <p:sp>
        <p:nvSpPr>
          <p:cNvPr id="19" name="TextBox 18">
            <a:extLst>
              <a:ext uri="{FF2B5EF4-FFF2-40B4-BE49-F238E27FC236}">
                <a16:creationId xmlns:a16="http://schemas.microsoft.com/office/drawing/2014/main" id="{14023E8B-5457-477B-9524-E1416928CE58}"/>
              </a:ext>
            </a:extLst>
          </p:cNvPr>
          <p:cNvSpPr txBox="1"/>
          <p:nvPr/>
        </p:nvSpPr>
        <p:spPr>
          <a:xfrm>
            <a:off x="5324903" y="1494349"/>
            <a:ext cx="712695" cy="307777"/>
          </a:xfrm>
          <a:prstGeom prst="rect">
            <a:avLst/>
          </a:prstGeom>
          <a:noFill/>
        </p:spPr>
        <p:txBody>
          <a:bodyPr wrap="square" rtlCol="0">
            <a:spAutoFit/>
          </a:bodyPr>
          <a:lstStyle/>
          <a:p>
            <a:r>
              <a:rPr lang="pt-BR" dirty="0"/>
              <a:t>t=2s</a:t>
            </a:r>
          </a:p>
        </p:txBody>
      </p:sp>
      <p:sp>
        <p:nvSpPr>
          <p:cNvPr id="20" name="TextBox 19">
            <a:extLst>
              <a:ext uri="{FF2B5EF4-FFF2-40B4-BE49-F238E27FC236}">
                <a16:creationId xmlns:a16="http://schemas.microsoft.com/office/drawing/2014/main" id="{E3C09CE9-5433-4B0F-BE99-30C56129404C}"/>
              </a:ext>
            </a:extLst>
          </p:cNvPr>
          <p:cNvSpPr txBox="1"/>
          <p:nvPr/>
        </p:nvSpPr>
        <p:spPr>
          <a:xfrm>
            <a:off x="7996523" y="1442222"/>
            <a:ext cx="712695" cy="307777"/>
          </a:xfrm>
          <a:prstGeom prst="rect">
            <a:avLst/>
          </a:prstGeom>
          <a:noFill/>
        </p:spPr>
        <p:txBody>
          <a:bodyPr wrap="square" rtlCol="0">
            <a:spAutoFit/>
          </a:bodyPr>
          <a:lstStyle/>
          <a:p>
            <a:r>
              <a:rPr lang="pt-BR" dirty="0"/>
              <a:t>t=3s</a:t>
            </a:r>
          </a:p>
        </p:txBody>
      </p:sp>
      <p:sp>
        <p:nvSpPr>
          <p:cNvPr id="21" name="TextBox 20">
            <a:extLst>
              <a:ext uri="{FF2B5EF4-FFF2-40B4-BE49-F238E27FC236}">
                <a16:creationId xmlns:a16="http://schemas.microsoft.com/office/drawing/2014/main" id="{D6F0F168-99EF-480A-B88E-413FACADE21F}"/>
              </a:ext>
            </a:extLst>
          </p:cNvPr>
          <p:cNvSpPr txBox="1"/>
          <p:nvPr/>
        </p:nvSpPr>
        <p:spPr>
          <a:xfrm>
            <a:off x="1243443" y="3022500"/>
            <a:ext cx="712695" cy="307777"/>
          </a:xfrm>
          <a:prstGeom prst="rect">
            <a:avLst/>
          </a:prstGeom>
          <a:noFill/>
        </p:spPr>
        <p:txBody>
          <a:bodyPr wrap="square" rtlCol="0">
            <a:spAutoFit/>
          </a:bodyPr>
          <a:lstStyle/>
          <a:p>
            <a:r>
              <a:rPr lang="pt-BR" dirty="0"/>
              <a:t>t=0s</a:t>
            </a:r>
          </a:p>
        </p:txBody>
      </p:sp>
      <p:sp>
        <p:nvSpPr>
          <p:cNvPr id="22" name="TextBox 21">
            <a:extLst>
              <a:ext uri="{FF2B5EF4-FFF2-40B4-BE49-F238E27FC236}">
                <a16:creationId xmlns:a16="http://schemas.microsoft.com/office/drawing/2014/main" id="{8CC70D64-F5F2-487E-90E3-958E79A76F36}"/>
              </a:ext>
            </a:extLst>
          </p:cNvPr>
          <p:cNvSpPr txBox="1"/>
          <p:nvPr/>
        </p:nvSpPr>
        <p:spPr>
          <a:xfrm>
            <a:off x="3398453" y="3034776"/>
            <a:ext cx="712695" cy="307777"/>
          </a:xfrm>
          <a:prstGeom prst="rect">
            <a:avLst/>
          </a:prstGeom>
          <a:noFill/>
        </p:spPr>
        <p:txBody>
          <a:bodyPr wrap="square" rtlCol="0">
            <a:spAutoFit/>
          </a:bodyPr>
          <a:lstStyle/>
          <a:p>
            <a:r>
              <a:rPr lang="pt-BR" dirty="0"/>
              <a:t>t=1s</a:t>
            </a:r>
          </a:p>
        </p:txBody>
      </p:sp>
      <p:sp>
        <p:nvSpPr>
          <p:cNvPr id="23" name="TextBox 22">
            <a:extLst>
              <a:ext uri="{FF2B5EF4-FFF2-40B4-BE49-F238E27FC236}">
                <a16:creationId xmlns:a16="http://schemas.microsoft.com/office/drawing/2014/main" id="{8BC9A7E7-DFA9-4DE0-A311-50BE0235E379}"/>
              </a:ext>
            </a:extLst>
          </p:cNvPr>
          <p:cNvSpPr txBox="1"/>
          <p:nvPr/>
        </p:nvSpPr>
        <p:spPr>
          <a:xfrm>
            <a:off x="5370017" y="3034776"/>
            <a:ext cx="712695" cy="307777"/>
          </a:xfrm>
          <a:prstGeom prst="rect">
            <a:avLst/>
          </a:prstGeom>
          <a:noFill/>
        </p:spPr>
        <p:txBody>
          <a:bodyPr wrap="square" rtlCol="0">
            <a:spAutoFit/>
          </a:bodyPr>
          <a:lstStyle/>
          <a:p>
            <a:r>
              <a:rPr lang="pt-BR" dirty="0"/>
              <a:t>t=2s</a:t>
            </a:r>
          </a:p>
        </p:txBody>
      </p:sp>
      <p:sp>
        <p:nvSpPr>
          <p:cNvPr id="24" name="TextBox 23">
            <a:extLst>
              <a:ext uri="{FF2B5EF4-FFF2-40B4-BE49-F238E27FC236}">
                <a16:creationId xmlns:a16="http://schemas.microsoft.com/office/drawing/2014/main" id="{A2441AC3-69EC-4FB7-A425-BD7693872CE0}"/>
              </a:ext>
            </a:extLst>
          </p:cNvPr>
          <p:cNvSpPr txBox="1"/>
          <p:nvPr/>
        </p:nvSpPr>
        <p:spPr>
          <a:xfrm>
            <a:off x="6961443" y="3038391"/>
            <a:ext cx="712695" cy="307777"/>
          </a:xfrm>
          <a:prstGeom prst="rect">
            <a:avLst/>
          </a:prstGeom>
          <a:noFill/>
        </p:spPr>
        <p:txBody>
          <a:bodyPr wrap="square" rtlCol="0">
            <a:spAutoFit/>
          </a:bodyPr>
          <a:lstStyle/>
          <a:p>
            <a:r>
              <a:rPr lang="pt-BR" dirty="0"/>
              <a:t>t=3s</a:t>
            </a:r>
          </a:p>
        </p:txBody>
      </p:sp>
      <p:sp>
        <p:nvSpPr>
          <p:cNvPr id="25" name="Text Placeholder 2">
            <a:extLst>
              <a:ext uri="{FF2B5EF4-FFF2-40B4-BE49-F238E27FC236}">
                <a16:creationId xmlns:a16="http://schemas.microsoft.com/office/drawing/2014/main" id="{FAD6763F-B2D3-4E17-9708-4DC565BCE9AA}"/>
              </a:ext>
            </a:extLst>
          </p:cNvPr>
          <p:cNvSpPr txBox="1">
            <a:spLocks/>
          </p:cNvSpPr>
          <p:nvPr/>
        </p:nvSpPr>
        <p:spPr>
          <a:xfrm>
            <a:off x="2836334" y="2373096"/>
            <a:ext cx="712695" cy="48793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1pPr>
            <a:lvl2pPr marR="0" lvl="1"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2pPr>
            <a:lvl3pPr marR="0" lvl="2"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3pPr>
            <a:lvl4pPr marR="0" lvl="3"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4pPr>
            <a:lvl5pPr marR="0" lvl="4"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5pPr>
            <a:lvl6pPr marR="0" lvl="5"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6pPr>
            <a:lvl7pPr marR="0" lvl="6"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7pPr>
            <a:lvl8pPr marR="0" lvl="7"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8pPr>
            <a:lvl9pPr marR="0" lvl="8"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9pPr>
          </a:lstStyle>
          <a:p>
            <a:pPr>
              <a:buFont typeface="Sniglet"/>
              <a:buNone/>
            </a:pPr>
            <a:r>
              <a:rPr lang="pt-BR" sz="1400" dirty="0"/>
              <a:t>30m/s</a:t>
            </a:r>
          </a:p>
        </p:txBody>
      </p:sp>
      <p:sp>
        <p:nvSpPr>
          <p:cNvPr id="26" name="Text Placeholder 2">
            <a:extLst>
              <a:ext uri="{FF2B5EF4-FFF2-40B4-BE49-F238E27FC236}">
                <a16:creationId xmlns:a16="http://schemas.microsoft.com/office/drawing/2014/main" id="{2CF63DFB-2305-4DFD-B8CD-A28BDF09EB95}"/>
              </a:ext>
            </a:extLst>
          </p:cNvPr>
          <p:cNvSpPr txBox="1">
            <a:spLocks/>
          </p:cNvSpPr>
          <p:nvPr/>
        </p:nvSpPr>
        <p:spPr>
          <a:xfrm>
            <a:off x="5370016" y="2371010"/>
            <a:ext cx="712695" cy="48793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1pPr>
            <a:lvl2pPr marR="0" lvl="1"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2pPr>
            <a:lvl3pPr marR="0" lvl="2"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3pPr>
            <a:lvl4pPr marR="0" lvl="3"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4pPr>
            <a:lvl5pPr marR="0" lvl="4"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5pPr>
            <a:lvl6pPr marR="0" lvl="5"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6pPr>
            <a:lvl7pPr marR="0" lvl="6"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7pPr>
            <a:lvl8pPr marR="0" lvl="7"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8pPr>
            <a:lvl9pPr marR="0" lvl="8"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9pPr>
          </a:lstStyle>
          <a:p>
            <a:pPr>
              <a:buFont typeface="Sniglet"/>
              <a:buNone/>
            </a:pPr>
            <a:r>
              <a:rPr lang="pt-BR" sz="1400" dirty="0"/>
              <a:t>40m/s</a:t>
            </a:r>
          </a:p>
        </p:txBody>
      </p:sp>
      <p:sp>
        <p:nvSpPr>
          <p:cNvPr id="27" name="Text Placeholder 2">
            <a:extLst>
              <a:ext uri="{FF2B5EF4-FFF2-40B4-BE49-F238E27FC236}">
                <a16:creationId xmlns:a16="http://schemas.microsoft.com/office/drawing/2014/main" id="{CEF6C05B-5DC6-4281-AB9B-0E305F0BFE7F}"/>
              </a:ext>
            </a:extLst>
          </p:cNvPr>
          <p:cNvSpPr txBox="1">
            <a:spLocks/>
          </p:cNvSpPr>
          <p:nvPr/>
        </p:nvSpPr>
        <p:spPr>
          <a:xfrm>
            <a:off x="1243443" y="3924927"/>
            <a:ext cx="712695" cy="48793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1pPr>
            <a:lvl2pPr marR="0" lvl="1"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2pPr>
            <a:lvl3pPr marR="0" lvl="2"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3pPr>
            <a:lvl4pPr marR="0" lvl="3"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4pPr>
            <a:lvl5pPr marR="0" lvl="4"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5pPr>
            <a:lvl6pPr marR="0" lvl="5"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6pPr>
            <a:lvl7pPr marR="0" lvl="6"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7pPr>
            <a:lvl8pPr marR="0" lvl="7"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8pPr>
            <a:lvl9pPr marR="0" lvl="8"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9pPr>
          </a:lstStyle>
          <a:p>
            <a:pPr>
              <a:buFont typeface="Sniglet"/>
              <a:buNone/>
            </a:pPr>
            <a:r>
              <a:rPr lang="pt-BR" sz="1400" dirty="0"/>
              <a:t>40m/s</a:t>
            </a:r>
          </a:p>
        </p:txBody>
      </p:sp>
      <p:sp>
        <p:nvSpPr>
          <p:cNvPr id="28" name="Text Placeholder 2">
            <a:extLst>
              <a:ext uri="{FF2B5EF4-FFF2-40B4-BE49-F238E27FC236}">
                <a16:creationId xmlns:a16="http://schemas.microsoft.com/office/drawing/2014/main" id="{B57ECD2D-8C3D-44F4-93BE-10CECD192653}"/>
              </a:ext>
            </a:extLst>
          </p:cNvPr>
          <p:cNvSpPr txBox="1">
            <a:spLocks/>
          </p:cNvSpPr>
          <p:nvPr/>
        </p:nvSpPr>
        <p:spPr>
          <a:xfrm>
            <a:off x="3368542" y="3947507"/>
            <a:ext cx="712695" cy="48793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1pPr>
            <a:lvl2pPr marR="0" lvl="1"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2pPr>
            <a:lvl3pPr marR="0" lvl="2"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3pPr>
            <a:lvl4pPr marR="0" lvl="3"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4pPr>
            <a:lvl5pPr marR="0" lvl="4"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5pPr>
            <a:lvl6pPr marR="0" lvl="5"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6pPr>
            <a:lvl7pPr marR="0" lvl="6"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7pPr>
            <a:lvl8pPr marR="0" lvl="7"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8pPr>
            <a:lvl9pPr marR="0" lvl="8"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9pPr>
          </a:lstStyle>
          <a:p>
            <a:pPr>
              <a:buFont typeface="Sniglet"/>
              <a:buNone/>
            </a:pPr>
            <a:r>
              <a:rPr lang="pt-BR" sz="1400" dirty="0"/>
              <a:t>35m/s</a:t>
            </a:r>
          </a:p>
        </p:txBody>
      </p:sp>
      <p:sp>
        <p:nvSpPr>
          <p:cNvPr id="29" name="Text Placeholder 2">
            <a:extLst>
              <a:ext uri="{FF2B5EF4-FFF2-40B4-BE49-F238E27FC236}">
                <a16:creationId xmlns:a16="http://schemas.microsoft.com/office/drawing/2014/main" id="{FAB53052-5154-4D80-AF36-B206BA993C20}"/>
              </a:ext>
            </a:extLst>
          </p:cNvPr>
          <p:cNvSpPr txBox="1">
            <a:spLocks/>
          </p:cNvSpPr>
          <p:nvPr/>
        </p:nvSpPr>
        <p:spPr>
          <a:xfrm>
            <a:off x="5493641" y="3936760"/>
            <a:ext cx="712695" cy="48793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1pPr>
            <a:lvl2pPr marR="0" lvl="1"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2pPr>
            <a:lvl3pPr marR="0" lvl="2"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3pPr>
            <a:lvl4pPr marR="0" lvl="3"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4pPr>
            <a:lvl5pPr marR="0" lvl="4"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5pPr>
            <a:lvl6pPr marR="0" lvl="5"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6pPr>
            <a:lvl7pPr marR="0" lvl="6"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7pPr>
            <a:lvl8pPr marR="0" lvl="7"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8pPr>
            <a:lvl9pPr marR="0" lvl="8"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9pPr>
          </a:lstStyle>
          <a:p>
            <a:pPr>
              <a:buFont typeface="Sniglet"/>
              <a:buNone/>
            </a:pPr>
            <a:r>
              <a:rPr lang="pt-BR" sz="1400" dirty="0"/>
              <a:t>30m/s</a:t>
            </a:r>
          </a:p>
        </p:txBody>
      </p:sp>
      <p:sp>
        <p:nvSpPr>
          <p:cNvPr id="30" name="Text Placeholder 2">
            <a:extLst>
              <a:ext uri="{FF2B5EF4-FFF2-40B4-BE49-F238E27FC236}">
                <a16:creationId xmlns:a16="http://schemas.microsoft.com/office/drawing/2014/main" id="{E6A97DEB-D319-44C4-A4C9-1CC6B2EEC107}"/>
              </a:ext>
            </a:extLst>
          </p:cNvPr>
          <p:cNvSpPr txBox="1">
            <a:spLocks/>
          </p:cNvSpPr>
          <p:nvPr/>
        </p:nvSpPr>
        <p:spPr>
          <a:xfrm>
            <a:off x="6982132" y="3924927"/>
            <a:ext cx="712695" cy="48793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1pPr>
            <a:lvl2pPr marR="0" lvl="1"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2pPr>
            <a:lvl3pPr marR="0" lvl="2"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3pPr>
            <a:lvl4pPr marR="0" lvl="3"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4pPr>
            <a:lvl5pPr marR="0" lvl="4"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5pPr>
            <a:lvl6pPr marR="0" lvl="5"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6pPr>
            <a:lvl7pPr marR="0" lvl="6"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7pPr>
            <a:lvl8pPr marR="0" lvl="7"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8pPr>
            <a:lvl9pPr marR="0" lvl="8"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9pPr>
          </a:lstStyle>
          <a:p>
            <a:pPr>
              <a:buFont typeface="Sniglet"/>
              <a:buNone/>
            </a:pPr>
            <a:r>
              <a:rPr lang="pt-BR" sz="1400" dirty="0"/>
              <a:t>25m/s</a:t>
            </a:r>
          </a:p>
        </p:txBody>
      </p:sp>
      <p:graphicFrame>
        <p:nvGraphicFramePr>
          <p:cNvPr id="17" name="Diagram 16">
            <a:extLst>
              <a:ext uri="{FF2B5EF4-FFF2-40B4-BE49-F238E27FC236}">
                <a16:creationId xmlns:a16="http://schemas.microsoft.com/office/drawing/2014/main" id="{4A389FEB-8755-4E57-93CA-7F4C24CFDA30}"/>
              </a:ext>
            </a:extLst>
          </p:cNvPr>
          <p:cNvGraphicFramePr/>
          <p:nvPr>
            <p:extLst>
              <p:ext uri="{D42A27DB-BD31-4B8C-83A1-F6EECF244321}">
                <p14:modId xmlns:p14="http://schemas.microsoft.com/office/powerpoint/2010/main" val="1705483490"/>
              </p:ext>
            </p:extLst>
          </p:nvPr>
        </p:nvGraphicFramePr>
        <p:xfrm>
          <a:off x="3287654" y="1062163"/>
          <a:ext cx="2023671" cy="5414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2" name="Diagram 31">
            <a:extLst>
              <a:ext uri="{FF2B5EF4-FFF2-40B4-BE49-F238E27FC236}">
                <a16:creationId xmlns:a16="http://schemas.microsoft.com/office/drawing/2014/main" id="{76AF336B-19AD-4BB1-B898-9CBEC68564C7}"/>
              </a:ext>
            </a:extLst>
          </p:cNvPr>
          <p:cNvGraphicFramePr/>
          <p:nvPr>
            <p:extLst>
              <p:ext uri="{D42A27DB-BD31-4B8C-83A1-F6EECF244321}">
                <p14:modId xmlns:p14="http://schemas.microsoft.com/office/powerpoint/2010/main" val="4160003783"/>
              </p:ext>
            </p:extLst>
          </p:nvPr>
        </p:nvGraphicFramePr>
        <p:xfrm>
          <a:off x="3360291" y="2578383"/>
          <a:ext cx="2023671" cy="5414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33" name="Straight Arrow Connector 32">
            <a:extLst>
              <a:ext uri="{FF2B5EF4-FFF2-40B4-BE49-F238E27FC236}">
                <a16:creationId xmlns:a16="http://schemas.microsoft.com/office/drawing/2014/main" id="{66E59CF2-9E8E-4C4C-BD5C-A12163E96C27}"/>
              </a:ext>
            </a:extLst>
          </p:cNvPr>
          <p:cNvCxnSpPr/>
          <p:nvPr/>
        </p:nvCxnSpPr>
        <p:spPr>
          <a:xfrm>
            <a:off x="1963270" y="1976718"/>
            <a:ext cx="4034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33325831-F9F1-4F87-9F9D-11DF13CAD8AF}"/>
              </a:ext>
            </a:extLst>
          </p:cNvPr>
          <p:cNvCxnSpPr>
            <a:cxnSpLocks/>
          </p:cNvCxnSpPr>
          <p:nvPr/>
        </p:nvCxnSpPr>
        <p:spPr>
          <a:xfrm>
            <a:off x="1971462" y="2176183"/>
            <a:ext cx="516244"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7" name="Straight Arrow Connector 36">
            <a:extLst>
              <a:ext uri="{FF2B5EF4-FFF2-40B4-BE49-F238E27FC236}">
                <a16:creationId xmlns:a16="http://schemas.microsoft.com/office/drawing/2014/main" id="{9E4F3721-4E52-495B-895C-3FC17BEF87A3}"/>
              </a:ext>
            </a:extLst>
          </p:cNvPr>
          <p:cNvCxnSpPr/>
          <p:nvPr/>
        </p:nvCxnSpPr>
        <p:spPr>
          <a:xfrm>
            <a:off x="3776382" y="1976718"/>
            <a:ext cx="4034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96B52C61-1394-42A3-8C1E-DB06F0718182}"/>
              </a:ext>
            </a:extLst>
          </p:cNvPr>
          <p:cNvCxnSpPr>
            <a:cxnSpLocks/>
          </p:cNvCxnSpPr>
          <p:nvPr/>
        </p:nvCxnSpPr>
        <p:spPr>
          <a:xfrm>
            <a:off x="3784574" y="2176183"/>
            <a:ext cx="847938"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45" name="Straight Arrow Connector 44">
            <a:extLst>
              <a:ext uri="{FF2B5EF4-FFF2-40B4-BE49-F238E27FC236}">
                <a16:creationId xmlns:a16="http://schemas.microsoft.com/office/drawing/2014/main" id="{19D197D9-262B-4F28-AFA8-9D577E2815D0}"/>
              </a:ext>
            </a:extLst>
          </p:cNvPr>
          <p:cNvCxnSpPr>
            <a:cxnSpLocks/>
          </p:cNvCxnSpPr>
          <p:nvPr/>
        </p:nvCxnSpPr>
        <p:spPr>
          <a:xfrm>
            <a:off x="6139553" y="1976718"/>
            <a:ext cx="40341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D13862B2-5F0A-4DF0-9BB2-F89344A9D7CF}"/>
              </a:ext>
            </a:extLst>
          </p:cNvPr>
          <p:cNvCxnSpPr>
            <a:cxnSpLocks/>
          </p:cNvCxnSpPr>
          <p:nvPr/>
        </p:nvCxnSpPr>
        <p:spPr>
          <a:xfrm>
            <a:off x="6147745" y="2176183"/>
            <a:ext cx="1422949"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50" name="Straight Arrow Connector 49">
            <a:extLst>
              <a:ext uri="{FF2B5EF4-FFF2-40B4-BE49-F238E27FC236}">
                <a16:creationId xmlns:a16="http://schemas.microsoft.com/office/drawing/2014/main" id="{59C36F95-161F-4A54-9962-F7ACAAFE2D7F}"/>
              </a:ext>
            </a:extLst>
          </p:cNvPr>
          <p:cNvCxnSpPr>
            <a:cxnSpLocks/>
          </p:cNvCxnSpPr>
          <p:nvPr/>
        </p:nvCxnSpPr>
        <p:spPr>
          <a:xfrm>
            <a:off x="7774646" y="3780866"/>
            <a:ext cx="221877"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52" name="Straight Arrow Connector 51">
            <a:extLst>
              <a:ext uri="{FF2B5EF4-FFF2-40B4-BE49-F238E27FC236}">
                <a16:creationId xmlns:a16="http://schemas.microsoft.com/office/drawing/2014/main" id="{F6DD5413-AF67-4DB3-A784-364668758642}"/>
              </a:ext>
            </a:extLst>
          </p:cNvPr>
          <p:cNvCxnSpPr>
            <a:cxnSpLocks/>
          </p:cNvCxnSpPr>
          <p:nvPr/>
        </p:nvCxnSpPr>
        <p:spPr>
          <a:xfrm>
            <a:off x="4222435" y="3774142"/>
            <a:ext cx="544547"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54" name="Straight Arrow Connector 53">
            <a:extLst>
              <a:ext uri="{FF2B5EF4-FFF2-40B4-BE49-F238E27FC236}">
                <a16:creationId xmlns:a16="http://schemas.microsoft.com/office/drawing/2014/main" id="{FD77CC2D-9F36-4E1E-A3E2-8AFA1BC49ADE}"/>
              </a:ext>
            </a:extLst>
          </p:cNvPr>
          <p:cNvCxnSpPr>
            <a:cxnSpLocks/>
          </p:cNvCxnSpPr>
          <p:nvPr/>
        </p:nvCxnSpPr>
        <p:spPr>
          <a:xfrm>
            <a:off x="6155693" y="3780866"/>
            <a:ext cx="332513"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56" name="Straight Arrow Connector 55">
            <a:extLst>
              <a:ext uri="{FF2B5EF4-FFF2-40B4-BE49-F238E27FC236}">
                <a16:creationId xmlns:a16="http://schemas.microsoft.com/office/drawing/2014/main" id="{772A5D45-432D-4B51-865F-7980BC427A01}"/>
              </a:ext>
            </a:extLst>
          </p:cNvPr>
          <p:cNvCxnSpPr>
            <a:cxnSpLocks/>
          </p:cNvCxnSpPr>
          <p:nvPr/>
        </p:nvCxnSpPr>
        <p:spPr>
          <a:xfrm>
            <a:off x="2148516" y="3780866"/>
            <a:ext cx="687818"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60" name="Straight Arrow Connector 59">
            <a:extLst>
              <a:ext uri="{FF2B5EF4-FFF2-40B4-BE49-F238E27FC236}">
                <a16:creationId xmlns:a16="http://schemas.microsoft.com/office/drawing/2014/main" id="{E53926E5-08CA-4D6F-B33B-E86ED28568B0}"/>
              </a:ext>
            </a:extLst>
          </p:cNvPr>
          <p:cNvCxnSpPr/>
          <p:nvPr/>
        </p:nvCxnSpPr>
        <p:spPr>
          <a:xfrm flipH="1">
            <a:off x="880495" y="3509682"/>
            <a:ext cx="33478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E41030C5-DAD8-43C9-97D0-45D72885C878}"/>
              </a:ext>
            </a:extLst>
          </p:cNvPr>
          <p:cNvCxnSpPr/>
          <p:nvPr/>
        </p:nvCxnSpPr>
        <p:spPr>
          <a:xfrm flipH="1">
            <a:off x="3033757" y="3509682"/>
            <a:ext cx="33478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3" name="Straight Arrow Connector 62">
            <a:extLst>
              <a:ext uri="{FF2B5EF4-FFF2-40B4-BE49-F238E27FC236}">
                <a16:creationId xmlns:a16="http://schemas.microsoft.com/office/drawing/2014/main" id="{5C8B32AE-9E16-44AD-9A2F-68E8BB641B03}"/>
              </a:ext>
            </a:extLst>
          </p:cNvPr>
          <p:cNvCxnSpPr/>
          <p:nvPr/>
        </p:nvCxnSpPr>
        <p:spPr>
          <a:xfrm flipH="1">
            <a:off x="4990118" y="3509682"/>
            <a:ext cx="33478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4" name="Straight Arrow Connector 63">
            <a:extLst>
              <a:ext uri="{FF2B5EF4-FFF2-40B4-BE49-F238E27FC236}">
                <a16:creationId xmlns:a16="http://schemas.microsoft.com/office/drawing/2014/main" id="{46E15B47-0468-48A6-A77A-6310A0C9FE88}"/>
              </a:ext>
            </a:extLst>
          </p:cNvPr>
          <p:cNvCxnSpPr/>
          <p:nvPr/>
        </p:nvCxnSpPr>
        <p:spPr>
          <a:xfrm flipH="1">
            <a:off x="6542965" y="3509682"/>
            <a:ext cx="33478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95937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animEffect transition="in" filter="fade">
                                      <p:cBhvr>
                                        <p:cTn id="59" dur="500"/>
                                        <p:tgtEl>
                                          <p:spTgt spid="3">
                                            <p:txEl>
                                              <p:pRg st="0" end="0"/>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500"/>
                                        <p:tgtEl>
                                          <p:spTgt spid="1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500"/>
                                        <p:tgtEl>
                                          <p:spTgt spid="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500"/>
                                        <p:tgtEl>
                                          <p:spTgt spid="1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fade">
                                      <p:cBhvr>
                                        <p:cTn id="102" dur="500"/>
                                        <p:tgtEl>
                                          <p:spTgt spid="56"/>
                                        </p:tgtEl>
                                      </p:cBhvr>
                                    </p:animEffect>
                                  </p:childTnLst>
                                </p:cTn>
                              </p:par>
                              <p:par>
                                <p:cTn id="103" presetID="10" presetClass="entr" presetSubtype="0"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fade">
                                      <p:cBhvr>
                                        <p:cTn id="105" dur="500"/>
                                        <p:tgtEl>
                                          <p:spTgt spid="52"/>
                                        </p:tgtEl>
                                      </p:cBhvr>
                                    </p:animEffect>
                                  </p:childTnLst>
                                </p:cTn>
                              </p:par>
                              <p:par>
                                <p:cTn id="106" presetID="10" presetClass="entr" presetSubtype="0" fill="hold"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par>
                                <p:cTn id="109" presetID="10"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500"/>
                                        <p:tgtEl>
                                          <p:spTgt spid="50"/>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500"/>
                                        <p:tgtEl>
                                          <p:spTgt spid="60"/>
                                        </p:tgtEl>
                                      </p:cBhvr>
                                    </p:animEffect>
                                  </p:childTnLst>
                                </p:cTn>
                              </p:par>
                              <p:par>
                                <p:cTn id="117" presetID="10" presetClass="entr" presetSubtype="0" fill="hold" nodeType="withEffect">
                                  <p:stCondLst>
                                    <p:cond delay="0"/>
                                  </p:stCondLst>
                                  <p:childTnLst>
                                    <p:set>
                                      <p:cBhvr>
                                        <p:cTn id="118" dur="1" fill="hold">
                                          <p:stCondLst>
                                            <p:cond delay="0"/>
                                          </p:stCondLst>
                                        </p:cTn>
                                        <p:tgtEl>
                                          <p:spTgt spid="62"/>
                                        </p:tgtEl>
                                        <p:attrNameLst>
                                          <p:attrName>style.visibility</p:attrName>
                                        </p:attrNameLst>
                                      </p:cBhvr>
                                      <p:to>
                                        <p:strVal val="visible"/>
                                      </p:to>
                                    </p:set>
                                    <p:animEffect transition="in" filter="fade">
                                      <p:cBhvr>
                                        <p:cTn id="119" dur="500"/>
                                        <p:tgtEl>
                                          <p:spTgt spid="62"/>
                                        </p:tgtEl>
                                      </p:cBhvr>
                                    </p:animEffect>
                                  </p:childTnLst>
                                </p:cTn>
                              </p:par>
                              <p:par>
                                <p:cTn id="120" presetID="10" presetClass="entr" presetSubtype="0" fill="hold" nodeType="withEffect">
                                  <p:stCondLst>
                                    <p:cond delay="0"/>
                                  </p:stCondLst>
                                  <p:childTnLst>
                                    <p:set>
                                      <p:cBhvr>
                                        <p:cTn id="121" dur="1" fill="hold">
                                          <p:stCondLst>
                                            <p:cond delay="0"/>
                                          </p:stCondLst>
                                        </p:cTn>
                                        <p:tgtEl>
                                          <p:spTgt spid="63"/>
                                        </p:tgtEl>
                                        <p:attrNameLst>
                                          <p:attrName>style.visibility</p:attrName>
                                        </p:attrNameLst>
                                      </p:cBhvr>
                                      <p:to>
                                        <p:strVal val="visible"/>
                                      </p:to>
                                    </p:set>
                                    <p:animEffect transition="in" filter="fade">
                                      <p:cBhvr>
                                        <p:cTn id="122" dur="500"/>
                                        <p:tgtEl>
                                          <p:spTgt spid="63"/>
                                        </p:tgtEl>
                                      </p:cBhvr>
                                    </p:animEffect>
                                  </p:childTnLst>
                                </p:cTn>
                              </p:par>
                              <p:par>
                                <p:cTn id="123" presetID="10" presetClass="entr" presetSubtype="0" fill="hold" nodeType="withEffect">
                                  <p:stCondLst>
                                    <p:cond delay="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500"/>
                                        <p:tgtEl>
                                          <p:spTgt spid="64"/>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500"/>
                                        <p:tgtEl>
                                          <p:spTgt spid="1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fade">
                                      <p:cBhvr>
                                        <p:cTn id="1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P spid="18" grpId="0"/>
      <p:bldP spid="19" grpId="0"/>
      <p:bldP spid="20" grpId="0"/>
      <p:bldP spid="21" grpId="0"/>
      <p:bldP spid="22" grpId="0"/>
      <p:bldP spid="23" grpId="0"/>
      <p:bldP spid="24" grpId="0"/>
      <p:bldP spid="25" grpId="0"/>
      <p:bldP spid="26" grpId="0"/>
      <p:bldGraphic spid="17" grpId="0">
        <p:bldAsOne/>
      </p:bldGraphic>
      <p:bldGraphic spid="3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1600" dirty="0"/>
              <a:t>Matriz de Referência de Ciências da Natureza e suas Tecnologias </a:t>
            </a:r>
          </a:p>
        </p:txBody>
      </p:sp>
      <p:sp>
        <p:nvSpPr>
          <p:cNvPr id="3" name="Espaço Reservado para Texto 2"/>
          <p:cNvSpPr>
            <a:spLocks noGrp="1"/>
          </p:cNvSpPr>
          <p:nvPr>
            <p:ph type="body" idx="1"/>
          </p:nvPr>
        </p:nvSpPr>
        <p:spPr/>
        <p:txBody>
          <a:bodyPr/>
          <a:lstStyle/>
          <a:p>
            <a:pPr>
              <a:buNone/>
            </a:pPr>
            <a:r>
              <a:rPr lang="pt-BR" sz="1400" b="1" dirty="0"/>
              <a:t>Competência de área 5 – Entender métodos e procedimentos próprios das ciências naturais e aplicá-los em diferentes contextos</a:t>
            </a:r>
            <a:r>
              <a:rPr lang="pt-BR" sz="1100" b="1" dirty="0"/>
              <a:t>.:</a:t>
            </a:r>
          </a:p>
          <a:p>
            <a:pPr>
              <a:buNone/>
            </a:pPr>
            <a:endParaRPr lang="pt-BR" sz="1100" b="1" dirty="0"/>
          </a:p>
          <a:p>
            <a:pPr>
              <a:buNone/>
            </a:pPr>
            <a:r>
              <a:rPr lang="pt-BR" sz="1600" dirty="0">
                <a:solidFill>
                  <a:schemeClr val="tx1"/>
                </a:solidFill>
              </a:rPr>
              <a:t>H17 – Relacionar informações apresentadas em diferentes formas de linguagem e representação usadas nas ciências físicas, químicas ou biológicas, como texto discursivo, gráficos, tabelas, relações matemáticas ou linguagem simbólica.</a:t>
            </a:r>
            <a:endParaRPr lang="pt-BR" sz="1600" b="1" dirty="0">
              <a:solidFill>
                <a:schemeClr val="tx1"/>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BD9A-F400-4D7E-863C-52FA9E242A62}"/>
              </a:ext>
            </a:extLst>
          </p:cNvPr>
          <p:cNvSpPr>
            <a:spLocks noGrp="1"/>
          </p:cNvSpPr>
          <p:nvPr>
            <p:ph type="title"/>
          </p:nvPr>
        </p:nvSpPr>
        <p:spPr/>
        <p:txBody>
          <a:bodyPr/>
          <a:lstStyle/>
          <a:p>
            <a:r>
              <a:rPr lang="pt-BR" dirty="0"/>
              <a:t>Relembrando:</a:t>
            </a:r>
          </a:p>
        </p:txBody>
      </p:sp>
      <p:pic>
        <p:nvPicPr>
          <p:cNvPr id="4" name="Picture 7" descr="graficos">
            <a:extLst>
              <a:ext uri="{FF2B5EF4-FFF2-40B4-BE49-F238E27FC236}">
                <a16:creationId xmlns:a16="http://schemas.microsoft.com/office/drawing/2014/main" id="{6075579B-6F7B-4D0C-984D-E21178F823C5}"/>
              </a:ext>
            </a:extLst>
          </p:cNvPr>
          <p:cNvPicPr>
            <a:picLocks noChangeAspect="1" noChangeArrowheads="1"/>
          </p:cNvPicPr>
          <p:nvPr/>
        </p:nvPicPr>
        <p:blipFill rotWithShape="1">
          <a:blip r:embed="rId2">
            <a:clrChange>
              <a:clrFrom>
                <a:srgbClr val="F9E6E8"/>
              </a:clrFrom>
              <a:clrTo>
                <a:srgbClr val="F9E6E8">
                  <a:alpha val="0"/>
                </a:srgbClr>
              </a:clrTo>
            </a:clrChange>
            <a:extLst>
              <a:ext uri="{28A0092B-C50C-407E-A947-70E740481C1C}">
                <a14:useLocalDpi xmlns:a14="http://schemas.microsoft.com/office/drawing/2010/main" val="0"/>
              </a:ext>
            </a:extLst>
          </a:blip>
          <a:srcRect l="7973" t="85573" r="17420" b="-2124"/>
          <a:stretch/>
        </p:blipFill>
        <p:spPr bwMode="auto">
          <a:xfrm>
            <a:off x="2057401" y="2285999"/>
            <a:ext cx="4693023" cy="96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712E20C-7D4D-47A3-9050-5B522272A6FD}"/>
              </a:ext>
            </a:extLst>
          </p:cNvPr>
          <p:cNvSpPr/>
          <p:nvPr/>
        </p:nvSpPr>
        <p:spPr>
          <a:xfrm>
            <a:off x="6084794" y="2084294"/>
            <a:ext cx="1129553" cy="578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4203490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DC22A-F4C4-489A-BCB8-F527B2DB0C80}"/>
              </a:ext>
            </a:extLst>
          </p:cNvPr>
          <p:cNvSpPr>
            <a:spLocks noGrp="1"/>
          </p:cNvSpPr>
          <p:nvPr>
            <p:ph type="title"/>
          </p:nvPr>
        </p:nvSpPr>
        <p:spPr/>
        <p:txBody>
          <a:bodyPr/>
          <a:lstStyle/>
          <a:p>
            <a:r>
              <a:rPr lang="pt-BR" dirty="0"/>
              <a:t>Gráficos: V xt o MRU </a:t>
            </a:r>
          </a:p>
        </p:txBody>
      </p:sp>
      <p:pic>
        <p:nvPicPr>
          <p:cNvPr id="5" name="Picture 11" descr="deslocamento">
            <a:extLst>
              <a:ext uri="{FF2B5EF4-FFF2-40B4-BE49-F238E27FC236}">
                <a16:creationId xmlns:a16="http://schemas.microsoft.com/office/drawing/2014/main" id="{DE667BE0-1E60-4EC2-B6CB-608703A89725}"/>
              </a:ext>
            </a:extLst>
          </p:cNvPr>
          <p:cNvPicPr>
            <a:picLocks noChangeAspect="1" noChangeArrowheads="1"/>
          </p:cNvPicPr>
          <p:nvPr/>
        </p:nvPicPr>
        <p:blipFill rotWithShape="1">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3271" r="13271" b="46126"/>
          <a:stretch/>
        </p:blipFill>
        <p:spPr bwMode="auto">
          <a:xfrm>
            <a:off x="2687854" y="1782766"/>
            <a:ext cx="3768291"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87732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C871-C9C3-41E0-B0F5-0E04FC1F61D3}"/>
              </a:ext>
            </a:extLst>
          </p:cNvPr>
          <p:cNvSpPr>
            <a:spLocks noGrp="1"/>
          </p:cNvSpPr>
          <p:nvPr>
            <p:ph type="title"/>
          </p:nvPr>
        </p:nvSpPr>
        <p:spPr/>
        <p:txBody>
          <a:bodyPr/>
          <a:lstStyle/>
          <a:p>
            <a:r>
              <a:rPr lang="pt-BR" dirty="0"/>
              <a:t>V x t No MRUV:</a:t>
            </a:r>
          </a:p>
        </p:txBody>
      </p:sp>
      <p:pic>
        <p:nvPicPr>
          <p:cNvPr id="4098" name="Picture 2" descr="Resultado de imagem para grÃ¡ficos mruv">
            <a:extLst>
              <a:ext uri="{FF2B5EF4-FFF2-40B4-BE49-F238E27FC236}">
                <a16:creationId xmlns:a16="http://schemas.microsoft.com/office/drawing/2014/main" id="{90D51920-0D2A-4772-B071-C580A3AE5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812" y="1631478"/>
            <a:ext cx="2962275" cy="196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69715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ED68-61F7-4DE0-9FD4-FF5BE9C8ABCE}"/>
              </a:ext>
            </a:extLst>
          </p:cNvPr>
          <p:cNvSpPr>
            <a:spLocks noGrp="1"/>
          </p:cNvSpPr>
          <p:nvPr>
            <p:ph type="title"/>
          </p:nvPr>
        </p:nvSpPr>
        <p:spPr/>
        <p:txBody>
          <a:bodyPr/>
          <a:lstStyle/>
          <a:p>
            <a:r>
              <a:rPr lang="pt-BR" dirty="0"/>
              <a:t>S x t No MRU</a:t>
            </a:r>
          </a:p>
        </p:txBody>
      </p:sp>
      <p:pic>
        <p:nvPicPr>
          <p:cNvPr id="4" name="Picture 10" descr="graficos">
            <a:extLst>
              <a:ext uri="{FF2B5EF4-FFF2-40B4-BE49-F238E27FC236}">
                <a16:creationId xmlns:a16="http://schemas.microsoft.com/office/drawing/2014/main" id="{8D7A6B66-4420-40AA-B05C-35F06062AFD5}"/>
              </a:ext>
            </a:extLst>
          </p:cNvPr>
          <p:cNvPicPr>
            <a:picLocks noChangeAspect="1" noChangeArrowheads="1"/>
          </p:cNvPicPr>
          <p:nvPr/>
        </p:nvPicPr>
        <p:blipFill rotWithShape="1">
          <a:blip r:embed="rId2">
            <a:clrChange>
              <a:clrFrom>
                <a:srgbClr val="F9E6E8"/>
              </a:clrFrom>
              <a:clrTo>
                <a:srgbClr val="F9E6E8">
                  <a:alpha val="0"/>
                </a:srgbClr>
              </a:clrTo>
            </a:clrChange>
            <a:extLst>
              <a:ext uri="{28A0092B-C50C-407E-A947-70E740481C1C}">
                <a14:useLocalDpi xmlns:a14="http://schemas.microsoft.com/office/drawing/2010/main" val="0"/>
              </a:ext>
            </a:extLst>
          </a:blip>
          <a:srcRect l="23042" t="6966" b="61787"/>
          <a:stretch/>
        </p:blipFill>
        <p:spPr bwMode="auto">
          <a:xfrm>
            <a:off x="2117913" y="1860178"/>
            <a:ext cx="4625764" cy="154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3801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B39D-8106-429A-966E-8F06F8B594A9}"/>
              </a:ext>
            </a:extLst>
          </p:cNvPr>
          <p:cNvSpPr>
            <a:spLocks noGrp="1"/>
          </p:cNvSpPr>
          <p:nvPr>
            <p:ph type="title"/>
          </p:nvPr>
        </p:nvSpPr>
        <p:spPr/>
        <p:txBody>
          <a:bodyPr/>
          <a:lstStyle/>
          <a:p>
            <a:r>
              <a:rPr lang="pt-BR" dirty="0"/>
              <a:t>S x t No MRUV</a:t>
            </a:r>
          </a:p>
        </p:txBody>
      </p:sp>
      <p:pic>
        <p:nvPicPr>
          <p:cNvPr id="5124" name="Picture 4" descr="Resultado de imagem para GrÃ¡fico posiÃ§Ã£o x tempo movimento retilineo uniformemente variado">
            <a:extLst>
              <a:ext uri="{FF2B5EF4-FFF2-40B4-BE49-F238E27FC236}">
                <a16:creationId xmlns:a16="http://schemas.microsoft.com/office/drawing/2014/main" id="{A8F8063A-1DE9-4D96-8488-473D12510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738" y="1964049"/>
            <a:ext cx="2089331" cy="163297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m para GrÃ¡fico posiÃ§Ã£o x tempo movimento retilineo uniformemente variado">
            <a:extLst>
              <a:ext uri="{FF2B5EF4-FFF2-40B4-BE49-F238E27FC236}">
                <a16:creationId xmlns:a16="http://schemas.microsoft.com/office/drawing/2014/main" id="{5A271C3D-9AC7-491B-9C06-E5EB4C510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953" y="1775854"/>
            <a:ext cx="2433430" cy="190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50795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57C80-A481-4456-B96A-B9F28493BD75}"/>
              </a:ext>
            </a:extLst>
          </p:cNvPr>
          <p:cNvSpPr>
            <a:spLocks noGrp="1"/>
          </p:cNvSpPr>
          <p:nvPr>
            <p:ph type="title"/>
          </p:nvPr>
        </p:nvSpPr>
        <p:spPr/>
        <p:txBody>
          <a:bodyPr/>
          <a:lstStyle/>
          <a:p>
            <a:r>
              <a:rPr lang="pt-BR" dirty="0"/>
              <a:t>Equacionamento:</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DF6E9D6-D08C-4307-9505-55DFF1C1844F}"/>
                  </a:ext>
                </a:extLst>
              </p:cNvPr>
              <p:cNvSpPr>
                <a:spLocks noGrp="1"/>
              </p:cNvSpPr>
              <p:nvPr>
                <p:ph type="body" idx="1"/>
              </p:nvPr>
            </p:nvSpPr>
            <p:spPr>
              <a:xfrm>
                <a:off x="471276" y="2002203"/>
                <a:ext cx="7020900" cy="2706900"/>
              </a:xfrm>
            </p:spPr>
            <p:txBody>
              <a:bodyPr/>
              <a:lstStyle/>
              <a:p>
                <a:pPr>
                  <a:buNone/>
                </a:pPr>
                <a14:m>
                  <m:oMathPara xmlns:m="http://schemas.openxmlformats.org/officeDocument/2006/math">
                    <m:oMathParaPr>
                      <m:jc m:val="centerGroup"/>
                    </m:oMathParaPr>
                    <m:oMath xmlns:m="http://schemas.openxmlformats.org/officeDocument/2006/math">
                      <m:r>
                        <a:rPr lang="pt-BR" i="1" dirty="0" smtClean="0">
                          <a:latin typeface="Cambria Math" panose="02040503050406030204" pitchFamily="18" charset="0"/>
                        </a:rPr>
                        <m:t>𝑎</m:t>
                      </m:r>
                      <m:r>
                        <a:rPr lang="pt-BR" i="1" dirty="0" smtClean="0">
                          <a:latin typeface="Cambria Math" panose="02040503050406030204" pitchFamily="18" charset="0"/>
                        </a:rPr>
                        <m:t>= </m:t>
                      </m:r>
                      <m:f>
                        <m:fPr>
                          <m:ctrlPr>
                            <a:rPr lang="pt-BR" i="1" dirty="0" smtClean="0">
                              <a:latin typeface="Cambria Math" panose="02040503050406030204" pitchFamily="18" charset="0"/>
                            </a:rPr>
                          </m:ctrlPr>
                        </m:fPr>
                        <m:num>
                          <m:r>
                            <a:rPr lang="pt-BR" i="1" dirty="0" smtClean="0">
                              <a:latin typeface="Cambria Math" panose="02040503050406030204" pitchFamily="18" charset="0"/>
                              <a:ea typeface="Cambria Math" panose="02040503050406030204" pitchFamily="18" charset="0"/>
                            </a:rPr>
                            <m:t>∆</m:t>
                          </m:r>
                          <m:r>
                            <a:rPr lang="pt-BR" b="0" i="1" dirty="0" smtClean="0">
                              <a:latin typeface="Cambria Math" panose="02040503050406030204" pitchFamily="18" charset="0"/>
                              <a:ea typeface="Cambria Math" panose="02040503050406030204" pitchFamily="18" charset="0"/>
                            </a:rPr>
                            <m:t>𝑉</m:t>
                          </m:r>
                        </m:num>
                        <m:den>
                          <m:r>
                            <a:rPr lang="pt-BR" i="1" dirty="0" smtClean="0">
                              <a:latin typeface="Cambria Math" panose="02040503050406030204" pitchFamily="18" charset="0"/>
                              <a:ea typeface="Cambria Math" panose="02040503050406030204" pitchFamily="18" charset="0"/>
                            </a:rPr>
                            <m:t>∆</m:t>
                          </m:r>
                          <m:r>
                            <a:rPr lang="pt-BR" b="0" i="1" dirty="0" smtClean="0">
                              <a:latin typeface="Cambria Math" panose="02040503050406030204" pitchFamily="18" charset="0"/>
                              <a:ea typeface="Cambria Math" panose="02040503050406030204" pitchFamily="18" charset="0"/>
                            </a:rPr>
                            <m:t>𝑇</m:t>
                          </m:r>
                        </m:den>
                      </m:f>
                    </m:oMath>
                  </m:oMathPara>
                </a14:m>
                <a:endParaRPr lang="pt-BR" dirty="0"/>
              </a:p>
            </p:txBody>
          </p:sp>
        </mc:Choice>
        <mc:Fallback xmlns="">
          <p:sp>
            <p:nvSpPr>
              <p:cNvPr id="3" name="Text Placeholder 2">
                <a:extLst>
                  <a:ext uri="{FF2B5EF4-FFF2-40B4-BE49-F238E27FC236}">
                    <a16:creationId xmlns:a16="http://schemas.microsoft.com/office/drawing/2014/main" id="{9DF6E9D6-D08C-4307-9505-55DFF1C1844F}"/>
                  </a:ext>
                </a:extLst>
              </p:cNvPr>
              <p:cNvSpPr>
                <a:spLocks noGrp="1" noRot="1" noChangeAspect="1" noMove="1" noResize="1" noEditPoints="1" noAdjustHandles="1" noChangeArrowheads="1" noChangeShapeType="1" noTextEdit="1"/>
              </p:cNvSpPr>
              <p:nvPr>
                <p:ph type="body" idx="1"/>
              </p:nvPr>
            </p:nvSpPr>
            <p:spPr>
              <a:xfrm>
                <a:off x="471276" y="2002203"/>
                <a:ext cx="7020900" cy="2706900"/>
              </a:xfrm>
              <a:blipFill>
                <a:blip r:embed="rId2"/>
                <a:stretch>
                  <a:fillRect/>
                </a:stretch>
              </a:blipFill>
            </p:spPr>
            <p:txBody>
              <a:bodyPr/>
              <a:lstStyle/>
              <a:p>
                <a:r>
                  <a:rPr lang="pt-BR">
                    <a:noFill/>
                  </a:rPr>
                  <a:t> </a:t>
                </a:r>
              </a:p>
            </p:txBody>
          </p:sp>
        </mc:Fallback>
      </mc:AlternateContent>
      <p:sp>
        <p:nvSpPr>
          <p:cNvPr id="4" name="TextBox 3">
            <a:extLst>
              <a:ext uri="{FF2B5EF4-FFF2-40B4-BE49-F238E27FC236}">
                <a16:creationId xmlns:a16="http://schemas.microsoft.com/office/drawing/2014/main" id="{B80DF293-624C-48FB-999F-0B0BC7D4463C}"/>
              </a:ext>
            </a:extLst>
          </p:cNvPr>
          <p:cNvSpPr txBox="1"/>
          <p:nvPr/>
        </p:nvSpPr>
        <p:spPr>
          <a:xfrm>
            <a:off x="4947313" y="1865210"/>
            <a:ext cx="1269241" cy="307777"/>
          </a:xfrm>
          <a:prstGeom prst="rect">
            <a:avLst/>
          </a:prstGeom>
          <a:noFill/>
        </p:spPr>
        <p:txBody>
          <a:bodyPr wrap="square" rtlCol="0">
            <a:spAutoFit/>
          </a:bodyPr>
          <a:lstStyle/>
          <a:p>
            <a:r>
              <a:rPr lang="pt-BR" dirty="0"/>
              <a:t>m/s</a:t>
            </a:r>
          </a:p>
        </p:txBody>
      </p:sp>
      <p:sp>
        <p:nvSpPr>
          <p:cNvPr id="5" name="TextBox 4">
            <a:extLst>
              <a:ext uri="{FF2B5EF4-FFF2-40B4-BE49-F238E27FC236}">
                <a16:creationId xmlns:a16="http://schemas.microsoft.com/office/drawing/2014/main" id="{4844F968-DCF5-4551-85B2-FA014EFA4F93}"/>
              </a:ext>
            </a:extLst>
          </p:cNvPr>
          <p:cNvSpPr txBox="1"/>
          <p:nvPr/>
        </p:nvSpPr>
        <p:spPr>
          <a:xfrm>
            <a:off x="4995080" y="2768858"/>
            <a:ext cx="1269241" cy="307777"/>
          </a:xfrm>
          <a:prstGeom prst="rect">
            <a:avLst/>
          </a:prstGeom>
          <a:noFill/>
        </p:spPr>
        <p:txBody>
          <a:bodyPr wrap="square" rtlCol="0">
            <a:spAutoFit/>
          </a:bodyPr>
          <a:lstStyle/>
          <a:p>
            <a:r>
              <a:rPr lang="pt-BR" dirty="0"/>
              <a:t>s</a:t>
            </a:r>
          </a:p>
        </p:txBody>
      </p:sp>
      <p:cxnSp>
        <p:nvCxnSpPr>
          <p:cNvPr id="7" name="Straight Arrow Connector 6">
            <a:extLst>
              <a:ext uri="{FF2B5EF4-FFF2-40B4-BE49-F238E27FC236}">
                <a16:creationId xmlns:a16="http://schemas.microsoft.com/office/drawing/2014/main" id="{8A4AA870-87F8-4A24-8108-C2BB7AE1B6C3}"/>
              </a:ext>
            </a:extLst>
          </p:cNvPr>
          <p:cNvCxnSpPr>
            <a:stCxn id="4" idx="1"/>
          </p:cNvCxnSpPr>
          <p:nvPr/>
        </p:nvCxnSpPr>
        <p:spPr>
          <a:xfrm flipH="1">
            <a:off x="4572000" y="2019099"/>
            <a:ext cx="375313" cy="153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3E9519E-1AFA-4B83-90D2-200A763C09DA}"/>
              </a:ext>
            </a:extLst>
          </p:cNvPr>
          <p:cNvCxnSpPr>
            <a:stCxn id="5" idx="1"/>
          </p:cNvCxnSpPr>
          <p:nvPr/>
        </p:nvCxnSpPr>
        <p:spPr>
          <a:xfrm flipH="1" flipV="1">
            <a:off x="4559950" y="2768858"/>
            <a:ext cx="435130" cy="153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1956334-132C-47B4-A406-2DC664924DD4}"/>
              </a:ext>
            </a:extLst>
          </p:cNvPr>
          <p:cNvCxnSpPr/>
          <p:nvPr/>
        </p:nvCxnSpPr>
        <p:spPr>
          <a:xfrm flipV="1">
            <a:off x="3405116" y="2647666"/>
            <a:ext cx="136478" cy="707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1B46599-DE13-47AD-AD7D-C7A5D8975776}"/>
              </a:ext>
            </a:extLst>
          </p:cNvPr>
          <p:cNvSpPr txBox="1"/>
          <p:nvPr/>
        </p:nvSpPr>
        <p:spPr>
          <a:xfrm>
            <a:off x="3141259" y="3355653"/>
            <a:ext cx="1269241" cy="307777"/>
          </a:xfrm>
          <a:prstGeom prst="rect">
            <a:avLst/>
          </a:prstGeom>
          <a:noFill/>
        </p:spPr>
        <p:txBody>
          <a:bodyPr wrap="square" rtlCol="0">
            <a:spAutoFit/>
          </a:bodyPr>
          <a:lstStyle/>
          <a:p>
            <a:r>
              <a:rPr lang="pt-BR" dirty="0"/>
              <a:t>m/s²</a:t>
            </a:r>
          </a:p>
        </p:txBody>
      </p:sp>
    </p:spTree>
    <p:extLst>
      <p:ext uri="{BB962C8B-B14F-4D97-AF65-F5344CB8AC3E}">
        <p14:creationId xmlns:p14="http://schemas.microsoft.com/office/powerpoint/2010/main" val="385214580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3A2F-FF0E-4546-89D5-5347DB52643B}"/>
              </a:ext>
            </a:extLst>
          </p:cNvPr>
          <p:cNvSpPr>
            <a:spLocks noGrp="1"/>
          </p:cNvSpPr>
          <p:nvPr>
            <p:ph type="title"/>
          </p:nvPr>
        </p:nvSpPr>
        <p:spPr/>
        <p:txBody>
          <a:bodyPr/>
          <a:lstStyle/>
          <a:p>
            <a:r>
              <a:rPr lang="pt-BR" dirty="0"/>
              <a:t>Equacionamento:</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6F16121-97D2-4469-8B6A-3493A25BFFED}"/>
                  </a:ext>
                </a:extLst>
              </p:cNvPr>
              <p:cNvSpPr>
                <a:spLocks noGrp="1"/>
              </p:cNvSpPr>
              <p:nvPr>
                <p:ph type="body" idx="1"/>
              </p:nvPr>
            </p:nvSpPr>
            <p:spPr/>
            <p:txBody>
              <a:bodyPr/>
              <a:lstStyle/>
              <a:p>
                <a14:m>
                  <m:oMath xmlns:m="http://schemas.openxmlformats.org/officeDocument/2006/math">
                    <m:r>
                      <a:rPr lang="pt-BR" i="1" dirty="0" smtClean="0">
                        <a:latin typeface="Cambria Math" panose="02040503050406030204" pitchFamily="18" charset="0"/>
                      </a:rPr>
                      <m:t>𝑉</m:t>
                    </m:r>
                    <m:r>
                      <a:rPr lang="pt-BR" i="1" dirty="0" smtClean="0">
                        <a:latin typeface="Cambria Math" panose="02040503050406030204" pitchFamily="18" charset="0"/>
                      </a:rPr>
                      <m:t> = </m:t>
                    </m:r>
                    <m:r>
                      <a:rPr lang="pt-BR" i="1" dirty="0" smtClean="0">
                        <a:latin typeface="Cambria Math" panose="02040503050406030204" pitchFamily="18" charset="0"/>
                      </a:rPr>
                      <m:t>𝑉𝑜</m:t>
                    </m:r>
                    <m:r>
                      <a:rPr lang="pt-BR" i="1" dirty="0" smtClean="0">
                        <a:latin typeface="Cambria Math" panose="02040503050406030204" pitchFamily="18" charset="0"/>
                      </a:rPr>
                      <m:t> + </m:t>
                    </m:r>
                    <m:r>
                      <a:rPr lang="pt-BR" i="1" dirty="0" smtClean="0">
                        <a:latin typeface="Cambria Math" panose="02040503050406030204" pitchFamily="18" charset="0"/>
                      </a:rPr>
                      <m:t>𝑎</m:t>
                    </m:r>
                    <m:r>
                      <a:rPr lang="pt-BR" i="1" dirty="0" smtClean="0">
                        <a:latin typeface="Cambria Math" panose="02040503050406030204" pitchFamily="18" charset="0"/>
                      </a:rPr>
                      <m:t>.</m:t>
                    </m:r>
                    <m:r>
                      <a:rPr lang="pt-BR" i="1" dirty="0" smtClean="0">
                        <a:latin typeface="Cambria Math" panose="02040503050406030204" pitchFamily="18" charset="0"/>
                      </a:rPr>
                      <m:t>𝑡</m:t>
                    </m:r>
                  </m:oMath>
                </a14:m>
                <a:endParaRPr lang="pt-BR" dirty="0"/>
              </a:p>
              <a:p>
                <a:pPr>
                  <a:buNone/>
                </a:pPr>
                <a:endParaRPr lang="pt-BR" dirty="0"/>
              </a:p>
              <a:p>
                <a14:m>
                  <m:oMath xmlns:m="http://schemas.openxmlformats.org/officeDocument/2006/math">
                    <m:r>
                      <a:rPr lang="pt-BR" i="1" dirty="0" smtClean="0">
                        <a:latin typeface="Cambria Math" panose="02040503050406030204" pitchFamily="18" charset="0"/>
                      </a:rPr>
                      <m:t>𝑆</m:t>
                    </m:r>
                    <m:r>
                      <a:rPr lang="pt-BR" i="1" dirty="0" smtClean="0">
                        <a:latin typeface="Cambria Math" panose="02040503050406030204" pitchFamily="18" charset="0"/>
                      </a:rPr>
                      <m:t>=</m:t>
                    </m:r>
                    <m:r>
                      <a:rPr lang="pt-BR" i="1" dirty="0" smtClean="0">
                        <a:latin typeface="Cambria Math" panose="02040503050406030204" pitchFamily="18" charset="0"/>
                      </a:rPr>
                      <m:t>𝑆𝑜</m:t>
                    </m:r>
                    <m:r>
                      <a:rPr lang="pt-BR" i="1" dirty="0" smtClean="0">
                        <a:latin typeface="Cambria Math" panose="02040503050406030204" pitchFamily="18" charset="0"/>
                      </a:rPr>
                      <m:t>+</m:t>
                    </m:r>
                    <m:r>
                      <a:rPr lang="pt-BR" i="1" dirty="0" smtClean="0">
                        <a:latin typeface="Cambria Math" panose="02040503050406030204" pitchFamily="18" charset="0"/>
                      </a:rPr>
                      <m:t>𝑉</m:t>
                    </m:r>
                    <m:r>
                      <a:rPr lang="pt-BR" i="1" dirty="0" smtClean="0">
                        <a:latin typeface="Cambria Math" panose="02040503050406030204" pitchFamily="18" charset="0"/>
                      </a:rPr>
                      <m:t>.</m:t>
                    </m:r>
                    <m:r>
                      <a:rPr lang="pt-BR" i="1" dirty="0" smtClean="0">
                        <a:latin typeface="Cambria Math" panose="02040503050406030204" pitchFamily="18" charset="0"/>
                      </a:rPr>
                      <m:t>𝑡</m:t>
                    </m:r>
                    <m:r>
                      <a:rPr lang="pt-BR" b="0" i="1" dirty="0" smtClean="0">
                        <a:latin typeface="Cambria Math" panose="02040503050406030204" pitchFamily="18" charset="0"/>
                      </a:rPr>
                      <m:t>+</m:t>
                    </m:r>
                    <m:f>
                      <m:fPr>
                        <m:ctrlPr>
                          <a:rPr lang="pt-BR" i="1" dirty="0" smtClean="0">
                            <a:latin typeface="Cambria Math" panose="02040503050406030204" pitchFamily="18" charset="0"/>
                          </a:rPr>
                        </m:ctrlPr>
                      </m:fPr>
                      <m:num>
                        <m:r>
                          <a:rPr lang="pt-BR" b="0" i="1" dirty="0" smtClean="0">
                            <a:latin typeface="Cambria Math" panose="02040503050406030204" pitchFamily="18" charset="0"/>
                          </a:rPr>
                          <m:t>𝑎</m:t>
                        </m:r>
                        <m:r>
                          <a:rPr lang="pt-BR" b="0" i="1" dirty="0" smtClean="0">
                            <a:latin typeface="Cambria Math" panose="02040503050406030204" pitchFamily="18" charset="0"/>
                          </a:rPr>
                          <m:t>.</m:t>
                        </m:r>
                        <m:r>
                          <a:rPr lang="pt-BR" b="0" i="1" dirty="0" smtClean="0">
                            <a:latin typeface="Cambria Math" panose="02040503050406030204" pitchFamily="18" charset="0"/>
                          </a:rPr>
                          <m:t>𝑡</m:t>
                        </m:r>
                        <m:r>
                          <a:rPr lang="pt-BR" b="0" i="1" dirty="0" smtClean="0">
                            <a:latin typeface="Cambria Math" panose="02040503050406030204" pitchFamily="18" charset="0"/>
                          </a:rPr>
                          <m:t>²</m:t>
                        </m:r>
                      </m:num>
                      <m:den>
                        <m:r>
                          <a:rPr lang="pt-BR" b="0" i="1" dirty="0" smtClean="0">
                            <a:latin typeface="Cambria Math" panose="02040503050406030204" pitchFamily="18" charset="0"/>
                          </a:rPr>
                          <m:t>2</m:t>
                        </m:r>
                      </m:den>
                    </m:f>
                  </m:oMath>
                </a14:m>
                <a:endParaRPr lang="pt-BR" dirty="0"/>
              </a:p>
              <a:p>
                <a:endParaRPr lang="pt-BR" dirty="0"/>
              </a:p>
              <a:p>
                <a14:m>
                  <m:oMath xmlns:m="http://schemas.openxmlformats.org/officeDocument/2006/math">
                    <m:r>
                      <a:rPr lang="pt-BR" i="1" dirty="0" smtClean="0">
                        <a:latin typeface="Cambria Math" panose="02040503050406030204" pitchFamily="18" charset="0"/>
                      </a:rPr>
                      <m:t>𝑉</m:t>
                    </m:r>
                    <m:r>
                      <a:rPr lang="pt-BR" i="1" dirty="0" smtClean="0">
                        <a:latin typeface="Cambria Math" panose="02040503050406030204" pitchFamily="18" charset="0"/>
                      </a:rPr>
                      <m:t>²=</m:t>
                    </m:r>
                    <m:r>
                      <a:rPr lang="pt-BR" i="1" dirty="0" smtClean="0">
                        <a:latin typeface="Cambria Math" panose="02040503050406030204" pitchFamily="18" charset="0"/>
                      </a:rPr>
                      <m:t>𝑉𝑜</m:t>
                    </m:r>
                    <m:r>
                      <a:rPr lang="pt-BR" i="1" dirty="0" smtClean="0">
                        <a:latin typeface="Cambria Math" panose="02040503050406030204" pitchFamily="18" charset="0"/>
                      </a:rPr>
                      <m:t>² + 2.</m:t>
                    </m:r>
                    <m:r>
                      <a:rPr lang="pt-BR" i="1" dirty="0" smtClean="0">
                        <a:latin typeface="Cambria Math" panose="02040503050406030204" pitchFamily="18" charset="0"/>
                      </a:rPr>
                      <m:t>𝑎</m:t>
                    </m:r>
                    <m:r>
                      <a:rPr lang="pt-BR" i="1" dirty="0" smtClean="0">
                        <a:latin typeface="Cambria Math" panose="02040503050406030204" pitchFamily="18" charset="0"/>
                      </a:rPr>
                      <m:t>.∆</m:t>
                    </m:r>
                    <m:r>
                      <a:rPr lang="pt-BR" i="1" dirty="0" smtClean="0">
                        <a:latin typeface="Cambria Math" panose="02040503050406030204" pitchFamily="18" charset="0"/>
                      </a:rPr>
                      <m:t>𝑆</m:t>
                    </m:r>
                  </m:oMath>
                </a14:m>
                <a:endParaRPr lang="pt-BR" dirty="0"/>
              </a:p>
              <a:p>
                <a:endParaRPr lang="pt-BR" dirty="0"/>
              </a:p>
              <a:p>
                <a:endParaRPr lang="pt-BR" dirty="0"/>
              </a:p>
            </p:txBody>
          </p:sp>
        </mc:Choice>
        <mc:Fallback xmlns="">
          <p:sp>
            <p:nvSpPr>
              <p:cNvPr id="3" name="Text Placeholder 2">
                <a:extLst>
                  <a:ext uri="{FF2B5EF4-FFF2-40B4-BE49-F238E27FC236}">
                    <a16:creationId xmlns:a16="http://schemas.microsoft.com/office/drawing/2014/main" id="{86F16121-97D2-4469-8B6A-3493A25BFFED}"/>
                  </a:ext>
                </a:extLst>
              </p:cNvPr>
              <p:cNvSpPr>
                <a:spLocks noGrp="1" noRot="1" noChangeAspect="1" noMove="1" noResize="1" noEditPoints="1" noAdjustHandles="1" noChangeArrowheads="1" noChangeShapeType="1" noTextEdit="1"/>
              </p:cNvSpPr>
              <p:nvPr>
                <p:ph type="body" idx="1"/>
              </p:nvPr>
            </p:nvSpPr>
            <p:spPr>
              <a:blipFill>
                <a:blip r:embed="rId2"/>
                <a:stretch>
                  <a:fillRect l="-1389" t="-676"/>
                </a:stretch>
              </a:blipFill>
            </p:spPr>
            <p:txBody>
              <a:bodyPr/>
              <a:lstStyle/>
              <a:p>
                <a:r>
                  <a:rPr lang="pt-BR">
                    <a:noFill/>
                  </a:rPr>
                  <a:t> </a:t>
                </a:r>
              </a:p>
            </p:txBody>
          </p:sp>
        </mc:Fallback>
      </mc:AlternateContent>
    </p:spTree>
    <p:extLst>
      <p:ext uri="{BB962C8B-B14F-4D97-AF65-F5344CB8AC3E}">
        <p14:creationId xmlns:p14="http://schemas.microsoft.com/office/powerpoint/2010/main" val="23998774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697D-3CCE-4ECD-80CE-4CC0F907B333}"/>
              </a:ext>
            </a:extLst>
          </p:cNvPr>
          <p:cNvSpPr>
            <a:spLocks noGrp="1"/>
          </p:cNvSpPr>
          <p:nvPr>
            <p:ph type="title"/>
          </p:nvPr>
        </p:nvSpPr>
        <p:spPr/>
        <p:txBody>
          <a:bodyPr/>
          <a:lstStyle/>
          <a:p>
            <a:r>
              <a:rPr lang="pt-BR" dirty="0"/>
              <a:t>Exemplo</a:t>
            </a:r>
          </a:p>
        </p:txBody>
      </p:sp>
      <p:sp>
        <p:nvSpPr>
          <p:cNvPr id="3" name="Text Placeholder 2">
            <a:extLst>
              <a:ext uri="{FF2B5EF4-FFF2-40B4-BE49-F238E27FC236}">
                <a16:creationId xmlns:a16="http://schemas.microsoft.com/office/drawing/2014/main" id="{74136CAF-61BA-4437-9545-A85C71170F51}"/>
              </a:ext>
            </a:extLst>
          </p:cNvPr>
          <p:cNvSpPr>
            <a:spLocks noGrp="1"/>
          </p:cNvSpPr>
          <p:nvPr>
            <p:ph type="body" idx="1"/>
          </p:nvPr>
        </p:nvSpPr>
        <p:spPr/>
        <p:txBody>
          <a:bodyPr/>
          <a:lstStyle/>
          <a:p>
            <a:pPr>
              <a:buNone/>
            </a:pPr>
            <a:r>
              <a:rPr lang="pt-BR" sz="1600" dirty="0"/>
              <a:t>(ENEM – 3019) Artxu estava andando distraído na orla de maceió com uma velocidade de 2m/s, quando, de repente, avista uma bela morena a 50m de distância. Tomado pelo poder do amor, Artxu corre de encontro à morena e a alcança em apenas 1 segundo. Qual a velocidade de Artxu no momento em que ele alcança a moça? Qual a sua aceleração durante o percurso? E o mais importante: Qual a chance de Artxu conquistar seu coração?</a:t>
            </a:r>
          </a:p>
          <a:p>
            <a:pPr>
              <a:buNone/>
            </a:pPr>
            <a:endParaRPr lang="pt-BR" sz="1600" dirty="0"/>
          </a:p>
          <a:p>
            <a:pPr>
              <a:buNone/>
            </a:pPr>
            <a:r>
              <a:rPr lang="pt-BR" sz="1600" dirty="0"/>
              <a:t>a) V = 15m/s; a = 33m/s²; 		d) V=49,2m/s; a = 102m/s²; </a:t>
            </a:r>
          </a:p>
          <a:p>
            <a:pPr>
              <a:buNone/>
            </a:pPr>
            <a:r>
              <a:rPr lang="pt-BR" sz="1600" dirty="0"/>
              <a:t>b) V = 24,6m/s; a = 58m/s²; 		e) V=300m/s; a = 150m/s²; </a:t>
            </a:r>
          </a:p>
          <a:p>
            <a:pPr>
              <a:buNone/>
            </a:pPr>
            <a:r>
              <a:rPr lang="pt-BR" sz="1600" dirty="0"/>
              <a:t>c) V = 38,0 m/s; a = 96m/s²; </a:t>
            </a:r>
          </a:p>
          <a:p>
            <a:pPr>
              <a:buNone/>
            </a:pPr>
            <a:endParaRPr lang="pt-BR" sz="1600" dirty="0"/>
          </a:p>
        </p:txBody>
      </p:sp>
      <p:sp>
        <p:nvSpPr>
          <p:cNvPr id="5" name="Multiplication Sign 4">
            <a:extLst>
              <a:ext uri="{FF2B5EF4-FFF2-40B4-BE49-F238E27FC236}">
                <a16:creationId xmlns:a16="http://schemas.microsoft.com/office/drawing/2014/main" id="{E9649B8B-FFED-4FE6-9401-06BB28A9E71B}"/>
              </a:ext>
            </a:extLst>
          </p:cNvPr>
          <p:cNvSpPr/>
          <p:nvPr/>
        </p:nvSpPr>
        <p:spPr>
          <a:xfrm>
            <a:off x="1073600" y="3758453"/>
            <a:ext cx="221877" cy="18153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170" name="Picture 2" descr="A imagem pode conter: 1 pessoa, sorrindo, atividades ao ar livre, Ã¡gua e natureza">
            <a:extLst>
              <a:ext uri="{FF2B5EF4-FFF2-40B4-BE49-F238E27FC236}">
                <a16:creationId xmlns:a16="http://schemas.microsoft.com/office/drawing/2014/main" id="{B167A896-AD73-4D62-B9D2-F249745B5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292" y="1076228"/>
            <a:ext cx="2612028" cy="26120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53F4FD4-BFC4-4479-B646-890BE227DDF1}"/>
              </a:ext>
            </a:extLst>
          </p:cNvPr>
          <p:cNvSpPr/>
          <p:nvPr/>
        </p:nvSpPr>
        <p:spPr>
          <a:xfrm>
            <a:off x="3689506" y="2790875"/>
            <a:ext cx="1371600" cy="4370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b="1" dirty="0">
                <a:ln w="22225">
                  <a:noFill/>
                  <a:prstDash val="solid"/>
                </a:ln>
                <a:solidFill>
                  <a:schemeClr val="accent2">
                    <a:lumMod val="40000"/>
                    <a:lumOff val="60000"/>
                  </a:schemeClr>
                </a:solidFill>
              </a:rPr>
              <a:t>100%</a:t>
            </a:r>
          </a:p>
        </p:txBody>
      </p:sp>
    </p:spTree>
    <p:extLst>
      <p:ext uri="{BB962C8B-B14F-4D97-AF65-F5344CB8AC3E}">
        <p14:creationId xmlns:p14="http://schemas.microsoft.com/office/powerpoint/2010/main" val="2248355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2000"/>
                                        <p:tgtEl>
                                          <p:spTgt spid="7170"/>
                                        </p:tgtEl>
                                      </p:cBhvr>
                                    </p:animEffect>
                                    <p:anim calcmode="lin" valueType="num">
                                      <p:cBhvr>
                                        <p:cTn id="13" dur="2000" fill="hold"/>
                                        <p:tgtEl>
                                          <p:spTgt spid="7170"/>
                                        </p:tgtEl>
                                        <p:attrNameLst>
                                          <p:attrName>ppt_w</p:attrName>
                                        </p:attrNameLst>
                                      </p:cBhvr>
                                      <p:tavLst>
                                        <p:tav tm="0" fmla="#ppt_w*sin(2.5*pi*$)">
                                          <p:val>
                                            <p:fltVal val="0"/>
                                          </p:val>
                                        </p:tav>
                                        <p:tav tm="100000">
                                          <p:val>
                                            <p:fltVal val="1"/>
                                          </p:val>
                                        </p:tav>
                                      </p:tavLst>
                                    </p:anim>
                                    <p:anim calcmode="lin" valueType="num">
                                      <p:cBhvr>
                                        <p:cTn id="14" dur="2000" fill="hold"/>
                                        <p:tgtEl>
                                          <p:spTgt spid="7170"/>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1AC1-1E4C-430F-A348-C3A686E027A4}"/>
              </a:ext>
            </a:extLst>
          </p:cNvPr>
          <p:cNvSpPr>
            <a:spLocks noGrp="1"/>
          </p:cNvSpPr>
          <p:nvPr>
            <p:ph type="title"/>
          </p:nvPr>
        </p:nvSpPr>
        <p:spPr/>
        <p:txBody>
          <a:bodyPr/>
          <a:lstStyle/>
          <a:p>
            <a:r>
              <a:rPr lang="pt-BR" dirty="0"/>
              <a:t>Queda livre e lançamento vertical:</a:t>
            </a:r>
          </a:p>
        </p:txBody>
      </p:sp>
      <p:pic>
        <p:nvPicPr>
          <p:cNvPr id="6146" name="Picture 2" descr="Resultado de imagem para gif queda livre">
            <a:extLst>
              <a:ext uri="{FF2B5EF4-FFF2-40B4-BE49-F238E27FC236}">
                <a16:creationId xmlns:a16="http://schemas.microsoft.com/office/drawing/2014/main" id="{79D82E0D-94A4-49E1-9290-2A5ECBF28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812" y="1639981"/>
            <a:ext cx="2238375"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227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6C70-F897-45A0-8A0E-978FB63794DB}"/>
              </a:ext>
            </a:extLst>
          </p:cNvPr>
          <p:cNvSpPr>
            <a:spLocks noGrp="1"/>
          </p:cNvSpPr>
          <p:nvPr>
            <p:ph type="title"/>
          </p:nvPr>
        </p:nvSpPr>
        <p:spPr/>
        <p:txBody>
          <a:bodyPr/>
          <a:lstStyle/>
          <a:p>
            <a:r>
              <a:rPr lang="pt-BR" dirty="0"/>
              <a:t>Formulação</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49B363F-4066-495F-81D5-63640FB7D172}"/>
                  </a:ext>
                </a:extLst>
              </p:cNvPr>
              <p:cNvSpPr>
                <a:spLocks noGrp="1"/>
              </p:cNvSpPr>
              <p:nvPr>
                <p:ph type="body" idx="1"/>
              </p:nvPr>
            </p:nvSpPr>
            <p:spPr/>
            <p:txBody>
              <a:bodyPr/>
              <a:lstStyle/>
              <a:p>
                <a14:m>
                  <m:oMath xmlns:m="http://schemas.openxmlformats.org/officeDocument/2006/math">
                    <m:r>
                      <a:rPr lang="pt-BR" i="1" dirty="0" smtClean="0">
                        <a:latin typeface="Cambria Math" panose="02040503050406030204" pitchFamily="18" charset="0"/>
                      </a:rPr>
                      <m:t>𝐻</m:t>
                    </m:r>
                    <m:r>
                      <a:rPr lang="pt-BR" i="1" dirty="0" smtClean="0">
                        <a:latin typeface="Cambria Math" panose="02040503050406030204" pitchFamily="18" charset="0"/>
                      </a:rPr>
                      <m:t>=</m:t>
                    </m:r>
                    <m:r>
                      <a:rPr lang="pt-BR" i="1" dirty="0" smtClean="0">
                        <a:latin typeface="Cambria Math" panose="02040503050406030204" pitchFamily="18" charset="0"/>
                      </a:rPr>
                      <m:t>𝐻𝑜</m:t>
                    </m:r>
                    <m:r>
                      <a:rPr lang="pt-BR" b="0" i="1" dirty="0" smtClean="0">
                        <a:latin typeface="Cambria Math" panose="02040503050406030204" pitchFamily="18" charset="0"/>
                      </a:rPr>
                      <m:t>+</m:t>
                    </m:r>
                    <m:r>
                      <a:rPr lang="pt-BR" i="1" dirty="0" smtClean="0">
                        <a:latin typeface="Cambria Math" panose="02040503050406030204" pitchFamily="18" charset="0"/>
                      </a:rPr>
                      <m:t>𝑉𝑜</m:t>
                    </m:r>
                    <m:r>
                      <a:rPr lang="pt-BR" i="1" dirty="0" smtClean="0">
                        <a:latin typeface="Cambria Math" panose="02040503050406030204" pitchFamily="18" charset="0"/>
                      </a:rPr>
                      <m:t>.</m:t>
                    </m:r>
                    <m:r>
                      <a:rPr lang="pt-BR" i="1" dirty="0" smtClean="0">
                        <a:latin typeface="Cambria Math" panose="02040503050406030204" pitchFamily="18" charset="0"/>
                      </a:rPr>
                      <m:t>𝑡</m:t>
                    </m:r>
                    <m:r>
                      <a:rPr lang="pt-BR" i="1" dirty="0" smtClean="0">
                        <a:latin typeface="Cambria Math" panose="02040503050406030204" pitchFamily="18" charset="0"/>
                      </a:rPr>
                      <m:t>−</m:t>
                    </m:r>
                    <m:f>
                      <m:fPr>
                        <m:ctrlPr>
                          <a:rPr lang="pt-BR" i="1" dirty="0" smtClean="0">
                            <a:latin typeface="Cambria Math" panose="02040503050406030204" pitchFamily="18" charset="0"/>
                          </a:rPr>
                        </m:ctrlPr>
                      </m:fPr>
                      <m:num>
                        <m:r>
                          <a:rPr lang="pt-BR" b="0" i="1" dirty="0" smtClean="0">
                            <a:latin typeface="Cambria Math" panose="02040503050406030204" pitchFamily="18" charset="0"/>
                          </a:rPr>
                          <m:t>𝑔</m:t>
                        </m:r>
                        <m:r>
                          <a:rPr lang="pt-BR" b="0" i="1" dirty="0" smtClean="0">
                            <a:latin typeface="Cambria Math" panose="02040503050406030204" pitchFamily="18" charset="0"/>
                          </a:rPr>
                          <m:t>.</m:t>
                        </m:r>
                        <m:r>
                          <a:rPr lang="pt-BR" b="0" i="1" dirty="0" smtClean="0">
                            <a:latin typeface="Cambria Math" panose="02040503050406030204" pitchFamily="18" charset="0"/>
                          </a:rPr>
                          <m:t>𝑡</m:t>
                        </m:r>
                        <m:r>
                          <a:rPr lang="pt-BR" b="0" i="1" dirty="0" smtClean="0">
                            <a:latin typeface="Cambria Math" panose="02040503050406030204" pitchFamily="18" charset="0"/>
                          </a:rPr>
                          <m:t>²</m:t>
                        </m:r>
                      </m:num>
                      <m:den>
                        <m:r>
                          <a:rPr lang="pt-BR" b="0" i="1" dirty="0" smtClean="0">
                            <a:latin typeface="Cambria Math" panose="02040503050406030204" pitchFamily="18" charset="0"/>
                          </a:rPr>
                          <m:t>2</m:t>
                        </m:r>
                      </m:den>
                    </m:f>
                  </m:oMath>
                </a14:m>
                <a:endParaRPr lang="pt-BR" dirty="0"/>
              </a:p>
              <a:p>
                <a:endParaRPr lang="pt-BR" dirty="0"/>
              </a:p>
              <a:p>
                <a14:m>
                  <m:oMath xmlns:m="http://schemas.openxmlformats.org/officeDocument/2006/math">
                    <m:r>
                      <a:rPr lang="pt-BR" i="1" dirty="0" smtClean="0">
                        <a:latin typeface="Cambria Math" panose="02040503050406030204" pitchFamily="18" charset="0"/>
                      </a:rPr>
                      <m:t>𝑉</m:t>
                    </m:r>
                    <m:r>
                      <a:rPr lang="pt-BR" i="1" dirty="0" smtClean="0">
                        <a:latin typeface="Cambria Math" panose="02040503050406030204" pitchFamily="18" charset="0"/>
                      </a:rPr>
                      <m:t>=</m:t>
                    </m:r>
                    <m:r>
                      <a:rPr lang="pt-BR" i="1" dirty="0" smtClean="0">
                        <a:latin typeface="Cambria Math" panose="02040503050406030204" pitchFamily="18" charset="0"/>
                      </a:rPr>
                      <m:t>𝑉𝑜</m:t>
                    </m:r>
                    <m:r>
                      <a:rPr lang="pt-BR" i="1" dirty="0" smtClean="0">
                        <a:latin typeface="Cambria Math" panose="02040503050406030204" pitchFamily="18" charset="0"/>
                      </a:rPr>
                      <m:t>−</m:t>
                    </m:r>
                    <m:r>
                      <a:rPr lang="pt-BR" i="1" dirty="0" smtClean="0">
                        <a:latin typeface="Cambria Math" panose="02040503050406030204" pitchFamily="18" charset="0"/>
                      </a:rPr>
                      <m:t>𝑔</m:t>
                    </m:r>
                    <m:r>
                      <a:rPr lang="pt-BR" i="1" dirty="0" smtClean="0">
                        <a:latin typeface="Cambria Math" panose="02040503050406030204" pitchFamily="18" charset="0"/>
                      </a:rPr>
                      <m:t>.</m:t>
                    </m:r>
                    <m:r>
                      <a:rPr lang="pt-BR" i="1" dirty="0" smtClean="0">
                        <a:latin typeface="Cambria Math" panose="02040503050406030204" pitchFamily="18" charset="0"/>
                      </a:rPr>
                      <m:t>𝑡</m:t>
                    </m:r>
                  </m:oMath>
                </a14:m>
                <a:endParaRPr lang="pt-BR" dirty="0"/>
              </a:p>
              <a:p>
                <a:endParaRPr lang="pt-BR" dirty="0"/>
              </a:p>
              <a:p>
                <a:r>
                  <a:rPr lang="pt-BR" dirty="0"/>
                  <a:t>Adotando o referencial: </a:t>
                </a:r>
              </a:p>
            </p:txBody>
          </p:sp>
        </mc:Choice>
        <mc:Fallback xmlns="">
          <p:sp>
            <p:nvSpPr>
              <p:cNvPr id="3" name="Text Placeholder 2">
                <a:extLst>
                  <a:ext uri="{FF2B5EF4-FFF2-40B4-BE49-F238E27FC236}">
                    <a16:creationId xmlns:a16="http://schemas.microsoft.com/office/drawing/2014/main" id="{349B363F-4066-495F-81D5-63640FB7D172}"/>
                  </a:ext>
                </a:extLst>
              </p:cNvPr>
              <p:cNvSpPr>
                <a:spLocks noGrp="1" noRot="1" noChangeAspect="1" noMove="1" noResize="1" noEditPoints="1" noAdjustHandles="1" noChangeArrowheads="1" noChangeShapeType="1" noTextEdit="1"/>
              </p:cNvSpPr>
              <p:nvPr>
                <p:ph type="body" idx="1"/>
              </p:nvPr>
            </p:nvSpPr>
            <p:spPr>
              <a:blipFill>
                <a:blip r:embed="rId2"/>
                <a:stretch>
                  <a:fillRect l="-1389"/>
                </a:stretch>
              </a:blipFill>
            </p:spPr>
            <p:txBody>
              <a:bodyPr/>
              <a:lstStyle/>
              <a:p>
                <a:r>
                  <a:rPr lang="pt-BR">
                    <a:noFill/>
                  </a:rPr>
                  <a:t> </a:t>
                </a:r>
              </a:p>
            </p:txBody>
          </p:sp>
        </mc:Fallback>
      </mc:AlternateContent>
      <p:cxnSp>
        <p:nvCxnSpPr>
          <p:cNvPr id="7" name="Straight Arrow Connector 6">
            <a:extLst>
              <a:ext uri="{FF2B5EF4-FFF2-40B4-BE49-F238E27FC236}">
                <a16:creationId xmlns:a16="http://schemas.microsoft.com/office/drawing/2014/main" id="{F04EE456-1ADB-4A6A-926C-A4E3DF186421}"/>
              </a:ext>
            </a:extLst>
          </p:cNvPr>
          <p:cNvCxnSpPr/>
          <p:nvPr/>
        </p:nvCxnSpPr>
        <p:spPr>
          <a:xfrm flipV="1">
            <a:off x="5035924" y="2884394"/>
            <a:ext cx="0" cy="5446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11266B26-8F97-43AF-A9B7-832BBBF0401E}"/>
              </a:ext>
            </a:extLst>
          </p:cNvPr>
          <p:cNvSpPr txBox="1"/>
          <p:nvPr/>
        </p:nvSpPr>
        <p:spPr>
          <a:xfrm>
            <a:off x="5035924" y="3127947"/>
            <a:ext cx="531155" cy="307777"/>
          </a:xfrm>
          <a:prstGeom prst="rect">
            <a:avLst/>
          </a:prstGeom>
          <a:noFill/>
        </p:spPr>
        <p:txBody>
          <a:bodyPr wrap="square" rtlCol="0">
            <a:spAutoFit/>
          </a:bodyPr>
          <a:lstStyle/>
          <a:p>
            <a:r>
              <a:rPr lang="pt-BR" dirty="0"/>
              <a:t>H</a:t>
            </a:r>
          </a:p>
        </p:txBody>
      </p:sp>
    </p:spTree>
    <p:extLst>
      <p:ext uri="{BB962C8B-B14F-4D97-AF65-F5344CB8AC3E}">
        <p14:creationId xmlns:p14="http://schemas.microsoft.com/office/powerpoint/2010/main" val="38151248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1600" dirty="0"/>
              <a:t>Matriz de Referência de Ciências da Natureza e suas Tecnologias </a:t>
            </a:r>
          </a:p>
        </p:txBody>
      </p:sp>
      <p:pic>
        <p:nvPicPr>
          <p:cNvPr id="39938" name="Picture 2" descr="grÃ¡fico - meme"/>
          <p:cNvPicPr>
            <a:picLocks noChangeAspect="1" noChangeArrowheads="1"/>
          </p:cNvPicPr>
          <p:nvPr/>
        </p:nvPicPr>
        <p:blipFill>
          <a:blip r:embed="rId2"/>
          <a:srcRect/>
          <a:stretch>
            <a:fillRect/>
          </a:stretch>
        </p:blipFill>
        <p:spPr bwMode="auto">
          <a:xfrm>
            <a:off x="2585545" y="1328758"/>
            <a:ext cx="3815256" cy="3086326"/>
          </a:xfrm>
          <a:prstGeom prst="rect">
            <a:avLst/>
          </a:prstGeom>
          <a:noFill/>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384C2-90DE-4F5E-9F33-9033F8B39DE6}"/>
              </a:ext>
            </a:extLst>
          </p:cNvPr>
          <p:cNvSpPr>
            <a:spLocks noGrp="1"/>
          </p:cNvSpPr>
          <p:nvPr>
            <p:ph type="title"/>
          </p:nvPr>
        </p:nvSpPr>
        <p:spPr/>
        <p:txBody>
          <a:bodyPr/>
          <a:lstStyle/>
          <a:p>
            <a:r>
              <a:rPr lang="pt-BR" dirty="0"/>
              <a:t>Exercício</a:t>
            </a:r>
          </a:p>
        </p:txBody>
      </p:sp>
      <p:sp>
        <p:nvSpPr>
          <p:cNvPr id="3" name="Espaço Reservado para Texto 2">
            <a:extLst>
              <a:ext uri="{FF2B5EF4-FFF2-40B4-BE49-F238E27FC236}">
                <a16:creationId xmlns:a16="http://schemas.microsoft.com/office/drawing/2014/main" id="{FCF7B2DC-86BD-41CE-B326-6B4D83406AD5}"/>
              </a:ext>
            </a:extLst>
          </p:cNvPr>
          <p:cNvSpPr>
            <a:spLocks noGrp="1"/>
          </p:cNvSpPr>
          <p:nvPr>
            <p:ph type="body" idx="1"/>
          </p:nvPr>
        </p:nvSpPr>
        <p:spPr/>
        <p:txBody>
          <a:bodyPr/>
          <a:lstStyle/>
          <a:p>
            <a:pPr>
              <a:buNone/>
            </a:pPr>
            <a:r>
              <a:rPr lang="pt-BR" sz="2000" dirty="0">
                <a:solidFill>
                  <a:schemeClr val="tx1"/>
                </a:solidFill>
              </a:rPr>
              <a:t>2) João, estudante de física, resolve comprovar as experiências realizadas por Galileu no Século XVI, soltando de uma mesma altura, dois objetos de pesos diferentes. Para tal situação, ele escolhe um local sem ventos, onde a resistência do ar seja desprezível. Ao realizá-las, ele chega acertadamente à seguinte conclusão:</a:t>
            </a:r>
            <a:endParaRPr lang="pt-BR" sz="1900" dirty="0">
              <a:solidFill>
                <a:schemeClr val="tx1"/>
              </a:solidFill>
            </a:endParaRPr>
          </a:p>
          <a:p>
            <a:pPr>
              <a:buNone/>
            </a:pPr>
            <a:endParaRPr lang="pt-BR" dirty="0"/>
          </a:p>
        </p:txBody>
      </p:sp>
    </p:spTree>
    <p:extLst>
      <p:ext uri="{BB962C8B-B14F-4D97-AF65-F5344CB8AC3E}">
        <p14:creationId xmlns:p14="http://schemas.microsoft.com/office/powerpoint/2010/main" val="356204210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384C2-90DE-4F5E-9F33-9033F8B39DE6}"/>
              </a:ext>
            </a:extLst>
          </p:cNvPr>
          <p:cNvSpPr>
            <a:spLocks noGrp="1"/>
          </p:cNvSpPr>
          <p:nvPr>
            <p:ph type="title"/>
          </p:nvPr>
        </p:nvSpPr>
        <p:spPr/>
        <p:txBody>
          <a:bodyPr/>
          <a:lstStyle/>
          <a:p>
            <a:r>
              <a:rPr lang="pt-BR" dirty="0"/>
              <a:t>Exercício</a:t>
            </a:r>
          </a:p>
        </p:txBody>
      </p:sp>
      <p:sp>
        <p:nvSpPr>
          <p:cNvPr id="3" name="Espaço Reservado para Texto 2">
            <a:extLst>
              <a:ext uri="{FF2B5EF4-FFF2-40B4-BE49-F238E27FC236}">
                <a16:creationId xmlns:a16="http://schemas.microsoft.com/office/drawing/2014/main" id="{FCF7B2DC-86BD-41CE-B326-6B4D83406AD5}"/>
              </a:ext>
            </a:extLst>
          </p:cNvPr>
          <p:cNvSpPr>
            <a:spLocks noGrp="1"/>
          </p:cNvSpPr>
          <p:nvPr>
            <p:ph type="body" idx="1"/>
          </p:nvPr>
        </p:nvSpPr>
        <p:spPr/>
        <p:txBody>
          <a:bodyPr/>
          <a:lstStyle/>
          <a:p>
            <a:pPr marL="457200" indent="-457200">
              <a:buAutoNum type="alphaLcParenR"/>
            </a:pPr>
            <a:r>
              <a:rPr lang="pt-BR" sz="2000" dirty="0">
                <a:solidFill>
                  <a:schemeClr val="tx1"/>
                </a:solidFill>
              </a:rPr>
              <a:t>Os objetos chegam ao solo em tempos diferentes. </a:t>
            </a:r>
          </a:p>
          <a:p>
            <a:pPr marL="457200" indent="-457200">
              <a:buAutoNum type="alphaLcParenR"/>
            </a:pPr>
            <a:r>
              <a:rPr lang="pt-BR" sz="2000" dirty="0">
                <a:solidFill>
                  <a:schemeClr val="tx1"/>
                </a:solidFill>
              </a:rPr>
              <a:t>O objeto mais pesado chega com uma velocidade maior. </a:t>
            </a:r>
          </a:p>
          <a:p>
            <a:pPr marL="457200" indent="-457200">
              <a:buAutoNum type="alphaLcParenR"/>
            </a:pPr>
            <a:r>
              <a:rPr lang="pt-BR" sz="2000" dirty="0">
                <a:solidFill>
                  <a:schemeClr val="tx1"/>
                </a:solidFill>
              </a:rPr>
              <a:t>Os objetos chegam ao solo com velocidades iguais. </a:t>
            </a:r>
          </a:p>
          <a:p>
            <a:pPr marL="457200" indent="-457200">
              <a:buAutoNum type="alphaLcParenR"/>
            </a:pPr>
            <a:r>
              <a:rPr lang="pt-BR" sz="2000" dirty="0">
                <a:solidFill>
                  <a:schemeClr val="tx1"/>
                </a:solidFill>
              </a:rPr>
              <a:t>Os objetos chegam ao solo com acelerações diferentes. </a:t>
            </a:r>
          </a:p>
          <a:p>
            <a:pPr marL="457200" indent="-457200">
              <a:buAutoNum type="alphaLcParenR"/>
            </a:pPr>
            <a:r>
              <a:rPr lang="pt-BR" sz="2000" dirty="0">
                <a:solidFill>
                  <a:schemeClr val="tx1"/>
                </a:solidFill>
              </a:rPr>
              <a:t>O objeto mais leve chega ao solo com maior velocidade.</a:t>
            </a:r>
          </a:p>
        </p:txBody>
      </p:sp>
    </p:spTree>
    <p:extLst>
      <p:ext uri="{BB962C8B-B14F-4D97-AF65-F5344CB8AC3E}">
        <p14:creationId xmlns:p14="http://schemas.microsoft.com/office/powerpoint/2010/main" val="356204210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384C2-90DE-4F5E-9F33-9033F8B39DE6}"/>
              </a:ext>
            </a:extLst>
          </p:cNvPr>
          <p:cNvSpPr>
            <a:spLocks noGrp="1"/>
          </p:cNvSpPr>
          <p:nvPr>
            <p:ph type="title"/>
          </p:nvPr>
        </p:nvSpPr>
        <p:spPr/>
        <p:txBody>
          <a:bodyPr/>
          <a:lstStyle/>
          <a:p>
            <a:r>
              <a:rPr lang="pt-BR" dirty="0"/>
              <a:t>Exercício</a:t>
            </a:r>
          </a:p>
        </p:txBody>
      </p:sp>
      <p:sp>
        <p:nvSpPr>
          <p:cNvPr id="3" name="Espaço Reservado para Texto 2">
            <a:extLst>
              <a:ext uri="{FF2B5EF4-FFF2-40B4-BE49-F238E27FC236}">
                <a16:creationId xmlns:a16="http://schemas.microsoft.com/office/drawing/2014/main" id="{FCF7B2DC-86BD-41CE-B326-6B4D83406AD5}"/>
              </a:ext>
            </a:extLst>
          </p:cNvPr>
          <p:cNvSpPr>
            <a:spLocks noGrp="1"/>
          </p:cNvSpPr>
          <p:nvPr>
            <p:ph type="body" idx="1"/>
          </p:nvPr>
        </p:nvSpPr>
        <p:spPr/>
        <p:txBody>
          <a:bodyPr/>
          <a:lstStyle/>
          <a:p>
            <a:pPr marL="457200" indent="-457200">
              <a:buAutoNum type="alphaLcParenR"/>
            </a:pPr>
            <a:r>
              <a:rPr lang="pt-BR" sz="2000" dirty="0">
                <a:solidFill>
                  <a:schemeClr val="tx1"/>
                </a:solidFill>
              </a:rPr>
              <a:t>Os objetos chegam ao solo em tempos diferentes. </a:t>
            </a:r>
          </a:p>
          <a:p>
            <a:pPr marL="457200" indent="-457200">
              <a:buAutoNum type="alphaLcParenR"/>
            </a:pPr>
            <a:r>
              <a:rPr lang="pt-BR" sz="2000" dirty="0">
                <a:solidFill>
                  <a:schemeClr val="tx1"/>
                </a:solidFill>
              </a:rPr>
              <a:t>O objeto mais pesado chega com uma velocidade maior. </a:t>
            </a:r>
          </a:p>
          <a:p>
            <a:pPr marL="457200" indent="-457200">
              <a:buAutoNum type="alphaLcParenR"/>
            </a:pPr>
            <a:r>
              <a:rPr lang="pt-BR" sz="2000" dirty="0">
                <a:solidFill>
                  <a:srgbClr val="FF0000"/>
                </a:solidFill>
              </a:rPr>
              <a:t>Os objetos chegam ao solo com velocidades iguais. </a:t>
            </a:r>
          </a:p>
          <a:p>
            <a:pPr marL="457200" indent="-457200">
              <a:buAutoNum type="alphaLcParenR"/>
            </a:pPr>
            <a:r>
              <a:rPr lang="pt-BR" sz="2000" dirty="0">
                <a:solidFill>
                  <a:schemeClr val="tx1"/>
                </a:solidFill>
              </a:rPr>
              <a:t>Os objetos chegam ao solo com acelerações diferentes. </a:t>
            </a:r>
          </a:p>
          <a:p>
            <a:pPr marL="457200" indent="-457200">
              <a:buAutoNum type="alphaLcParenR"/>
            </a:pPr>
            <a:r>
              <a:rPr lang="pt-BR" sz="2000" dirty="0">
                <a:solidFill>
                  <a:schemeClr val="tx1"/>
                </a:solidFill>
              </a:rPr>
              <a:t>O objeto mais leve chega ao solo com maior velocidade.</a:t>
            </a:r>
          </a:p>
        </p:txBody>
      </p:sp>
    </p:spTree>
    <p:extLst>
      <p:ext uri="{BB962C8B-B14F-4D97-AF65-F5344CB8AC3E}">
        <p14:creationId xmlns:p14="http://schemas.microsoft.com/office/powerpoint/2010/main" val="356204210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384C2-90DE-4F5E-9F33-9033F8B39DE6}"/>
              </a:ext>
            </a:extLst>
          </p:cNvPr>
          <p:cNvSpPr>
            <a:spLocks noGrp="1"/>
          </p:cNvSpPr>
          <p:nvPr>
            <p:ph type="title"/>
          </p:nvPr>
        </p:nvSpPr>
        <p:spPr>
          <a:xfrm>
            <a:off x="965418" y="564947"/>
            <a:ext cx="7020900" cy="750300"/>
          </a:xfrm>
        </p:spPr>
        <p:txBody>
          <a:bodyPr/>
          <a:lstStyle/>
          <a:p>
            <a:r>
              <a:rPr lang="pt-BR" dirty="0"/>
              <a:t>Enem  2011</a:t>
            </a:r>
          </a:p>
        </p:txBody>
      </p:sp>
      <p:sp>
        <p:nvSpPr>
          <p:cNvPr id="3" name="Espaço Reservado para Texto 2">
            <a:extLst>
              <a:ext uri="{FF2B5EF4-FFF2-40B4-BE49-F238E27FC236}">
                <a16:creationId xmlns:a16="http://schemas.microsoft.com/office/drawing/2014/main" id="{FCF7B2DC-86BD-41CE-B326-6B4D83406AD5}"/>
              </a:ext>
            </a:extLst>
          </p:cNvPr>
          <p:cNvSpPr>
            <a:spLocks noGrp="1"/>
          </p:cNvSpPr>
          <p:nvPr>
            <p:ph type="body" idx="1"/>
          </p:nvPr>
        </p:nvSpPr>
        <p:spPr>
          <a:xfrm>
            <a:off x="1038990" y="1227218"/>
            <a:ext cx="7020900" cy="2706900"/>
          </a:xfrm>
        </p:spPr>
        <p:txBody>
          <a:bodyPr/>
          <a:lstStyle/>
          <a:p>
            <a:pPr marL="457200" indent="-457200">
              <a:buNone/>
            </a:pPr>
            <a:r>
              <a:rPr lang="pt-BR" sz="1400" dirty="0">
                <a:solidFill>
                  <a:schemeClr val="tx1"/>
                </a:solidFill>
              </a:rPr>
              <a:t>	Para medir o tempo de reação de uma pessoa, pode-se realizar a seguinte experiência: </a:t>
            </a:r>
          </a:p>
          <a:p>
            <a:pPr marL="457200" indent="-457200">
              <a:buAutoNum type="romanUcPeriod"/>
            </a:pPr>
            <a:r>
              <a:rPr lang="pt-BR" sz="1400" dirty="0">
                <a:solidFill>
                  <a:schemeClr val="tx1"/>
                </a:solidFill>
              </a:rPr>
              <a:t>Mantenha uma régua (com cerca de 30 cm) suspensa verticalmente, segurando-a pela extremidade superior, de modo que o zero da régua esteja situado na extremidade inferior. I</a:t>
            </a:r>
          </a:p>
          <a:p>
            <a:pPr marL="457200" indent="-457200">
              <a:buAutoNum type="romanUcPeriod"/>
            </a:pPr>
            <a:r>
              <a:rPr lang="pt-BR" sz="1400" dirty="0">
                <a:solidFill>
                  <a:schemeClr val="tx1"/>
                </a:solidFill>
              </a:rPr>
              <a:t>A pessoa deve colocar os dedos de sua mão, em forma de pinça, próximos do zero da régua, sem tocá-la. </a:t>
            </a:r>
          </a:p>
          <a:p>
            <a:pPr marL="457200" indent="-457200">
              <a:buAutoNum type="romanUcPeriod"/>
            </a:pPr>
            <a:r>
              <a:rPr lang="pt-BR" sz="1400" dirty="0">
                <a:solidFill>
                  <a:schemeClr val="tx1"/>
                </a:solidFill>
              </a:rPr>
              <a:t>Sem aviso prévio, a pessoa que estiver segurando a régua deve soltá-la. A outra pessoa deve procurar segurá-la o mais rapidamente possível e observar a posição onde conseguiu segurar a régua, isto é, a distância que ela percorre durante a queda. O quadro seguinte mostra a posição em que três pessoas conseguiram segurar a régua e os respectivos tempos de reação</a:t>
            </a:r>
            <a:r>
              <a:rPr lang="pt-BR" sz="2000" dirty="0">
                <a:solidFill>
                  <a:schemeClr val="tx1"/>
                </a:solidFill>
              </a:rPr>
              <a:t>.</a:t>
            </a:r>
          </a:p>
        </p:txBody>
      </p:sp>
    </p:spTree>
    <p:extLst>
      <p:ext uri="{BB962C8B-B14F-4D97-AF65-F5344CB8AC3E}">
        <p14:creationId xmlns:p14="http://schemas.microsoft.com/office/powerpoint/2010/main" val="356204210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384C2-90DE-4F5E-9F33-9033F8B39DE6}"/>
              </a:ext>
            </a:extLst>
          </p:cNvPr>
          <p:cNvSpPr>
            <a:spLocks noGrp="1"/>
          </p:cNvSpPr>
          <p:nvPr>
            <p:ph type="title"/>
          </p:nvPr>
        </p:nvSpPr>
        <p:spPr>
          <a:xfrm>
            <a:off x="965418" y="564947"/>
            <a:ext cx="7020900" cy="750300"/>
          </a:xfrm>
        </p:spPr>
        <p:txBody>
          <a:bodyPr/>
          <a:lstStyle/>
          <a:p>
            <a:r>
              <a:rPr lang="pt-BR" dirty="0"/>
              <a:t>Enem  2011</a:t>
            </a:r>
          </a:p>
        </p:txBody>
      </p:sp>
      <p:sp>
        <p:nvSpPr>
          <p:cNvPr id="3" name="Espaço Reservado para Texto 2">
            <a:extLst>
              <a:ext uri="{FF2B5EF4-FFF2-40B4-BE49-F238E27FC236}">
                <a16:creationId xmlns:a16="http://schemas.microsoft.com/office/drawing/2014/main" id="{FCF7B2DC-86BD-41CE-B326-6B4D83406AD5}"/>
              </a:ext>
            </a:extLst>
          </p:cNvPr>
          <p:cNvSpPr>
            <a:spLocks noGrp="1"/>
          </p:cNvSpPr>
          <p:nvPr>
            <p:ph type="body" idx="1"/>
          </p:nvPr>
        </p:nvSpPr>
        <p:spPr>
          <a:xfrm>
            <a:off x="1038990" y="1227218"/>
            <a:ext cx="7020900" cy="2706900"/>
          </a:xfrm>
        </p:spPr>
        <p:txBody>
          <a:bodyPr/>
          <a:lstStyle/>
          <a:p>
            <a:pPr marL="457200" indent="-457200">
              <a:buNone/>
            </a:pPr>
            <a:r>
              <a:rPr lang="pt-BR" sz="1400" dirty="0">
                <a:solidFill>
                  <a:schemeClr val="tx1"/>
                </a:solidFill>
              </a:rPr>
              <a:t>	</a:t>
            </a:r>
            <a:r>
              <a:rPr lang="pt-BR" sz="800" dirty="0">
                <a:solidFill>
                  <a:schemeClr val="tx1"/>
                </a:solidFill>
              </a:rPr>
              <a:t>Para medir o tempo de reação de uma pessoa, pode-se realizar a seguinte experiência: :</a:t>
            </a:r>
            <a:endParaRPr lang="pt-BR" sz="1050" dirty="0">
              <a:solidFill>
                <a:schemeClr val="tx1"/>
              </a:solidFill>
            </a:endParaRPr>
          </a:p>
          <a:p>
            <a:pPr marL="457200" indent="-457200">
              <a:buAutoNum type="romanUcPeriod"/>
            </a:pPr>
            <a:r>
              <a:rPr lang="pt-BR" sz="1050" dirty="0">
                <a:solidFill>
                  <a:schemeClr val="tx1"/>
                </a:solidFill>
              </a:rPr>
              <a:t>Mantenha uma régua (com cerca de 30 cm) suspensa verticalmente, segurando-a pela extremidade superior, de modo que o zero da régua esteja situado na extremidade inferior. I</a:t>
            </a:r>
          </a:p>
          <a:p>
            <a:pPr marL="457200" indent="-457200">
              <a:buAutoNum type="romanUcPeriod"/>
            </a:pPr>
            <a:r>
              <a:rPr lang="pt-BR" sz="1050" dirty="0">
                <a:solidFill>
                  <a:schemeClr val="tx1"/>
                </a:solidFill>
              </a:rPr>
              <a:t>A pessoa deve colocar os dedos de sua mão, em forma de pinça, próximos do zero da régua, sem tocá-la. </a:t>
            </a:r>
          </a:p>
          <a:p>
            <a:pPr marL="457200" indent="-457200">
              <a:buAutoNum type="romanUcPeriod"/>
            </a:pPr>
            <a:r>
              <a:rPr lang="pt-BR" sz="1050" dirty="0">
                <a:solidFill>
                  <a:schemeClr val="tx1"/>
                </a:solidFill>
              </a:rPr>
              <a:t>Sem aviso prévio, a pessoa que estiver segurando a régua deve soltá-la. A outra pessoa deve procurar segurá-la o mais rapidamente possível e observar a posição onde conseguiu segurar a régua, isto é, a distância que ela percorre durante a queda. O quadro seguinte mostra a posição em que três pessoas conseguiram segurar a régua e os respectivos tempos de reação.</a:t>
            </a:r>
          </a:p>
        </p:txBody>
      </p:sp>
      <p:pic>
        <p:nvPicPr>
          <p:cNvPr id="1026" name="Picture 2" descr="https://d2q576s0wzfxtl.cloudfront.net/2017/08/08145934/77-figura1.png"/>
          <p:cNvPicPr>
            <a:picLocks noChangeAspect="1" noChangeArrowheads="1"/>
          </p:cNvPicPr>
          <p:nvPr/>
        </p:nvPicPr>
        <p:blipFill>
          <a:blip r:embed="rId2"/>
          <a:srcRect/>
          <a:stretch>
            <a:fillRect/>
          </a:stretch>
        </p:blipFill>
        <p:spPr bwMode="auto">
          <a:xfrm>
            <a:off x="2415298" y="2683290"/>
            <a:ext cx="4164177" cy="1675385"/>
          </a:xfrm>
          <a:prstGeom prst="rect">
            <a:avLst/>
          </a:prstGeom>
          <a:noFill/>
        </p:spPr>
      </p:pic>
    </p:spTree>
    <p:extLst>
      <p:ext uri="{BB962C8B-B14F-4D97-AF65-F5344CB8AC3E}">
        <p14:creationId xmlns:p14="http://schemas.microsoft.com/office/powerpoint/2010/main" val="356204210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384C2-90DE-4F5E-9F33-9033F8B39DE6}"/>
              </a:ext>
            </a:extLst>
          </p:cNvPr>
          <p:cNvSpPr>
            <a:spLocks noGrp="1"/>
          </p:cNvSpPr>
          <p:nvPr>
            <p:ph type="title"/>
          </p:nvPr>
        </p:nvSpPr>
        <p:spPr>
          <a:xfrm>
            <a:off x="965418" y="564947"/>
            <a:ext cx="7020900" cy="750300"/>
          </a:xfrm>
        </p:spPr>
        <p:txBody>
          <a:bodyPr/>
          <a:lstStyle/>
          <a:p>
            <a:r>
              <a:rPr lang="pt-BR" dirty="0"/>
              <a:t>Enem  2011</a:t>
            </a:r>
          </a:p>
        </p:txBody>
      </p:sp>
      <p:sp>
        <p:nvSpPr>
          <p:cNvPr id="4" name="Espaço Reservado para Texto 3"/>
          <p:cNvSpPr>
            <a:spLocks noGrp="1"/>
          </p:cNvSpPr>
          <p:nvPr>
            <p:ph type="body" idx="1"/>
          </p:nvPr>
        </p:nvSpPr>
        <p:spPr>
          <a:xfrm>
            <a:off x="1049500" y="1051034"/>
            <a:ext cx="7169590" cy="3195145"/>
          </a:xfrm>
        </p:spPr>
        <p:txBody>
          <a:bodyPr/>
          <a:lstStyle/>
          <a:p>
            <a:pPr marL="457200" indent="-457200">
              <a:buAutoNum type="alphaLcParenR"/>
            </a:pPr>
            <a:r>
              <a:rPr lang="pt-BR" sz="1900" dirty="0">
                <a:solidFill>
                  <a:schemeClr val="tx1"/>
                </a:solidFill>
              </a:rPr>
              <a:t>A energia mecânica da régua aumenta, o que a faz cair mais rápido. </a:t>
            </a:r>
          </a:p>
          <a:p>
            <a:pPr marL="457200" indent="-457200">
              <a:buAutoNum type="alphaLcParenR"/>
            </a:pPr>
            <a:r>
              <a:rPr lang="pt-BR" sz="1900" dirty="0">
                <a:solidFill>
                  <a:schemeClr val="tx1"/>
                </a:solidFill>
              </a:rPr>
              <a:t>resistência do ar aumenta, o que faz a régua cair com menor velocidade. </a:t>
            </a:r>
          </a:p>
          <a:p>
            <a:pPr marL="457200" indent="-457200">
              <a:buAutoNum type="alphaLcParenR"/>
            </a:pPr>
            <a:r>
              <a:rPr lang="pt-BR" sz="1900" dirty="0">
                <a:solidFill>
                  <a:schemeClr val="tx1"/>
                </a:solidFill>
              </a:rPr>
              <a:t>aceleração de queda da régua varia, o que provoca um movimento acelerado. </a:t>
            </a:r>
          </a:p>
          <a:p>
            <a:pPr marL="457200" indent="-457200">
              <a:buAutoNum type="alphaLcParenR"/>
            </a:pPr>
            <a:r>
              <a:rPr lang="pt-BR" sz="1900" dirty="0">
                <a:solidFill>
                  <a:schemeClr val="tx1"/>
                </a:solidFill>
              </a:rPr>
              <a:t> força peso da régua tem valor constante, o que gera um movimento acelerado. </a:t>
            </a:r>
          </a:p>
          <a:p>
            <a:pPr marL="457200" indent="-457200">
              <a:buAutoNum type="alphaLcParenR"/>
            </a:pPr>
            <a:r>
              <a:rPr lang="pt-BR" sz="1900" dirty="0">
                <a:solidFill>
                  <a:schemeClr val="tx1"/>
                </a:solidFill>
              </a:rPr>
              <a:t>E velocidade da régua é constante, o que provoca uma passagem linear de tempo</a:t>
            </a:r>
          </a:p>
        </p:txBody>
      </p:sp>
    </p:spTree>
    <p:extLst>
      <p:ext uri="{BB962C8B-B14F-4D97-AF65-F5344CB8AC3E}">
        <p14:creationId xmlns:p14="http://schemas.microsoft.com/office/powerpoint/2010/main" val="356204210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384C2-90DE-4F5E-9F33-9033F8B39DE6}"/>
              </a:ext>
            </a:extLst>
          </p:cNvPr>
          <p:cNvSpPr>
            <a:spLocks noGrp="1"/>
          </p:cNvSpPr>
          <p:nvPr>
            <p:ph type="title"/>
          </p:nvPr>
        </p:nvSpPr>
        <p:spPr>
          <a:xfrm>
            <a:off x="965418" y="564947"/>
            <a:ext cx="7020900" cy="750300"/>
          </a:xfrm>
        </p:spPr>
        <p:txBody>
          <a:bodyPr/>
          <a:lstStyle/>
          <a:p>
            <a:r>
              <a:rPr lang="pt-BR" dirty="0"/>
              <a:t>Enem  2011</a:t>
            </a:r>
          </a:p>
        </p:txBody>
      </p:sp>
      <p:sp>
        <p:nvSpPr>
          <p:cNvPr id="4" name="Espaço Reservado para Texto 3"/>
          <p:cNvSpPr>
            <a:spLocks noGrp="1"/>
          </p:cNvSpPr>
          <p:nvPr>
            <p:ph type="body" idx="1"/>
          </p:nvPr>
        </p:nvSpPr>
        <p:spPr>
          <a:xfrm>
            <a:off x="1049500" y="1051034"/>
            <a:ext cx="7169590" cy="3195145"/>
          </a:xfrm>
        </p:spPr>
        <p:txBody>
          <a:bodyPr/>
          <a:lstStyle/>
          <a:p>
            <a:pPr marL="457200" indent="-457200">
              <a:buAutoNum type="alphaLcParenR"/>
            </a:pPr>
            <a:r>
              <a:rPr lang="pt-BR" sz="1900" dirty="0"/>
              <a:t>A energia mecânica da régua aumenta, o que a faz cair mais rápido. </a:t>
            </a:r>
          </a:p>
          <a:p>
            <a:pPr marL="457200" indent="-457200">
              <a:buAutoNum type="alphaLcParenR"/>
            </a:pPr>
            <a:r>
              <a:rPr lang="pt-BR" sz="1900" dirty="0"/>
              <a:t>resistência do ar aumenta, o que faz a régua cair com menor velocidade. </a:t>
            </a:r>
          </a:p>
          <a:p>
            <a:pPr marL="457200" indent="-457200">
              <a:buAutoNum type="alphaLcParenR"/>
            </a:pPr>
            <a:r>
              <a:rPr lang="pt-BR" sz="1900" dirty="0"/>
              <a:t>aceleração de queda da régua varia, o que provoca um movimento acelerado. </a:t>
            </a:r>
          </a:p>
          <a:p>
            <a:pPr marL="457200" indent="-457200">
              <a:buAutoNum type="alphaLcParenR"/>
            </a:pPr>
            <a:r>
              <a:rPr lang="pt-BR" sz="1900" dirty="0"/>
              <a:t> </a:t>
            </a:r>
            <a:r>
              <a:rPr lang="pt-BR" sz="1900" dirty="0">
                <a:solidFill>
                  <a:srgbClr val="FF0000"/>
                </a:solidFill>
              </a:rPr>
              <a:t>força peso da régua tem valor constante, o que gera um movimento acelerado. </a:t>
            </a:r>
          </a:p>
          <a:p>
            <a:pPr marL="457200" indent="-457200">
              <a:buAutoNum type="alphaLcParenR"/>
            </a:pPr>
            <a:r>
              <a:rPr lang="pt-BR" sz="1900" dirty="0"/>
              <a:t>E velocidade da régua é constante, o que provoca uma passagem linear de tempo</a:t>
            </a:r>
          </a:p>
        </p:txBody>
      </p:sp>
    </p:spTree>
    <p:extLst>
      <p:ext uri="{BB962C8B-B14F-4D97-AF65-F5344CB8AC3E}">
        <p14:creationId xmlns:p14="http://schemas.microsoft.com/office/powerpoint/2010/main" val="356204210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1830570" y="2571750"/>
            <a:ext cx="5482857" cy="1159800"/>
          </a:xfrm>
          <a:prstGeom prst="rect">
            <a:avLst/>
          </a:prstGeom>
        </p:spPr>
        <p:txBody>
          <a:bodyPr lIns="91425" tIns="91425" rIns="91425" bIns="91425" anchor="ctr" anchorCtr="0">
            <a:noAutofit/>
          </a:bodyPr>
          <a:lstStyle/>
          <a:p>
            <a:pPr lvl="0" algn="ctr">
              <a:spcBef>
                <a:spcPts val="0"/>
              </a:spcBef>
              <a:buNone/>
            </a:pPr>
            <a:r>
              <a:rPr lang="pt-BR" dirty="0"/>
              <a:t>OBRIGADO!</a:t>
            </a:r>
            <a:endParaRPr lang="en" dirty="0"/>
          </a:p>
        </p:txBody>
      </p:sp>
      <p:pic>
        <p:nvPicPr>
          <p:cNvPr id="4" name="Picture 2"/>
          <p:cNvPicPr>
            <a:picLocks noChangeAspect="1" noChangeArrowheads="1"/>
          </p:cNvPicPr>
          <p:nvPr/>
        </p:nvPicPr>
        <p:blipFill>
          <a:blip r:embed="rId3"/>
          <a:stretch>
            <a:fillRect/>
          </a:stretch>
        </p:blipFill>
        <p:spPr bwMode="auto">
          <a:xfrm>
            <a:off x="983934" y="606205"/>
            <a:ext cx="813601" cy="1152128"/>
          </a:xfrm>
          <a:prstGeom prst="rect">
            <a:avLst/>
          </a:prstGeom>
          <a:noFill/>
        </p:spPr>
      </p:pic>
      <p:sp>
        <p:nvSpPr>
          <p:cNvPr id="2" name="CaixaDeTexto 1"/>
          <p:cNvSpPr txBox="1"/>
          <p:nvPr/>
        </p:nvSpPr>
        <p:spPr>
          <a:xfrm>
            <a:off x="1660071" y="3789194"/>
            <a:ext cx="5823857" cy="369332"/>
          </a:xfrm>
          <a:prstGeom prst="rect">
            <a:avLst/>
          </a:prstGeom>
          <a:noFill/>
        </p:spPr>
        <p:txBody>
          <a:bodyPr wrap="square" rtlCol="0">
            <a:spAutoFit/>
          </a:bodyPr>
          <a:lstStyle/>
          <a:p>
            <a:pPr algn="ctr"/>
            <a:r>
              <a:rPr lang="pt-BR" sz="1800" dirty="0">
                <a:latin typeface="Patrick Hand SC" panose="020B0604020202020204" charset="0"/>
              </a:rPr>
              <a:t>Professores: Arthur Farias/ Christian Oliveira</a:t>
            </a:r>
            <a:endParaRPr lang="pt-BR" sz="1800" dirty="0"/>
          </a:p>
        </p:txBody>
      </p:sp>
      <p:pic>
        <p:nvPicPr>
          <p:cNvPr id="8" name="Imagem 7"/>
          <p:cNvPicPr>
            <a:picLocks noChangeAspect="1"/>
          </p:cNvPicPr>
          <p:nvPr/>
        </p:nvPicPr>
        <p:blipFill>
          <a:blip r:embed="rId4"/>
          <a:stretch>
            <a:fillRect/>
          </a:stretch>
        </p:blipFill>
        <p:spPr>
          <a:xfrm>
            <a:off x="6977578" y="606205"/>
            <a:ext cx="1382813" cy="1236200"/>
          </a:xfrm>
          <a:prstGeom prst="rect">
            <a:avLst/>
          </a:prstGeom>
        </p:spPr>
      </p:pic>
      <p:pic>
        <p:nvPicPr>
          <p:cNvPr id="1026" name="Picture 2" descr="Resultado de imagem para rubinho meme">
            <a:extLst>
              <a:ext uri="{FF2B5EF4-FFF2-40B4-BE49-F238E27FC236}">
                <a16:creationId xmlns:a16="http://schemas.microsoft.com/office/drawing/2014/main" id="{F14E2008-28B8-4D4E-803A-979D73B645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7776" y="712137"/>
            <a:ext cx="1668447" cy="198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18415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1966799" y="1931190"/>
            <a:ext cx="5482857" cy="1159800"/>
          </a:xfrm>
          <a:prstGeom prst="rect">
            <a:avLst/>
          </a:prstGeom>
        </p:spPr>
        <p:txBody>
          <a:bodyPr lIns="91425" tIns="91425" rIns="91425" bIns="91425" anchor="ctr" anchorCtr="0">
            <a:noAutofit/>
          </a:bodyPr>
          <a:lstStyle/>
          <a:p>
            <a:pPr lvl="0" algn="ctr">
              <a:spcBef>
                <a:spcPts val="0"/>
              </a:spcBef>
              <a:buNone/>
            </a:pPr>
            <a:r>
              <a:rPr lang="pt-BR" dirty="0"/>
              <a:t>Anteriormente...</a:t>
            </a:r>
            <a:endParaRPr lang="en" dirty="0"/>
          </a:p>
        </p:txBody>
      </p:sp>
      <p:pic>
        <p:nvPicPr>
          <p:cNvPr id="4" name="Picture 2"/>
          <p:cNvPicPr>
            <a:picLocks noChangeAspect="1" noChangeArrowheads="1"/>
          </p:cNvPicPr>
          <p:nvPr/>
        </p:nvPicPr>
        <p:blipFill>
          <a:blip r:embed="rId3"/>
          <a:stretch>
            <a:fillRect/>
          </a:stretch>
        </p:blipFill>
        <p:spPr bwMode="auto">
          <a:xfrm>
            <a:off x="983934" y="606205"/>
            <a:ext cx="813601" cy="1152128"/>
          </a:xfrm>
          <a:prstGeom prst="rect">
            <a:avLst/>
          </a:prstGeom>
          <a:noFill/>
        </p:spPr>
      </p:pic>
      <p:pic>
        <p:nvPicPr>
          <p:cNvPr id="8" name="Imagem 7"/>
          <p:cNvPicPr>
            <a:picLocks noChangeAspect="1"/>
          </p:cNvPicPr>
          <p:nvPr/>
        </p:nvPicPr>
        <p:blipFill>
          <a:blip r:embed="rId4"/>
          <a:stretch>
            <a:fillRect/>
          </a:stretch>
        </p:blipFill>
        <p:spPr>
          <a:xfrm>
            <a:off x="6977578" y="606205"/>
            <a:ext cx="1382813" cy="1236200"/>
          </a:xfrm>
          <a:prstGeom prst="rect">
            <a:avLst/>
          </a:prstGeom>
        </p:spPr>
      </p:pic>
    </p:spTree>
    <p:extLst>
      <p:ext uri="{BB962C8B-B14F-4D97-AF65-F5344CB8AC3E}">
        <p14:creationId xmlns:p14="http://schemas.microsoft.com/office/powerpoint/2010/main" val="199277708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38"/>
          <p:cNvSpPr>
            <a:spLocks noGrp="1"/>
          </p:cNvSpPr>
          <p:nvPr>
            <p:ph type="body" idx="1"/>
          </p:nvPr>
        </p:nvSpPr>
        <p:spPr>
          <a:xfrm>
            <a:off x="847441" y="1497998"/>
            <a:ext cx="5425344" cy="642939"/>
          </a:xfrm>
          <a:prstGeom prst="rect">
            <a:avLst/>
          </a:prstGeom>
        </p:spPr>
        <p:txBody>
          <a:bodyPr>
            <a:noAutofit/>
          </a:bodyPr>
          <a:lstStyle/>
          <a:p>
            <a:pPr algn="just">
              <a:buNone/>
            </a:pPr>
            <a:r>
              <a:rPr lang="pt-BR" sz="1600" dirty="0">
                <a:solidFill>
                  <a:schemeClr val="tx1"/>
                </a:solidFill>
              </a:rPr>
              <a:t>MRU – Movimento Retilíneo Uniforme</a:t>
            </a:r>
          </a:p>
          <a:p>
            <a:pPr algn="just">
              <a:buNone/>
            </a:pPr>
            <a:r>
              <a:rPr lang="pt-BR" sz="1600" dirty="0">
                <a:solidFill>
                  <a:schemeClr val="tx1"/>
                </a:solidFill>
              </a:rPr>
              <a:t>MRUV – Movimento Retilíneo Uniformemente Variado</a:t>
            </a:r>
          </a:p>
        </p:txBody>
      </p:sp>
      <p:pic>
        <p:nvPicPr>
          <p:cNvPr id="11" name="Picture 8" descr="Resultado de imagem para movimento retilineo">
            <a:extLst>
              <a:ext uri="{FF2B5EF4-FFF2-40B4-BE49-F238E27FC236}">
                <a16:creationId xmlns:a16="http://schemas.microsoft.com/office/drawing/2014/main" id="{14F141FF-6C44-4261-8662-8E2C3B5EF752}"/>
              </a:ext>
            </a:extLst>
          </p:cNvPr>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455" t="3933" r="4794" b="4639"/>
          <a:stretch/>
        </p:blipFill>
        <p:spPr bwMode="auto">
          <a:xfrm>
            <a:off x="5947895" y="1071153"/>
            <a:ext cx="2205663" cy="118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hape 138">
            <a:extLst>
              <a:ext uri="{FF2B5EF4-FFF2-40B4-BE49-F238E27FC236}">
                <a16:creationId xmlns:a16="http://schemas.microsoft.com/office/drawing/2014/main" id="{718BC078-39EF-47C3-9782-8ADC7649910E}"/>
              </a:ext>
            </a:extLst>
          </p:cNvPr>
          <p:cNvSpPr txBox="1">
            <a:spLocks/>
          </p:cNvSpPr>
          <p:nvPr/>
        </p:nvSpPr>
        <p:spPr>
          <a:xfrm>
            <a:off x="2994024" y="2451679"/>
            <a:ext cx="6558629" cy="64293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1pPr>
            <a:lvl2pPr marR="0" lvl="1"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2pPr>
            <a:lvl3pPr marR="0" lvl="2"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3pPr>
            <a:lvl4pPr marR="0" lvl="3"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4pPr>
            <a:lvl5pPr marR="0" lvl="4"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5pPr>
            <a:lvl6pPr marR="0" lvl="5"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6pPr>
            <a:lvl7pPr marR="0" lvl="6"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7pPr>
            <a:lvl8pPr marR="0" lvl="7"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8pPr>
            <a:lvl9pPr marR="0" lvl="8"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9pPr>
          </a:lstStyle>
          <a:p>
            <a:pPr algn="just">
              <a:buFont typeface="Sniglet"/>
              <a:buNone/>
            </a:pPr>
            <a:r>
              <a:rPr lang="pt-BR" sz="1600" dirty="0">
                <a:solidFill>
                  <a:schemeClr val="tx1"/>
                </a:solidFill>
              </a:rPr>
              <a:t>MCU – Movimento Circular Uniforme</a:t>
            </a:r>
          </a:p>
          <a:p>
            <a:pPr algn="just">
              <a:buFont typeface="Sniglet"/>
              <a:buNone/>
            </a:pPr>
            <a:r>
              <a:rPr lang="pt-BR" sz="1600" dirty="0">
                <a:solidFill>
                  <a:schemeClr val="tx1"/>
                </a:solidFill>
              </a:rPr>
              <a:t>MCUV – Movimento Circular Uniformemente Variado</a:t>
            </a:r>
          </a:p>
        </p:txBody>
      </p:sp>
      <p:pic>
        <p:nvPicPr>
          <p:cNvPr id="16" name="Picture 10" descr="Resultado de imagem para movimento circular">
            <a:extLst>
              <a:ext uri="{FF2B5EF4-FFF2-40B4-BE49-F238E27FC236}">
                <a16:creationId xmlns:a16="http://schemas.microsoft.com/office/drawing/2014/main" id="{55A3D6C9-FBA1-466F-B96A-8B083EE35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442" y="2140937"/>
            <a:ext cx="2003582" cy="141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hape 138">
            <a:extLst>
              <a:ext uri="{FF2B5EF4-FFF2-40B4-BE49-F238E27FC236}">
                <a16:creationId xmlns:a16="http://schemas.microsoft.com/office/drawing/2014/main" id="{87945B3C-D497-4824-818F-2EA033899316}"/>
              </a:ext>
            </a:extLst>
          </p:cNvPr>
          <p:cNvSpPr txBox="1">
            <a:spLocks/>
          </p:cNvSpPr>
          <p:nvPr/>
        </p:nvSpPr>
        <p:spPr>
          <a:xfrm>
            <a:off x="1701056" y="3723264"/>
            <a:ext cx="1859057" cy="64293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1pPr>
            <a:lvl2pPr marR="0" lvl="1"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2pPr>
            <a:lvl3pPr marR="0" lvl="2"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3pPr>
            <a:lvl4pPr marR="0" lvl="3"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4pPr>
            <a:lvl5pPr marR="0" lvl="4"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5pPr>
            <a:lvl6pPr marR="0" lvl="5"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6pPr>
            <a:lvl7pPr marR="0" lvl="6"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7pPr>
            <a:lvl8pPr marR="0" lvl="7"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8pPr>
            <a:lvl9pPr marR="0" lvl="8"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9pPr>
          </a:lstStyle>
          <a:p>
            <a:pPr algn="just">
              <a:buFont typeface="Sniglet"/>
              <a:buNone/>
            </a:pPr>
            <a:r>
              <a:rPr lang="pt-BR" sz="1600" dirty="0">
                <a:solidFill>
                  <a:schemeClr val="tx1"/>
                </a:solidFill>
              </a:rPr>
              <a:t>Queda Livre</a:t>
            </a:r>
          </a:p>
          <a:p>
            <a:pPr algn="just">
              <a:buFont typeface="Sniglet"/>
              <a:buNone/>
            </a:pPr>
            <a:r>
              <a:rPr lang="pt-BR" sz="1600" dirty="0">
                <a:solidFill>
                  <a:schemeClr val="tx1"/>
                </a:solidFill>
              </a:rPr>
              <a:t>Lançamentos </a:t>
            </a:r>
          </a:p>
        </p:txBody>
      </p:sp>
      <p:pic>
        <p:nvPicPr>
          <p:cNvPr id="22" name="Picture 12" descr="Resultado de imagem para movimento queda livre">
            <a:extLst>
              <a:ext uri="{FF2B5EF4-FFF2-40B4-BE49-F238E27FC236}">
                <a16:creationId xmlns:a16="http://schemas.microsoft.com/office/drawing/2014/main" id="{0454202F-44AE-4A49-8655-43BF007ADC6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5721" y="3186166"/>
            <a:ext cx="2003582" cy="11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descr="Resultado de imagem para movimento queda livre">
            <a:extLst>
              <a:ext uri="{FF2B5EF4-FFF2-40B4-BE49-F238E27FC236}">
                <a16:creationId xmlns:a16="http://schemas.microsoft.com/office/drawing/2014/main" id="{B4D9BACE-F983-4FD2-8921-2A27E6F14BA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1000" y="3211631"/>
            <a:ext cx="1936904" cy="112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id="{6F77574A-3A4E-4F52-80FF-FE47CDCF0D59}"/>
              </a:ext>
            </a:extLst>
          </p:cNvPr>
          <p:cNvSpPr txBox="1">
            <a:spLocks/>
          </p:cNvSpPr>
          <p:nvPr/>
        </p:nvSpPr>
        <p:spPr>
          <a:xfrm>
            <a:off x="1061550" y="801379"/>
            <a:ext cx="7020900" cy="7503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Patrick Hand SC"/>
              <a:buNone/>
              <a:defRPr sz="3000" b="1" i="0" u="none" strike="noStrike" cap="none">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9pPr>
          </a:lstStyle>
          <a:p>
            <a:r>
              <a:rPr lang="pt-BR" dirty="0"/>
              <a:t>Tipos de movimentos</a:t>
            </a:r>
          </a:p>
        </p:txBody>
      </p:sp>
    </p:spTree>
    <p:extLst>
      <p:ext uri="{BB962C8B-B14F-4D97-AF65-F5344CB8AC3E}">
        <p14:creationId xmlns:p14="http://schemas.microsoft.com/office/powerpoint/2010/main" val="26530137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t>
            </a:r>
          </a:p>
        </p:txBody>
      </p:sp>
      <p:sp>
        <p:nvSpPr>
          <p:cNvPr id="3" name="Espaço Reservado para Texto 2"/>
          <p:cNvSpPr>
            <a:spLocks noGrp="1"/>
          </p:cNvSpPr>
          <p:nvPr>
            <p:ph type="body" idx="1"/>
          </p:nvPr>
        </p:nvSpPr>
        <p:spPr>
          <a:xfrm>
            <a:off x="1073600" y="1546475"/>
            <a:ext cx="7020900" cy="1174370"/>
          </a:xfrm>
        </p:spPr>
        <p:txBody>
          <a:bodyPr/>
          <a:lstStyle/>
          <a:p>
            <a:pPr>
              <a:buNone/>
            </a:pPr>
            <a:r>
              <a:rPr lang="pt-BR" sz="3200" b="1" dirty="0">
                <a:solidFill>
                  <a:schemeClr val="tx1"/>
                </a:solidFill>
              </a:rPr>
              <a:t>Quanto ao sentido:</a:t>
            </a:r>
          </a:p>
          <a:p>
            <a:pPr>
              <a:buNone/>
            </a:pPr>
            <a:endParaRPr lang="pt-BR" sz="3200" b="1" dirty="0">
              <a:solidFill>
                <a:schemeClr val="tx1"/>
              </a:solidFill>
            </a:endParaRPr>
          </a:p>
          <a:p>
            <a:pPr>
              <a:buNone/>
            </a:pPr>
            <a:r>
              <a:rPr lang="pt-BR" b="1" dirty="0"/>
              <a:t> </a:t>
            </a:r>
            <a:r>
              <a:rPr lang="pt-BR" dirty="0"/>
              <a:t>- Movimento Progressivo (v &gt; 0)</a:t>
            </a:r>
          </a:p>
          <a:p>
            <a:pPr>
              <a:buNone/>
            </a:pPr>
            <a:r>
              <a:rPr lang="pt-BR" dirty="0"/>
              <a:t> - Movimento Retrógrado/Regressivo (v &lt; 0)</a:t>
            </a:r>
          </a:p>
          <a:p>
            <a:endParaRPr lang="pt-BR" b="1" dirty="0"/>
          </a:p>
          <a:p>
            <a:endParaRPr lang="pt-BR" dirty="0"/>
          </a:p>
        </p:txBody>
      </p:sp>
      <p:sp>
        <p:nvSpPr>
          <p:cNvPr id="7" name="Título 1">
            <a:extLst>
              <a:ext uri="{FF2B5EF4-FFF2-40B4-BE49-F238E27FC236}">
                <a16:creationId xmlns:a16="http://schemas.microsoft.com/office/drawing/2014/main" id="{51EB5ABB-7CA1-4185-9022-BBA3C863838E}"/>
              </a:ext>
            </a:extLst>
          </p:cNvPr>
          <p:cNvSpPr txBox="1">
            <a:spLocks/>
          </p:cNvSpPr>
          <p:nvPr/>
        </p:nvSpPr>
        <p:spPr>
          <a:xfrm>
            <a:off x="1061550" y="801379"/>
            <a:ext cx="7020900" cy="7503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Patrick Hand SC"/>
              <a:buNone/>
              <a:defRPr sz="3000" b="1" i="0" u="none" strike="noStrike" cap="none">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9pPr>
          </a:lstStyle>
          <a:p>
            <a:r>
              <a:rPr lang="pt-BR" dirty="0"/>
              <a:t>Classificação usuais dos movimentos</a:t>
            </a:r>
          </a:p>
        </p:txBody>
      </p:sp>
    </p:spTree>
    <p:extLst>
      <p:ext uri="{BB962C8B-B14F-4D97-AF65-F5344CB8AC3E}">
        <p14:creationId xmlns:p14="http://schemas.microsoft.com/office/powerpoint/2010/main" val="408887203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38"/>
          <p:cNvSpPr>
            <a:spLocks noGrp="1"/>
          </p:cNvSpPr>
          <p:nvPr>
            <p:ph type="body" idx="1"/>
          </p:nvPr>
        </p:nvSpPr>
        <p:spPr>
          <a:xfrm>
            <a:off x="1410890" y="1461210"/>
            <a:ext cx="6322219" cy="1269985"/>
          </a:xfrm>
          <a:prstGeom prst="rect">
            <a:avLst/>
          </a:prstGeom>
        </p:spPr>
        <p:txBody>
          <a:bodyPr>
            <a:noAutofit/>
          </a:bodyPr>
          <a:lstStyle/>
          <a:p>
            <a:pPr algn="ctr">
              <a:buNone/>
            </a:pPr>
            <a:r>
              <a:rPr lang="pt-BR" sz="2000" dirty="0">
                <a:solidFill>
                  <a:schemeClr val="tx1"/>
                </a:solidFill>
              </a:rPr>
              <a:t>Quando um móvel desenvolve um movimento com trajetória retilínea e velocidade constante, dizemos que ele realiza um </a:t>
            </a:r>
            <a:r>
              <a:rPr lang="pt-BR" sz="2000" b="1" dirty="0">
                <a:solidFill>
                  <a:schemeClr val="tx1"/>
                </a:solidFill>
              </a:rPr>
              <a:t>Movimento Retilíneo Uniforme</a:t>
            </a:r>
            <a:r>
              <a:rPr lang="pt-BR" sz="2000" dirty="0">
                <a:solidFill>
                  <a:schemeClr val="tx1"/>
                </a:solidFill>
              </a:rPr>
              <a:t>.</a:t>
            </a:r>
          </a:p>
        </p:txBody>
      </p:sp>
      <p:sp>
        <p:nvSpPr>
          <p:cNvPr id="15" name="Título 1">
            <a:extLst>
              <a:ext uri="{FF2B5EF4-FFF2-40B4-BE49-F238E27FC236}">
                <a16:creationId xmlns:a16="http://schemas.microsoft.com/office/drawing/2014/main" id="{85A51AE3-97DE-496B-A315-D580D2293E91}"/>
              </a:ext>
            </a:extLst>
          </p:cNvPr>
          <p:cNvSpPr txBox="1">
            <a:spLocks/>
          </p:cNvSpPr>
          <p:nvPr/>
        </p:nvSpPr>
        <p:spPr>
          <a:xfrm>
            <a:off x="1061550" y="801379"/>
            <a:ext cx="7020900" cy="7503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Patrick Hand SC"/>
              <a:buNone/>
              <a:defRPr sz="3000" b="1" i="0" u="none" strike="noStrike" cap="none">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9pPr>
          </a:lstStyle>
          <a:p>
            <a:r>
              <a:rPr lang="pt-BR" dirty="0"/>
              <a:t>Movimento Retilíneo Uniforme</a:t>
            </a:r>
          </a:p>
        </p:txBody>
      </p:sp>
      <p:pic>
        <p:nvPicPr>
          <p:cNvPr id="6146" name="Picture 2" descr="Resultado de imagem para movimento retilineo uniforme">
            <a:extLst>
              <a:ext uri="{FF2B5EF4-FFF2-40B4-BE49-F238E27FC236}">
                <a16:creationId xmlns:a16="http://schemas.microsoft.com/office/drawing/2014/main" id="{36F31A32-687D-46DB-AAA0-863190A32BC4}"/>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0064"/>
          <a:stretch/>
        </p:blipFill>
        <p:spPr bwMode="auto">
          <a:xfrm>
            <a:off x="2549679" y="2785293"/>
            <a:ext cx="4044641" cy="121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0157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7"/>
          <p:cNvSpPr>
            <a:spLocks noGrp="1"/>
          </p:cNvSpPr>
          <p:nvPr>
            <p:ph type="title"/>
          </p:nvPr>
        </p:nvSpPr>
        <p:spPr>
          <a:xfrm>
            <a:off x="1909215" y="637080"/>
            <a:ext cx="5325569" cy="642938"/>
          </a:xfrm>
          <a:prstGeom prst="rect">
            <a:avLst/>
          </a:prstGeom>
        </p:spPr>
        <p:txBody>
          <a:bodyPr>
            <a:noAutofit/>
          </a:bodyPr>
          <a:lstStyle/>
          <a:p>
            <a:r>
              <a:rPr lang="pt-BR" sz="3200" dirty="0"/>
              <a:t>FUNÇÃO HORÁRIA DA POSIÇÃO </a:t>
            </a:r>
            <a:endParaRPr sz="3200" dirty="0"/>
          </a:p>
        </p:txBody>
      </p:sp>
      <p:pic>
        <p:nvPicPr>
          <p:cNvPr id="3" name="Imagem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8713" y="1435616"/>
            <a:ext cx="4866572" cy="1111653"/>
          </a:xfrm>
          <a:prstGeom prst="rect">
            <a:avLst/>
          </a:prstGeom>
        </p:spPr>
      </p:pic>
      <p:sp>
        <p:nvSpPr>
          <p:cNvPr id="7" name="Shape 138"/>
          <p:cNvSpPr txBox="1">
            <a:spLocks/>
          </p:cNvSpPr>
          <p:nvPr/>
        </p:nvSpPr>
        <p:spPr>
          <a:xfrm>
            <a:off x="2138713" y="2702867"/>
            <a:ext cx="5525728" cy="97011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1pPr>
            <a:lvl2pPr marR="0" lvl="1"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2pPr>
            <a:lvl3pPr marR="0" lvl="2"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3pPr>
            <a:lvl4pPr marR="0" lvl="3"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4pPr>
            <a:lvl5pPr marR="0" lvl="4"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5pPr>
            <a:lvl6pPr marR="0" lvl="5"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6pPr>
            <a:lvl7pPr marR="0" lvl="6" algn="l" rtl="0" eaLnBrk="1" hangingPunct="1">
              <a:lnSpc>
                <a:spcPct val="100000"/>
              </a:lnSpc>
              <a:spcBef>
                <a:spcPts val="0"/>
              </a:spcBef>
              <a:spcAft>
                <a:spcPts val="0"/>
              </a:spcAft>
              <a:buClr>
                <a:srgbClr val="2A95B7"/>
              </a:buClr>
              <a:buSzPct val="100000"/>
              <a:buFont typeface="Sniglet"/>
              <a:buChar char="+"/>
              <a:defRPr sz="2400" b="0" i="0" u="none" strike="noStrike" cap="none">
                <a:solidFill>
                  <a:srgbClr val="434343"/>
                </a:solidFill>
                <a:latin typeface="Sniglet"/>
                <a:ea typeface="Sniglet"/>
                <a:cs typeface="Sniglet"/>
                <a:sym typeface="Sniglet"/>
              </a:defRPr>
            </a:lvl7pPr>
            <a:lvl8pPr marR="0" lvl="7"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8pPr>
            <a:lvl9pPr marR="0" lvl="8" algn="l" rtl="0" eaLnBrk="1" hangingPunct="1">
              <a:lnSpc>
                <a:spcPct val="100000"/>
              </a:lnSpc>
              <a:spcBef>
                <a:spcPts val="0"/>
              </a:spcBef>
              <a:spcAft>
                <a:spcPts val="0"/>
              </a:spcAft>
              <a:buClr>
                <a:srgbClr val="434343"/>
              </a:buClr>
              <a:buSzPct val="100000"/>
              <a:buFont typeface="Sniglet"/>
              <a:buChar char="+"/>
              <a:defRPr sz="2400" b="0" i="0" u="none" strike="noStrike" cap="none">
                <a:solidFill>
                  <a:srgbClr val="434343"/>
                </a:solidFill>
                <a:latin typeface="Sniglet"/>
                <a:ea typeface="Sniglet"/>
                <a:cs typeface="Sniglet"/>
                <a:sym typeface="Sniglet"/>
              </a:defRPr>
            </a:lvl9pPr>
          </a:lstStyle>
          <a:p>
            <a:pPr algn="just">
              <a:buFont typeface="Sniglet"/>
              <a:buNone/>
            </a:pPr>
            <a:r>
              <a:rPr lang="pt-BR" sz="1800" dirty="0">
                <a:solidFill>
                  <a:schemeClr val="tx1"/>
                </a:solidFill>
              </a:rPr>
              <a:t>0 – Origem		S – Espaço final</a:t>
            </a:r>
          </a:p>
          <a:p>
            <a:pPr algn="just">
              <a:buNone/>
            </a:pPr>
            <a:r>
              <a:rPr lang="pt-BR" sz="1800" dirty="0">
                <a:solidFill>
                  <a:schemeClr val="tx1"/>
                </a:solidFill>
              </a:rPr>
              <a:t>S</a:t>
            </a:r>
            <a:r>
              <a:rPr lang="pt-BR" sz="1800" baseline="-25000" dirty="0">
                <a:solidFill>
                  <a:schemeClr val="tx1"/>
                </a:solidFill>
              </a:rPr>
              <a:t>0</a:t>
            </a:r>
            <a:r>
              <a:rPr lang="pt-BR" sz="1800" dirty="0">
                <a:solidFill>
                  <a:schemeClr val="tx1"/>
                </a:solidFill>
              </a:rPr>
              <a:t> – Posição inicial	T – Tempo </a:t>
            </a:r>
          </a:p>
          <a:p>
            <a:pPr algn="just">
              <a:buNone/>
            </a:pPr>
            <a:r>
              <a:rPr lang="pt-BR" sz="1800" dirty="0">
                <a:solidFill>
                  <a:schemeClr val="tx1"/>
                </a:solidFill>
              </a:rPr>
              <a:t>t</a:t>
            </a:r>
            <a:r>
              <a:rPr lang="pt-BR" sz="1800" baseline="-25000" dirty="0">
                <a:solidFill>
                  <a:schemeClr val="tx1"/>
                </a:solidFill>
              </a:rPr>
              <a:t>0</a:t>
            </a:r>
            <a:r>
              <a:rPr lang="pt-BR" sz="1800" dirty="0">
                <a:solidFill>
                  <a:schemeClr val="tx1"/>
                </a:solidFill>
              </a:rPr>
              <a:t> – Instante inicial	v - Velocidade</a:t>
            </a:r>
          </a:p>
        </p:txBody>
      </p:sp>
    </p:spTree>
    <p:extLst>
      <p:ext uri="{BB962C8B-B14F-4D97-AF65-F5344CB8AC3E}">
        <p14:creationId xmlns:p14="http://schemas.microsoft.com/office/powerpoint/2010/main" val="13631903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69B3A7BB-BE9B-4579-BD51-E708FF153A18}"/>
              </a:ext>
            </a:extLst>
          </p:cNvPr>
          <p:cNvSpPr txBox="1">
            <a:spLocks/>
          </p:cNvSpPr>
          <p:nvPr/>
        </p:nvSpPr>
        <p:spPr>
          <a:xfrm>
            <a:off x="1061550" y="801379"/>
            <a:ext cx="7020900" cy="7503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A95B7"/>
              </a:buClr>
              <a:buSzPct val="100000"/>
              <a:buFont typeface="Patrick Hand SC"/>
              <a:buNone/>
              <a:defRPr sz="3000" b="1" i="0" u="none" strike="noStrike" cap="none">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9pPr>
          </a:lstStyle>
          <a:p>
            <a:r>
              <a:rPr lang="pt-BR" dirty="0"/>
              <a:t>Movimento Retilíneo Uniforme</a:t>
            </a:r>
          </a:p>
        </p:txBody>
      </p:sp>
      <mc:AlternateContent xmlns:mc="http://schemas.openxmlformats.org/markup-compatibility/2006" xmlns:a14="http://schemas.microsoft.com/office/drawing/2010/main">
        <mc:Choice Requires="a14">
          <p:sp>
            <p:nvSpPr>
              <p:cNvPr id="8" name="Shape 138">
                <a:extLst>
                  <a:ext uri="{FF2B5EF4-FFF2-40B4-BE49-F238E27FC236}">
                    <a16:creationId xmlns:a16="http://schemas.microsoft.com/office/drawing/2014/main" id="{7D8E59A8-859A-4448-86B7-A7875922BD67}"/>
                  </a:ext>
                </a:extLst>
              </p:cNvPr>
              <p:cNvSpPr>
                <a:spLocks noGrp="1"/>
              </p:cNvSpPr>
              <p:nvPr>
                <p:ph type="body" idx="1"/>
              </p:nvPr>
            </p:nvSpPr>
            <p:spPr>
              <a:xfrm>
                <a:off x="1410890" y="1461210"/>
                <a:ext cx="6322219" cy="1269985"/>
              </a:xfrm>
              <a:prstGeom prst="rect">
                <a:avLst/>
              </a:prstGeom>
            </p:spPr>
            <p:txBody>
              <a:bodyPr>
                <a:noAutofit/>
              </a:bodyPr>
              <a:lstStyle/>
              <a:p>
                <a:pPr algn="ctr">
                  <a:buNone/>
                </a:pPr>
                <a:r>
                  <a:rPr lang="pt-BR" sz="2000" dirty="0">
                    <a:solidFill>
                      <a:schemeClr val="tx1"/>
                    </a:solidFill>
                  </a:rPr>
                  <a:t>Nesse caso, a função horária das posições tem a forma:</a:t>
                </a:r>
              </a:p>
              <a:p>
                <a:pPr algn="ctr">
                  <a:buNone/>
                </a:pPr>
                <a:endParaRPr lang="pt-BR" sz="2000" dirty="0">
                  <a:solidFill>
                    <a:schemeClr val="tx1"/>
                  </a:solidFill>
                </a:endParaRPr>
              </a:p>
              <a:p>
                <a:pPr algn="ctr">
                  <a:buNone/>
                </a:pPr>
                <a14:m>
                  <m:oMathPara xmlns:m="http://schemas.openxmlformats.org/officeDocument/2006/math">
                    <m:oMathParaPr>
                      <m:jc m:val="centerGroup"/>
                    </m:oMathParaPr>
                    <m:oMath xmlns:m="http://schemas.openxmlformats.org/officeDocument/2006/math">
                      <m:r>
                        <a:rPr lang="pt-BR" sz="3600" b="1" i="0" smtClean="0">
                          <a:solidFill>
                            <a:srgbClr val="FF0000"/>
                          </a:solidFill>
                          <a:latin typeface="Cambria Math" panose="02040503050406030204" pitchFamily="18" charset="0"/>
                        </a:rPr>
                        <m:t>𝐒</m:t>
                      </m:r>
                      <m:r>
                        <a:rPr lang="pt-BR" sz="3600" b="1">
                          <a:solidFill>
                            <a:srgbClr val="FF0000"/>
                          </a:solidFill>
                          <a:latin typeface="Cambria Math" panose="02040503050406030204" pitchFamily="18" charset="0"/>
                        </a:rPr>
                        <m:t>=</m:t>
                      </m:r>
                      <m:sSub>
                        <m:sSubPr>
                          <m:ctrlPr>
                            <a:rPr lang="pt-BR" sz="3600" b="1" i="1" smtClean="0">
                              <a:solidFill>
                                <a:srgbClr val="FF0000"/>
                              </a:solidFill>
                              <a:latin typeface="Cambria Math" panose="02040503050406030204" pitchFamily="18" charset="0"/>
                            </a:rPr>
                          </m:ctrlPr>
                        </m:sSubPr>
                        <m:e>
                          <m:r>
                            <a:rPr lang="pt-BR" sz="3600" b="1" i="0" smtClean="0">
                              <a:solidFill>
                                <a:srgbClr val="FF0000"/>
                              </a:solidFill>
                              <a:latin typeface="Cambria Math" panose="02040503050406030204" pitchFamily="18" charset="0"/>
                            </a:rPr>
                            <m:t>𝐒</m:t>
                          </m:r>
                        </m:e>
                        <m:sub>
                          <m:r>
                            <a:rPr lang="pt-BR" sz="3600" b="1" i="1" smtClean="0">
                              <a:solidFill>
                                <a:srgbClr val="FF0000"/>
                              </a:solidFill>
                              <a:latin typeface="Cambria Math" panose="02040503050406030204" pitchFamily="18" charset="0"/>
                            </a:rPr>
                            <m:t>𝟎</m:t>
                          </m:r>
                        </m:sub>
                      </m:sSub>
                      <m:r>
                        <a:rPr lang="pt-BR" sz="3600" b="1" i="1" smtClean="0">
                          <a:solidFill>
                            <a:srgbClr val="FF0000"/>
                          </a:solidFill>
                          <a:latin typeface="Cambria Math" panose="02040503050406030204" pitchFamily="18" charset="0"/>
                        </a:rPr>
                        <m:t>+</m:t>
                      </m:r>
                      <m:r>
                        <a:rPr lang="pt-BR" sz="3600" b="1" i="0" smtClean="0">
                          <a:solidFill>
                            <a:srgbClr val="FF0000"/>
                          </a:solidFill>
                          <a:latin typeface="Cambria Math" panose="02040503050406030204" pitchFamily="18" charset="0"/>
                        </a:rPr>
                        <m:t>𝐯</m:t>
                      </m:r>
                      <m:r>
                        <a:rPr lang="pt-BR" sz="3600" b="1" i="0" smtClean="0">
                          <a:solidFill>
                            <a:srgbClr val="FF0000"/>
                          </a:solidFill>
                          <a:latin typeface="Cambria Math" panose="02040503050406030204" pitchFamily="18" charset="0"/>
                          <a:ea typeface="Cambria Math" panose="02040503050406030204" pitchFamily="18" charset="0"/>
                        </a:rPr>
                        <m:t>∙</m:t>
                      </m:r>
                      <m:r>
                        <a:rPr lang="pt-BR" sz="3600" b="1" i="0" smtClean="0">
                          <a:solidFill>
                            <a:srgbClr val="FF0000"/>
                          </a:solidFill>
                          <a:latin typeface="Cambria Math" panose="02040503050406030204" pitchFamily="18" charset="0"/>
                          <a:ea typeface="Cambria Math" panose="02040503050406030204" pitchFamily="18" charset="0"/>
                        </a:rPr>
                        <m:t>𝐭</m:t>
                      </m:r>
                    </m:oMath>
                  </m:oMathPara>
                </a14:m>
                <a:endParaRPr lang="pt-BR" sz="3600" b="1" dirty="0">
                  <a:solidFill>
                    <a:srgbClr val="FF0000"/>
                  </a:solidFill>
                  <a:latin typeface="Sniglet" panose="020B0604020202020204" charset="0"/>
                </a:endParaRPr>
              </a:p>
              <a:p>
                <a:pPr algn="ctr">
                  <a:buNone/>
                </a:pPr>
                <a:endParaRPr lang="pt-BR" sz="2000" dirty="0">
                  <a:solidFill>
                    <a:schemeClr val="tx1"/>
                  </a:solidFill>
                </a:endParaRPr>
              </a:p>
              <a:p>
                <a:pPr algn="ctr">
                  <a:buNone/>
                </a:pPr>
                <a:endParaRPr lang="pt-BR" sz="2000" dirty="0">
                  <a:solidFill>
                    <a:schemeClr val="tx1"/>
                  </a:solidFill>
                </a:endParaRPr>
              </a:p>
            </p:txBody>
          </p:sp>
        </mc:Choice>
        <mc:Fallback xmlns="">
          <p:sp>
            <p:nvSpPr>
              <p:cNvPr id="8" name="Shape 138">
                <a:extLst>
                  <a:ext uri="{FF2B5EF4-FFF2-40B4-BE49-F238E27FC236}">
                    <a16:creationId xmlns:a16="http://schemas.microsoft.com/office/drawing/2014/main" xmlns="" xmlns:a14="http://schemas.microsoft.com/office/drawing/2010/main" id="{7D8E59A8-859A-4448-86B7-A7875922BD67}"/>
                  </a:ext>
                </a:extLst>
              </p:cNvPr>
              <p:cNvSpPr>
                <a:spLocks noGrp="1" noRot="1" noChangeAspect="1" noMove="1" noResize="1" noEditPoints="1" noAdjustHandles="1" noChangeArrowheads="1" noChangeShapeType="1" noTextEdit="1"/>
              </p:cNvSpPr>
              <p:nvPr>
                <p:ph type="body" idx="1"/>
              </p:nvPr>
            </p:nvSpPr>
            <p:spPr>
              <a:xfrm>
                <a:off x="1410890" y="1461210"/>
                <a:ext cx="6322219" cy="1269985"/>
              </a:xfrm>
              <a:prstGeom prst="rect">
                <a:avLst/>
              </a:prstGeom>
              <a:blipFill>
                <a:blip r:embed="rId2"/>
                <a:stretch>
                  <a:fillRect b="-20673"/>
                </a:stretch>
              </a:blipFill>
            </p:spPr>
            <p:txBody>
              <a:bodyPr/>
              <a:lstStyle/>
              <a:p>
                <a:r>
                  <a:rPr lang="pt-BR">
                    <a:noFill/>
                  </a:rPr>
                  <a:t> </a:t>
                </a:r>
              </a:p>
            </p:txBody>
          </p:sp>
        </mc:Fallback>
      </mc:AlternateContent>
    </p:spTree>
    <p:extLst>
      <p:ext uri="{BB962C8B-B14F-4D97-AF65-F5344CB8AC3E}">
        <p14:creationId xmlns:p14="http://schemas.microsoft.com/office/powerpoint/2010/main" val="2546842912"/>
      </p:ext>
    </p:extLst>
  </p:cSld>
  <p:clrMapOvr>
    <a:masterClrMapping/>
  </p:clrMapOvr>
  <p:transition>
    <p:fade/>
  </p:transition>
</p:sld>
</file>

<file path=ppt/theme/theme1.xml><?xml version="1.0" encoding="utf-8"?>
<a:theme xmlns:a="http://schemas.openxmlformats.org/drawingml/2006/main" name="Tema1">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Escritório">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B1C84088-359B-4DD0-ABCE-6A054AF04CA1}" vid="{2FF22447-9ECB-4D8F-84E6-266F31316DA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2950</TotalTime>
  <Words>978</Words>
  <Application>Microsoft Office PowerPoint</Application>
  <PresentationFormat>On-screen Show (16:9)</PresentationFormat>
  <Paragraphs>154</Paragraphs>
  <Slides>37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Sniglet</vt:lpstr>
      <vt:lpstr>Arial</vt:lpstr>
      <vt:lpstr>Cambria Math</vt:lpstr>
      <vt:lpstr>Patrick Hand SC</vt:lpstr>
      <vt:lpstr>Tema1</vt:lpstr>
      <vt:lpstr>CINEMÁTICA</vt:lpstr>
      <vt:lpstr>Matriz de Referência de Ciências da Natureza e suas Tecnologias </vt:lpstr>
      <vt:lpstr>Matriz de Referência de Ciências da Natureza e suas Tecnologias </vt:lpstr>
      <vt:lpstr>Anteriormente...</vt:lpstr>
      <vt:lpstr>PowerPoint Presentation</vt:lpstr>
      <vt:lpstr> </vt:lpstr>
      <vt:lpstr>PowerPoint Presentation</vt:lpstr>
      <vt:lpstr>FUNÇÃO HORÁRIA DA POSIÇÃO </vt:lpstr>
      <vt:lpstr>PowerPoint Presentation</vt:lpstr>
      <vt:lpstr>Diagramas</vt:lpstr>
      <vt:lpstr>Diagramas</vt:lpstr>
      <vt:lpstr>PowerPoint Presentation</vt:lpstr>
      <vt:lpstr>Exercício</vt:lpstr>
      <vt:lpstr>Exercício</vt:lpstr>
      <vt:lpstr>PowerPoint Presentation</vt:lpstr>
      <vt:lpstr>Movimento Retilínio uniformemente variado  (MRUV)</vt:lpstr>
      <vt:lpstr>MRU X MRUV</vt:lpstr>
      <vt:lpstr>No MRU:</vt:lpstr>
      <vt:lpstr>No MRUV:</vt:lpstr>
      <vt:lpstr>Relembrando:</vt:lpstr>
      <vt:lpstr>Gráficos: V xt o MRU </vt:lpstr>
      <vt:lpstr>V x t No MRUV:</vt:lpstr>
      <vt:lpstr>S x t No MRU</vt:lpstr>
      <vt:lpstr>S x t No MRUV</vt:lpstr>
      <vt:lpstr>Equacionamento:</vt:lpstr>
      <vt:lpstr>Equacionamento:</vt:lpstr>
      <vt:lpstr>Exemplo</vt:lpstr>
      <vt:lpstr>Queda livre e lançamento vertical:</vt:lpstr>
      <vt:lpstr>Formulação</vt:lpstr>
      <vt:lpstr>Exercício</vt:lpstr>
      <vt:lpstr>Exercício</vt:lpstr>
      <vt:lpstr>Exercício</vt:lpstr>
      <vt:lpstr>Enem  2011</vt:lpstr>
      <vt:lpstr>Enem  2011</vt:lpstr>
      <vt:lpstr>Enem  2011</vt:lpstr>
      <vt:lpstr>Enem  2011</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Hidrostática</dc:title>
  <dc:creator>PC04</dc:creator>
  <cp:lastModifiedBy>Ariany França </cp:lastModifiedBy>
  <cp:revision>208</cp:revision>
  <dcterms:modified xsi:type="dcterms:W3CDTF">2019-03-15T17:30:32Z</dcterms:modified>
</cp:coreProperties>
</file>