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7" r:id="rId1"/>
  </p:sldMasterIdLst>
  <p:notesMasterIdLst>
    <p:notesMasterId r:id="rId49"/>
  </p:notesMasterIdLst>
  <p:sldIdLst>
    <p:sldId id="296" r:id="rId2"/>
    <p:sldId id="433" r:id="rId3"/>
    <p:sldId id="436" r:id="rId4"/>
    <p:sldId id="437" r:id="rId5"/>
    <p:sldId id="435" r:id="rId6"/>
    <p:sldId id="434" r:id="rId7"/>
    <p:sldId id="455" r:id="rId8"/>
    <p:sldId id="462" r:id="rId9"/>
    <p:sldId id="456" r:id="rId10"/>
    <p:sldId id="463" r:id="rId11"/>
    <p:sldId id="438" r:id="rId12"/>
    <p:sldId id="439" r:id="rId13"/>
    <p:sldId id="440" r:id="rId14"/>
    <p:sldId id="441" r:id="rId15"/>
    <p:sldId id="442" r:id="rId16"/>
    <p:sldId id="443" r:id="rId17"/>
    <p:sldId id="444" r:id="rId18"/>
    <p:sldId id="445" r:id="rId19"/>
    <p:sldId id="446" r:id="rId20"/>
    <p:sldId id="447" r:id="rId21"/>
    <p:sldId id="448" r:id="rId22"/>
    <p:sldId id="401" r:id="rId23"/>
    <p:sldId id="382" r:id="rId24"/>
    <p:sldId id="449" r:id="rId25"/>
    <p:sldId id="452" r:id="rId26"/>
    <p:sldId id="383" r:id="rId27"/>
    <p:sldId id="453" r:id="rId28"/>
    <p:sldId id="465" r:id="rId29"/>
    <p:sldId id="457" r:id="rId30"/>
    <p:sldId id="466" r:id="rId31"/>
    <p:sldId id="458" r:id="rId32"/>
    <p:sldId id="423" r:id="rId33"/>
    <p:sldId id="418" r:id="rId34"/>
    <p:sldId id="424" r:id="rId35"/>
    <p:sldId id="417" r:id="rId36"/>
    <p:sldId id="406" r:id="rId37"/>
    <p:sldId id="404" r:id="rId38"/>
    <p:sldId id="467" r:id="rId39"/>
    <p:sldId id="459" r:id="rId40"/>
    <p:sldId id="468" r:id="rId41"/>
    <p:sldId id="460" r:id="rId42"/>
    <p:sldId id="425" r:id="rId43"/>
    <p:sldId id="454" r:id="rId44"/>
    <p:sldId id="427" r:id="rId45"/>
    <p:sldId id="469" r:id="rId46"/>
    <p:sldId id="461" r:id="rId47"/>
    <p:sldId id="464" r:id="rId48"/>
  </p:sldIdLst>
  <p:sldSz cx="9144000" cy="5143500" type="screen16x9"/>
  <p:notesSz cx="6858000" cy="9144000"/>
  <p:embeddedFontLst>
    <p:embeddedFont>
      <p:font typeface="BankGothic Lt BT" panose="020B0607020203060204" pitchFamily="34" charset="0"/>
      <p:regular r:id="rId50"/>
    </p:embeddedFont>
    <p:embeddedFont>
      <p:font typeface="Cambria Math" panose="02040503050406030204" pitchFamily="18" charset="0"/>
      <p:regular r:id="rId51"/>
    </p:embeddedFont>
    <p:embeddedFont>
      <p:font typeface="Patrick Hand SC" panose="020B0604020202020204" charset="0"/>
      <p:regular r:id="rId52"/>
    </p:embeddedFont>
    <p:embeddedFont>
      <p:font typeface="Sniglet" panose="020B0604020202020204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iano" initials="P" lastIdx="5" clrIdx="0">
    <p:extLst>
      <p:ext uri="{19B8F6BF-5375-455C-9EA6-DF929625EA0E}">
        <p15:presenceInfo xmlns:p15="http://schemas.microsoft.com/office/powerpoint/2012/main" userId="Petia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0000"/>
    <a:srgbClr val="2A95B7"/>
    <a:srgbClr val="434343"/>
    <a:srgbClr val="C5C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28C0CE-57A3-4D34-A831-E795E7F24F54}">
  <a:tblStyle styleId="{CD28C0CE-57A3-4D34-A831-E795E7F24F54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55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6329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842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14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815525" y="1991825"/>
            <a:ext cx="5585400" cy="1159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000" b="0"/>
            </a:lvl1pPr>
            <a:lvl2pPr lvl="1">
              <a:spcBef>
                <a:spcPts val="0"/>
              </a:spcBef>
              <a:buSzPct val="100000"/>
              <a:defRPr sz="6000" b="0"/>
            </a:lvl2pPr>
            <a:lvl3pPr lvl="2">
              <a:spcBef>
                <a:spcPts val="0"/>
              </a:spcBef>
              <a:buSzPct val="100000"/>
              <a:defRPr sz="6000" b="0"/>
            </a:lvl3pPr>
            <a:lvl4pPr lvl="3">
              <a:spcBef>
                <a:spcPts val="0"/>
              </a:spcBef>
              <a:buSzPct val="100000"/>
              <a:defRPr sz="6000" b="0"/>
            </a:lvl4pPr>
            <a:lvl5pPr lvl="4">
              <a:spcBef>
                <a:spcPts val="0"/>
              </a:spcBef>
              <a:buSzPct val="100000"/>
              <a:defRPr sz="6000" b="0"/>
            </a:lvl5pPr>
            <a:lvl6pPr lvl="5">
              <a:spcBef>
                <a:spcPts val="0"/>
              </a:spcBef>
              <a:buSzPct val="100000"/>
              <a:defRPr sz="6000" b="0"/>
            </a:lvl6pPr>
            <a:lvl7pPr lvl="6">
              <a:spcBef>
                <a:spcPts val="0"/>
              </a:spcBef>
              <a:buSzPct val="100000"/>
              <a:defRPr sz="6000" b="0"/>
            </a:lvl7pPr>
            <a:lvl8pPr lvl="7">
              <a:spcBef>
                <a:spcPts val="0"/>
              </a:spcBef>
              <a:buSzPct val="100000"/>
              <a:defRPr sz="6000" b="0"/>
            </a:lvl8pPr>
            <a:lvl9pPr lvl="8">
              <a:spcBef>
                <a:spcPts val="0"/>
              </a:spcBef>
              <a:buSzPct val="100000"/>
              <a:defRPr sz="6000" b="0"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026213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1049500" y="1437425"/>
            <a:ext cx="7020900" cy="270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4424128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1049500" y="1459650"/>
            <a:ext cx="3417900" cy="275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676724" y="1459650"/>
            <a:ext cx="3393599" cy="275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6677103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71684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1604425" y="3720500"/>
            <a:ext cx="5935200" cy="519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360"/>
              </a:spcBef>
              <a:buSzPct val="100000"/>
              <a:buNone/>
              <a:defRPr sz="1800">
                <a:solidFill>
                  <a:srgbClr val="2A95B7"/>
                </a:solidFill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8014591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64307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Image">
    <p:bg>
      <p:bgPr>
        <a:solidFill>
          <a:srgbClr val="2A95B7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 34" descr="scene_trans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88303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49500" y="1437425"/>
            <a:ext cx="7020900" cy="270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48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48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36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36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36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36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360"/>
              </a:spcBef>
              <a:buClr>
                <a:srgbClr val="434343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360"/>
              </a:spcBef>
              <a:buClr>
                <a:srgbClr val="434343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5303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11" r:id="rId2"/>
    <p:sldLayoutId id="2147483712" r:id="rId3"/>
    <p:sldLayoutId id="2147483714" r:id="rId4"/>
    <p:sldLayoutId id="2147483715" r:id="rId5"/>
    <p:sldLayoutId id="2147483716" r:id="rId6"/>
    <p:sldLayoutId id="2147483717" r:id="rId7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1966799" y="1931190"/>
            <a:ext cx="5482857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dirty="0"/>
              <a:t>CINEMÁTICA</a:t>
            </a:r>
            <a:endParaRPr lang="e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3934" y="606205"/>
            <a:ext cx="813601" cy="1152128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1660071" y="3789194"/>
            <a:ext cx="582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Patrick Hand SC" panose="020B0604020202020204" charset="0"/>
              </a:rPr>
              <a:t>Professores: José Matheus / </a:t>
            </a:r>
            <a:r>
              <a:rPr lang="pt-BR" sz="1800" dirty="0" err="1">
                <a:latin typeface="Patrick Hand SC" panose="020B0604020202020204" charset="0"/>
              </a:rPr>
              <a:t>Rayanne</a:t>
            </a:r>
            <a:r>
              <a:rPr lang="pt-BR" sz="1800" dirty="0">
                <a:latin typeface="Patrick Hand SC" panose="020B0604020202020204" charset="0"/>
              </a:rPr>
              <a:t> Lira</a:t>
            </a:r>
            <a:endParaRPr lang="pt-BR" sz="18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578" y="606205"/>
            <a:ext cx="1382813" cy="123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80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22D93-161E-4F07-BCEA-64EDDFCB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E0D74E-55B7-479B-9CDA-011E5D1A7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500" y="1293733"/>
            <a:ext cx="7020900" cy="2706900"/>
          </a:xfrm>
        </p:spPr>
        <p:txBody>
          <a:bodyPr/>
          <a:lstStyle/>
          <a:p>
            <a:pPr algn="just">
              <a:buNone/>
            </a:pPr>
            <a:r>
              <a:rPr lang="pt-BR" sz="1700" dirty="0"/>
              <a:t>Com relação às afirmações abaixo, some as que forem corretas:</a:t>
            </a:r>
          </a:p>
          <a:p>
            <a:pPr algn="just">
              <a:buNone/>
            </a:pPr>
            <a:endParaRPr lang="pt-BR" sz="1700" dirty="0"/>
          </a:p>
          <a:p>
            <a:pPr algn="just">
              <a:buNone/>
            </a:pPr>
            <a:r>
              <a:rPr lang="pt-BR" sz="1700" dirty="0"/>
              <a:t>(01) O Sol está em movimento em relação à Terra.</a:t>
            </a:r>
          </a:p>
          <a:p>
            <a:pPr algn="just">
              <a:buNone/>
            </a:pPr>
            <a:r>
              <a:rPr lang="pt-BR" sz="1700" dirty="0">
                <a:solidFill>
                  <a:srgbClr val="C00000"/>
                </a:solidFill>
              </a:rPr>
              <a:t>(02) Se um corpo estiver em movimento em relação a um referencial, então o corpo estará em relação a qualquer referencial.</a:t>
            </a:r>
          </a:p>
          <a:p>
            <a:pPr algn="just">
              <a:buNone/>
            </a:pPr>
            <a:r>
              <a:rPr lang="pt-BR" sz="1700" dirty="0"/>
              <a:t>(04) O estudo da trajetória de uma partícula independe do referencial adotado.</a:t>
            </a:r>
          </a:p>
          <a:p>
            <a:pPr algn="just">
              <a:buNone/>
            </a:pPr>
            <a:r>
              <a:rPr lang="pt-BR" sz="1700" dirty="0">
                <a:solidFill>
                  <a:srgbClr val="C00000"/>
                </a:solidFill>
              </a:rPr>
              <a:t>(08) Uma criança dormindo pode ou não estar em repouso.</a:t>
            </a:r>
          </a:p>
          <a:p>
            <a:pPr algn="just">
              <a:buNone/>
            </a:pPr>
            <a:r>
              <a:rPr lang="pt-BR" sz="1700" dirty="0">
                <a:solidFill>
                  <a:srgbClr val="C00000"/>
                </a:solidFill>
              </a:rPr>
              <a:t>(16) Quando uma criança em um trem diz que as árvores estão se movendo, ela pode estar certa.</a:t>
            </a:r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021617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 de movimento</a:t>
            </a:r>
          </a:p>
        </p:txBody>
      </p:sp>
      <p:pic>
        <p:nvPicPr>
          <p:cNvPr id="8196" name="Picture 4" descr="Imagem relacionada">
            <a:extLst>
              <a:ext uri="{FF2B5EF4-FFF2-40B4-BE49-F238E27FC236}">
                <a16:creationId xmlns:a16="http://schemas.microsoft.com/office/drawing/2014/main" id="{B8EC3DEB-7749-436D-BBCB-2FC3E734E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t="1475" r="1935" b="63760"/>
          <a:stretch/>
        </p:blipFill>
        <p:spPr bwMode="auto">
          <a:xfrm>
            <a:off x="1791646" y="2097232"/>
            <a:ext cx="5560708" cy="13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riângulo isósceles 3">
            <a:extLst>
              <a:ext uri="{FF2B5EF4-FFF2-40B4-BE49-F238E27FC236}">
                <a16:creationId xmlns:a16="http://schemas.microsoft.com/office/drawing/2014/main" id="{5E2405B0-A76A-4825-B5F1-0146726538CD}"/>
              </a:ext>
            </a:extLst>
          </p:cNvPr>
          <p:cNvSpPr/>
          <p:nvPr/>
        </p:nvSpPr>
        <p:spPr>
          <a:xfrm rot="5400000">
            <a:off x="7344166" y="3360988"/>
            <a:ext cx="138547" cy="122173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0BDC9F5F-5F56-4BD6-8FB1-D39E543AF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4076" y="2993875"/>
            <a:ext cx="7020900" cy="2706900"/>
          </a:xfrm>
        </p:spPr>
        <p:txBody>
          <a:bodyPr/>
          <a:lstStyle/>
          <a:p>
            <a:pPr algn="ctr">
              <a:buNone/>
            </a:pPr>
            <a:r>
              <a:rPr lang="pt-BR" sz="1800" dirty="0">
                <a:solidFill>
                  <a:schemeClr val="tx1"/>
                </a:solidFill>
              </a:rPr>
              <a:t>S(m)</a:t>
            </a:r>
            <a:endParaRPr lang="pt-BR" sz="4000" dirty="0">
              <a:solidFill>
                <a:schemeClr val="tx1"/>
              </a:solidFill>
            </a:endParaRP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E2BF5348-DD91-4135-AC4A-81632FEBE150}"/>
              </a:ext>
            </a:extLst>
          </p:cNvPr>
          <p:cNvSpPr txBox="1">
            <a:spLocks/>
          </p:cNvSpPr>
          <p:nvPr/>
        </p:nvSpPr>
        <p:spPr>
          <a:xfrm>
            <a:off x="2667919" y="1546475"/>
            <a:ext cx="3808162" cy="6278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buFont typeface="Sniglet"/>
              <a:buNone/>
            </a:pPr>
            <a:r>
              <a:rPr lang="pt-BR" sz="2800" dirty="0">
                <a:solidFill>
                  <a:schemeClr val="tx1"/>
                </a:solidFill>
              </a:rPr>
              <a:t>Sistema de Referência</a:t>
            </a:r>
          </a:p>
        </p:txBody>
      </p:sp>
    </p:spTree>
    <p:extLst>
      <p:ext uri="{BB962C8B-B14F-4D97-AF65-F5344CB8AC3E}">
        <p14:creationId xmlns:p14="http://schemas.microsoft.com/office/powerpoint/2010/main" val="205309604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 de movimento</a:t>
            </a: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E2BF5348-DD91-4135-AC4A-81632FEBE150}"/>
              </a:ext>
            </a:extLst>
          </p:cNvPr>
          <p:cNvSpPr txBox="1">
            <a:spLocks/>
          </p:cNvSpPr>
          <p:nvPr/>
        </p:nvSpPr>
        <p:spPr>
          <a:xfrm>
            <a:off x="1073600" y="1542398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buFont typeface="Sniglet"/>
              <a:buNone/>
            </a:pPr>
            <a:r>
              <a:rPr lang="pt-BR" sz="4000" dirty="0">
                <a:solidFill>
                  <a:schemeClr val="tx1"/>
                </a:solidFill>
              </a:rPr>
              <a:t>Ponto Material</a:t>
            </a:r>
          </a:p>
          <a:p>
            <a:pPr algn="ctr">
              <a:buFont typeface="Sniglet"/>
              <a:buNone/>
            </a:pPr>
            <a:r>
              <a:rPr lang="pt-BR" sz="6000" dirty="0">
                <a:solidFill>
                  <a:srgbClr val="C00000"/>
                </a:solidFill>
              </a:rPr>
              <a:t>X</a:t>
            </a:r>
          </a:p>
          <a:p>
            <a:pPr algn="ctr">
              <a:buFont typeface="Sniglet"/>
              <a:buNone/>
            </a:pPr>
            <a:r>
              <a:rPr lang="pt-BR" sz="4000" dirty="0">
                <a:solidFill>
                  <a:schemeClr val="tx1"/>
                </a:solidFill>
              </a:rPr>
              <a:t>Corpo Extenso</a:t>
            </a:r>
          </a:p>
        </p:txBody>
      </p:sp>
    </p:spTree>
    <p:extLst>
      <p:ext uri="{BB962C8B-B14F-4D97-AF65-F5344CB8AC3E}">
        <p14:creationId xmlns:p14="http://schemas.microsoft.com/office/powerpoint/2010/main" val="30941839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Trajetória</a:t>
            </a:r>
          </a:p>
        </p:txBody>
      </p:sp>
      <p:pic>
        <p:nvPicPr>
          <p:cNvPr id="9218" name="Picture 2" descr="http://wiki.stoa.usp.br/images/7/7e/Cinematica.gif">
            <a:extLst>
              <a:ext uri="{FF2B5EF4-FFF2-40B4-BE49-F238E27FC236}">
                <a16:creationId xmlns:a16="http://schemas.microsoft.com/office/drawing/2014/main" id="{A155F953-6794-4C92-BB45-B10A2AAC3A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30" y="2172606"/>
            <a:ext cx="3842139" cy="182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9DC8DCA8-96A2-470E-8D19-1FD825A02537}"/>
              </a:ext>
            </a:extLst>
          </p:cNvPr>
          <p:cNvSpPr txBox="1">
            <a:spLocks/>
          </p:cNvSpPr>
          <p:nvPr/>
        </p:nvSpPr>
        <p:spPr>
          <a:xfrm>
            <a:off x="1073600" y="1291908"/>
            <a:ext cx="7020900" cy="270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buFont typeface="Sniglet"/>
              <a:buNone/>
            </a:pPr>
            <a:r>
              <a:rPr lang="pt-BR" sz="2000" dirty="0">
                <a:solidFill>
                  <a:schemeClr val="tx1"/>
                </a:solidFill>
              </a:rPr>
              <a:t>Conjunto de sucessivos pontos que um móvel ocupa no decorrer do tempo.</a:t>
            </a:r>
          </a:p>
        </p:txBody>
      </p:sp>
    </p:spTree>
    <p:extLst>
      <p:ext uri="{BB962C8B-B14F-4D97-AF65-F5344CB8AC3E}">
        <p14:creationId xmlns:p14="http://schemas.microsoft.com/office/powerpoint/2010/main" val="278165239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Posição e Deslocamento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771D4169-571D-4B55-84FF-F3D4C9EB98DA}"/>
              </a:ext>
            </a:extLst>
          </p:cNvPr>
          <p:cNvSpPr txBox="1">
            <a:spLocks/>
          </p:cNvSpPr>
          <p:nvPr/>
        </p:nvSpPr>
        <p:spPr>
          <a:xfrm>
            <a:off x="1073600" y="1405322"/>
            <a:ext cx="7020900" cy="270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buFont typeface="Sniglet"/>
              <a:buNone/>
            </a:pPr>
            <a:r>
              <a:rPr lang="pt-BR" sz="2000" dirty="0">
                <a:solidFill>
                  <a:schemeClr val="tx1"/>
                </a:solidFill>
              </a:rPr>
              <a:t>Vamos agora aplicar os conceitos antes apresentados no deslocamento de </a:t>
            </a:r>
            <a:r>
              <a:rPr lang="pt-BR" sz="2000" b="1" dirty="0">
                <a:solidFill>
                  <a:schemeClr val="tx1"/>
                </a:solidFill>
              </a:rPr>
              <a:t>pontos materiais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2" name="Picture 4" descr="Imagem relacionada">
            <a:extLst>
              <a:ext uri="{FF2B5EF4-FFF2-40B4-BE49-F238E27FC236}">
                <a16:creationId xmlns:a16="http://schemas.microsoft.com/office/drawing/2014/main" id="{EF479225-FE40-45F1-BB3C-5BDD41AD2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t="1475" r="1935" b="63664"/>
          <a:stretch/>
        </p:blipFill>
        <p:spPr bwMode="auto">
          <a:xfrm>
            <a:off x="1791646" y="2309882"/>
            <a:ext cx="5560708" cy="134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1DEF891E-DFE7-44F2-9EBF-13D17E679465}"/>
              </a:ext>
            </a:extLst>
          </p:cNvPr>
          <p:cNvSpPr/>
          <p:nvPr/>
        </p:nvSpPr>
        <p:spPr>
          <a:xfrm rot="5400000">
            <a:off x="7344166" y="3573639"/>
            <a:ext cx="138547" cy="122173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F4D2B64A-E0A8-485F-8535-AFCC0F42B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4076" y="3206526"/>
            <a:ext cx="7020900" cy="2706900"/>
          </a:xfrm>
        </p:spPr>
        <p:txBody>
          <a:bodyPr/>
          <a:lstStyle/>
          <a:p>
            <a:pPr algn="ctr">
              <a:buNone/>
            </a:pPr>
            <a:r>
              <a:rPr lang="pt-BR" sz="1800" dirty="0">
                <a:solidFill>
                  <a:schemeClr val="tx1"/>
                </a:solidFill>
              </a:rPr>
              <a:t>S(m)</a:t>
            </a:r>
            <a:endParaRPr lang="pt-BR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7237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Posição e Deslocamento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771D4169-571D-4B55-84FF-F3D4C9EB98DA}"/>
              </a:ext>
            </a:extLst>
          </p:cNvPr>
          <p:cNvSpPr txBox="1">
            <a:spLocks/>
          </p:cNvSpPr>
          <p:nvPr/>
        </p:nvSpPr>
        <p:spPr>
          <a:xfrm>
            <a:off x="1073600" y="1405322"/>
            <a:ext cx="7020900" cy="270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buFont typeface="Sniglet"/>
              <a:buNone/>
            </a:pPr>
            <a:r>
              <a:rPr lang="pt-BR" sz="2000" dirty="0">
                <a:solidFill>
                  <a:schemeClr val="tx1"/>
                </a:solidFill>
              </a:rPr>
              <a:t>Vamos agora aplicar os conceitos antes apresentados no deslocamento de </a:t>
            </a:r>
            <a:r>
              <a:rPr lang="pt-BR" sz="2000" b="1" dirty="0">
                <a:solidFill>
                  <a:schemeClr val="tx1"/>
                </a:solidFill>
              </a:rPr>
              <a:t>pontos materiais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266" name="Picture 2" descr="http://4.bp.blogspot.com/-E6KnbkESlK8/T164ydIvRUI/AAAAAAAABMM/HHADHu-5ez0/s1600/100.png">
            <a:extLst>
              <a:ext uri="{FF2B5EF4-FFF2-40B4-BE49-F238E27FC236}">
                <a16:creationId xmlns:a16="http://schemas.microsoft.com/office/drawing/2014/main" id="{F7C79B75-2193-4CBA-A738-D9DAC76F7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6985" b="28504"/>
          <a:stretch/>
        </p:blipFill>
        <p:spPr bwMode="auto">
          <a:xfrm>
            <a:off x="1777763" y="2407579"/>
            <a:ext cx="5564373" cy="118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345B42-420F-4DE9-AB1E-5FF1528DF992}"/>
              </a:ext>
            </a:extLst>
          </p:cNvPr>
          <p:cNvSpPr txBox="1"/>
          <p:nvPr/>
        </p:nvSpPr>
        <p:spPr>
          <a:xfrm>
            <a:off x="7223051" y="2821172"/>
            <a:ext cx="304800" cy="474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99225F4-C623-40D5-86EF-D6722E844B9A}"/>
              </a:ext>
            </a:extLst>
          </p:cNvPr>
          <p:cNvSpPr txBox="1"/>
          <p:nvPr/>
        </p:nvSpPr>
        <p:spPr>
          <a:xfrm>
            <a:off x="4214037" y="3494567"/>
            <a:ext cx="294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</a:t>
            </a: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512FBE01-B5FB-47AC-9AB7-4315FCCE8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4544" y="2993875"/>
            <a:ext cx="7020900" cy="2706900"/>
          </a:xfrm>
        </p:spPr>
        <p:txBody>
          <a:bodyPr/>
          <a:lstStyle/>
          <a:p>
            <a:pPr algn="ctr">
              <a:buNone/>
            </a:pPr>
            <a:r>
              <a:rPr lang="pt-BR" sz="1800" dirty="0">
                <a:solidFill>
                  <a:schemeClr val="tx1"/>
                </a:solidFill>
              </a:rPr>
              <a:t>S(m)</a:t>
            </a:r>
            <a:endParaRPr lang="pt-BR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1084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Posição e Deslocamento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771D4169-571D-4B55-84FF-F3D4C9EB98DA}"/>
              </a:ext>
            </a:extLst>
          </p:cNvPr>
          <p:cNvSpPr txBox="1">
            <a:spLocks/>
          </p:cNvSpPr>
          <p:nvPr/>
        </p:nvSpPr>
        <p:spPr>
          <a:xfrm>
            <a:off x="1073600" y="1405322"/>
            <a:ext cx="7020900" cy="270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buFont typeface="Sniglet"/>
              <a:buNone/>
            </a:pPr>
            <a:r>
              <a:rPr lang="pt-BR" sz="2000" dirty="0">
                <a:solidFill>
                  <a:schemeClr val="tx1"/>
                </a:solidFill>
              </a:rPr>
              <a:t>Exemplo Prático: Placas de Marcos Quilométricos</a:t>
            </a:r>
          </a:p>
        </p:txBody>
      </p:sp>
      <p:pic>
        <p:nvPicPr>
          <p:cNvPr id="1028" name="Picture 4" descr="Resultado de imagem para placas de marcos quilomÃ©tricos">
            <a:extLst>
              <a:ext uri="{FF2B5EF4-FFF2-40B4-BE49-F238E27FC236}">
                <a16:creationId xmlns:a16="http://schemas.microsoft.com/office/drawing/2014/main" id="{B3342DC6-E1A6-46A4-A06E-91C3E79C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021" y="2507955"/>
            <a:ext cx="2619376" cy="173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placas de marcos quilomÃ©tricos">
            <a:extLst>
              <a:ext uri="{FF2B5EF4-FFF2-40B4-BE49-F238E27FC236}">
                <a16:creationId xmlns:a16="http://schemas.microsoft.com/office/drawing/2014/main" id="{7DC0875C-C8CE-406B-B0A9-19A3065A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228" y="2035120"/>
            <a:ext cx="2936736" cy="195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6223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Posição e Deslocamento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771D4169-571D-4B55-84FF-F3D4C9EB98DA}"/>
              </a:ext>
            </a:extLst>
          </p:cNvPr>
          <p:cNvSpPr txBox="1">
            <a:spLocks/>
          </p:cNvSpPr>
          <p:nvPr/>
        </p:nvSpPr>
        <p:spPr>
          <a:xfrm>
            <a:off x="1073600" y="1405322"/>
            <a:ext cx="3498400" cy="270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buFont typeface="Sniglet"/>
              <a:buNone/>
            </a:pPr>
            <a:r>
              <a:rPr lang="pt-BR" sz="2800" dirty="0">
                <a:solidFill>
                  <a:schemeClr val="tx1"/>
                </a:solidFill>
              </a:rPr>
              <a:t>Voltando para o exemplo anterior, vamos estabelecer o tempo que a bolinha gastou para se deslocar.</a:t>
            </a:r>
          </a:p>
        </p:txBody>
      </p:sp>
      <p:pic>
        <p:nvPicPr>
          <p:cNvPr id="2050" name="Picture 2" descr="Resultado de imagem para trÃªs reais meme">
            <a:extLst>
              <a:ext uri="{FF2B5EF4-FFF2-40B4-BE49-F238E27FC236}">
                <a16:creationId xmlns:a16="http://schemas.microsoft.com/office/drawing/2014/main" id="{4133FF94-67D8-4D5E-88DC-094AE601D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26474"/>
          <a:stretch/>
        </p:blipFill>
        <p:spPr bwMode="auto">
          <a:xfrm>
            <a:off x="4905153" y="1906770"/>
            <a:ext cx="2088804" cy="20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DAFB5658-004F-4D60-ABA9-79D125A4C916}"/>
              </a:ext>
            </a:extLst>
          </p:cNvPr>
          <p:cNvSpPr/>
          <p:nvPr/>
        </p:nvSpPr>
        <p:spPr>
          <a:xfrm>
            <a:off x="6002510" y="915003"/>
            <a:ext cx="2346252" cy="1147106"/>
          </a:xfrm>
          <a:prstGeom prst="wedgeEllipseCallou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04DC5C4B-2765-4360-9162-AC880E9CBE7E}"/>
              </a:ext>
            </a:extLst>
          </p:cNvPr>
          <p:cNvSpPr txBox="1">
            <a:spLocks/>
          </p:cNvSpPr>
          <p:nvPr/>
        </p:nvSpPr>
        <p:spPr>
          <a:xfrm>
            <a:off x="6075310" y="1068954"/>
            <a:ext cx="2200652" cy="270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buFont typeface="Sniglet"/>
              <a:buNone/>
            </a:pPr>
            <a:r>
              <a:rPr lang="pt-BR" sz="1400" dirty="0">
                <a:solidFill>
                  <a:schemeClr val="tx1"/>
                </a:solidFill>
                <a:latin typeface="BankGothic Lt BT" panose="020B0607020203060204" pitchFamily="34" charset="0"/>
                <a:cs typeface="Times New Roman" panose="02020603050405020304" pitchFamily="18" charset="0"/>
              </a:rPr>
              <a:t>Vamos adotar que ela gastou </a:t>
            </a:r>
            <a:r>
              <a:rPr lang="pt-BR" sz="1800" b="1" dirty="0">
                <a:solidFill>
                  <a:schemeClr val="tx1"/>
                </a:solidFill>
                <a:latin typeface="BankGothic Lt BT" panose="020B0607020203060204" pitchFamily="34" charset="0"/>
                <a:cs typeface="Times New Roman" panose="02020603050405020304" pitchFamily="18" charset="0"/>
              </a:rPr>
              <a:t>TRÊS</a:t>
            </a:r>
            <a:r>
              <a:rPr lang="pt-BR" sz="1400" dirty="0">
                <a:solidFill>
                  <a:schemeClr val="tx1"/>
                </a:solidFill>
                <a:latin typeface="BankGothic Lt BT" panose="020B0607020203060204" pitchFamily="34" charset="0"/>
                <a:cs typeface="Times New Roman" panose="02020603050405020304" pitchFamily="18" charset="0"/>
              </a:rPr>
              <a:t> segundos.</a:t>
            </a:r>
          </a:p>
        </p:txBody>
      </p:sp>
    </p:spTree>
    <p:extLst>
      <p:ext uri="{BB962C8B-B14F-4D97-AF65-F5344CB8AC3E}">
        <p14:creationId xmlns:p14="http://schemas.microsoft.com/office/powerpoint/2010/main" val="2446495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Posição e Deslocamento</a:t>
            </a:r>
          </a:p>
        </p:txBody>
      </p:sp>
      <p:pic>
        <p:nvPicPr>
          <p:cNvPr id="11266" name="Picture 2" descr="http://4.bp.blogspot.com/-E6KnbkESlK8/T164ydIvRUI/AAAAAAAABMM/HHADHu-5ez0/s1600/100.png">
            <a:extLst>
              <a:ext uri="{FF2B5EF4-FFF2-40B4-BE49-F238E27FC236}">
                <a16:creationId xmlns:a16="http://schemas.microsoft.com/office/drawing/2014/main" id="{F7C79B75-2193-4CBA-A738-D9DAC76F7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6985" b="28504"/>
          <a:stretch/>
        </p:blipFill>
        <p:spPr bwMode="auto">
          <a:xfrm>
            <a:off x="1789813" y="1813994"/>
            <a:ext cx="5564373" cy="118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345B42-420F-4DE9-AB1E-5FF1528DF992}"/>
              </a:ext>
            </a:extLst>
          </p:cNvPr>
          <p:cNvSpPr txBox="1"/>
          <p:nvPr/>
        </p:nvSpPr>
        <p:spPr>
          <a:xfrm>
            <a:off x="7235101" y="2227587"/>
            <a:ext cx="304800" cy="474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99225F4-C623-40D5-86EF-D6722E844B9A}"/>
              </a:ext>
            </a:extLst>
          </p:cNvPr>
          <p:cNvSpPr txBox="1"/>
          <p:nvPr/>
        </p:nvSpPr>
        <p:spPr>
          <a:xfrm>
            <a:off x="4226087" y="2900982"/>
            <a:ext cx="294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</a:t>
            </a: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512FBE01-B5FB-47AC-9AB7-4315FCCE8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6594" y="2331103"/>
            <a:ext cx="7020900" cy="2706900"/>
          </a:xfrm>
        </p:spPr>
        <p:txBody>
          <a:bodyPr/>
          <a:lstStyle/>
          <a:p>
            <a:pPr algn="ctr">
              <a:buNone/>
            </a:pPr>
            <a:r>
              <a:rPr lang="pt-BR" sz="1800" dirty="0">
                <a:solidFill>
                  <a:schemeClr val="tx1"/>
                </a:solidFill>
              </a:rPr>
              <a:t>S(m)</a:t>
            </a:r>
            <a:endParaRPr lang="pt-BR" sz="4000" dirty="0">
              <a:solidFill>
                <a:schemeClr val="tx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B821A58-C7E1-473D-B0C2-BAEFBD9D10F1}"/>
              </a:ext>
            </a:extLst>
          </p:cNvPr>
          <p:cNvSpPr txBox="1"/>
          <p:nvPr/>
        </p:nvSpPr>
        <p:spPr>
          <a:xfrm>
            <a:off x="2370063" y="2914940"/>
            <a:ext cx="355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-4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F969A84-9EC1-4B0E-8C3F-21831877C5A4}"/>
              </a:ext>
            </a:extLst>
          </p:cNvPr>
          <p:cNvSpPr txBox="1"/>
          <p:nvPr/>
        </p:nvSpPr>
        <p:spPr>
          <a:xfrm>
            <a:off x="5973371" y="2900545"/>
            <a:ext cx="356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r>
              <a:rPr lang="pt-BR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879F927C-874A-40FC-BB29-1034461CC7B2}"/>
              </a:ext>
            </a:extLst>
          </p:cNvPr>
          <p:cNvSpPr txBox="1">
            <a:spLocks/>
          </p:cNvSpPr>
          <p:nvPr/>
        </p:nvSpPr>
        <p:spPr>
          <a:xfrm>
            <a:off x="1061549" y="3172802"/>
            <a:ext cx="7020900" cy="4884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buFont typeface="Sniglet"/>
              <a:buNone/>
            </a:pPr>
            <a:r>
              <a:rPr lang="pt-BR" sz="2000" dirty="0">
                <a:solidFill>
                  <a:srgbClr val="FF0000"/>
                </a:solidFill>
              </a:rPr>
              <a:t>Deslocamento</a:t>
            </a:r>
            <a:r>
              <a:rPr lang="pt-BR" sz="2000" dirty="0">
                <a:solidFill>
                  <a:schemeClr val="tx1"/>
                </a:solidFill>
              </a:rPr>
              <a:t> = 8 m</a:t>
            </a:r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9B3152B0-F933-43CA-AE12-E4AC7728F664}"/>
              </a:ext>
            </a:extLst>
          </p:cNvPr>
          <p:cNvSpPr txBox="1">
            <a:spLocks/>
          </p:cNvSpPr>
          <p:nvPr/>
        </p:nvSpPr>
        <p:spPr>
          <a:xfrm>
            <a:off x="1061549" y="3495594"/>
            <a:ext cx="7020900" cy="4884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buFont typeface="Sniglet"/>
              <a:buNone/>
            </a:pPr>
            <a:r>
              <a:rPr lang="pt-BR" sz="2000" dirty="0">
                <a:solidFill>
                  <a:srgbClr val="FF0000"/>
                </a:solidFill>
              </a:rPr>
              <a:t>Gastou um intervalo de tempo</a:t>
            </a:r>
            <a:r>
              <a:rPr lang="pt-BR" sz="2000" dirty="0">
                <a:solidFill>
                  <a:schemeClr val="tx1"/>
                </a:solidFill>
              </a:rPr>
              <a:t> = 3 s</a:t>
            </a:r>
          </a:p>
        </p:txBody>
      </p:sp>
    </p:spTree>
    <p:extLst>
      <p:ext uri="{BB962C8B-B14F-4D97-AF65-F5344CB8AC3E}">
        <p14:creationId xmlns:p14="http://schemas.microsoft.com/office/powerpoint/2010/main" val="83168748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Posição e Deslocamento</a:t>
            </a:r>
          </a:p>
        </p:txBody>
      </p:sp>
      <p:pic>
        <p:nvPicPr>
          <p:cNvPr id="11266" name="Picture 2" descr="http://4.bp.blogspot.com/-E6KnbkESlK8/T164ydIvRUI/AAAAAAAABMM/HHADHu-5ez0/s1600/100.png">
            <a:extLst>
              <a:ext uri="{FF2B5EF4-FFF2-40B4-BE49-F238E27FC236}">
                <a16:creationId xmlns:a16="http://schemas.microsoft.com/office/drawing/2014/main" id="{F7C79B75-2193-4CBA-A738-D9DAC76F7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6985" b="28504"/>
          <a:stretch/>
        </p:blipFill>
        <p:spPr bwMode="auto">
          <a:xfrm>
            <a:off x="1789813" y="1813994"/>
            <a:ext cx="5564373" cy="118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345B42-420F-4DE9-AB1E-5FF1528DF992}"/>
              </a:ext>
            </a:extLst>
          </p:cNvPr>
          <p:cNvSpPr txBox="1"/>
          <p:nvPr/>
        </p:nvSpPr>
        <p:spPr>
          <a:xfrm>
            <a:off x="7235101" y="2227587"/>
            <a:ext cx="304800" cy="474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99225F4-C623-40D5-86EF-D6722E844B9A}"/>
              </a:ext>
            </a:extLst>
          </p:cNvPr>
          <p:cNvSpPr txBox="1"/>
          <p:nvPr/>
        </p:nvSpPr>
        <p:spPr>
          <a:xfrm>
            <a:off x="4226087" y="2900982"/>
            <a:ext cx="294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</a:t>
            </a: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512FBE01-B5FB-47AC-9AB7-4315FCCE8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6594" y="2331103"/>
            <a:ext cx="7020900" cy="2706900"/>
          </a:xfrm>
        </p:spPr>
        <p:txBody>
          <a:bodyPr/>
          <a:lstStyle/>
          <a:p>
            <a:pPr algn="ctr">
              <a:buNone/>
            </a:pPr>
            <a:r>
              <a:rPr lang="pt-BR" sz="1800" dirty="0">
                <a:solidFill>
                  <a:schemeClr val="tx1"/>
                </a:solidFill>
              </a:rPr>
              <a:t>S(m)</a:t>
            </a:r>
            <a:endParaRPr lang="pt-BR" sz="4000" dirty="0">
              <a:solidFill>
                <a:schemeClr val="tx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B821A58-C7E1-473D-B0C2-BAEFBD9D10F1}"/>
              </a:ext>
            </a:extLst>
          </p:cNvPr>
          <p:cNvSpPr txBox="1"/>
          <p:nvPr/>
        </p:nvSpPr>
        <p:spPr>
          <a:xfrm>
            <a:off x="2370063" y="2914940"/>
            <a:ext cx="355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-4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F969A84-9EC1-4B0E-8C3F-21831877C5A4}"/>
              </a:ext>
            </a:extLst>
          </p:cNvPr>
          <p:cNvSpPr txBox="1"/>
          <p:nvPr/>
        </p:nvSpPr>
        <p:spPr>
          <a:xfrm>
            <a:off x="5973371" y="2900545"/>
            <a:ext cx="356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r>
              <a:rPr lang="pt-BR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879F927C-874A-40FC-BB29-1034461CC7B2}"/>
              </a:ext>
            </a:extLst>
          </p:cNvPr>
          <p:cNvSpPr txBox="1">
            <a:spLocks/>
          </p:cNvSpPr>
          <p:nvPr/>
        </p:nvSpPr>
        <p:spPr>
          <a:xfrm>
            <a:off x="1061549" y="3172802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buFont typeface="Sniglet"/>
              <a:buNone/>
            </a:pPr>
            <a:r>
              <a:rPr lang="pt-BR" sz="2000" dirty="0">
                <a:solidFill>
                  <a:schemeClr val="tx1"/>
                </a:solidFill>
              </a:rPr>
              <a:t>Vamos denotar o deslocamento como </a:t>
            </a:r>
            <a:r>
              <a:rPr lang="el-GR" sz="2000" b="1" dirty="0">
                <a:solidFill>
                  <a:srgbClr val="FF0000"/>
                </a:solidFill>
              </a:rPr>
              <a:t>Δ</a:t>
            </a:r>
            <a:r>
              <a:rPr lang="pt-BR" sz="2000" b="1" dirty="0">
                <a:solidFill>
                  <a:srgbClr val="FF0000"/>
                </a:solidFill>
              </a:rPr>
              <a:t>S </a:t>
            </a:r>
            <a:r>
              <a:rPr lang="pt-BR" sz="2000" dirty="0">
                <a:solidFill>
                  <a:schemeClr val="tx1"/>
                </a:solidFill>
              </a:rPr>
              <a:t>e o intervalo de tempo como </a:t>
            </a:r>
            <a:r>
              <a:rPr lang="el-GR" sz="2000" b="1" dirty="0">
                <a:solidFill>
                  <a:srgbClr val="FF0000"/>
                </a:solidFill>
              </a:rPr>
              <a:t>Δ</a:t>
            </a:r>
            <a:r>
              <a:rPr lang="pt-BR" sz="2000" b="1" dirty="0">
                <a:solidFill>
                  <a:srgbClr val="FF0000"/>
                </a:solidFill>
              </a:rPr>
              <a:t>t</a:t>
            </a:r>
            <a:r>
              <a:rPr lang="pt-BR" sz="2000" b="1" dirty="0">
                <a:solidFill>
                  <a:schemeClr val="tx1"/>
                </a:solidFill>
              </a:rPr>
              <a:t>.</a:t>
            </a:r>
          </a:p>
          <a:p>
            <a:pPr algn="ctr">
              <a:buFont typeface="Sniglet"/>
              <a:buNone/>
            </a:pPr>
            <a:r>
              <a:rPr lang="pt-BR" sz="2000" dirty="0">
                <a:solidFill>
                  <a:schemeClr val="tx1"/>
                </a:solidFill>
              </a:rPr>
              <a:t>Logo...</a:t>
            </a:r>
          </a:p>
        </p:txBody>
      </p:sp>
    </p:spTree>
    <p:extLst>
      <p:ext uri="{BB962C8B-B14F-4D97-AF65-F5344CB8AC3E}">
        <p14:creationId xmlns:p14="http://schemas.microsoft.com/office/powerpoint/2010/main" val="289393600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 de movimento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79F8B1-9166-47E5-A580-2BA9E8B75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sz="3200" dirty="0">
                <a:solidFill>
                  <a:schemeClr val="tx1"/>
                </a:solidFill>
              </a:rPr>
              <a:t>Na física, a palavra movimento adquire significado mais preciso e restrito do que o geral. Dizemos que o movimento é sempre um conceito </a:t>
            </a:r>
            <a:r>
              <a:rPr lang="pt-BR" sz="3200" b="1" dirty="0">
                <a:solidFill>
                  <a:schemeClr val="tx1"/>
                </a:solidFill>
              </a:rPr>
              <a:t>relativo</a:t>
            </a:r>
            <a:r>
              <a:rPr lang="pt-BR" sz="3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837382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Posição e Deslocamento</a:t>
            </a:r>
          </a:p>
        </p:txBody>
      </p:sp>
      <p:pic>
        <p:nvPicPr>
          <p:cNvPr id="11266" name="Picture 2" descr="http://4.bp.blogspot.com/-E6KnbkESlK8/T164ydIvRUI/AAAAAAAABMM/HHADHu-5ez0/s1600/100.png">
            <a:extLst>
              <a:ext uri="{FF2B5EF4-FFF2-40B4-BE49-F238E27FC236}">
                <a16:creationId xmlns:a16="http://schemas.microsoft.com/office/drawing/2014/main" id="{F7C79B75-2193-4CBA-A738-D9DAC76F7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6985" b="28504"/>
          <a:stretch/>
        </p:blipFill>
        <p:spPr bwMode="auto">
          <a:xfrm>
            <a:off x="1789813" y="1813994"/>
            <a:ext cx="5564373" cy="118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345B42-420F-4DE9-AB1E-5FF1528DF992}"/>
              </a:ext>
            </a:extLst>
          </p:cNvPr>
          <p:cNvSpPr txBox="1"/>
          <p:nvPr/>
        </p:nvSpPr>
        <p:spPr>
          <a:xfrm>
            <a:off x="7235101" y="2227587"/>
            <a:ext cx="304800" cy="474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99225F4-C623-40D5-86EF-D6722E844B9A}"/>
              </a:ext>
            </a:extLst>
          </p:cNvPr>
          <p:cNvSpPr txBox="1"/>
          <p:nvPr/>
        </p:nvSpPr>
        <p:spPr>
          <a:xfrm>
            <a:off x="4226087" y="2900982"/>
            <a:ext cx="294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</a:t>
            </a: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512FBE01-B5FB-47AC-9AB7-4315FCCE8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6594" y="2331103"/>
            <a:ext cx="7020900" cy="2706900"/>
          </a:xfrm>
        </p:spPr>
        <p:txBody>
          <a:bodyPr/>
          <a:lstStyle/>
          <a:p>
            <a:pPr algn="ctr">
              <a:buNone/>
            </a:pPr>
            <a:r>
              <a:rPr lang="pt-BR" sz="1800" dirty="0">
                <a:solidFill>
                  <a:schemeClr val="tx1"/>
                </a:solidFill>
              </a:rPr>
              <a:t>S(m)</a:t>
            </a:r>
            <a:endParaRPr lang="pt-BR" sz="4000" dirty="0">
              <a:solidFill>
                <a:schemeClr val="tx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B821A58-C7E1-473D-B0C2-BAEFBD9D10F1}"/>
              </a:ext>
            </a:extLst>
          </p:cNvPr>
          <p:cNvSpPr txBox="1"/>
          <p:nvPr/>
        </p:nvSpPr>
        <p:spPr>
          <a:xfrm>
            <a:off x="2370063" y="2914940"/>
            <a:ext cx="355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-4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F969A84-9EC1-4B0E-8C3F-21831877C5A4}"/>
              </a:ext>
            </a:extLst>
          </p:cNvPr>
          <p:cNvSpPr txBox="1"/>
          <p:nvPr/>
        </p:nvSpPr>
        <p:spPr>
          <a:xfrm>
            <a:off x="5973371" y="2900545"/>
            <a:ext cx="356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r>
              <a:rPr lang="pt-BR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879F927C-874A-40FC-BB29-1034461CC7B2}"/>
              </a:ext>
            </a:extLst>
          </p:cNvPr>
          <p:cNvSpPr txBox="1">
            <a:spLocks/>
          </p:cNvSpPr>
          <p:nvPr/>
        </p:nvSpPr>
        <p:spPr>
          <a:xfrm>
            <a:off x="1061549" y="3172802"/>
            <a:ext cx="7020900" cy="4884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buNone/>
            </a:pPr>
            <a:r>
              <a:rPr lang="el-GR" sz="2000" b="1" dirty="0">
                <a:solidFill>
                  <a:srgbClr val="FF0000"/>
                </a:solidFill>
              </a:rPr>
              <a:t>Δ</a:t>
            </a:r>
            <a:r>
              <a:rPr lang="pt-BR" sz="2000" b="1" dirty="0">
                <a:solidFill>
                  <a:srgbClr val="FF0000"/>
                </a:solidFill>
              </a:rPr>
              <a:t>S</a:t>
            </a:r>
            <a:r>
              <a:rPr lang="pt-BR" sz="2000" dirty="0">
                <a:solidFill>
                  <a:schemeClr val="tx1"/>
                </a:solidFill>
              </a:rPr>
              <a:t> = </a:t>
            </a:r>
            <a:r>
              <a:rPr lang="pt-BR" sz="2000" dirty="0">
                <a:solidFill>
                  <a:srgbClr val="FF0000"/>
                </a:solidFill>
              </a:rPr>
              <a:t>S - S</a:t>
            </a:r>
            <a:r>
              <a:rPr lang="pt-BR" sz="2000" baseline="-25000" dirty="0">
                <a:solidFill>
                  <a:srgbClr val="FF0000"/>
                </a:solidFill>
              </a:rPr>
              <a:t>0 </a:t>
            </a:r>
            <a:r>
              <a:rPr lang="pt-BR" sz="2000" dirty="0">
                <a:solidFill>
                  <a:schemeClr val="tx1"/>
                </a:solidFill>
              </a:rPr>
              <a:t>= 8 m</a:t>
            </a:r>
          </a:p>
          <a:p>
            <a:pPr algn="ctr">
              <a:buNone/>
            </a:pP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9B3152B0-F933-43CA-AE12-E4AC7728F664}"/>
              </a:ext>
            </a:extLst>
          </p:cNvPr>
          <p:cNvSpPr txBox="1">
            <a:spLocks/>
          </p:cNvSpPr>
          <p:nvPr/>
        </p:nvSpPr>
        <p:spPr>
          <a:xfrm>
            <a:off x="1061549" y="3495594"/>
            <a:ext cx="7020900" cy="4884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buNone/>
            </a:pPr>
            <a:r>
              <a:rPr lang="el-GR" sz="2000" b="1" dirty="0">
                <a:solidFill>
                  <a:srgbClr val="FF0000"/>
                </a:solidFill>
              </a:rPr>
              <a:t>Δ</a:t>
            </a:r>
            <a:r>
              <a:rPr lang="pt-BR" sz="2000" b="1" dirty="0">
                <a:solidFill>
                  <a:srgbClr val="FF0000"/>
                </a:solidFill>
              </a:rPr>
              <a:t>t</a:t>
            </a:r>
            <a:r>
              <a:rPr lang="pt-BR" sz="2000" dirty="0">
                <a:solidFill>
                  <a:schemeClr val="tx1"/>
                </a:solidFill>
              </a:rPr>
              <a:t> = </a:t>
            </a:r>
            <a:r>
              <a:rPr lang="pt-BR" sz="2000" dirty="0">
                <a:solidFill>
                  <a:srgbClr val="FF0000"/>
                </a:solidFill>
              </a:rPr>
              <a:t>t - t</a:t>
            </a:r>
            <a:r>
              <a:rPr lang="pt-BR" sz="2000" baseline="-25000" dirty="0">
                <a:solidFill>
                  <a:srgbClr val="FF0000"/>
                </a:solidFill>
              </a:rPr>
              <a:t>0 </a:t>
            </a:r>
            <a:r>
              <a:rPr lang="pt-BR" sz="2000" dirty="0">
                <a:solidFill>
                  <a:schemeClr val="tx1"/>
                </a:solidFill>
              </a:rPr>
              <a:t>= 3 s</a:t>
            </a:r>
          </a:p>
        </p:txBody>
      </p:sp>
    </p:spTree>
    <p:extLst>
      <p:ext uri="{BB962C8B-B14F-4D97-AF65-F5344CB8AC3E}">
        <p14:creationId xmlns:p14="http://schemas.microsoft.com/office/powerpoint/2010/main" val="29731561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 de movimento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79F8B1-9166-47E5-A580-2BA9E8B75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500" y="1418884"/>
            <a:ext cx="7020900" cy="2706900"/>
          </a:xfrm>
        </p:spPr>
        <p:txBody>
          <a:bodyPr/>
          <a:lstStyle/>
          <a:p>
            <a:pPr algn="ctr">
              <a:buNone/>
            </a:pPr>
            <a:r>
              <a:rPr lang="pt-BR" sz="4000" dirty="0">
                <a:solidFill>
                  <a:schemeClr val="tx1"/>
                </a:solidFill>
              </a:rPr>
              <a:t>O </a:t>
            </a:r>
            <a:r>
              <a:rPr lang="pt-BR" sz="4000" b="1" dirty="0">
                <a:solidFill>
                  <a:schemeClr val="tx1"/>
                </a:solidFill>
              </a:rPr>
              <a:t>deslocamento</a:t>
            </a:r>
            <a:r>
              <a:rPr lang="pt-BR" sz="4000" dirty="0">
                <a:solidFill>
                  <a:schemeClr val="tx1"/>
                </a:solidFill>
              </a:rPr>
              <a:t> será sempre a diferença entre a </a:t>
            </a:r>
            <a:r>
              <a:rPr lang="pt-BR" sz="4000" b="1" dirty="0">
                <a:solidFill>
                  <a:schemeClr val="tx1"/>
                </a:solidFill>
              </a:rPr>
              <a:t>sua posição atual</a:t>
            </a:r>
            <a:r>
              <a:rPr lang="pt-BR" sz="4000" dirty="0">
                <a:solidFill>
                  <a:schemeClr val="tx1"/>
                </a:solidFill>
              </a:rPr>
              <a:t> e a </a:t>
            </a:r>
            <a:r>
              <a:rPr lang="pt-BR" sz="4000" b="1" dirty="0">
                <a:solidFill>
                  <a:schemeClr val="tx1"/>
                </a:solidFill>
              </a:rPr>
              <a:t>posição do ponto de partida</a:t>
            </a:r>
            <a:r>
              <a:rPr lang="pt-BR" sz="4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73832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38"/>
          <p:cNvSpPr>
            <a:spLocks noGrp="1"/>
          </p:cNvSpPr>
          <p:nvPr>
            <p:ph type="body" idx="1"/>
          </p:nvPr>
        </p:nvSpPr>
        <p:spPr>
          <a:xfrm>
            <a:off x="1231163" y="1418786"/>
            <a:ext cx="6322219" cy="126998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 algn="just"/>
            <a:r>
              <a:rPr lang="pt-BR" sz="1800" dirty="0">
                <a:solidFill>
                  <a:schemeClr val="tx1"/>
                </a:solidFill>
              </a:rPr>
              <a:t>Toda relação do tipo </a:t>
            </a:r>
            <a:r>
              <a:rPr lang="pt-BR" sz="1800" b="1" dirty="0">
                <a:solidFill>
                  <a:schemeClr val="tx1"/>
                </a:solidFill>
              </a:rPr>
              <a:t>s = f(t)</a:t>
            </a:r>
            <a:r>
              <a:rPr lang="pt-BR" sz="1800" dirty="0">
                <a:solidFill>
                  <a:schemeClr val="tx1"/>
                </a:solidFill>
              </a:rPr>
              <a:t>;</a:t>
            </a:r>
          </a:p>
          <a:p>
            <a:pPr marL="285750" indent="-285750" algn="just"/>
            <a:r>
              <a:rPr lang="pt-BR" sz="1800" dirty="0">
                <a:solidFill>
                  <a:schemeClr val="tx1"/>
                </a:solidFill>
              </a:rPr>
              <a:t>Tem a finalidade de fornecer a </a:t>
            </a:r>
            <a:r>
              <a:rPr lang="pt-BR" sz="1800" b="1" dirty="0">
                <a:solidFill>
                  <a:srgbClr val="FF0000"/>
                </a:solidFill>
              </a:rPr>
              <a:t>localização</a:t>
            </a:r>
            <a:r>
              <a:rPr lang="pt-BR" sz="1800" dirty="0">
                <a:solidFill>
                  <a:schemeClr val="tx1"/>
                </a:solidFill>
              </a:rPr>
              <a:t> do móvel em sua trajetória em cada instante t.</a:t>
            </a:r>
          </a:p>
        </p:txBody>
      </p:sp>
      <p:sp>
        <p:nvSpPr>
          <p:cNvPr id="6" name="Shape 138"/>
          <p:cNvSpPr txBox="1">
            <a:spLocks/>
          </p:cNvSpPr>
          <p:nvPr/>
        </p:nvSpPr>
        <p:spPr>
          <a:xfrm>
            <a:off x="1492421" y="2877470"/>
            <a:ext cx="1414066" cy="34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just">
              <a:buNone/>
            </a:pPr>
            <a:r>
              <a:rPr lang="pt-BR" sz="1800" dirty="0">
                <a:solidFill>
                  <a:schemeClr val="tx1"/>
                </a:solidFill>
              </a:rPr>
              <a:t>S (t) = 2 + 3t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3048000" y="3049819"/>
            <a:ext cx="337457" cy="1723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Shape 138"/>
          <p:cNvSpPr txBox="1">
            <a:spLocks/>
          </p:cNvSpPr>
          <p:nvPr/>
        </p:nvSpPr>
        <p:spPr>
          <a:xfrm>
            <a:off x="3571592" y="2656136"/>
            <a:ext cx="1414066" cy="34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just">
              <a:buNone/>
            </a:pPr>
            <a:r>
              <a:rPr lang="pt-BR" sz="1800" dirty="0">
                <a:solidFill>
                  <a:schemeClr val="tx1"/>
                </a:solidFill>
              </a:rPr>
              <a:t>S (3) = ?</a:t>
            </a:r>
          </a:p>
        </p:txBody>
      </p:sp>
      <p:sp>
        <p:nvSpPr>
          <p:cNvPr id="8" name="Shape 138"/>
          <p:cNvSpPr txBox="1">
            <a:spLocks/>
          </p:cNvSpPr>
          <p:nvPr/>
        </p:nvSpPr>
        <p:spPr>
          <a:xfrm>
            <a:off x="3571592" y="3134160"/>
            <a:ext cx="1414066" cy="34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just">
              <a:buNone/>
            </a:pPr>
            <a:r>
              <a:rPr lang="pt-BR" sz="1800" dirty="0">
                <a:solidFill>
                  <a:schemeClr val="tx1"/>
                </a:solidFill>
              </a:rPr>
              <a:t>S (0) = ?</a:t>
            </a:r>
          </a:p>
        </p:txBody>
      </p:sp>
      <p:sp>
        <p:nvSpPr>
          <p:cNvPr id="9" name="Shape 138"/>
          <p:cNvSpPr txBox="1">
            <a:spLocks/>
          </p:cNvSpPr>
          <p:nvPr/>
        </p:nvSpPr>
        <p:spPr>
          <a:xfrm>
            <a:off x="4855454" y="2961810"/>
            <a:ext cx="1414066" cy="34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just">
              <a:buNone/>
            </a:pPr>
            <a:r>
              <a:rPr lang="pt-BR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𝛥</a:t>
            </a:r>
            <a:r>
              <a:rPr lang="pt-BR" sz="1800" dirty="0">
                <a:solidFill>
                  <a:schemeClr val="tx1"/>
                </a:solidFill>
              </a:rPr>
              <a:t>S = ?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5823857" y="3049819"/>
            <a:ext cx="337457" cy="1723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hape 138"/>
          <p:cNvSpPr txBox="1">
            <a:spLocks/>
          </p:cNvSpPr>
          <p:nvPr/>
        </p:nvSpPr>
        <p:spPr>
          <a:xfrm>
            <a:off x="6292480" y="2961809"/>
            <a:ext cx="1414066" cy="34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just">
              <a:buNone/>
            </a:pPr>
            <a:r>
              <a:rPr lang="pt-BR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𝛥</a:t>
            </a:r>
            <a:r>
              <a:rPr lang="pt-BR" sz="1800" dirty="0">
                <a:solidFill>
                  <a:schemeClr val="tx1"/>
                </a:solidFill>
              </a:rPr>
              <a:t>S = </a:t>
            </a:r>
            <a:r>
              <a:rPr lang="pt-BR" sz="2000" dirty="0">
                <a:solidFill>
                  <a:schemeClr val="tx1"/>
                </a:solidFill>
              </a:rPr>
              <a:t>S</a:t>
            </a:r>
            <a:r>
              <a:rPr lang="pt-BR" sz="2000" baseline="-25000" dirty="0">
                <a:solidFill>
                  <a:schemeClr val="tx1"/>
                </a:solidFill>
              </a:rPr>
              <a:t>F</a:t>
            </a:r>
            <a:r>
              <a:rPr lang="pt-BR" sz="2000" dirty="0">
                <a:solidFill>
                  <a:schemeClr val="tx1"/>
                </a:solidFill>
              </a:rPr>
              <a:t>–S</a:t>
            </a:r>
            <a:r>
              <a:rPr lang="pt-BR" sz="2000" baseline="-25000" dirty="0">
                <a:solidFill>
                  <a:schemeClr val="tx1"/>
                </a:solidFill>
              </a:rPr>
              <a:t>i</a:t>
            </a:r>
            <a:endParaRPr lang="pt-BR" sz="1800" dirty="0">
              <a:solidFill>
                <a:schemeClr val="tx1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B0ABA9C0-20A5-44FF-9E18-E1D5B2A63E9D}"/>
              </a:ext>
            </a:extLst>
          </p:cNvPr>
          <p:cNvSpPr txBox="1">
            <a:spLocks/>
          </p:cNvSpPr>
          <p:nvPr/>
        </p:nvSpPr>
        <p:spPr>
          <a:xfrm>
            <a:off x="1049500" y="796175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Patrick Hand SC"/>
              <a:buNone/>
              <a:defRPr sz="3000" b="1" i="0" u="none" strike="noStrike" cap="none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pt-BR" sz="2800" dirty="0"/>
              <a:t>Função  horária das posições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8853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7" grpId="0"/>
      <p:bldP spid="8" grpId="0"/>
      <p:bldP spid="9" grpId="0"/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1550" y="1329136"/>
            <a:ext cx="7020900" cy="2706900"/>
          </a:xfrm>
        </p:spPr>
        <p:txBody>
          <a:bodyPr/>
          <a:lstStyle/>
          <a:p>
            <a:pPr algn="ctr">
              <a:buNone/>
            </a:pPr>
            <a:r>
              <a:rPr lang="pt-BR" sz="3200" dirty="0">
                <a:solidFill>
                  <a:schemeClr val="tx1"/>
                </a:solidFill>
              </a:rPr>
              <a:t>Suponha que, viajando de automóvel, você observe que passa pelo marco </a:t>
            </a:r>
            <a:r>
              <a:rPr lang="pt-BR" sz="3200" b="1" dirty="0">
                <a:solidFill>
                  <a:schemeClr val="tx1"/>
                </a:solidFill>
              </a:rPr>
              <a:t>“km 140” </a:t>
            </a:r>
            <a:r>
              <a:rPr lang="pt-BR" sz="3200" dirty="0">
                <a:solidFill>
                  <a:schemeClr val="tx1"/>
                </a:solidFill>
              </a:rPr>
              <a:t>às 10h, e que, às 12h, está passando pelo </a:t>
            </a:r>
            <a:r>
              <a:rPr lang="pt-BR" sz="3200" b="1" dirty="0">
                <a:solidFill>
                  <a:schemeClr val="tx1"/>
                </a:solidFill>
              </a:rPr>
              <a:t>“km 290” </a:t>
            </a:r>
            <a:r>
              <a:rPr lang="pt-BR" sz="3200" dirty="0">
                <a:solidFill>
                  <a:schemeClr val="tx1"/>
                </a:solidFill>
              </a:rPr>
              <a:t>da mesma rodovia.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DF73412-56FC-4063-B7B8-20FABCC08A64}"/>
              </a:ext>
            </a:extLst>
          </p:cNvPr>
          <p:cNvSpPr txBox="1">
            <a:spLocks/>
          </p:cNvSpPr>
          <p:nvPr/>
        </p:nvSpPr>
        <p:spPr>
          <a:xfrm>
            <a:off x="1049500" y="796175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Patrick Hand SC"/>
              <a:buNone/>
              <a:defRPr sz="3000" b="1" i="0" u="none" strike="noStrike" cap="none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pt-BR" sz="2800" dirty="0"/>
              <a:t>Velocidade escalar média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462164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Texto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061550" y="1301427"/>
                <a:ext cx="7020900" cy="2706900"/>
              </a:xfrm>
            </p:spPr>
            <p:txBody>
              <a:bodyPr/>
              <a:lstStyle/>
              <a:p>
                <a:pPr algn="ctr">
                  <a:buNone/>
                </a:pPr>
                <a:r>
                  <a:rPr lang="pt-BR" sz="3200" dirty="0">
                    <a:solidFill>
                      <a:schemeClr val="tx1"/>
                    </a:solidFill>
                  </a:rPr>
                  <a:t>Você pode ter ideia da velocidade </a:t>
                </a:r>
                <a:r>
                  <a:rPr lang="pt-BR" sz="3200" b="1" dirty="0">
                    <a:solidFill>
                      <a:srgbClr val="FF0000"/>
                    </a:solidFill>
                  </a:rPr>
                  <a:t>média</a:t>
                </a:r>
                <a:r>
                  <a:rPr lang="pt-BR" sz="3200" dirty="0">
                    <a:solidFill>
                      <a:schemeClr val="tx1"/>
                    </a:solidFill>
                  </a:rPr>
                  <a:t> do veículo fazendo:</a:t>
                </a:r>
                <a:endParaRPr lang="pt-BR" sz="1800" dirty="0">
                  <a:solidFill>
                    <a:schemeClr val="tx1"/>
                  </a:solidFill>
                </a:endParaRPr>
              </a:p>
              <a:p>
                <a:pPr algn="ctr">
                  <a:buNone/>
                </a:pPr>
                <a:endParaRPr lang="pt-BR" sz="1800" dirty="0">
                  <a:solidFill>
                    <a:schemeClr val="tx1"/>
                  </a:solidFill>
                </a:endParaRPr>
              </a:p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Velocidade</m:t>
                      </m:r>
                      <m:r>
                        <a:rPr lang="pt-B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pt-B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dia</m:t>
                      </m:r>
                      <m:r>
                        <a:rPr lang="pt-B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espa</m:t>
                          </m:r>
                          <m:r>
                            <a:rPr lang="pt-B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ç</m:t>
                          </m:r>
                          <m:r>
                            <m:rPr>
                              <m:sty m:val="p"/>
                            </m:rPr>
                            <a:rPr lang="pt-B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lang="pt-B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percorrido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tempo</m:t>
                          </m:r>
                          <m:r>
                            <a:rPr lang="pt-B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gasto</m:t>
                          </m:r>
                        </m:den>
                      </m:f>
                    </m:oMath>
                  </m:oMathPara>
                </a14:m>
                <a:endParaRPr lang="pt-BR" dirty="0">
                  <a:solidFill>
                    <a:schemeClr val="tx1"/>
                  </a:solidFill>
                  <a:latin typeface="Sniglet" panose="020B0604020202020204" charset="0"/>
                </a:endParaRPr>
              </a:p>
              <a:p>
                <a:endParaRPr lang="pt-BR" dirty="0"/>
              </a:p>
              <a:p>
                <a:endParaRPr lang="pt-BR" dirty="0"/>
              </a:p>
              <a:p>
                <a:endParaRPr lang="pt-BR" dirty="0"/>
              </a:p>
              <a:p>
                <a:endParaRPr lang="pt-BR" dirty="0"/>
              </a:p>
              <a:p>
                <a:endParaRPr lang="pt-BR" dirty="0"/>
              </a:p>
            </p:txBody>
          </p:sp>
        </mc:Choice>
        <mc:Fallback>
          <p:sp>
            <p:nvSpPr>
              <p:cNvPr id="3" name="Espaço Reservado para Tex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061550" y="1301427"/>
                <a:ext cx="7020900" cy="2706900"/>
              </a:xfrm>
              <a:blipFill>
                <a:blip r:embed="rId2"/>
                <a:stretch>
                  <a:fillRect t="-134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3">
            <a:extLst>
              <a:ext uri="{FF2B5EF4-FFF2-40B4-BE49-F238E27FC236}">
                <a16:creationId xmlns:a16="http://schemas.microsoft.com/office/drawing/2014/main" id="{F185A594-5A86-4DDB-A081-BB31E17CA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Velocidade escalar média</a:t>
            </a:r>
          </a:p>
        </p:txBody>
      </p:sp>
    </p:spTree>
    <p:extLst>
      <p:ext uri="{BB962C8B-B14F-4D97-AF65-F5344CB8AC3E}">
        <p14:creationId xmlns:p14="http://schemas.microsoft.com/office/powerpoint/2010/main" val="263889860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79F8B1-9166-47E5-A580-2BA9E8B75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2110" y="1218300"/>
            <a:ext cx="3422072" cy="2706900"/>
          </a:xfrm>
        </p:spPr>
        <p:txBody>
          <a:bodyPr/>
          <a:lstStyle/>
          <a:p>
            <a:pPr algn="ctr">
              <a:buNone/>
            </a:pPr>
            <a:r>
              <a:rPr lang="pt-BR" sz="3400" dirty="0">
                <a:solidFill>
                  <a:schemeClr val="tx1"/>
                </a:solidFill>
              </a:rPr>
              <a:t>Mas essa é a velocidade real do automóvel durante o percurso?</a:t>
            </a:r>
          </a:p>
        </p:txBody>
      </p:sp>
      <p:pic>
        <p:nvPicPr>
          <p:cNvPr id="3074" name="Picture 2" descr="Resultado de imagem para gif nazarÃ©">
            <a:extLst>
              <a:ext uri="{FF2B5EF4-FFF2-40B4-BE49-F238E27FC236}">
                <a16:creationId xmlns:a16="http://schemas.microsoft.com/office/drawing/2014/main" id="{F472E345-23C0-4A56-9F13-4E087261F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23" y="1587211"/>
            <a:ext cx="3497703" cy="1969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46402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velocimetro">
            <a:extLst>
              <a:ext uri="{FF2B5EF4-FFF2-40B4-BE49-F238E27FC236}">
                <a16:creationId xmlns:a16="http://schemas.microsoft.com/office/drawing/2014/main" id="{2611212E-F833-40ED-8737-F66A3F443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261"/>
            <a:ext cx="9327573" cy="524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9D832C4-A75D-4D34-BE79-B5DDF142D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38A871C-1594-46AE-9AC4-7AD74D7EF62E}"/>
              </a:ext>
            </a:extLst>
          </p:cNvPr>
          <p:cNvSpPr txBox="1"/>
          <p:nvPr/>
        </p:nvSpPr>
        <p:spPr>
          <a:xfrm>
            <a:off x="6276107" y="803087"/>
            <a:ext cx="2410691" cy="3699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BD0A4D61-6390-4210-B6F9-EB895293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731" y="789263"/>
            <a:ext cx="2587445" cy="750300"/>
          </a:xfrm>
        </p:spPr>
        <p:txBody>
          <a:bodyPr/>
          <a:lstStyle/>
          <a:p>
            <a:pPr algn="ctr"/>
            <a:r>
              <a:rPr lang="pt-BR" sz="2400" dirty="0"/>
              <a:t>Velocidade instantânea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5803B36-CCD6-45BD-BA5F-930B0C17B43C}"/>
              </a:ext>
            </a:extLst>
          </p:cNvPr>
          <p:cNvSpPr txBox="1"/>
          <p:nvPr/>
        </p:nvSpPr>
        <p:spPr>
          <a:xfrm>
            <a:off x="6514323" y="1655619"/>
            <a:ext cx="19327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Sniglet" panose="020B0604020202020204" charset="0"/>
              </a:rPr>
              <a:t>A velocidade “real” de um móvel é a chamada </a:t>
            </a:r>
            <a:r>
              <a:rPr lang="pt-BR" sz="1600" b="1" dirty="0">
                <a:latin typeface="Sniglet" panose="020B0604020202020204" charset="0"/>
              </a:rPr>
              <a:t>velocidade escalar instantânea.</a:t>
            </a:r>
          </a:p>
          <a:p>
            <a:pPr algn="ctr"/>
            <a:endParaRPr lang="pt-BR" sz="1600" b="1" dirty="0">
              <a:latin typeface="Sniglet" panose="020B0604020202020204" charset="0"/>
            </a:endParaRPr>
          </a:p>
          <a:p>
            <a:pPr algn="ctr"/>
            <a:r>
              <a:rPr lang="pt-BR" sz="1600" dirty="0">
                <a:latin typeface="Sniglet" panose="020B0604020202020204" charset="0"/>
              </a:rPr>
              <a:t>O </a:t>
            </a:r>
            <a:r>
              <a:rPr lang="pt-BR" sz="1600" b="1" dirty="0">
                <a:latin typeface="Sniglet" panose="020B0604020202020204" charset="0"/>
              </a:rPr>
              <a:t>velocímetro</a:t>
            </a:r>
            <a:r>
              <a:rPr lang="pt-BR" sz="1600" dirty="0">
                <a:latin typeface="Sniglet" panose="020B0604020202020204" charset="0"/>
              </a:rPr>
              <a:t>, por exemplo, indica a velocidade instantânea de um automóvel.</a:t>
            </a:r>
          </a:p>
        </p:txBody>
      </p:sp>
    </p:spTree>
    <p:extLst>
      <p:ext uri="{BB962C8B-B14F-4D97-AF65-F5344CB8AC3E}">
        <p14:creationId xmlns:p14="http://schemas.microsoft.com/office/powerpoint/2010/main" val="660575295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1CCAC8-847F-4193-83D0-905403F4C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Funcionamento de um radar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66BF7A8-680C-4195-B87D-5C51384A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591" y="1629603"/>
            <a:ext cx="4588718" cy="2581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69172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4AD7C5-3CC7-4FC4-8FE3-1E4E8A7D5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49C089-FFC5-4F7C-847B-C8D717540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None/>
            </a:pPr>
            <a:r>
              <a:rPr lang="pt-BR" sz="1800" dirty="0">
                <a:solidFill>
                  <a:schemeClr val="tx1"/>
                </a:solidFill>
              </a:rPr>
              <a:t>Um automóvel percorre um trecho de 1 400 m em uma estrada retilínea com velocidade constante em um intervalo de tempo de 28 s. Qual é a velocidade média do automóvel neste trecho da estrada?</a:t>
            </a:r>
          </a:p>
          <a:p>
            <a:pPr>
              <a:buNone/>
            </a:pPr>
            <a:r>
              <a:rPr lang="pt-BR" sz="1800" dirty="0">
                <a:solidFill>
                  <a:schemeClr val="tx1"/>
                </a:solidFill>
              </a:rPr>
              <a:t>a) 175,5 km/h</a:t>
            </a:r>
            <a:br>
              <a:rPr lang="pt-BR" sz="1800" dirty="0">
                <a:solidFill>
                  <a:schemeClr val="tx1"/>
                </a:solidFill>
              </a:rPr>
            </a:br>
            <a:r>
              <a:rPr lang="pt-BR" sz="1800" dirty="0">
                <a:solidFill>
                  <a:schemeClr val="tx1"/>
                </a:solidFill>
              </a:rPr>
              <a:t>b) 170 km/h</a:t>
            </a:r>
            <a:br>
              <a:rPr lang="pt-BR" sz="1800" dirty="0">
                <a:solidFill>
                  <a:schemeClr val="tx1"/>
                </a:solidFill>
              </a:rPr>
            </a:br>
            <a:r>
              <a:rPr lang="pt-BR" sz="1800" dirty="0">
                <a:solidFill>
                  <a:schemeClr val="tx1"/>
                </a:solidFill>
              </a:rPr>
              <a:t>c) 180 km/h</a:t>
            </a:r>
            <a:br>
              <a:rPr lang="pt-BR" sz="1800" dirty="0">
                <a:solidFill>
                  <a:schemeClr val="tx1"/>
                </a:solidFill>
              </a:rPr>
            </a:br>
            <a:r>
              <a:rPr lang="pt-BR" sz="1800" dirty="0">
                <a:solidFill>
                  <a:schemeClr val="tx1"/>
                </a:solidFill>
              </a:rPr>
              <a:t>d) 155 km/h</a:t>
            </a:r>
            <a:br>
              <a:rPr lang="pt-BR" sz="1800" dirty="0">
                <a:solidFill>
                  <a:schemeClr val="tx1"/>
                </a:solidFill>
              </a:rPr>
            </a:br>
            <a:r>
              <a:rPr lang="pt-BR" sz="1800" dirty="0">
                <a:solidFill>
                  <a:schemeClr val="tx1"/>
                </a:solidFill>
              </a:rPr>
              <a:t>e) 85,5 km/h</a:t>
            </a:r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216150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4AD7C5-3CC7-4FC4-8FE3-1E4E8A7D5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49C089-FFC5-4F7C-847B-C8D717540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None/>
            </a:pPr>
            <a:r>
              <a:rPr lang="pt-BR" sz="1800" dirty="0"/>
              <a:t>Um automóvel percorre um trecho de 1 400 m em uma estrada retilínea com velocidade constante em um intervalo de tempo de 28 s. Qual é a velocidade média do automóvel neste trecho da estrada?</a:t>
            </a:r>
          </a:p>
          <a:p>
            <a:pPr>
              <a:buNone/>
            </a:pPr>
            <a:r>
              <a:rPr lang="pt-BR" sz="1800" dirty="0"/>
              <a:t>a) 175,5 km/h</a:t>
            </a:r>
            <a:br>
              <a:rPr lang="pt-BR" sz="1800" dirty="0"/>
            </a:br>
            <a:r>
              <a:rPr lang="pt-BR" sz="1800" dirty="0"/>
              <a:t>b) 170 km/h</a:t>
            </a:r>
            <a:br>
              <a:rPr lang="pt-BR" sz="1800" dirty="0"/>
            </a:br>
            <a:r>
              <a:rPr lang="pt-BR" sz="1800" dirty="0">
                <a:solidFill>
                  <a:srgbClr val="C00000"/>
                </a:solidFill>
              </a:rPr>
              <a:t>c) 180 km/h</a:t>
            </a:r>
            <a:br>
              <a:rPr lang="pt-BR" sz="1800" dirty="0"/>
            </a:br>
            <a:r>
              <a:rPr lang="pt-BR" sz="1800" dirty="0"/>
              <a:t>d) 155 km/h</a:t>
            </a:r>
            <a:br>
              <a:rPr lang="pt-BR" sz="1800" dirty="0"/>
            </a:br>
            <a:r>
              <a:rPr lang="pt-BR" sz="1800" dirty="0"/>
              <a:t>e) 85,5 km/h</a:t>
            </a:r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973176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 de movimento</a:t>
            </a:r>
          </a:p>
        </p:txBody>
      </p:sp>
      <p:sp>
        <p:nvSpPr>
          <p:cNvPr id="4" name="Balão de Pensamento: Nuvem 3">
            <a:extLst>
              <a:ext uri="{FF2B5EF4-FFF2-40B4-BE49-F238E27FC236}">
                <a16:creationId xmlns:a16="http://schemas.microsoft.com/office/drawing/2014/main" id="{CEE6E10F-263B-4DDB-BE4D-200ED9505BFB}"/>
              </a:ext>
            </a:extLst>
          </p:cNvPr>
          <p:cNvSpPr/>
          <p:nvPr/>
        </p:nvSpPr>
        <p:spPr>
          <a:xfrm>
            <a:off x="2530259" y="1558175"/>
            <a:ext cx="4059382" cy="2201180"/>
          </a:xfrm>
          <a:prstGeom prst="cloudCallout">
            <a:avLst/>
          </a:prstGeom>
          <a:solidFill>
            <a:schemeClr val="bg1"/>
          </a:solidFill>
          <a:ln>
            <a:solidFill>
              <a:srgbClr val="2A95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79F8B1-9166-47E5-A580-2BA9E8B75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500" y="1662900"/>
            <a:ext cx="7020900" cy="2706900"/>
          </a:xfrm>
        </p:spPr>
        <p:txBody>
          <a:bodyPr/>
          <a:lstStyle/>
          <a:p>
            <a:pPr algn="ctr">
              <a:buNone/>
            </a:pPr>
            <a:endParaRPr lang="pt-BR" sz="4000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pt-BR" sz="3200" dirty="0">
                <a:solidFill>
                  <a:schemeClr val="tx1"/>
                </a:solidFill>
              </a:rPr>
              <a:t>POR EXEMPLO...</a:t>
            </a:r>
          </a:p>
        </p:txBody>
      </p:sp>
    </p:spTree>
    <p:extLst>
      <p:ext uri="{BB962C8B-B14F-4D97-AF65-F5344CB8AC3E}">
        <p14:creationId xmlns:p14="http://schemas.microsoft.com/office/powerpoint/2010/main" val="323737668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48F1A8-336C-4F1C-8FBD-65D3AB22A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00" y="521855"/>
            <a:ext cx="7020900" cy="750300"/>
          </a:xfrm>
        </p:spPr>
        <p:txBody>
          <a:bodyPr/>
          <a:lstStyle/>
          <a:p>
            <a:r>
              <a:rPr lang="pt-BR" dirty="0"/>
              <a:t>Exercício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032E39-9756-463E-A9DD-5215BD444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500" y="1104322"/>
            <a:ext cx="7020900" cy="2706900"/>
          </a:xfrm>
        </p:spPr>
        <p:txBody>
          <a:bodyPr/>
          <a:lstStyle/>
          <a:p>
            <a:pPr algn="just">
              <a:buNone/>
            </a:pPr>
            <a:r>
              <a:rPr lang="pt-BR" sz="1300" b="1" dirty="0">
                <a:solidFill>
                  <a:schemeClr val="tx1"/>
                </a:solidFill>
              </a:rPr>
              <a:t>(ENEM-2012)</a:t>
            </a:r>
            <a:r>
              <a:rPr lang="pt-BR" sz="1300" dirty="0">
                <a:solidFill>
                  <a:schemeClr val="tx1"/>
                </a:solidFill>
              </a:rPr>
              <a:t> Uma empresa de transportes precisa efetuar a entrega de uma encomenda o mais breve possível. Para tanto, a equipe de logística analisa o trajeto desde a empresa até o local da entrega. Ela verifica que o trajeto apresenta dois trechos de distâncias diferentes e velocidades máximas permitidas diferentes. No primeiro trecho, a velocidade máxima permitida é de 80 km/h e a distância a ser percorrida é de 80 km. No segundo trecho, cujo comprimento vale 60 km, a velocidade máxima permitida é 120 km/h.</a:t>
            </a:r>
          </a:p>
          <a:p>
            <a:pPr algn="just">
              <a:buNone/>
            </a:pPr>
            <a:r>
              <a:rPr lang="pt-BR" sz="1300" dirty="0">
                <a:solidFill>
                  <a:schemeClr val="tx1"/>
                </a:solidFill>
              </a:rPr>
              <a:t>Supondo que as condições de trânsito sejam favoráveis para que o veículo da empresa ande continuamente na velocidade máxima permitida, qual será o tempo necessário, em horas, para a realização da entrega?</a:t>
            </a:r>
          </a:p>
          <a:p>
            <a:pPr>
              <a:buNone/>
            </a:pPr>
            <a:r>
              <a:rPr lang="pt-BR" sz="1300" dirty="0">
                <a:solidFill>
                  <a:schemeClr val="tx1"/>
                </a:solidFill>
              </a:rPr>
              <a:t>a) 0,7</a:t>
            </a:r>
          </a:p>
          <a:p>
            <a:pPr>
              <a:buNone/>
            </a:pPr>
            <a:r>
              <a:rPr lang="pt-BR" sz="1300" dirty="0">
                <a:solidFill>
                  <a:schemeClr val="tx1"/>
                </a:solidFill>
              </a:rPr>
              <a:t>b) 1,4</a:t>
            </a:r>
          </a:p>
          <a:p>
            <a:pPr>
              <a:buNone/>
            </a:pPr>
            <a:r>
              <a:rPr lang="pt-BR" sz="1300" dirty="0">
                <a:solidFill>
                  <a:schemeClr val="tx1"/>
                </a:solidFill>
              </a:rPr>
              <a:t>c) 1,5</a:t>
            </a:r>
          </a:p>
          <a:p>
            <a:pPr>
              <a:buNone/>
            </a:pPr>
            <a:r>
              <a:rPr lang="pt-BR" sz="1300" dirty="0">
                <a:solidFill>
                  <a:schemeClr val="tx1"/>
                </a:solidFill>
              </a:rPr>
              <a:t>d) 2,0</a:t>
            </a:r>
          </a:p>
          <a:p>
            <a:pPr>
              <a:buNone/>
            </a:pPr>
            <a:r>
              <a:rPr lang="pt-BR" sz="1300" dirty="0">
                <a:solidFill>
                  <a:schemeClr val="tx1"/>
                </a:solidFill>
              </a:rPr>
              <a:t>e) 3,0</a:t>
            </a:r>
          </a:p>
          <a:p>
            <a:pPr>
              <a:buNone/>
            </a:pPr>
            <a:endParaRPr lang="pt-B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4135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48F1A8-336C-4F1C-8FBD-65D3AB22A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00" y="521855"/>
            <a:ext cx="7020900" cy="750300"/>
          </a:xfrm>
        </p:spPr>
        <p:txBody>
          <a:bodyPr/>
          <a:lstStyle/>
          <a:p>
            <a:r>
              <a:rPr lang="pt-BR" dirty="0"/>
              <a:t>Exercício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032E39-9756-463E-A9DD-5215BD444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500" y="1104322"/>
            <a:ext cx="7020900" cy="2706900"/>
          </a:xfrm>
        </p:spPr>
        <p:txBody>
          <a:bodyPr/>
          <a:lstStyle/>
          <a:p>
            <a:pPr algn="just">
              <a:buNone/>
            </a:pPr>
            <a:r>
              <a:rPr lang="pt-BR" sz="1300" b="1" dirty="0"/>
              <a:t>(ENEM-2012)</a:t>
            </a:r>
            <a:r>
              <a:rPr lang="pt-BR" sz="1300" dirty="0"/>
              <a:t> Uma empresa de transportes precisa efetuar a entrega de uma encomenda o mais breve possível. Para tanto, a equipe de logística analisa o trajeto desde a empresa até o local da entrega. Ela verifica que o trajeto apresenta dois trechos de distâncias diferentes e velocidades máximas permitidas diferentes. No primeiro trecho, a velocidade máxima permitida é de 80 km/h e a distância a ser percorrida é de 80 km. No segundo trecho, cujo comprimento vale 60 km, a velocidade máxima permitida é 120 km/h.</a:t>
            </a:r>
          </a:p>
          <a:p>
            <a:pPr algn="just">
              <a:buNone/>
            </a:pPr>
            <a:r>
              <a:rPr lang="pt-BR" sz="1300" dirty="0"/>
              <a:t>Supondo que as condições de trânsito sejam favoráveis para que o veículo da empresa ande continuamente na velocidade máxima permitida, qual será o tempo necessário, em horas, para a realização da entrega?</a:t>
            </a:r>
          </a:p>
          <a:p>
            <a:pPr>
              <a:buNone/>
            </a:pPr>
            <a:r>
              <a:rPr lang="pt-BR" sz="1300" dirty="0"/>
              <a:t>a) 0,7</a:t>
            </a:r>
          </a:p>
          <a:p>
            <a:pPr>
              <a:buNone/>
            </a:pPr>
            <a:r>
              <a:rPr lang="pt-BR" sz="1300" dirty="0"/>
              <a:t>b) 1,4</a:t>
            </a:r>
          </a:p>
          <a:p>
            <a:pPr>
              <a:buNone/>
            </a:pPr>
            <a:r>
              <a:rPr lang="pt-BR" sz="1300" dirty="0">
                <a:solidFill>
                  <a:srgbClr val="C00000"/>
                </a:solidFill>
              </a:rPr>
              <a:t>c) 1,5</a:t>
            </a:r>
          </a:p>
          <a:p>
            <a:pPr>
              <a:buNone/>
            </a:pPr>
            <a:r>
              <a:rPr lang="pt-BR" sz="1300" dirty="0"/>
              <a:t>d) 2,0</a:t>
            </a:r>
          </a:p>
          <a:p>
            <a:pPr>
              <a:buNone/>
            </a:pPr>
            <a:r>
              <a:rPr lang="pt-BR" sz="1300" dirty="0"/>
              <a:t>e) 3,0</a:t>
            </a:r>
          </a:p>
          <a:p>
            <a:pPr>
              <a:buNone/>
            </a:pP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41006603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38"/>
          <p:cNvSpPr>
            <a:spLocks noGrp="1"/>
          </p:cNvSpPr>
          <p:nvPr>
            <p:ph type="body" idx="1"/>
          </p:nvPr>
        </p:nvSpPr>
        <p:spPr>
          <a:xfrm>
            <a:off x="847441" y="1497998"/>
            <a:ext cx="5425344" cy="642939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1600" dirty="0">
                <a:solidFill>
                  <a:schemeClr val="tx1"/>
                </a:solidFill>
              </a:rPr>
              <a:t>MRU – Movimento Retilíneo Uniforme</a:t>
            </a:r>
          </a:p>
          <a:p>
            <a:pPr algn="just">
              <a:buNone/>
            </a:pPr>
            <a:r>
              <a:rPr lang="pt-BR" sz="1600" dirty="0">
                <a:solidFill>
                  <a:schemeClr val="tx1"/>
                </a:solidFill>
              </a:rPr>
              <a:t>MRUV – Movimento Retilíneo Uniformemente Variado</a:t>
            </a:r>
          </a:p>
        </p:txBody>
      </p:sp>
      <p:pic>
        <p:nvPicPr>
          <p:cNvPr id="11" name="Picture 8" descr="Resultado de imagem para movimento retilineo">
            <a:extLst>
              <a:ext uri="{FF2B5EF4-FFF2-40B4-BE49-F238E27FC236}">
                <a16:creationId xmlns:a16="http://schemas.microsoft.com/office/drawing/2014/main" id="{14F141FF-6C44-4261-8662-8E2C3B5EF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3933" r="4794" b="4639"/>
          <a:stretch/>
        </p:blipFill>
        <p:spPr bwMode="auto">
          <a:xfrm>
            <a:off x="5947895" y="1071153"/>
            <a:ext cx="2205663" cy="118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138">
            <a:extLst>
              <a:ext uri="{FF2B5EF4-FFF2-40B4-BE49-F238E27FC236}">
                <a16:creationId xmlns:a16="http://schemas.microsoft.com/office/drawing/2014/main" id="{718BC078-39EF-47C3-9782-8ADC7649910E}"/>
              </a:ext>
            </a:extLst>
          </p:cNvPr>
          <p:cNvSpPr txBox="1">
            <a:spLocks/>
          </p:cNvSpPr>
          <p:nvPr/>
        </p:nvSpPr>
        <p:spPr>
          <a:xfrm>
            <a:off x="2994024" y="2451679"/>
            <a:ext cx="6558629" cy="6429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just">
              <a:buFont typeface="Sniglet"/>
              <a:buNone/>
            </a:pPr>
            <a:r>
              <a:rPr lang="pt-BR" sz="1600" dirty="0">
                <a:solidFill>
                  <a:schemeClr val="tx1"/>
                </a:solidFill>
              </a:rPr>
              <a:t>MCU – Movimento Circular Uniforme</a:t>
            </a:r>
          </a:p>
          <a:p>
            <a:pPr algn="just">
              <a:buFont typeface="Sniglet"/>
              <a:buNone/>
            </a:pPr>
            <a:r>
              <a:rPr lang="pt-BR" sz="1600" dirty="0">
                <a:solidFill>
                  <a:schemeClr val="tx1"/>
                </a:solidFill>
              </a:rPr>
              <a:t>MCUV – Movimento Circular Uniformemente Variado</a:t>
            </a:r>
          </a:p>
        </p:txBody>
      </p:sp>
      <p:pic>
        <p:nvPicPr>
          <p:cNvPr id="16" name="Picture 10" descr="Resultado de imagem para movimento circular">
            <a:extLst>
              <a:ext uri="{FF2B5EF4-FFF2-40B4-BE49-F238E27FC236}">
                <a16:creationId xmlns:a16="http://schemas.microsoft.com/office/drawing/2014/main" id="{55A3D6C9-FBA1-466F-B96A-8B083EE35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2" y="2140937"/>
            <a:ext cx="2003582" cy="141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hape 138">
            <a:extLst>
              <a:ext uri="{FF2B5EF4-FFF2-40B4-BE49-F238E27FC236}">
                <a16:creationId xmlns:a16="http://schemas.microsoft.com/office/drawing/2014/main" id="{87945B3C-D497-4824-818F-2EA033899316}"/>
              </a:ext>
            </a:extLst>
          </p:cNvPr>
          <p:cNvSpPr txBox="1">
            <a:spLocks/>
          </p:cNvSpPr>
          <p:nvPr/>
        </p:nvSpPr>
        <p:spPr>
          <a:xfrm>
            <a:off x="1701056" y="3723264"/>
            <a:ext cx="1859057" cy="6429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just">
              <a:buFont typeface="Sniglet"/>
              <a:buNone/>
            </a:pPr>
            <a:r>
              <a:rPr lang="pt-BR" sz="1600" dirty="0">
                <a:solidFill>
                  <a:schemeClr val="tx1"/>
                </a:solidFill>
              </a:rPr>
              <a:t>Queda Livre</a:t>
            </a:r>
          </a:p>
          <a:p>
            <a:pPr algn="just">
              <a:buFont typeface="Sniglet"/>
              <a:buNone/>
            </a:pPr>
            <a:r>
              <a:rPr lang="pt-BR" sz="1600" dirty="0">
                <a:solidFill>
                  <a:schemeClr val="tx1"/>
                </a:solidFill>
              </a:rPr>
              <a:t>Lançamentos </a:t>
            </a:r>
          </a:p>
        </p:txBody>
      </p:sp>
      <p:pic>
        <p:nvPicPr>
          <p:cNvPr id="22" name="Picture 12" descr="Resultado de imagem para movimento queda livre">
            <a:extLst>
              <a:ext uri="{FF2B5EF4-FFF2-40B4-BE49-F238E27FC236}">
                <a16:creationId xmlns:a16="http://schemas.microsoft.com/office/drawing/2014/main" id="{0454202F-44AE-4A49-8655-43BF007A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721" y="3186166"/>
            <a:ext cx="2003582" cy="11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Resultado de imagem para movimento queda livre">
            <a:extLst>
              <a:ext uri="{FF2B5EF4-FFF2-40B4-BE49-F238E27FC236}">
                <a16:creationId xmlns:a16="http://schemas.microsoft.com/office/drawing/2014/main" id="{B4D9BACE-F983-4FD2-8921-2A27E6F1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00" y="3211631"/>
            <a:ext cx="1936904" cy="112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6F77574A-3A4E-4F52-80FF-FE47CDCF0D59}"/>
              </a:ext>
            </a:extLst>
          </p:cNvPr>
          <p:cNvSpPr txBox="1">
            <a:spLocks/>
          </p:cNvSpPr>
          <p:nvPr/>
        </p:nvSpPr>
        <p:spPr>
          <a:xfrm>
            <a:off x="1061550" y="801379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Patrick Hand SC"/>
              <a:buNone/>
              <a:defRPr sz="3000" b="1" i="0" u="none" strike="noStrike" cap="none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pt-BR" dirty="0"/>
              <a:t>Tipos de movimentos</a:t>
            </a:r>
          </a:p>
        </p:txBody>
      </p:sp>
    </p:spTree>
    <p:extLst>
      <p:ext uri="{BB962C8B-B14F-4D97-AF65-F5344CB8AC3E}">
        <p14:creationId xmlns:p14="http://schemas.microsoft.com/office/powerpoint/2010/main" val="265301376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73600" y="1546475"/>
            <a:ext cx="7020900" cy="1174370"/>
          </a:xfrm>
        </p:spPr>
        <p:txBody>
          <a:bodyPr/>
          <a:lstStyle/>
          <a:p>
            <a:pPr>
              <a:buNone/>
            </a:pPr>
            <a:r>
              <a:rPr lang="pt-BR" sz="3200" b="1" dirty="0">
                <a:solidFill>
                  <a:schemeClr val="tx1"/>
                </a:solidFill>
              </a:rPr>
              <a:t>Quanto ao sentido:</a:t>
            </a:r>
          </a:p>
          <a:p>
            <a:pPr>
              <a:buNone/>
            </a:pPr>
            <a:endParaRPr lang="pt-BR" sz="3200" b="1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pt-BR" b="1" dirty="0"/>
              <a:t> </a:t>
            </a:r>
            <a:r>
              <a:rPr lang="pt-BR" dirty="0"/>
              <a:t>- Movimento Progressivo (v &gt; 0)</a:t>
            </a:r>
          </a:p>
          <a:p>
            <a:pPr>
              <a:buNone/>
            </a:pPr>
            <a:r>
              <a:rPr lang="pt-BR" dirty="0"/>
              <a:t> - Movimento Retrógrado/Regressivo (v &lt; 0)</a:t>
            </a:r>
          </a:p>
          <a:p>
            <a:endParaRPr lang="pt-BR" b="1" dirty="0"/>
          </a:p>
          <a:p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1EB5ABB-7CA1-4185-9022-BBA3C863838E}"/>
              </a:ext>
            </a:extLst>
          </p:cNvPr>
          <p:cNvSpPr txBox="1">
            <a:spLocks/>
          </p:cNvSpPr>
          <p:nvPr/>
        </p:nvSpPr>
        <p:spPr>
          <a:xfrm>
            <a:off x="1061550" y="801379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Patrick Hand SC"/>
              <a:buNone/>
              <a:defRPr sz="3000" b="1" i="0" u="none" strike="noStrike" cap="none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pt-BR" dirty="0"/>
              <a:t>Classificação usuais dos movimentos</a:t>
            </a:r>
          </a:p>
        </p:txBody>
      </p:sp>
    </p:spTree>
    <p:extLst>
      <p:ext uri="{BB962C8B-B14F-4D97-AF65-F5344CB8AC3E}">
        <p14:creationId xmlns:p14="http://schemas.microsoft.com/office/powerpoint/2010/main" val="408887203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pic>
        <p:nvPicPr>
          <p:cNvPr id="8" name="Picture 2" descr="Resultado de imagem para movimento progressivo retrogrado fisica">
            <a:extLst>
              <a:ext uri="{FF2B5EF4-FFF2-40B4-BE49-F238E27FC236}">
                <a16:creationId xmlns:a16="http://schemas.microsoft.com/office/drawing/2014/main" id="{6B85F8D9-A193-48D8-8109-048831938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81" y="1790446"/>
            <a:ext cx="3343524" cy="206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Resultado de imagem para movimento progressivo retrogrado fisica">
            <a:extLst>
              <a:ext uri="{FF2B5EF4-FFF2-40B4-BE49-F238E27FC236}">
                <a16:creationId xmlns:a16="http://schemas.microsoft.com/office/drawing/2014/main" id="{FE0D6ECA-C239-4702-864B-B85C91EA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1790446"/>
            <a:ext cx="3156569" cy="2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EA9A9F89-49AB-4F24-BE77-729C731AEBCF}"/>
              </a:ext>
            </a:extLst>
          </p:cNvPr>
          <p:cNvSpPr txBox="1">
            <a:spLocks/>
          </p:cNvSpPr>
          <p:nvPr/>
        </p:nvSpPr>
        <p:spPr>
          <a:xfrm>
            <a:off x="1061550" y="801379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Patrick Hand SC"/>
              <a:buNone/>
              <a:defRPr sz="3000" b="1" i="0" u="none" strike="noStrike" cap="none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pt-BR" dirty="0"/>
              <a:t>Classificação usuais dos movimentos</a:t>
            </a:r>
          </a:p>
        </p:txBody>
      </p:sp>
    </p:spTree>
    <p:extLst>
      <p:ext uri="{BB962C8B-B14F-4D97-AF65-F5344CB8AC3E}">
        <p14:creationId xmlns:p14="http://schemas.microsoft.com/office/powerpoint/2010/main" val="371201192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38"/>
          <p:cNvSpPr>
            <a:spLocks noGrp="1"/>
          </p:cNvSpPr>
          <p:nvPr>
            <p:ph type="body" idx="1"/>
          </p:nvPr>
        </p:nvSpPr>
        <p:spPr>
          <a:xfrm>
            <a:off x="1410890" y="1461210"/>
            <a:ext cx="6322219" cy="126998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buNone/>
            </a:pPr>
            <a:r>
              <a:rPr lang="pt-BR" sz="2000" dirty="0">
                <a:solidFill>
                  <a:schemeClr val="tx1"/>
                </a:solidFill>
              </a:rPr>
              <a:t>Quando um móvel desenvolve um movimento com trajetória retilínea e velocidade constante, dizemos que ele realiza um </a:t>
            </a:r>
            <a:r>
              <a:rPr lang="pt-BR" sz="2000" b="1" dirty="0">
                <a:solidFill>
                  <a:schemeClr val="tx1"/>
                </a:solidFill>
              </a:rPr>
              <a:t>Movimento Retilíneo Uniforme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5A51AE3-97DE-496B-A315-D580D2293E91}"/>
              </a:ext>
            </a:extLst>
          </p:cNvPr>
          <p:cNvSpPr txBox="1">
            <a:spLocks/>
          </p:cNvSpPr>
          <p:nvPr/>
        </p:nvSpPr>
        <p:spPr>
          <a:xfrm>
            <a:off x="1061550" y="801379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Patrick Hand SC"/>
              <a:buNone/>
              <a:defRPr sz="3000" b="1" i="0" u="none" strike="noStrike" cap="none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pt-BR" dirty="0"/>
              <a:t>Movimento Retilíneo Uniforme</a:t>
            </a:r>
          </a:p>
        </p:txBody>
      </p:sp>
      <p:pic>
        <p:nvPicPr>
          <p:cNvPr id="6146" name="Picture 2" descr="Resultado de imagem para movimento retilineo uniforme">
            <a:extLst>
              <a:ext uri="{FF2B5EF4-FFF2-40B4-BE49-F238E27FC236}">
                <a16:creationId xmlns:a16="http://schemas.microsoft.com/office/drawing/2014/main" id="{36F31A32-687D-46DB-AAA0-863190A32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64"/>
          <a:stretch/>
        </p:blipFill>
        <p:spPr bwMode="auto">
          <a:xfrm>
            <a:off x="2549679" y="2785293"/>
            <a:ext cx="4044641" cy="121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01570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7"/>
          <p:cNvSpPr>
            <a:spLocks noGrp="1"/>
          </p:cNvSpPr>
          <p:nvPr>
            <p:ph type="title"/>
          </p:nvPr>
        </p:nvSpPr>
        <p:spPr>
          <a:xfrm>
            <a:off x="1909215" y="637080"/>
            <a:ext cx="5325569" cy="64293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3200" dirty="0"/>
              <a:t>FUNÇÃO HORÁRIA DA POSIÇÃO </a:t>
            </a:r>
            <a:endParaRPr sz="32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13" y="1435616"/>
            <a:ext cx="4866572" cy="1111653"/>
          </a:xfrm>
          <a:prstGeom prst="rect">
            <a:avLst/>
          </a:prstGeom>
        </p:spPr>
      </p:pic>
      <p:sp>
        <p:nvSpPr>
          <p:cNvPr id="7" name="Shape 138"/>
          <p:cNvSpPr txBox="1">
            <a:spLocks/>
          </p:cNvSpPr>
          <p:nvPr/>
        </p:nvSpPr>
        <p:spPr>
          <a:xfrm>
            <a:off x="2138713" y="2702867"/>
            <a:ext cx="5525728" cy="9701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just">
              <a:buFont typeface="Sniglet"/>
              <a:buNone/>
            </a:pPr>
            <a:r>
              <a:rPr lang="pt-BR" sz="1800" dirty="0">
                <a:solidFill>
                  <a:schemeClr val="tx1"/>
                </a:solidFill>
              </a:rPr>
              <a:t>0 – Origem		S – Espaço final</a:t>
            </a:r>
          </a:p>
          <a:p>
            <a:pPr algn="just">
              <a:buNone/>
            </a:pPr>
            <a:r>
              <a:rPr lang="pt-BR" sz="1800" dirty="0">
                <a:solidFill>
                  <a:schemeClr val="tx1"/>
                </a:solidFill>
              </a:rPr>
              <a:t>S</a:t>
            </a:r>
            <a:r>
              <a:rPr lang="pt-BR" sz="1800" baseline="-25000" dirty="0">
                <a:solidFill>
                  <a:schemeClr val="tx1"/>
                </a:solidFill>
              </a:rPr>
              <a:t>0</a:t>
            </a:r>
            <a:r>
              <a:rPr lang="pt-BR" sz="1800" dirty="0">
                <a:solidFill>
                  <a:schemeClr val="tx1"/>
                </a:solidFill>
              </a:rPr>
              <a:t> – Posição inicial	T – Tempo </a:t>
            </a:r>
          </a:p>
          <a:p>
            <a:pPr algn="just">
              <a:buNone/>
            </a:pPr>
            <a:r>
              <a:rPr lang="pt-BR" sz="1800" dirty="0">
                <a:solidFill>
                  <a:schemeClr val="tx1"/>
                </a:solidFill>
              </a:rPr>
              <a:t>t</a:t>
            </a:r>
            <a:r>
              <a:rPr lang="pt-BR" sz="1800" baseline="-25000" dirty="0">
                <a:solidFill>
                  <a:schemeClr val="tx1"/>
                </a:solidFill>
              </a:rPr>
              <a:t>0</a:t>
            </a:r>
            <a:r>
              <a:rPr lang="pt-BR" sz="1800" dirty="0">
                <a:solidFill>
                  <a:schemeClr val="tx1"/>
                </a:solidFill>
              </a:rPr>
              <a:t> – Instante inicial	v - Velocidade</a:t>
            </a:r>
          </a:p>
        </p:txBody>
      </p:sp>
    </p:spTree>
    <p:extLst>
      <p:ext uri="{BB962C8B-B14F-4D97-AF65-F5344CB8AC3E}">
        <p14:creationId xmlns:p14="http://schemas.microsoft.com/office/powerpoint/2010/main" val="1363190337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69B3A7BB-BE9B-4579-BD51-E708FF153A18}"/>
              </a:ext>
            </a:extLst>
          </p:cNvPr>
          <p:cNvSpPr txBox="1">
            <a:spLocks/>
          </p:cNvSpPr>
          <p:nvPr/>
        </p:nvSpPr>
        <p:spPr>
          <a:xfrm>
            <a:off x="1061550" y="801379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Patrick Hand SC"/>
              <a:buNone/>
              <a:defRPr sz="3000" b="1" i="0" u="none" strike="noStrike" cap="none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pt-BR" dirty="0"/>
              <a:t>Movimento Retilíneo Uniforme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Shape 138">
                <a:extLst>
                  <a:ext uri="{FF2B5EF4-FFF2-40B4-BE49-F238E27FC236}">
                    <a16:creationId xmlns:a16="http://schemas.microsoft.com/office/drawing/2014/main" id="{7D8E59A8-859A-4448-86B7-A7875922BD6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410890" y="1461210"/>
                <a:ext cx="6322219" cy="126998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algn="ctr">
                  <a:buNone/>
                </a:pPr>
                <a:r>
                  <a:rPr lang="pt-BR" sz="2000" dirty="0">
                    <a:solidFill>
                      <a:schemeClr val="tx1"/>
                    </a:solidFill>
                  </a:rPr>
                  <a:t>Nesse caso, a função horária das posições tem a forma:</a:t>
                </a:r>
              </a:p>
              <a:p>
                <a:pPr algn="ctr">
                  <a:buNone/>
                </a:pPr>
                <a:endParaRPr lang="pt-BR" sz="2000" dirty="0">
                  <a:solidFill>
                    <a:schemeClr val="tx1"/>
                  </a:solidFill>
                </a:endParaRPr>
              </a:p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𝐒</m:t>
                      </m:r>
                      <m:r>
                        <a:rPr lang="pt-BR" sz="36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  <m:sub>
                          <m:r>
                            <a:rPr lang="pt-BR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pt-BR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pt-BR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𝐭</m:t>
                      </m:r>
                    </m:oMath>
                  </m:oMathPara>
                </a14:m>
                <a:endParaRPr lang="pt-BR" sz="3600" b="1" dirty="0">
                  <a:solidFill>
                    <a:srgbClr val="FF0000"/>
                  </a:solidFill>
                  <a:latin typeface="Sniglet" panose="020B0604020202020204" charset="0"/>
                </a:endParaRPr>
              </a:p>
              <a:p>
                <a:pPr algn="ctr">
                  <a:buNone/>
                </a:pPr>
                <a:endParaRPr lang="pt-BR" sz="2000" dirty="0">
                  <a:solidFill>
                    <a:schemeClr val="tx1"/>
                  </a:solidFill>
                </a:endParaRPr>
              </a:p>
              <a:p>
                <a:pPr algn="ctr">
                  <a:buNone/>
                </a:pPr>
                <a:endParaRPr lang="pt-BR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Shape 138">
                <a:extLst>
                  <a:ext uri="{FF2B5EF4-FFF2-40B4-BE49-F238E27FC236}">
                    <a16:creationId xmlns:a16="http://schemas.microsoft.com/office/drawing/2014/main" id="{7D8E59A8-859A-4448-86B7-A7875922BD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410890" y="1461210"/>
                <a:ext cx="6322219" cy="1269985"/>
              </a:xfrm>
              <a:prstGeom prst="rect">
                <a:avLst/>
              </a:prstGeom>
              <a:blipFill>
                <a:blip r:embed="rId2"/>
                <a:stretch>
                  <a:fillRect b="-206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684291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6418A-6A0D-4835-BDFA-971ECEA99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126C4E-FF35-4A15-8B47-E76E03839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sz="1500" b="1" dirty="0">
                <a:solidFill>
                  <a:schemeClr val="tx1"/>
                </a:solidFill>
              </a:rPr>
              <a:t>(FEI – 2017/Meio do Ano)</a:t>
            </a:r>
            <a:r>
              <a:rPr lang="pt-BR" sz="1500" dirty="0">
                <a:solidFill>
                  <a:schemeClr val="tx1"/>
                </a:solidFill>
              </a:rPr>
              <a:t> Em um dado instante, o automóvel A, com velocidade constante VA=30km/h, passa pelo km 14 de uma estrada retilínea. No mesmo instante, o automóvel B, com velocidade constante VB=50km/h, passa pelo km 10 da mesma estrada.</a:t>
            </a:r>
            <a:br>
              <a:rPr lang="pt-BR" sz="1500" dirty="0">
                <a:solidFill>
                  <a:schemeClr val="tx1"/>
                </a:solidFill>
              </a:rPr>
            </a:br>
            <a:r>
              <a:rPr lang="pt-BR" sz="1500" dirty="0">
                <a:solidFill>
                  <a:schemeClr val="tx1"/>
                </a:solidFill>
              </a:rPr>
              <a:t>Se os dois automóveis possuem movimento progressivo, em qual km da estrada os dois se encontrarão?</a:t>
            </a:r>
          </a:p>
          <a:p>
            <a:pPr>
              <a:buNone/>
            </a:pPr>
            <a:r>
              <a:rPr lang="pt-BR" sz="1500" dirty="0">
                <a:solidFill>
                  <a:schemeClr val="tx1"/>
                </a:solidFill>
              </a:rPr>
              <a:t>a) 16</a:t>
            </a:r>
            <a:br>
              <a:rPr lang="pt-BR" sz="1500" dirty="0">
                <a:solidFill>
                  <a:schemeClr val="tx1"/>
                </a:solidFill>
              </a:rPr>
            </a:br>
            <a:r>
              <a:rPr lang="pt-BR" sz="1500" dirty="0">
                <a:solidFill>
                  <a:schemeClr val="tx1"/>
                </a:solidFill>
              </a:rPr>
              <a:t>b) 22</a:t>
            </a:r>
            <a:br>
              <a:rPr lang="pt-BR" sz="1500" dirty="0">
                <a:solidFill>
                  <a:schemeClr val="tx1"/>
                </a:solidFill>
              </a:rPr>
            </a:br>
            <a:r>
              <a:rPr lang="pt-BR" sz="1500" dirty="0">
                <a:solidFill>
                  <a:schemeClr val="tx1"/>
                </a:solidFill>
              </a:rPr>
              <a:t>c) 18</a:t>
            </a:r>
            <a:br>
              <a:rPr lang="pt-BR" sz="1500" dirty="0">
                <a:solidFill>
                  <a:schemeClr val="tx1"/>
                </a:solidFill>
              </a:rPr>
            </a:br>
            <a:r>
              <a:rPr lang="pt-BR" sz="1500" dirty="0">
                <a:solidFill>
                  <a:schemeClr val="tx1"/>
                </a:solidFill>
              </a:rPr>
              <a:t>d) 24</a:t>
            </a:r>
            <a:br>
              <a:rPr lang="pt-BR" sz="1500" dirty="0">
                <a:solidFill>
                  <a:schemeClr val="tx1"/>
                </a:solidFill>
              </a:rPr>
            </a:br>
            <a:r>
              <a:rPr lang="pt-BR" sz="1500" dirty="0">
                <a:solidFill>
                  <a:schemeClr val="tx1"/>
                </a:solidFill>
              </a:rPr>
              <a:t>e) 20</a:t>
            </a:r>
          </a:p>
          <a:p>
            <a:pPr>
              <a:buNone/>
            </a:pP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5720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6418A-6A0D-4835-BDFA-971ECEA99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126C4E-FF35-4A15-8B47-E76E03839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sz="1500" b="1" dirty="0"/>
              <a:t>(FEI – 2017/Meio do Ano)</a:t>
            </a:r>
            <a:r>
              <a:rPr lang="pt-BR" sz="1500" dirty="0"/>
              <a:t> Em um dado instante, o automóvel A, com velocidade constante VA=30km/h, passa pelo km 14 de uma estrada retilínea. No mesmo instante, o automóvel B, com velocidade constante VB=50km/h, passa pelo km 10 da mesma estrada.</a:t>
            </a:r>
            <a:br>
              <a:rPr lang="pt-BR" sz="1500" dirty="0"/>
            </a:br>
            <a:r>
              <a:rPr lang="pt-BR" sz="1500" dirty="0"/>
              <a:t>Se os dois automóveis possuem movimento progressivo, em qual km da estrada os dois se encontrarão?</a:t>
            </a:r>
          </a:p>
          <a:p>
            <a:pPr>
              <a:buNone/>
            </a:pPr>
            <a:r>
              <a:rPr lang="pt-BR" sz="1500" dirty="0"/>
              <a:t>a) 16</a:t>
            </a:r>
            <a:br>
              <a:rPr lang="pt-BR" sz="1500" dirty="0"/>
            </a:br>
            <a:r>
              <a:rPr lang="pt-BR" sz="1500" dirty="0"/>
              <a:t>b) 22</a:t>
            </a:r>
            <a:br>
              <a:rPr lang="pt-BR" sz="1500" dirty="0"/>
            </a:br>
            <a:r>
              <a:rPr lang="pt-BR" sz="1500" dirty="0"/>
              <a:t>c) 18</a:t>
            </a:r>
            <a:br>
              <a:rPr lang="pt-BR" sz="1500" dirty="0"/>
            </a:br>
            <a:r>
              <a:rPr lang="pt-BR" sz="1500" dirty="0"/>
              <a:t>d) 24</a:t>
            </a:r>
            <a:br>
              <a:rPr lang="pt-BR" sz="1500" dirty="0"/>
            </a:br>
            <a:r>
              <a:rPr lang="pt-BR" sz="1500" dirty="0">
                <a:solidFill>
                  <a:srgbClr val="C00000"/>
                </a:solidFill>
              </a:rPr>
              <a:t>e) 20</a:t>
            </a:r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135576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 de movimento</a:t>
            </a:r>
          </a:p>
        </p:txBody>
      </p:sp>
      <p:pic>
        <p:nvPicPr>
          <p:cNvPr id="6148" name="Picture 4" descr="https://assets.papelpop.com/wp-content/uploads/2014/07/queda.gif">
            <a:extLst>
              <a:ext uri="{FF2B5EF4-FFF2-40B4-BE49-F238E27FC236}">
                <a16:creationId xmlns:a16="http://schemas.microsoft.com/office/drawing/2014/main" id="{B8D94DB0-7253-476F-83CF-CCDBFA15DD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450" y="1546475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69207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0EEC9-0B0C-4658-9461-A4A2AFB55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335D7A-88BE-4DA3-9A38-ACBC68F40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sz="1700" b="1" dirty="0">
                <a:solidFill>
                  <a:schemeClr val="tx1"/>
                </a:solidFill>
              </a:rPr>
              <a:t>(FURRN) </a:t>
            </a:r>
            <a:r>
              <a:rPr lang="pt-BR" sz="1700" dirty="0">
                <a:solidFill>
                  <a:schemeClr val="tx1"/>
                </a:solidFill>
              </a:rPr>
              <a:t>As funções horárias de dois trens que se movimentam em linhas paralelas são: S1 = K1 + 40t e S2 = K2 + 60t, onde o espaço s está em quilômetros e o tempo t está em horas. Sabendo que os trens estão lado a lado no instante t = 2,0 h, a diferença k1 - k2, em quilômetros, é igual a:</a:t>
            </a:r>
          </a:p>
          <a:p>
            <a:pPr>
              <a:buNone/>
            </a:pPr>
            <a:r>
              <a:rPr lang="pt-BR" sz="1700" dirty="0">
                <a:solidFill>
                  <a:schemeClr val="tx1"/>
                </a:solidFill>
              </a:rPr>
              <a:t>a) 30</a:t>
            </a:r>
          </a:p>
          <a:p>
            <a:pPr>
              <a:buNone/>
            </a:pPr>
            <a:r>
              <a:rPr lang="pt-BR" sz="1700" dirty="0">
                <a:solidFill>
                  <a:schemeClr val="tx1"/>
                </a:solidFill>
              </a:rPr>
              <a:t>b) 80 </a:t>
            </a:r>
          </a:p>
          <a:p>
            <a:pPr>
              <a:buNone/>
            </a:pPr>
            <a:r>
              <a:rPr lang="pt-BR" sz="1700" dirty="0">
                <a:solidFill>
                  <a:schemeClr val="tx1"/>
                </a:solidFill>
              </a:rPr>
              <a:t>c) 40 </a:t>
            </a:r>
          </a:p>
          <a:p>
            <a:pPr>
              <a:buNone/>
            </a:pPr>
            <a:r>
              <a:rPr lang="pt-BR" sz="1700" dirty="0">
                <a:solidFill>
                  <a:schemeClr val="tx1"/>
                </a:solidFill>
              </a:rPr>
              <a:t>d) 100 </a:t>
            </a:r>
          </a:p>
          <a:p>
            <a:pPr>
              <a:buNone/>
            </a:pPr>
            <a:r>
              <a:rPr lang="pt-BR" sz="1700" dirty="0">
                <a:solidFill>
                  <a:schemeClr val="tx1"/>
                </a:solidFill>
              </a:rPr>
              <a:t>e) 60</a:t>
            </a:r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824482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0EEC9-0B0C-4658-9461-A4A2AFB55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335D7A-88BE-4DA3-9A38-ACBC68F40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sz="1700" b="1" dirty="0"/>
              <a:t>(FURRN) </a:t>
            </a:r>
            <a:r>
              <a:rPr lang="pt-BR" sz="1700" dirty="0"/>
              <a:t>As funções horárias de dois trens que se movimentam em linhas paralelas são: S1 = K1 + 40t e S2 = K2 + 60t, onde o espaço s está em quilômetros e o tempo t está em horas. Sabendo que os trens estão lado a lado no instante t = 2,0 h, a diferença k1 - k2, em quilômetros, é igual a:</a:t>
            </a:r>
          </a:p>
          <a:p>
            <a:pPr>
              <a:buNone/>
            </a:pPr>
            <a:r>
              <a:rPr lang="pt-BR" sz="1700" dirty="0"/>
              <a:t>a) 30</a:t>
            </a:r>
          </a:p>
          <a:p>
            <a:pPr>
              <a:buNone/>
            </a:pPr>
            <a:r>
              <a:rPr lang="pt-BR" sz="1700" dirty="0"/>
              <a:t>b) 80 </a:t>
            </a:r>
          </a:p>
          <a:p>
            <a:pPr>
              <a:buNone/>
            </a:pPr>
            <a:r>
              <a:rPr lang="pt-BR" sz="1700" dirty="0">
                <a:solidFill>
                  <a:srgbClr val="C00000"/>
                </a:solidFill>
              </a:rPr>
              <a:t>c) 40 </a:t>
            </a:r>
          </a:p>
          <a:p>
            <a:pPr>
              <a:buNone/>
            </a:pPr>
            <a:r>
              <a:rPr lang="pt-BR" sz="1700" dirty="0"/>
              <a:t>d) 100 </a:t>
            </a:r>
          </a:p>
          <a:p>
            <a:pPr>
              <a:buNone/>
            </a:pPr>
            <a:r>
              <a:rPr lang="pt-BR" sz="1700" dirty="0"/>
              <a:t>e) 60</a:t>
            </a:r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5607587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graficos">
            <a:extLst>
              <a:ext uri="{FF2B5EF4-FFF2-40B4-BE49-F238E27FC236}">
                <a16:creationId xmlns:a16="http://schemas.microsoft.com/office/drawing/2014/main" id="{ADB39E4C-932A-4AC4-9577-F3C62EC3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9E6E8"/>
              </a:clrFrom>
              <a:clrTo>
                <a:srgbClr val="F9E6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6" b="48169"/>
          <a:stretch>
            <a:fillRect/>
          </a:stretch>
        </p:blipFill>
        <p:spPr bwMode="auto">
          <a:xfrm>
            <a:off x="1566607" y="2001372"/>
            <a:ext cx="6010786" cy="222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FF8F05-4EA6-4538-A8AE-2EBF8757C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dirty="0">
                <a:solidFill>
                  <a:schemeClr val="tx1"/>
                </a:solidFill>
              </a:rPr>
              <a:t>Diagrama </a:t>
            </a:r>
            <a:r>
              <a:rPr lang="pt-BR" b="1" dirty="0">
                <a:solidFill>
                  <a:schemeClr val="tx1"/>
                </a:solidFill>
              </a:rPr>
              <a:t>posição</a:t>
            </a:r>
            <a:r>
              <a:rPr lang="pt-BR" dirty="0">
                <a:solidFill>
                  <a:schemeClr val="tx1"/>
                </a:solidFill>
              </a:rPr>
              <a:t> versus </a:t>
            </a:r>
            <a:r>
              <a:rPr lang="pt-BR" b="1" dirty="0">
                <a:solidFill>
                  <a:schemeClr val="tx1"/>
                </a:solidFill>
              </a:rPr>
              <a:t>tempo</a:t>
            </a:r>
            <a:r>
              <a:rPr lang="pt-BR" dirty="0">
                <a:solidFill>
                  <a:schemeClr val="tx1"/>
                </a:solidFill>
              </a:rPr>
              <a:t> (s x t)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39685F7-189D-4B21-A8AD-88A563D44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Diagramas</a:t>
            </a:r>
          </a:p>
        </p:txBody>
      </p:sp>
    </p:spTree>
    <p:extLst>
      <p:ext uri="{BB962C8B-B14F-4D97-AF65-F5344CB8AC3E}">
        <p14:creationId xmlns:p14="http://schemas.microsoft.com/office/powerpoint/2010/main" val="176438133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FF8F05-4EA6-4538-A8AE-2EBF8757C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dirty="0">
                <a:solidFill>
                  <a:schemeClr val="tx1"/>
                </a:solidFill>
              </a:rPr>
              <a:t>Diagrama </a:t>
            </a:r>
            <a:r>
              <a:rPr lang="pt-BR" b="1" dirty="0">
                <a:solidFill>
                  <a:schemeClr val="tx1"/>
                </a:solidFill>
              </a:rPr>
              <a:t>velocidade</a:t>
            </a:r>
            <a:r>
              <a:rPr lang="pt-BR" dirty="0">
                <a:solidFill>
                  <a:schemeClr val="tx1"/>
                </a:solidFill>
              </a:rPr>
              <a:t> versus </a:t>
            </a:r>
            <a:r>
              <a:rPr lang="pt-BR" b="1" dirty="0">
                <a:solidFill>
                  <a:schemeClr val="tx1"/>
                </a:solidFill>
              </a:rPr>
              <a:t>tempo</a:t>
            </a:r>
            <a:r>
              <a:rPr lang="pt-BR" dirty="0">
                <a:solidFill>
                  <a:schemeClr val="tx1"/>
                </a:solidFill>
              </a:rPr>
              <a:t> (v x t)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39685F7-189D-4B21-A8AD-88A563D44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Diagramas</a:t>
            </a:r>
          </a:p>
        </p:txBody>
      </p:sp>
      <p:pic>
        <p:nvPicPr>
          <p:cNvPr id="5" name="Picture 7" descr="graficos">
            <a:extLst>
              <a:ext uri="{FF2B5EF4-FFF2-40B4-BE49-F238E27FC236}">
                <a16:creationId xmlns:a16="http://schemas.microsoft.com/office/drawing/2014/main" id="{74AFB51B-8BB1-4191-BC18-60CB8E76A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9E6E8"/>
              </a:clrFrom>
              <a:clrTo>
                <a:srgbClr val="F9E6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03" b="-2124"/>
          <a:stretch>
            <a:fillRect/>
          </a:stretch>
        </p:blipFill>
        <p:spPr bwMode="auto">
          <a:xfrm>
            <a:off x="1414726" y="2051897"/>
            <a:ext cx="6290448" cy="236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923083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38"/>
          <p:cNvSpPr>
            <a:spLocks noGrp="1"/>
          </p:cNvSpPr>
          <p:nvPr>
            <p:ph type="body" idx="1"/>
          </p:nvPr>
        </p:nvSpPr>
        <p:spPr>
          <a:xfrm>
            <a:off x="1116863" y="841868"/>
            <a:ext cx="6639208" cy="463057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2200" b="1" dirty="0">
                <a:solidFill>
                  <a:srgbClr val="FF0000"/>
                </a:solidFill>
              </a:rPr>
              <a:t>OBSERVAÇÃO!</a:t>
            </a:r>
          </a:p>
          <a:p>
            <a:pPr algn="just">
              <a:buNone/>
            </a:pPr>
            <a:endParaRPr lang="pt-BR" sz="1800" dirty="0">
              <a:solidFill>
                <a:srgbClr val="FF0000"/>
              </a:solidFill>
            </a:endParaRPr>
          </a:p>
        </p:txBody>
      </p:sp>
      <p:pic>
        <p:nvPicPr>
          <p:cNvPr id="6" name="Picture 11" descr="deslocamento">
            <a:extLst>
              <a:ext uri="{FF2B5EF4-FFF2-40B4-BE49-F238E27FC236}">
                <a16:creationId xmlns:a16="http://schemas.microsoft.com/office/drawing/2014/main" id="{00239993-52A3-4A6B-9E8C-3C511A3F2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1" r="13271" b="46126"/>
          <a:stretch/>
        </p:blipFill>
        <p:spPr bwMode="auto">
          <a:xfrm>
            <a:off x="2687851" y="1372631"/>
            <a:ext cx="37682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138">
            <a:extLst>
              <a:ext uri="{FF2B5EF4-FFF2-40B4-BE49-F238E27FC236}">
                <a16:creationId xmlns:a16="http://schemas.microsoft.com/office/drawing/2014/main" id="{D05516FB-11C0-4DB1-AFD0-A57C48F59788}"/>
              </a:ext>
            </a:extLst>
          </p:cNvPr>
          <p:cNvSpPr txBox="1">
            <a:spLocks/>
          </p:cNvSpPr>
          <p:nvPr/>
        </p:nvSpPr>
        <p:spPr>
          <a:xfrm>
            <a:off x="1488208" y="3315731"/>
            <a:ext cx="6167579" cy="6070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Sniglet"/>
              <a:buChar char="+"/>
              <a:defRPr sz="2400" b="0" i="0" u="none" strike="noStrike" cap="none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buNone/>
            </a:pPr>
            <a:r>
              <a:rPr lang="pt-BR" sz="2000" dirty="0">
                <a:solidFill>
                  <a:schemeClr val="tx1"/>
                </a:solidFill>
              </a:rPr>
              <a:t>A área da figura formada pelo gráfico </a:t>
            </a:r>
            <a:r>
              <a:rPr lang="pt-BR" sz="2000" b="1" dirty="0">
                <a:solidFill>
                  <a:schemeClr val="tx1"/>
                </a:solidFill>
              </a:rPr>
              <a:t>v x t </a:t>
            </a:r>
            <a:r>
              <a:rPr lang="pt-BR" sz="2000" dirty="0">
                <a:solidFill>
                  <a:schemeClr val="tx1"/>
                </a:solidFill>
              </a:rPr>
              <a:t>fornece o </a:t>
            </a:r>
            <a:r>
              <a:rPr lang="pt-BR" sz="2000" b="1" dirty="0">
                <a:solidFill>
                  <a:schemeClr val="tx1"/>
                </a:solidFill>
              </a:rPr>
              <a:t>deslocamento</a:t>
            </a:r>
            <a:r>
              <a:rPr lang="pt-BR" sz="2000" dirty="0">
                <a:solidFill>
                  <a:schemeClr val="tx1"/>
                </a:solidFill>
              </a:rPr>
              <a:t> do objeto entre os instantes </a:t>
            </a:r>
            <a:r>
              <a:rPr lang="pt-BR" sz="2000" b="1" dirty="0">
                <a:solidFill>
                  <a:schemeClr val="tx1"/>
                </a:solidFill>
              </a:rPr>
              <a:t>t1</a:t>
            </a:r>
            <a:r>
              <a:rPr lang="pt-BR" sz="2000" dirty="0">
                <a:solidFill>
                  <a:schemeClr val="tx1"/>
                </a:solidFill>
              </a:rPr>
              <a:t> e </a:t>
            </a:r>
            <a:r>
              <a:rPr lang="pt-BR" sz="2000" b="1" dirty="0">
                <a:solidFill>
                  <a:schemeClr val="tx1"/>
                </a:solidFill>
              </a:rPr>
              <a:t>t2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  <a:p>
            <a:pPr algn="just">
              <a:buFont typeface="Sniglet"/>
              <a:buNone/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42421877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384C2-90DE-4F5E-9F33-9033F8B3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F7B2DC-86BD-41CE-B326-6B4D83406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sz="1900" b="1" dirty="0">
                <a:solidFill>
                  <a:schemeClr val="tx1"/>
                </a:solidFill>
              </a:rPr>
              <a:t>(UFPE)</a:t>
            </a:r>
            <a:r>
              <a:rPr lang="pt-BR" sz="1900" dirty="0">
                <a:solidFill>
                  <a:schemeClr val="tx1"/>
                </a:solidFill>
              </a:rPr>
              <a:t> O gráfico representa a posição de uma partícula em função do tempo. Qual a velocidade média da partícula, em metros por segundo, entre os instantes t = 2,0 min e t = 6,0 min?</a:t>
            </a:r>
          </a:p>
          <a:p>
            <a:pPr>
              <a:buNone/>
            </a:pPr>
            <a:r>
              <a:rPr lang="pt-BR" sz="1900" dirty="0">
                <a:solidFill>
                  <a:schemeClr val="tx1"/>
                </a:solidFill>
              </a:rPr>
              <a:t>a) 1,5 </a:t>
            </a:r>
          </a:p>
          <a:p>
            <a:pPr>
              <a:buNone/>
            </a:pPr>
            <a:r>
              <a:rPr lang="pt-BR" sz="1900" dirty="0">
                <a:solidFill>
                  <a:schemeClr val="tx1"/>
                </a:solidFill>
              </a:rPr>
              <a:t>b) 4,5</a:t>
            </a:r>
          </a:p>
          <a:p>
            <a:pPr>
              <a:buNone/>
            </a:pPr>
            <a:r>
              <a:rPr lang="pt-BR" sz="1900" dirty="0">
                <a:solidFill>
                  <a:schemeClr val="tx1"/>
                </a:solidFill>
              </a:rPr>
              <a:t>c) 5,5 </a:t>
            </a:r>
          </a:p>
          <a:p>
            <a:pPr>
              <a:buNone/>
            </a:pPr>
            <a:r>
              <a:rPr lang="pt-BR" sz="1900" dirty="0">
                <a:solidFill>
                  <a:schemeClr val="tx1"/>
                </a:solidFill>
              </a:rPr>
              <a:t>d) 2,5 </a:t>
            </a:r>
          </a:p>
          <a:p>
            <a:pPr>
              <a:buNone/>
            </a:pPr>
            <a:r>
              <a:rPr lang="pt-BR" sz="1900" dirty="0">
                <a:solidFill>
                  <a:schemeClr val="tx1"/>
                </a:solidFill>
              </a:rPr>
              <a:t>e) 3,5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D950275-911B-45F0-870B-8465CA7483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2024" y="2449490"/>
            <a:ext cx="2895851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42106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384C2-90DE-4F5E-9F33-9033F8B3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F7B2DC-86BD-41CE-B326-6B4D83406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sz="1900" b="1" dirty="0"/>
              <a:t>(UFPE)</a:t>
            </a:r>
            <a:r>
              <a:rPr lang="pt-BR" sz="1900" dirty="0"/>
              <a:t> O gráfico representa a posição de uma partícula em função do tempo. Qual a velocidade média da partícula, em metros por segundo, entre os instantes t = 2,0 min e t = 6,0 min?</a:t>
            </a:r>
          </a:p>
          <a:p>
            <a:pPr>
              <a:buNone/>
            </a:pPr>
            <a:r>
              <a:rPr lang="pt-BR" sz="1900" dirty="0"/>
              <a:t>a) 1,5 </a:t>
            </a:r>
          </a:p>
          <a:p>
            <a:pPr>
              <a:buNone/>
            </a:pPr>
            <a:r>
              <a:rPr lang="pt-BR" sz="1900" dirty="0"/>
              <a:t>b) 4,5</a:t>
            </a:r>
          </a:p>
          <a:p>
            <a:pPr>
              <a:buNone/>
            </a:pPr>
            <a:r>
              <a:rPr lang="pt-BR" sz="1900" dirty="0"/>
              <a:t>c) 5,5 </a:t>
            </a:r>
          </a:p>
          <a:p>
            <a:pPr>
              <a:buNone/>
            </a:pPr>
            <a:r>
              <a:rPr lang="pt-BR" sz="1900" dirty="0">
                <a:solidFill>
                  <a:srgbClr val="C00000"/>
                </a:solidFill>
              </a:rPr>
              <a:t>d) 2,5 </a:t>
            </a:r>
          </a:p>
          <a:p>
            <a:pPr>
              <a:buNone/>
            </a:pPr>
            <a:r>
              <a:rPr lang="pt-BR" sz="1900" dirty="0"/>
              <a:t>e) 3,5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D950275-911B-45F0-870B-8465CA7483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2024" y="2449490"/>
            <a:ext cx="2895851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77590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1830570" y="2571750"/>
            <a:ext cx="5482857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dirty="0"/>
              <a:t>OBRIGADO!</a:t>
            </a:r>
            <a:endParaRPr lang="e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83934" y="606205"/>
            <a:ext cx="813601" cy="1152128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1660071" y="3789194"/>
            <a:ext cx="582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Patrick Hand SC" panose="020B0604020202020204" charset="0"/>
              </a:rPr>
              <a:t>Professores: José Matheus / </a:t>
            </a:r>
            <a:r>
              <a:rPr lang="pt-BR" sz="1800" dirty="0" err="1">
                <a:latin typeface="Patrick Hand SC" panose="020B0604020202020204" charset="0"/>
              </a:rPr>
              <a:t>Rayanne</a:t>
            </a:r>
            <a:r>
              <a:rPr lang="pt-BR" sz="1800" dirty="0">
                <a:latin typeface="Patrick Hand SC" panose="020B0604020202020204" charset="0"/>
              </a:rPr>
              <a:t> Lira</a:t>
            </a:r>
            <a:endParaRPr lang="pt-BR" sz="18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578" y="606205"/>
            <a:ext cx="1382813" cy="1236200"/>
          </a:xfrm>
          <a:prstGeom prst="rect">
            <a:avLst/>
          </a:prstGeom>
        </p:spPr>
      </p:pic>
      <p:pic>
        <p:nvPicPr>
          <p:cNvPr id="12290" name="Picture 2" descr="Resultado de imagem para TIRIRICA OK">
            <a:extLst>
              <a:ext uri="{FF2B5EF4-FFF2-40B4-BE49-F238E27FC236}">
                <a16:creationId xmlns:a16="http://schemas.microsoft.com/office/drawing/2014/main" id="{4A129928-75B7-45D6-9AC9-2CCAD840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74" y="912019"/>
            <a:ext cx="3559629" cy="186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184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 de movimento</a:t>
            </a:r>
          </a:p>
        </p:txBody>
      </p:sp>
      <p:pic>
        <p:nvPicPr>
          <p:cNvPr id="4100" name="Picture 4" descr="https://s.diaonline.com.br/wp-content/uploads/2017/09/homem-e-preso-suspeito-de-estuprar-adolescente-dentro-de-onibus.jpg">
            <a:extLst>
              <a:ext uri="{FF2B5EF4-FFF2-40B4-BE49-F238E27FC236}">
                <a16:creationId xmlns:a16="http://schemas.microsoft.com/office/drawing/2014/main" id="{03F16D7A-857F-4090-BB96-0A8E52564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692" y="1546475"/>
            <a:ext cx="4058516" cy="2705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32558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4B6B6-B420-443F-9185-47CDAE94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 de movimento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79F8B1-9166-47E5-A580-2BA9E8B75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500" y="1546475"/>
            <a:ext cx="7020900" cy="2706900"/>
          </a:xfrm>
        </p:spPr>
        <p:txBody>
          <a:bodyPr/>
          <a:lstStyle/>
          <a:p>
            <a:pPr algn="ctr">
              <a:buNone/>
            </a:pPr>
            <a:r>
              <a:rPr lang="pt-BR" sz="4000" dirty="0">
                <a:solidFill>
                  <a:schemeClr val="tx1"/>
                </a:solidFill>
              </a:rPr>
              <a:t>Logo, só faz sentido falar que um corpo está em movimento em relação a um </a:t>
            </a:r>
            <a:r>
              <a:rPr lang="pt-BR" sz="4000" b="1" dirty="0">
                <a:solidFill>
                  <a:schemeClr val="tx1"/>
                </a:solidFill>
              </a:rPr>
              <a:t>referencial</a:t>
            </a:r>
            <a:r>
              <a:rPr lang="pt-BR" sz="4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926887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22D93-161E-4F07-BCEA-64EDDFCB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E0D74E-55B7-479B-9CDA-011E5D1A7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500" y="1293733"/>
            <a:ext cx="7020900" cy="2706900"/>
          </a:xfrm>
        </p:spPr>
        <p:txBody>
          <a:bodyPr/>
          <a:lstStyle/>
          <a:p>
            <a:pPr algn="just">
              <a:buNone/>
            </a:pPr>
            <a:r>
              <a:rPr lang="pt-BR" sz="1600" dirty="0"/>
              <a:t>Um professor de Física, durante uma de suas aulas, perguntou aos alunos: </a:t>
            </a:r>
            <a:r>
              <a:rPr lang="pt-BR" sz="1600" b="1" i="1" dirty="0"/>
              <a:t>“Por que podemos dizer que estamos todos em movimento mesmo que sentados em nossas carteiras?”</a:t>
            </a:r>
            <a:endParaRPr lang="pt-BR" sz="1600" b="1" dirty="0"/>
          </a:p>
          <a:p>
            <a:pPr>
              <a:buNone/>
            </a:pPr>
            <a:r>
              <a:rPr lang="pt-BR" sz="1600" dirty="0"/>
              <a:t>Ao dar a resposta correta, um dos alunos disse:</a:t>
            </a:r>
          </a:p>
          <a:p>
            <a:pPr algn="just">
              <a:buNone/>
            </a:pPr>
            <a:r>
              <a:rPr lang="pt-BR" sz="1600" dirty="0"/>
              <a:t>a) Porque o Sol sempre é o referencial adotado, uma vez que é o maior corpo do sistema solar.</a:t>
            </a:r>
          </a:p>
          <a:p>
            <a:pPr algn="just">
              <a:buNone/>
            </a:pPr>
            <a:r>
              <a:rPr lang="pt-BR" sz="1600" dirty="0"/>
              <a:t>b) Porque se adotarmos um referencial no espaço, como a Lua, a Terra estará em movimento e nós nos movimentamos com o planeta.</a:t>
            </a:r>
          </a:p>
          <a:p>
            <a:pPr algn="just">
              <a:buNone/>
            </a:pPr>
            <a:r>
              <a:rPr lang="pt-BR" sz="1600" dirty="0"/>
              <a:t>c) Porque o PET – Engenharia Civil é o melhor PET da UFAL!!!</a:t>
            </a:r>
          </a:p>
          <a:p>
            <a:pPr algn="just">
              <a:buNone/>
            </a:pPr>
            <a:r>
              <a:rPr lang="pt-BR" sz="1600" dirty="0"/>
              <a:t>d) Porque nada pode permanecer totalmente parado</a:t>
            </a:r>
          </a:p>
          <a:p>
            <a:pPr algn="just">
              <a:buNone/>
            </a:pPr>
            <a:r>
              <a:rPr lang="pt-BR" sz="1600" dirty="0"/>
              <a:t>e) N. D. A.</a:t>
            </a:r>
            <a:endParaRPr lang="pt-BR" dirty="0"/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714523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22D93-161E-4F07-BCEA-64EDDFCB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E0D74E-55B7-479B-9CDA-011E5D1A7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500" y="1293733"/>
            <a:ext cx="7020900" cy="2706900"/>
          </a:xfrm>
        </p:spPr>
        <p:txBody>
          <a:bodyPr/>
          <a:lstStyle/>
          <a:p>
            <a:pPr algn="just">
              <a:buNone/>
            </a:pPr>
            <a:r>
              <a:rPr lang="pt-BR" sz="1600" dirty="0"/>
              <a:t>Um professor de Física, durante uma de suas aulas, perguntou aos alunos: </a:t>
            </a:r>
            <a:r>
              <a:rPr lang="pt-BR" sz="1600" b="1" i="1" dirty="0"/>
              <a:t>“Por que podemos dizer que estamos todos em movimento mesmo que sentados em nossas carteiras?”</a:t>
            </a:r>
            <a:endParaRPr lang="pt-BR" sz="1600" b="1" dirty="0"/>
          </a:p>
          <a:p>
            <a:pPr>
              <a:buNone/>
            </a:pPr>
            <a:r>
              <a:rPr lang="pt-BR" sz="1600" dirty="0"/>
              <a:t>Ao dar a resposta correta, um dos alunos disse:</a:t>
            </a:r>
          </a:p>
          <a:p>
            <a:pPr algn="just">
              <a:buNone/>
            </a:pPr>
            <a:r>
              <a:rPr lang="pt-BR" sz="1600" dirty="0"/>
              <a:t>a) Porque o Sol sempre é o referencial adotado, uma vez que é o maior corpo do sistema solar.</a:t>
            </a:r>
          </a:p>
          <a:p>
            <a:pPr algn="just">
              <a:buNone/>
            </a:pPr>
            <a:r>
              <a:rPr lang="pt-BR" sz="1600" dirty="0">
                <a:solidFill>
                  <a:srgbClr val="C00000"/>
                </a:solidFill>
              </a:rPr>
              <a:t>b) Porque se adotarmos um referencial no espaço, como a Lua, a Terra estará em movimento e nós nos movimentamos com o planeta.</a:t>
            </a:r>
          </a:p>
          <a:p>
            <a:pPr algn="just">
              <a:buNone/>
            </a:pPr>
            <a:r>
              <a:rPr lang="pt-BR" sz="1600" dirty="0"/>
              <a:t>c) Porque o PET – Engenharia Civil é o melhor PET da UFAL!!!</a:t>
            </a:r>
          </a:p>
          <a:p>
            <a:pPr algn="just">
              <a:buNone/>
            </a:pPr>
            <a:r>
              <a:rPr lang="pt-BR" sz="1600" dirty="0"/>
              <a:t>d) Porque nada pode permanecer totalmente parado</a:t>
            </a:r>
          </a:p>
          <a:p>
            <a:pPr algn="just">
              <a:buNone/>
            </a:pPr>
            <a:r>
              <a:rPr lang="pt-BR" sz="1600" dirty="0"/>
              <a:t>e) N. D. A.</a:t>
            </a:r>
            <a:endParaRPr lang="pt-BR" dirty="0"/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775074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22D93-161E-4F07-BCEA-64EDDFCB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E0D74E-55B7-479B-9CDA-011E5D1A7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500" y="1293733"/>
            <a:ext cx="7020900" cy="2706900"/>
          </a:xfrm>
        </p:spPr>
        <p:txBody>
          <a:bodyPr/>
          <a:lstStyle/>
          <a:p>
            <a:pPr algn="just">
              <a:buNone/>
            </a:pPr>
            <a:r>
              <a:rPr lang="pt-BR" sz="1700" dirty="0"/>
              <a:t>Com relação às afirmações abaixo, some as que forem corretas:</a:t>
            </a:r>
          </a:p>
          <a:p>
            <a:pPr algn="just">
              <a:buNone/>
            </a:pPr>
            <a:endParaRPr lang="pt-BR" sz="1700" dirty="0"/>
          </a:p>
          <a:p>
            <a:pPr algn="just">
              <a:buNone/>
            </a:pPr>
            <a:r>
              <a:rPr lang="pt-BR" sz="1700" dirty="0"/>
              <a:t>(01) O Sol está em movimento em relação à Terra.</a:t>
            </a:r>
          </a:p>
          <a:p>
            <a:pPr algn="just">
              <a:buNone/>
            </a:pPr>
            <a:r>
              <a:rPr lang="pt-BR" sz="1700" dirty="0"/>
              <a:t>(02) Se um corpo estiver em movimento em relação a um referencial, então o corpo estará em relação a qualquer referencial.</a:t>
            </a:r>
          </a:p>
          <a:p>
            <a:pPr algn="just">
              <a:buNone/>
            </a:pPr>
            <a:r>
              <a:rPr lang="pt-BR" sz="1700" dirty="0"/>
              <a:t>(04) O estudo da trajetória de uma partícula independe do referencial adotado.</a:t>
            </a:r>
          </a:p>
          <a:p>
            <a:pPr algn="just">
              <a:buNone/>
            </a:pPr>
            <a:r>
              <a:rPr lang="pt-BR" sz="1700" dirty="0"/>
              <a:t>(08) Uma criança dormindo pode ou não estar em repouso.</a:t>
            </a:r>
          </a:p>
          <a:p>
            <a:pPr algn="just">
              <a:buNone/>
            </a:pPr>
            <a:r>
              <a:rPr lang="pt-BR" sz="1700" dirty="0"/>
              <a:t>(16) Quando uma criança em um trem diz que as árvores estão se movendo, ela pode estar certa.</a:t>
            </a:r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856632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1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Escritório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B1C84088-359B-4DD0-ABCE-6A054AF04CA1}" vid="{2FF22447-9ECB-4D8F-84E6-266F31316DA1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2489</TotalTime>
  <Words>1560</Words>
  <Application>Microsoft Office PowerPoint</Application>
  <PresentationFormat>Apresentação na tela (16:9)</PresentationFormat>
  <Paragraphs>202</Paragraphs>
  <Slides>47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3" baseType="lpstr">
      <vt:lpstr>Arial</vt:lpstr>
      <vt:lpstr>Sniglet</vt:lpstr>
      <vt:lpstr>Cambria Math</vt:lpstr>
      <vt:lpstr>BankGothic Lt BT</vt:lpstr>
      <vt:lpstr>Patrick Hand SC</vt:lpstr>
      <vt:lpstr>Tema1</vt:lpstr>
      <vt:lpstr>CINEMÁTICA</vt:lpstr>
      <vt:lpstr>Conceito de movimento</vt:lpstr>
      <vt:lpstr>Conceito de movimento</vt:lpstr>
      <vt:lpstr>Conceito de movimento</vt:lpstr>
      <vt:lpstr>Conceito de movimento</vt:lpstr>
      <vt:lpstr>Conceito de movimento</vt:lpstr>
      <vt:lpstr>Exemplo</vt:lpstr>
      <vt:lpstr>Exemplo</vt:lpstr>
      <vt:lpstr>Exemplo</vt:lpstr>
      <vt:lpstr>Exemplo</vt:lpstr>
      <vt:lpstr>Conceito de movimento</vt:lpstr>
      <vt:lpstr>Conceito de movimento</vt:lpstr>
      <vt:lpstr>Trajetória</vt:lpstr>
      <vt:lpstr>Posição e Deslocamento</vt:lpstr>
      <vt:lpstr>Posição e Deslocamento</vt:lpstr>
      <vt:lpstr>Posição e Deslocamento</vt:lpstr>
      <vt:lpstr>Posição e Deslocamento</vt:lpstr>
      <vt:lpstr>Posição e Deslocamento</vt:lpstr>
      <vt:lpstr>Posição e Deslocamento</vt:lpstr>
      <vt:lpstr>Posição e Deslocamento</vt:lpstr>
      <vt:lpstr>Conceito de movimento</vt:lpstr>
      <vt:lpstr>Apresentação do PowerPoint</vt:lpstr>
      <vt:lpstr>Apresentação do PowerPoint</vt:lpstr>
      <vt:lpstr>Velocidade escalar média</vt:lpstr>
      <vt:lpstr>Apresentação do PowerPoint</vt:lpstr>
      <vt:lpstr>Velocidade instantânea</vt:lpstr>
      <vt:lpstr>Funcionamento de um radar</vt:lpstr>
      <vt:lpstr>Exemplo</vt:lpstr>
      <vt:lpstr>Exemplo</vt:lpstr>
      <vt:lpstr>Exercício</vt:lpstr>
      <vt:lpstr>Exercício</vt:lpstr>
      <vt:lpstr>Apresentação do PowerPoint</vt:lpstr>
      <vt:lpstr> </vt:lpstr>
      <vt:lpstr> </vt:lpstr>
      <vt:lpstr>Apresentação do PowerPoint</vt:lpstr>
      <vt:lpstr>FUNÇÃO HORÁRIA DA POSIÇÃO </vt:lpstr>
      <vt:lpstr>Apresentação do PowerPoint</vt:lpstr>
      <vt:lpstr>Exercício</vt:lpstr>
      <vt:lpstr>Exercício</vt:lpstr>
      <vt:lpstr>Exercício</vt:lpstr>
      <vt:lpstr>Exercício</vt:lpstr>
      <vt:lpstr>Diagramas</vt:lpstr>
      <vt:lpstr>Diagramas</vt:lpstr>
      <vt:lpstr>Apresentação do PowerPoint</vt:lpstr>
      <vt:lpstr>Exercício</vt:lpstr>
      <vt:lpstr>Exercício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Hidrostática</dc:title>
  <dc:creator>PC04</dc:creator>
  <cp:lastModifiedBy>PET-03</cp:lastModifiedBy>
  <cp:revision>181</cp:revision>
  <dcterms:modified xsi:type="dcterms:W3CDTF">2019-02-08T19:39:12Z</dcterms:modified>
</cp:coreProperties>
</file>