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5" r:id="rId6"/>
    <p:sldId id="260" r:id="rId7"/>
    <p:sldId id="266" r:id="rId8"/>
    <p:sldId id="267" r:id="rId9"/>
    <p:sldId id="261" r:id="rId10"/>
    <p:sldId id="262" r:id="rId11"/>
    <p:sldId id="263" r:id="rId12"/>
    <p:sldId id="264" r:id="rId13"/>
    <p:sldId id="268" r:id="rId1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ellington" initials="W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70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1-18T19:44:00.844" idx="1">
    <p:pos x="66" y="67"/>
    <p:text>Devemos iniciar abordando a etimologia da palavra e atentr que estudo da vida é diferente de estudo dos seres vivos.
Após esse momento, e antes de passar para o prox slide, podemos peir que eles digam  "então, o que é estudar a vida?"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1-18T21:09:23.709" idx="4">
    <p:pos x="10" y="10"/>
    <p:text>Só para descontrair e mostrar o que geralmente vem na cabeça das pessoas quando falamos em um biológo.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1-18T20:09:53.089" idx="2">
    <p:pos x="98" y="47"/>
    <p:text>Podemos falar rapidamente sobre as áreas destacadas e incluir a opção do Professor de biologia.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1-18T21:08:45.999" idx="3">
    <p:pos x="10" y="10"/>
    <p:text>Podemos comentar sobre como todas as ações de todos os seres vivos e tudo que acontee a todo momento são aplicáveis à biologia.
Para demonstrar podemos chamar um dos estudantes para sentar na frente e faremos uma análise do que esta aconytecendo no seu corpo naquele exato momento e ao seu redor.</p:tex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BF74-BD17-45B1-89F6-C82C254F5CCD}" type="datetimeFigureOut">
              <a:rPr lang="pt-BR" smtClean="0"/>
              <a:t>18/01/2019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6295-9D85-43CA-9DA5-EF836F5F10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052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BF74-BD17-45B1-89F6-C82C254F5CCD}" type="datetimeFigureOut">
              <a:rPr lang="pt-BR" smtClean="0"/>
              <a:t>18/01/2019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6295-9D85-43CA-9DA5-EF836F5F10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641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BF74-BD17-45B1-89F6-C82C254F5CCD}" type="datetimeFigureOut">
              <a:rPr lang="pt-BR" smtClean="0"/>
              <a:t>18/01/2019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6295-9D85-43CA-9DA5-EF836F5F10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499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BF74-BD17-45B1-89F6-C82C254F5CCD}" type="datetimeFigureOut">
              <a:rPr lang="pt-BR" smtClean="0"/>
              <a:t>18/01/2019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6295-9D85-43CA-9DA5-EF836F5F10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6783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BF74-BD17-45B1-89F6-C82C254F5CCD}" type="datetimeFigureOut">
              <a:rPr lang="pt-BR" smtClean="0"/>
              <a:t>18/01/2019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6295-9D85-43CA-9DA5-EF836F5F10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3368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BF74-BD17-45B1-89F6-C82C254F5CCD}" type="datetimeFigureOut">
              <a:rPr lang="pt-BR" smtClean="0"/>
              <a:t>18/01/2019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6295-9D85-43CA-9DA5-EF836F5F10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6388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BF74-BD17-45B1-89F6-C82C254F5CCD}" type="datetimeFigureOut">
              <a:rPr lang="pt-BR" smtClean="0"/>
              <a:t>18/01/2019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6295-9D85-43CA-9DA5-EF836F5F10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05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BF74-BD17-45B1-89F6-C82C254F5CCD}" type="datetimeFigureOut">
              <a:rPr lang="pt-BR" smtClean="0"/>
              <a:t>18/01/2019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6295-9D85-43CA-9DA5-EF836F5F10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174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BF74-BD17-45B1-89F6-C82C254F5CCD}" type="datetimeFigureOut">
              <a:rPr lang="pt-BR" smtClean="0"/>
              <a:t>18/01/2019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6295-9D85-43CA-9DA5-EF836F5F10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6732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BF74-BD17-45B1-89F6-C82C254F5CCD}" type="datetimeFigureOut">
              <a:rPr lang="pt-BR" smtClean="0"/>
              <a:t>18/01/2019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6295-9D85-43CA-9DA5-EF836F5F10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456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BF74-BD17-45B1-89F6-C82C254F5CCD}" type="datetimeFigureOut">
              <a:rPr lang="pt-BR" smtClean="0"/>
              <a:t>18/01/2019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6295-9D85-43CA-9DA5-EF836F5F10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129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9BF74-BD17-45B1-89F6-C82C254F5CCD}" type="datetimeFigureOut">
              <a:rPr lang="pt-BR" smtClean="0"/>
              <a:t>18/01/2019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D6295-9D85-43CA-9DA5-EF836F5F10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711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gif"/><Relationship Id="rId9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12965" y="1988840"/>
            <a:ext cx="3886200" cy="1470025"/>
          </a:xfrm>
        </p:spPr>
        <p:txBody>
          <a:bodyPr>
            <a:normAutofit/>
          </a:bodyPr>
          <a:lstStyle/>
          <a:p>
            <a:r>
              <a:rPr lang="pt-BR" sz="8800" dirty="0" err="1" smtClean="0"/>
              <a:t>iol</a:t>
            </a:r>
            <a:r>
              <a:rPr lang="pt-BR" sz="8800" dirty="0" err="1"/>
              <a:t>o</a:t>
            </a:r>
            <a:r>
              <a:rPr lang="pt-BR" sz="8800" dirty="0" err="1" smtClean="0"/>
              <a:t>gi</a:t>
            </a:r>
            <a:endParaRPr lang="pt-BR" sz="8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42565" y="5013176"/>
            <a:ext cx="6400800" cy="1752600"/>
          </a:xfrm>
        </p:spPr>
        <p:txBody>
          <a:bodyPr/>
          <a:lstStyle/>
          <a:p>
            <a:r>
              <a:rPr lang="pt-BR" i="1" dirty="0" smtClean="0">
                <a:solidFill>
                  <a:schemeClr val="bg2">
                    <a:lumMod val="25000"/>
                  </a:schemeClr>
                </a:solidFill>
              </a:rPr>
              <a:t>“Aquele </a:t>
            </a:r>
            <a:r>
              <a:rPr lang="pt-BR" i="1" dirty="0">
                <a:solidFill>
                  <a:schemeClr val="bg2">
                    <a:lumMod val="25000"/>
                  </a:schemeClr>
                </a:solidFill>
              </a:rPr>
              <a:t>que não luta pelo futuro que quer, deve aceitar o futuro que </a:t>
            </a:r>
            <a:r>
              <a:rPr lang="pt-BR" i="1" dirty="0" smtClean="0">
                <a:solidFill>
                  <a:schemeClr val="bg2">
                    <a:lumMod val="25000"/>
                  </a:schemeClr>
                </a:solidFill>
              </a:rPr>
              <a:t>vier”</a:t>
            </a:r>
          </a:p>
          <a:p>
            <a:pPr algn="r"/>
            <a:r>
              <a:rPr lang="pt-BR" i="1" dirty="0" smtClean="0">
                <a:solidFill>
                  <a:schemeClr val="bg2">
                    <a:lumMod val="25000"/>
                  </a:schemeClr>
                </a:solidFill>
              </a:rPr>
              <a:t>Desconhecido</a:t>
            </a:r>
            <a:endParaRPr lang="pt-BR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979712" y="1700808"/>
            <a:ext cx="223001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600" dirty="0" smtClean="0">
                <a:solidFill>
                  <a:srgbClr val="92D050"/>
                </a:solidFill>
              </a:rPr>
              <a:t>B</a:t>
            </a:r>
            <a:endParaRPr lang="pt-BR" sz="16600" dirty="0">
              <a:solidFill>
                <a:srgbClr val="92D05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044" y="2549659"/>
            <a:ext cx="709915" cy="706760"/>
          </a:xfrm>
          <a:prstGeom prst="rect">
            <a:avLst/>
          </a:prstGeom>
        </p:spPr>
      </p:pic>
      <p:pic>
        <p:nvPicPr>
          <p:cNvPr id="22" name="Picture 2" descr="Resultado de imagem para biologia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060" y="293964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/>
          <p:cNvSpPr txBox="1"/>
          <p:nvPr/>
        </p:nvSpPr>
        <p:spPr>
          <a:xfrm>
            <a:off x="6335329" y="710978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24" name="Picture 4" descr="Resultado de imagem para paespe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145" y="253372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ixaDeTexto 24"/>
          <p:cNvSpPr txBox="1"/>
          <p:nvPr/>
        </p:nvSpPr>
        <p:spPr>
          <a:xfrm>
            <a:off x="4982532" y="710978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2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7893902" y="139299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ixaDeTexto 26"/>
          <p:cNvSpPr txBox="1"/>
          <p:nvPr/>
        </p:nvSpPr>
        <p:spPr>
          <a:xfrm>
            <a:off x="7588001" y="697330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28" name="Picture 10" descr="Resultado de imagem para ENEM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188" y="241473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ixaDeTexto 28"/>
          <p:cNvSpPr txBox="1"/>
          <p:nvPr/>
        </p:nvSpPr>
        <p:spPr>
          <a:xfrm>
            <a:off x="3802414" y="703617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</p:spTree>
    <p:extLst>
      <p:ext uri="{BB962C8B-B14F-4D97-AF65-F5344CB8AC3E}">
        <p14:creationId xmlns:p14="http://schemas.microsoft.com/office/powerpoint/2010/main" val="304034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" y="116632"/>
            <a:ext cx="9036496" cy="3168351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056"/>
            <a:ext cx="9144000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5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8720"/>
            <a:ext cx="7579996" cy="5401543"/>
          </a:xfrm>
        </p:spPr>
      </p:pic>
    </p:spTree>
    <p:extLst>
      <p:ext uri="{BB962C8B-B14F-4D97-AF65-F5344CB8AC3E}">
        <p14:creationId xmlns:p14="http://schemas.microsoft.com/office/powerpoint/2010/main" val="47267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https://www.youtube.com/watch?v=mzMELsm6h18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94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55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532" y="972588"/>
            <a:ext cx="8229600" cy="1143000"/>
          </a:xfrm>
        </p:spPr>
        <p:txBody>
          <a:bodyPr/>
          <a:lstStyle/>
          <a:p>
            <a:r>
              <a:rPr lang="pt-BR" dirty="0" smtClean="0"/>
              <a:t>Momento clichê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7882" y="2057823"/>
            <a:ext cx="8229600" cy="4525963"/>
          </a:xfrm>
        </p:spPr>
        <p:txBody>
          <a:bodyPr/>
          <a:lstStyle/>
          <a:p>
            <a:r>
              <a:rPr lang="el-GR" dirty="0"/>
              <a:t>βίος </a:t>
            </a:r>
            <a:r>
              <a:rPr lang="pt-BR" dirty="0" smtClean="0"/>
              <a:t> (</a:t>
            </a:r>
            <a:r>
              <a:rPr lang="pt-BR" dirty="0" err="1" smtClean="0"/>
              <a:t>bios</a:t>
            </a:r>
            <a:r>
              <a:rPr lang="pt-BR" dirty="0" smtClean="0"/>
              <a:t>) = vida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Sufixo –</a:t>
            </a:r>
            <a:r>
              <a:rPr lang="pt-BR" dirty="0" err="1" smtClean="0"/>
              <a:t>logia</a:t>
            </a:r>
            <a:r>
              <a:rPr lang="pt-BR" dirty="0" smtClean="0"/>
              <a:t> = conhecimento de, ciência de, estudo de(o)</a:t>
            </a:r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115616" y="4941168"/>
            <a:ext cx="72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solidFill>
                  <a:srgbClr val="FF0000"/>
                </a:solidFill>
              </a:rPr>
              <a:t>ESTUDO DA VIDA</a:t>
            </a:r>
            <a:endParaRPr lang="pt-BR" sz="4400" dirty="0">
              <a:solidFill>
                <a:srgbClr val="FF0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677868"/>
            <a:ext cx="2286000" cy="1285875"/>
          </a:xfrm>
          <a:prstGeom prst="rect">
            <a:avLst/>
          </a:prstGeom>
        </p:spPr>
      </p:pic>
      <p:pic>
        <p:nvPicPr>
          <p:cNvPr id="16" name="Picture 2" descr="Resultado de imagem para biologia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060" y="293964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6335329" y="710978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18" name="Picture 4" descr="Resultado de imagem para paespe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145" y="253372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4982532" y="710978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20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7893902" y="139299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7588001" y="697330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22" name="Picture 10" descr="Resultado de imagem para ENEM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188" y="241473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/>
          <p:cNvSpPr txBox="1"/>
          <p:nvPr/>
        </p:nvSpPr>
        <p:spPr>
          <a:xfrm>
            <a:off x="3802414" y="703617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</p:spTree>
    <p:extLst>
      <p:ext uri="{BB962C8B-B14F-4D97-AF65-F5344CB8AC3E}">
        <p14:creationId xmlns:p14="http://schemas.microsoft.com/office/powerpoint/2010/main" val="261023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03394"/>
            <a:ext cx="4535066" cy="28575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95" y="3789040"/>
            <a:ext cx="4095750" cy="27146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44824"/>
            <a:ext cx="2857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3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/>
          <a:lstStyle/>
          <a:p>
            <a:r>
              <a:rPr lang="pt-BR" dirty="0" smtClean="0"/>
              <a:t>Onde um biólogo pode atuar?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1"/>
          </p:nvPr>
        </p:nvSpPr>
        <p:spPr>
          <a:xfrm>
            <a:off x="395536" y="2204864"/>
            <a:ext cx="4038600" cy="4525963"/>
          </a:xfrm>
        </p:spPr>
        <p:txBody>
          <a:bodyPr>
            <a:normAutofit/>
          </a:bodyPr>
          <a:lstStyle/>
          <a:p>
            <a:pPr fontAlgn="base"/>
            <a:r>
              <a:rPr lang="pt-BR" dirty="0">
                <a:solidFill>
                  <a:srgbClr val="FF0000"/>
                </a:solidFill>
              </a:rPr>
              <a:t>biologia forense</a:t>
            </a:r>
          </a:p>
          <a:p>
            <a:pPr fontAlgn="base"/>
            <a:r>
              <a:rPr lang="pt-BR" dirty="0"/>
              <a:t>biologia molecular</a:t>
            </a:r>
          </a:p>
          <a:p>
            <a:pPr fontAlgn="base"/>
            <a:r>
              <a:rPr lang="pt-BR" dirty="0" err="1"/>
              <a:t>biorremediação</a:t>
            </a:r>
            <a:endParaRPr lang="pt-BR" dirty="0"/>
          </a:p>
          <a:p>
            <a:pPr fontAlgn="base"/>
            <a:r>
              <a:rPr lang="pt-BR" dirty="0">
                <a:solidFill>
                  <a:srgbClr val="FF0000"/>
                </a:solidFill>
              </a:rPr>
              <a:t>genética</a:t>
            </a:r>
          </a:p>
          <a:p>
            <a:pPr fontAlgn="base"/>
            <a:r>
              <a:rPr lang="pt-BR" dirty="0" smtClean="0"/>
              <a:t>gerenciamento costeiro</a:t>
            </a:r>
          </a:p>
          <a:p>
            <a:pPr fontAlgn="base"/>
            <a:r>
              <a:rPr lang="pt-BR" dirty="0" smtClean="0">
                <a:solidFill>
                  <a:srgbClr val="FF0000"/>
                </a:solidFill>
              </a:rPr>
              <a:t>meio ambiente</a:t>
            </a:r>
          </a:p>
          <a:p>
            <a:pPr fontAlgn="base"/>
            <a:r>
              <a:rPr lang="pt-BR" dirty="0" smtClean="0"/>
              <a:t>microbiologia</a:t>
            </a:r>
          </a:p>
          <a:p>
            <a:pPr fontAlgn="base"/>
            <a:r>
              <a:rPr lang="pt-BR" dirty="0" smtClean="0">
                <a:solidFill>
                  <a:srgbClr val="FF0000"/>
                </a:solidFill>
              </a:rPr>
              <a:t>zoologia</a:t>
            </a:r>
          </a:p>
          <a:p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>
          <a:xfrm>
            <a:off x="4572000" y="2304728"/>
            <a:ext cx="4038600" cy="4525963"/>
          </a:xfrm>
        </p:spPr>
        <p:txBody>
          <a:bodyPr>
            <a:normAutofit/>
          </a:bodyPr>
          <a:lstStyle/>
          <a:p>
            <a:pPr fontAlgn="base"/>
            <a:r>
              <a:rPr lang="pt-BR" dirty="0"/>
              <a:t>bioinformática</a:t>
            </a:r>
          </a:p>
          <a:p>
            <a:pPr fontAlgn="base"/>
            <a:r>
              <a:rPr lang="pt-BR" dirty="0"/>
              <a:t>biologia de organismos aquáticos</a:t>
            </a:r>
          </a:p>
          <a:p>
            <a:pPr fontAlgn="base"/>
            <a:r>
              <a:rPr lang="pt-BR" dirty="0" smtClean="0"/>
              <a:t>controle </a:t>
            </a:r>
            <a:r>
              <a:rPr lang="pt-BR" dirty="0"/>
              <a:t>de pragas e </a:t>
            </a:r>
            <a:r>
              <a:rPr lang="pt-BR" dirty="0" smtClean="0"/>
              <a:t>vetores</a:t>
            </a:r>
            <a:endParaRPr lang="pt-BR" dirty="0"/>
          </a:p>
          <a:p>
            <a:pPr fontAlgn="base"/>
            <a:r>
              <a:rPr lang="pt-BR" dirty="0" smtClean="0">
                <a:solidFill>
                  <a:srgbClr val="FF0000"/>
                </a:solidFill>
              </a:rPr>
              <a:t>biotecnologia</a:t>
            </a:r>
            <a:endParaRPr lang="pt-BR" dirty="0">
              <a:solidFill>
                <a:srgbClr val="FF0000"/>
              </a:solidFill>
            </a:endParaRPr>
          </a:p>
          <a:p>
            <a:endParaRPr lang="pt-BR" dirty="0"/>
          </a:p>
        </p:txBody>
      </p:sp>
      <p:pic>
        <p:nvPicPr>
          <p:cNvPr id="8" name="Picture 2" descr="Resultado de imagem para biologia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060" y="293964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335329" y="710978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4" descr="Resultado de imagem para paespe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145" y="253372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4982532" y="710978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12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7893902" y="139299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7588001" y="697330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14" name="Picture 10" descr="Resultado de imagem para ENEM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188" y="241473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3802414" y="703617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</p:spTree>
    <p:extLst>
      <p:ext uri="{BB962C8B-B14F-4D97-AF65-F5344CB8AC3E}">
        <p14:creationId xmlns:p14="http://schemas.microsoft.com/office/powerpoint/2010/main" val="119278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Onde usamos a biologia</a:t>
            </a:r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84784"/>
            <a:ext cx="3794150" cy="4472331"/>
          </a:xfrm>
        </p:spPr>
      </p:pic>
    </p:spTree>
    <p:extLst>
      <p:ext uri="{BB962C8B-B14F-4D97-AF65-F5344CB8AC3E}">
        <p14:creationId xmlns:p14="http://schemas.microsoft.com/office/powerpoint/2010/main" val="370041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3802414" y="703617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7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m para biologia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060" y="293964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335329" y="710978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4" descr="Resultado de imagem para paespe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145" y="253372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4982532" y="710978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12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7893902" y="139299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7588001" y="697330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14" name="Picture 10" descr="Resultado de imagem para ENEM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188" y="241473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216650"/>
            <a:ext cx="8229600" cy="1143000"/>
          </a:xfrm>
        </p:spPr>
        <p:txBody>
          <a:bodyPr/>
          <a:lstStyle/>
          <a:p>
            <a:r>
              <a:rPr lang="pt-BR" dirty="0" smtClean="0"/>
              <a:t>Biologia no Enem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89948" y="2241130"/>
            <a:ext cx="3394720" cy="4525963"/>
          </a:xfrm>
        </p:spPr>
        <p:txBody>
          <a:bodyPr>
            <a:normAutofit/>
          </a:bodyPr>
          <a:lstStyle/>
          <a:p>
            <a:r>
              <a:rPr lang="pt-BR" dirty="0" smtClean="0"/>
              <a:t>Genética</a:t>
            </a:r>
          </a:p>
          <a:p>
            <a:r>
              <a:rPr lang="pt-BR" dirty="0" smtClean="0"/>
              <a:t>Microbiologia</a:t>
            </a:r>
          </a:p>
          <a:p>
            <a:r>
              <a:rPr lang="pt-BR" dirty="0" smtClean="0"/>
              <a:t>Ecologia</a:t>
            </a:r>
          </a:p>
          <a:p>
            <a:r>
              <a:rPr lang="pt-BR" dirty="0" smtClean="0"/>
              <a:t>Fisiologia animal/humana</a:t>
            </a:r>
          </a:p>
          <a:p>
            <a:r>
              <a:rPr lang="pt-BR" dirty="0" smtClean="0"/>
              <a:t>Citologia</a:t>
            </a:r>
          </a:p>
          <a:p>
            <a:r>
              <a:rPr lang="pt-BR" dirty="0" smtClean="0"/>
              <a:t>Botânica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532" y="2250977"/>
            <a:ext cx="276225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9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t-BR" dirty="0"/>
              <a:t>Em uma aula de zoologia, a professora colocou sobre a bancada do laboratório três bandejas com artrópodes, divididos segundo as características que seguem:</a:t>
            </a:r>
          </a:p>
          <a:p>
            <a:r>
              <a:rPr lang="pt-BR" dirty="0"/>
              <a:t>Bandeja 1: animais com corpo dividido em cefalotórax e abdome, dois pares de antenas e respiração branquial.</a:t>
            </a:r>
          </a:p>
          <a:p>
            <a:r>
              <a:rPr lang="pt-BR" dirty="0"/>
              <a:t>Bandeja 2: animais com um par de antenas, três pares de patas e corpo dividido em cabeça, tórax e abdome.</a:t>
            </a:r>
          </a:p>
          <a:p>
            <a:r>
              <a:rPr lang="pt-BR" dirty="0"/>
              <a:t>Bandeja 3: animais sem antenas, quatro pares de patas e corpo dividido em cefalotórax e abdome.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Com </a:t>
            </a:r>
            <a:r>
              <a:rPr lang="pt-BR" dirty="0"/>
              <a:t>base nessas características, podemos afirmar que os animais das bandejas 1, 2 e 3 pertencem, respectivamente, às classes </a:t>
            </a:r>
            <a:r>
              <a:rPr lang="pt-BR" dirty="0" smtClean="0"/>
              <a:t>dos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/>
              <a:t> a)insetos, aracnídeos e crustáceos.</a:t>
            </a:r>
          </a:p>
          <a:p>
            <a:pPr marL="0" indent="0">
              <a:buNone/>
            </a:pPr>
            <a:r>
              <a:rPr lang="pt-BR" dirty="0"/>
              <a:t> b)aracnídeos, insetos e crustáceos.</a:t>
            </a:r>
          </a:p>
          <a:p>
            <a:pPr marL="0" indent="0">
              <a:buNone/>
            </a:pPr>
            <a:r>
              <a:rPr lang="pt-BR" dirty="0"/>
              <a:t> c)insetos, crustáceos e aracnídeos.</a:t>
            </a:r>
          </a:p>
          <a:p>
            <a:pPr marL="0" indent="0">
              <a:buNone/>
            </a:pPr>
            <a:r>
              <a:rPr lang="pt-BR" dirty="0"/>
              <a:t> d)crustáceos, insetos e aracnídeos.</a:t>
            </a:r>
          </a:p>
          <a:p>
            <a:pPr marL="0" indent="0">
              <a:buNone/>
            </a:pPr>
            <a:r>
              <a:rPr lang="pt-BR" dirty="0" smtClean="0"/>
              <a:t>e)crustáceos</a:t>
            </a:r>
            <a:r>
              <a:rPr lang="pt-BR" dirty="0"/>
              <a:t>, aracnídeos e insetos.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419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64087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b="1" dirty="0"/>
              <a:t>(ENEM 2017, Rosa, Q92) </a:t>
            </a:r>
            <a:r>
              <a:rPr lang="pt-BR" dirty="0"/>
              <a:t>Uma das estratégias para conservação de alimentos é o salgamento, adição de cloreto de sódio (</a:t>
            </a:r>
            <a:r>
              <a:rPr lang="pt-BR" dirty="0" err="1"/>
              <a:t>NaCl</a:t>
            </a:r>
            <a:r>
              <a:rPr lang="pt-BR" dirty="0"/>
              <a:t>), historicamente utilizado por tropeiros, vaqueiros e sertanejos para conservar carnes de boi, porco e peixe.</a:t>
            </a:r>
          </a:p>
          <a:p>
            <a:pPr marL="0" indent="0">
              <a:buNone/>
            </a:pPr>
            <a:r>
              <a:rPr lang="pt-BR" dirty="0"/>
              <a:t>O que ocorre com as células presentes nos alimentos preservados com essa técnica</a:t>
            </a:r>
            <a:r>
              <a:rPr lang="pt-BR" dirty="0" smtClean="0"/>
              <a:t>?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(A) O sal adicionado diminui a concentração de solutos em seu interior.</a:t>
            </a:r>
          </a:p>
          <a:p>
            <a:r>
              <a:rPr lang="pt-BR" dirty="0"/>
              <a:t>(B) O sal adicionado desorganiza e destrói suas membranas plasmáticas.</a:t>
            </a:r>
          </a:p>
          <a:p>
            <a:r>
              <a:rPr lang="pt-BR" dirty="0"/>
              <a:t>(C) A adição de sal altera as propriedades de suas membranas plasmáticas.</a:t>
            </a:r>
          </a:p>
          <a:p>
            <a:r>
              <a:rPr lang="pt-BR" dirty="0"/>
              <a:t>(D) Os íons Na</a:t>
            </a:r>
            <a:r>
              <a:rPr lang="pt-BR" baseline="30000" dirty="0"/>
              <a:t>+</a:t>
            </a:r>
            <a:r>
              <a:rPr lang="pt-BR" dirty="0"/>
              <a:t> e Cl</a:t>
            </a:r>
            <a:r>
              <a:rPr lang="pt-BR" baseline="30000" dirty="0"/>
              <a:t>–</a:t>
            </a:r>
            <a:r>
              <a:rPr lang="pt-BR" dirty="0"/>
              <a:t> provenientes da dissociação do sal entram livremente nelas.</a:t>
            </a:r>
          </a:p>
          <a:p>
            <a:r>
              <a:rPr lang="pt-BR" dirty="0"/>
              <a:t>(E) A grande concentração de sal no meio extracelular provoca a saída de água de dentro delas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874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929282"/>
            <a:ext cx="8229600" cy="1143000"/>
          </a:xfrm>
        </p:spPr>
        <p:txBody>
          <a:bodyPr/>
          <a:lstStyle/>
          <a:p>
            <a:r>
              <a:rPr lang="pt-BR" dirty="0" smtClean="0"/>
              <a:t>Para além do ENEM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984" y="2301317"/>
            <a:ext cx="4688767" cy="4525963"/>
          </a:xfrm>
        </p:spPr>
      </p:pic>
      <p:pic>
        <p:nvPicPr>
          <p:cNvPr id="6" name="Picture 2" descr="Resultado de imagem para biologia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060" y="293964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6335329" y="710978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4" descr="Resultado de imagem para paespe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145" y="253372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982532" y="710978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7893902" y="139299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7588001" y="697330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12" name="Picture 10" descr="Resultado de imagem para ENEM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188" y="241473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3802414" y="703617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</p:spTree>
    <p:extLst>
      <p:ext uri="{BB962C8B-B14F-4D97-AF65-F5344CB8AC3E}">
        <p14:creationId xmlns:p14="http://schemas.microsoft.com/office/powerpoint/2010/main" val="39400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317</Words>
  <Application>Microsoft Office PowerPoint</Application>
  <PresentationFormat>Apresentação na tela (4:3)</PresentationFormat>
  <Paragraphs>92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4" baseType="lpstr">
      <vt:lpstr>Tema do Office</vt:lpstr>
      <vt:lpstr>iologi</vt:lpstr>
      <vt:lpstr>Momento clichê </vt:lpstr>
      <vt:lpstr>Apresentação do PowerPoint</vt:lpstr>
      <vt:lpstr>Onde um biólogo pode atuar?</vt:lpstr>
      <vt:lpstr>Onde usamos a biologia</vt:lpstr>
      <vt:lpstr>Biologia no Enem</vt:lpstr>
      <vt:lpstr>Apresentação do PowerPoint</vt:lpstr>
      <vt:lpstr>Apresentação do PowerPoint</vt:lpstr>
      <vt:lpstr>Para além do ENEM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Wellington</dc:creator>
  <cp:lastModifiedBy>Wellington</cp:lastModifiedBy>
  <cp:revision>12</cp:revision>
  <dcterms:created xsi:type="dcterms:W3CDTF">2019-01-18T21:27:22Z</dcterms:created>
  <dcterms:modified xsi:type="dcterms:W3CDTF">2019-01-18T23:31:08Z</dcterms:modified>
</cp:coreProperties>
</file>