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sldIdLst>
    <p:sldId id="258" r:id="rId2"/>
    <p:sldId id="259" r:id="rId3"/>
    <p:sldId id="260" r:id="rId4"/>
    <p:sldId id="257" r:id="rId5"/>
    <p:sldId id="295" r:id="rId6"/>
    <p:sldId id="296" r:id="rId7"/>
    <p:sldId id="297" r:id="rId8"/>
    <p:sldId id="298" r:id="rId9"/>
    <p:sldId id="301" r:id="rId10"/>
    <p:sldId id="303" r:id="rId11"/>
    <p:sldId id="299" r:id="rId12"/>
    <p:sldId id="300" r:id="rId13"/>
    <p:sldId id="302" r:id="rId14"/>
    <p:sldId id="261" r:id="rId15"/>
    <p:sldId id="263" r:id="rId16"/>
    <p:sldId id="305" r:id="rId17"/>
    <p:sldId id="291" r:id="rId18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5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D687FE-E1B8-4442-934D-98041DD1A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0453F30-AFBA-4C1A-8D7C-7DFDE4A96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1C9CECC-F2EE-4BCD-A695-FD555D9E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5DE6307-C911-4F39-9589-FA12F50A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8C79C0E-CCB3-4B48-916F-E1AA859F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4C661-697A-4079-ACB3-AF6E069B9FAB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269804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12346E-A6FE-4602-9C4F-1C6BF5D3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3DFCB1E4-E4C9-4ACE-AEB9-9EDABEEF4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6B303F8-84CF-47CD-B9FD-7E8A5D82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A79732C-8BD9-4B56-A24F-7F7B709F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29505E9-B445-48FA-9BE8-EBFBB88F8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D5F4-D5A1-4F0A-963C-FF9348EEBD40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315050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37534C3-BB5F-4BCC-AB35-0F03CA73B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3ECC752-1349-4AD8-8226-D3C0A57C1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C3E801B-4E22-4A0F-A8C2-5274CE95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514B4B6-4C96-4548-8F0D-372128653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622F84B-83D3-4C12-B7A1-C21CF81E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B5ED0-B0C9-4FCE-8B2C-DD0FC04017CF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58390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18866B-863F-48C0-BE30-9853E505D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06326FF-4D7B-438A-802F-D9200CAA8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58C0721-9BF7-4B68-B938-01B4C3E35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2316976-EF6C-4EE2-A667-6789B7925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D16297B-9317-4097-8207-FC8259A9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DE09C-DFEA-4510-AF1A-BC9010031B37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59704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A57C48-D3B3-4D5C-890A-63342784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8B2017F-524B-4436-9DC7-46EF73F0A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2CB998F-2DEB-4101-89A4-028945194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B80B0A9-4CE8-4286-8067-38747029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7ADABC2-FD3C-4E63-A261-DD7E17D2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148E2-4CB3-4994-8D05-DC4F5E83503B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46962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C6B4D6-34FD-4C83-A6D4-8797A3C5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C1F7978-9684-4A37-B67B-9B824DD36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493161D1-1E90-4590-9F6F-3A45E1A49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EC3DDDCB-F414-4692-8664-A1B065F4F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B1195DE-A4DB-45C1-8DAD-E1286C82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2073550-56AE-43F3-9DC9-4CF8DB1FC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019AD-473C-43B8-A8DC-07558CD9AA35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280528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B7BC0F-AE90-46F4-8CA0-F0EBECCD8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8E449DBC-D185-428B-B78C-2561E5933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5BD6D35-4222-4BBA-97E2-52EAD97FB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772CE963-B2BA-4CA2-983A-808E93CABE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334C2FDD-5A39-4BFD-889F-84ACC75C3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2E7AC566-5C12-4C64-A93A-02250928D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2B9FB6F6-D1FB-4387-99A0-76512CDA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45A82DC0-CF95-4C2B-AB6A-E430C6E1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26622-D268-4514-B8C3-2E35293569EA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265010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4A2AC3-AEBB-493B-8F14-77512D2E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4BA50582-F702-4530-9B4E-5D0F27B0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1D9C921F-244B-418B-AD4B-82646A9F7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49667120-7458-4B3B-B37A-B71AAE36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DC8AC-450D-4116-8246-2D7CDE72695D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357518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B31E1101-AD69-4565-B088-29B38870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8232A16D-841A-4C54-9579-3F2CEC7FF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A0A7B31D-2351-4B87-A614-D002E4A9C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EF3BA-EE5F-4A25-AF3D-1AC480F8CEE3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67751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D7AAEB-9CB4-4CDF-B238-98A1B5D09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6873ADA-006E-4BDF-BCE3-5CB1F634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75BDCDD0-7E0C-4A45-ADBB-3F8CEAEAA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49B6F87-093B-4F91-A704-9EFDBEDD3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4B16681-5DD9-4F32-8E75-1165CF96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EAA3BD3-787B-4838-9386-AF53A121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303C8-B61C-44C3-AE98-DB7AB3E4EEC4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56757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628FDF-D13D-49EA-B2CB-44CE4AB2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FC1DFCFD-24E0-490A-86BF-97B71E3474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C5A00BD0-DD6F-4232-B700-42E8603FF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1C3D23B-7E6F-434E-BDCF-85F11FCE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6698936-46AA-4CD6-BCAE-15334E4A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F8E33F0E-59C5-49A9-9BF4-DCE400B83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C75DE-F46A-4908-A053-8EBDD8603C2D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85734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FE58AD09-ACDD-4A34-8845-B90EEA675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7FC64859-CFC1-4143-8E5F-8945B5FD85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/>
              <a:t>Haga clic para modificar el estilo de texto del patrón</a:t>
            </a:r>
          </a:p>
          <a:p>
            <a:pPr lvl="1"/>
            <a:r>
              <a:rPr lang="es-ES" altLang="pt-BR"/>
              <a:t>Segundo nivel</a:t>
            </a:r>
          </a:p>
          <a:p>
            <a:pPr lvl="2"/>
            <a:r>
              <a:rPr lang="es-ES" altLang="pt-BR"/>
              <a:t>Tercer nivel</a:t>
            </a:r>
          </a:p>
          <a:p>
            <a:pPr lvl="3"/>
            <a:r>
              <a:rPr lang="es-ES" altLang="pt-BR"/>
              <a:t>Cuarto nivel</a:t>
            </a:r>
          </a:p>
          <a:p>
            <a:pPr lvl="4"/>
            <a:r>
              <a:rPr lang="es-ES" altLang="pt-BR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D8ECA17-5CA2-4BFA-9208-B62F251286C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6DF33818-38A2-44E3-B999-5D659D3092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822A0978-73CE-4BEA-800F-D59FE8598D0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ECE5877-94B4-4225-AD17-1D00569590DB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58708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erramenta, tesoura, par&#10;&#10;Descrição gerada com muito alta confiança">
            <a:extLst>
              <a:ext uri="{FF2B5EF4-FFF2-40B4-BE49-F238E27FC236}">
                <a16:creationId xmlns:a16="http://schemas.microsoft.com/office/drawing/2014/main" xmlns="" id="{50C35B99-2C17-4E1C-ADAE-C56FA0868F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60" y="2937039"/>
            <a:ext cx="1342680" cy="1342680"/>
          </a:xfrm>
          <a:prstGeom prst="rect">
            <a:avLst/>
          </a:prstGeom>
        </p:spPr>
      </p:pic>
      <p:pic>
        <p:nvPicPr>
          <p:cNvPr id="5" name="Espaço Reservado para Conteúdo 4" descr="Uma imagem contendo céu, edifício&#10;&#10;Descrição gerada com muito alta confiança">
            <a:extLst>
              <a:ext uri="{FF2B5EF4-FFF2-40B4-BE49-F238E27FC236}">
                <a16:creationId xmlns:a16="http://schemas.microsoft.com/office/drawing/2014/main" xmlns="" id="{3420024D-BCF3-4C4B-8D59-DD25CFC321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0925" y="2258950"/>
            <a:ext cx="3510150" cy="2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 descr="Uma imagem contendo arma, ao ar livre, bomba de hidrogênio, fumaça&#10;&#10;Descrição gerada com muito alta confiança">
            <a:extLst>
              <a:ext uri="{FF2B5EF4-FFF2-40B4-BE49-F238E27FC236}">
                <a16:creationId xmlns:a16="http://schemas.microsoft.com/office/drawing/2014/main" xmlns="" id="{B2F5A621-B28E-4E7B-8951-E0DD4CB141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37" y="652300"/>
            <a:ext cx="4648125" cy="5553400"/>
          </a:xfrm>
          <a:prstGeom prst="rect">
            <a:avLst/>
          </a:prstGeom>
        </p:spPr>
      </p:pic>
      <p:pic>
        <p:nvPicPr>
          <p:cNvPr id="7" name="Imagem 6" descr="Uma imagem contendo objeto, relógio, preto&#10;&#10;Descrição gerada com muito alta confiança">
            <a:extLst>
              <a:ext uri="{FF2B5EF4-FFF2-40B4-BE49-F238E27FC236}">
                <a16:creationId xmlns:a16="http://schemas.microsoft.com/office/drawing/2014/main" xmlns="" id="{21B60BCE-1AB7-4CFC-A153-BE1E6C408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0"/>
            <a:ext cx="6858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2CC4DB2-B12A-4538-B3A1-38468A42CB67}"/>
              </a:ext>
            </a:extLst>
          </p:cNvPr>
          <p:cNvSpPr txBox="1"/>
          <p:nvPr/>
        </p:nvSpPr>
        <p:spPr>
          <a:xfrm>
            <a:off x="2941608" y="2432649"/>
            <a:ext cx="5779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Prestige Elite Std" panose="02060509020206020304" pitchFamily="49" charset="0"/>
              </a:rPr>
              <a:t>Quais características possibilitaram isso?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8DF0B8D-3D81-4DE8-8E0E-82AA5827978F}"/>
              </a:ext>
            </a:extLst>
          </p:cNvPr>
          <p:cNvSpPr txBox="1"/>
          <p:nvPr/>
        </p:nvSpPr>
        <p:spPr>
          <a:xfrm>
            <a:off x="4658263" y="241540"/>
            <a:ext cx="4581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Protetor solar fator 1000000</a:t>
            </a:r>
          </a:p>
        </p:txBody>
      </p:sp>
      <p:pic>
        <p:nvPicPr>
          <p:cNvPr id="4" name="Imagem 3" descr="Uma imagem contendo animal&#10;&#10;Descrição gerada com alta confiança">
            <a:extLst>
              <a:ext uri="{FF2B5EF4-FFF2-40B4-BE49-F238E27FC236}">
                <a16:creationId xmlns:a16="http://schemas.microsoft.com/office/drawing/2014/main" xmlns="" id="{A70B880D-73E3-44AD-B459-E43A403FA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95" y="1659236"/>
            <a:ext cx="9407188" cy="3809911"/>
          </a:xfrm>
          <a:prstGeom prst="rect">
            <a:avLst/>
          </a:prstGeom>
        </p:spPr>
      </p:pic>
      <p:pic>
        <p:nvPicPr>
          <p:cNvPr id="6" name="Imagem 5" descr="Uma imagem contendo estrela, objeto ao ar livre&#10;&#10;Descrição gerada com muito alta confiança">
            <a:extLst>
              <a:ext uri="{FF2B5EF4-FFF2-40B4-BE49-F238E27FC236}">
                <a16:creationId xmlns:a16="http://schemas.microsoft.com/office/drawing/2014/main" xmlns="" id="{FA8988C3-F2FD-424F-92CF-800C4D975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AC5C585-D621-497D-9EC1-EF50A5272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72" y="813112"/>
            <a:ext cx="6443655" cy="523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8DF0B8D-3D81-4DE8-8E0E-82AA5827978F}"/>
              </a:ext>
            </a:extLst>
          </p:cNvPr>
          <p:cNvSpPr txBox="1"/>
          <p:nvPr/>
        </p:nvSpPr>
        <p:spPr>
          <a:xfrm>
            <a:off x="4658264" y="241540"/>
            <a:ext cx="4071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latin typeface="Comic Sans MS" panose="030F0702030302020204" pitchFamily="66" charset="0"/>
              </a:rPr>
              <a:t>Um pálido ponto azul</a:t>
            </a:r>
            <a:endParaRPr lang="pt-BR" sz="2400" dirty="0">
              <a:latin typeface="Comic Sans MS" panose="030F0702030302020204" pitchFamily="66" charset="0"/>
            </a:endParaRPr>
          </a:p>
        </p:txBody>
      </p:sp>
      <p:pic>
        <p:nvPicPr>
          <p:cNvPr id="4" name="Imagem 3" descr="Uma imagem contendo céu noturno&#10;&#10;Descrição gerada com alta confiança">
            <a:extLst>
              <a:ext uri="{FF2B5EF4-FFF2-40B4-BE49-F238E27FC236}">
                <a16:creationId xmlns:a16="http://schemas.microsoft.com/office/drawing/2014/main" xmlns="" id="{897A4861-AD16-4ABD-8822-7A82CFBF9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74" y="1082435"/>
            <a:ext cx="7512251" cy="5534025"/>
          </a:xfrm>
          <a:prstGeom prst="rect">
            <a:avLst/>
          </a:prstGeom>
        </p:spPr>
      </p:pic>
      <p:pic>
        <p:nvPicPr>
          <p:cNvPr id="8" name="Imagem 7" descr="Uma imagem contendo satélite, mesa, próximo&#10;&#10;Descrição gerada com alta confiança">
            <a:extLst>
              <a:ext uri="{FF2B5EF4-FFF2-40B4-BE49-F238E27FC236}">
                <a16:creationId xmlns:a16="http://schemas.microsoft.com/office/drawing/2014/main" xmlns="" id="{664FA81B-7E3E-4E3D-B0D5-42307B3264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pic>
        <p:nvPicPr>
          <p:cNvPr id="6" name="Imagem 5" descr="Uma imagem contendo água, pipa, voando&#10;&#10;Descrição gerada com muito alta confiança">
            <a:extLst>
              <a:ext uri="{FF2B5EF4-FFF2-40B4-BE49-F238E27FC236}">
                <a16:creationId xmlns:a16="http://schemas.microsoft.com/office/drawing/2014/main" xmlns="" id="{D65FE70F-0BC7-4C33-9BEC-E6E4F64DF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77" y="1082435"/>
            <a:ext cx="6272842" cy="40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A51BFF7-DD0C-40AE-B072-71CE84E83EE2}"/>
              </a:ext>
            </a:extLst>
          </p:cNvPr>
          <p:cNvSpPr txBox="1"/>
          <p:nvPr/>
        </p:nvSpPr>
        <p:spPr>
          <a:xfrm>
            <a:off x="4658264" y="241540"/>
            <a:ext cx="4071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Correntes de água e vento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B1DCF0C-D2CE-423C-ADAC-7C7595C31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05" y="1341706"/>
            <a:ext cx="6771186" cy="5274754"/>
          </a:xfrm>
          <a:prstGeom prst="rect">
            <a:avLst/>
          </a:prstGeom>
        </p:spPr>
      </p:pic>
      <p:pic>
        <p:nvPicPr>
          <p:cNvPr id="6" name="Imagem 5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xmlns="" id="{9D7C6D58-4B2F-4EDD-8399-2BC301A9E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7" y="0"/>
            <a:ext cx="11215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0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0C7D4F3C-0F37-40DC-85EF-46D0B431E844}"/>
              </a:ext>
            </a:extLst>
          </p:cNvPr>
          <p:cNvSpPr txBox="1"/>
          <p:nvPr/>
        </p:nvSpPr>
        <p:spPr>
          <a:xfrm>
            <a:off x="2274986" y="134562"/>
            <a:ext cx="486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Quando o segundo Sol chegar...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8322044A-A9D0-4354-A6CD-C4ED773FC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0"/>
            <a:ext cx="6953250" cy="3619500"/>
          </a:xfrm>
          <a:prstGeom prst="rect">
            <a:avLst/>
          </a:prstGeom>
        </p:spPr>
      </p:pic>
      <p:pic>
        <p:nvPicPr>
          <p:cNvPr id="10" name="Imagem 9" descr="Uma imagem contendo interior, sentado, mesa, garrafa&#10;&#10;Descrição gerada com alta confiança">
            <a:extLst>
              <a:ext uri="{FF2B5EF4-FFF2-40B4-BE49-F238E27FC236}">
                <a16:creationId xmlns:a16="http://schemas.microsoft.com/office/drawing/2014/main" xmlns="" id="{33EEE871-FC4C-419B-95E7-F6DEF569E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17" y="968510"/>
            <a:ext cx="9488365" cy="5286375"/>
          </a:xfrm>
          <a:prstGeom prst="rect">
            <a:avLst/>
          </a:prstGeom>
        </p:spPr>
      </p:pic>
      <p:pic>
        <p:nvPicPr>
          <p:cNvPr id="14" name="Imagem 13" descr="Uma imagem contendo interior, mesa, sentado&#10;&#10;Descrição gerada com muito alta confiança">
            <a:extLst>
              <a:ext uri="{FF2B5EF4-FFF2-40B4-BE49-F238E27FC236}">
                <a16:creationId xmlns:a16="http://schemas.microsoft.com/office/drawing/2014/main" xmlns="" id="{1CEFE293-36D6-4AB7-9B7F-66023E23D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213" y="0"/>
            <a:ext cx="3484786" cy="33740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4EACBF0-7AFD-4CC5-81EB-47F13D45A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35" y="3374007"/>
            <a:ext cx="6193765" cy="348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7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8B8CD85C-556E-4536-BF73-48A4E97C853B}"/>
              </a:ext>
            </a:extLst>
          </p:cNvPr>
          <p:cNvSpPr txBox="1">
            <a:spLocks/>
          </p:cNvSpPr>
          <p:nvPr/>
        </p:nvSpPr>
        <p:spPr bwMode="auto">
          <a:xfrm>
            <a:off x="1418408" y="5105401"/>
            <a:ext cx="10018713" cy="175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dirty="0">
                <a:latin typeface="Comic Sans MS" panose="030F0702030302020204" pitchFamily="66" charset="0"/>
              </a:rPr>
              <a:t>Estima-se que a vida tenha se originado há 3,8 bilhões de anos.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7CCAC2DD-CAA7-4E11-A8C1-9FC1EEAEC8FA}"/>
              </a:ext>
            </a:extLst>
          </p:cNvPr>
          <p:cNvSpPr txBox="1">
            <a:spLocks/>
          </p:cNvSpPr>
          <p:nvPr/>
        </p:nvSpPr>
        <p:spPr>
          <a:xfrm>
            <a:off x="1682019" y="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latin typeface="Comic Sans MS" panose="030F0702030302020204" pitchFamily="66" charset="0"/>
              </a:rPr>
              <a:t>O planeta Terra tem aproximadamente 4,5 bilhões de anos.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ABDFEBE-F396-4E99-B303-4E726A9FA741}"/>
              </a:ext>
            </a:extLst>
          </p:cNvPr>
          <p:cNvSpPr txBox="1"/>
          <p:nvPr/>
        </p:nvSpPr>
        <p:spPr>
          <a:xfrm>
            <a:off x="6977449" y="1894703"/>
            <a:ext cx="409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O que precisou mudar para possibilitar a vida?</a:t>
            </a:r>
          </a:p>
          <a:p>
            <a:r>
              <a:rPr lang="pt-BR" dirty="0">
                <a:latin typeface="Comic Sans MS" panose="030F0702030302020204" pitchFamily="66" charset="0"/>
              </a:rPr>
              <a:t>Resfriamento da superfície do planeta.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E5E1542-FE24-424A-90CF-3153E207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2" y="1443080"/>
            <a:ext cx="4890339" cy="36623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431A27C-8A52-4CE8-BA58-B6B99DC36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93" y="1454494"/>
            <a:ext cx="4867876" cy="365090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207258D2-BEBE-4B79-9F1D-E76CE18BD7D3}"/>
              </a:ext>
            </a:extLst>
          </p:cNvPr>
          <p:cNvSpPr txBox="1"/>
          <p:nvPr/>
        </p:nvSpPr>
        <p:spPr>
          <a:xfrm>
            <a:off x="7109254" y="3097427"/>
            <a:ext cx="37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Presença de certas moléculas.</a:t>
            </a:r>
          </a:p>
          <a:p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3D18DCFC-28AF-49D0-8F6D-079FA32EECB7}"/>
              </a:ext>
            </a:extLst>
          </p:cNvPr>
          <p:cNvSpPr txBox="1"/>
          <p:nvPr/>
        </p:nvSpPr>
        <p:spPr>
          <a:xfrm>
            <a:off x="7109253" y="4349578"/>
            <a:ext cx="373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Comic Sans MS" panose="030F0702030302020204" pitchFamily="66" charset="0"/>
              </a:rPr>
              <a:t>Hipótese de Oparin e </a:t>
            </a:r>
            <a:r>
              <a:rPr lang="pt-BR" sz="2000" b="1" dirty="0" err="1">
                <a:latin typeface="Comic Sans MS" panose="030F0702030302020204" pitchFamily="66" charset="0"/>
              </a:rPr>
              <a:t>Haldane</a:t>
            </a:r>
            <a:endParaRPr lang="pt-BR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Seta para baixo 11">
            <a:extLst>
              <a:ext uri="{FF2B5EF4-FFF2-40B4-BE49-F238E27FC236}">
                <a16:creationId xmlns:a16="http://schemas.microsoft.com/office/drawing/2014/main" xmlns="" id="{282EF9AA-8B6D-493C-BEBE-9E930764C9F8}"/>
              </a:ext>
            </a:extLst>
          </p:cNvPr>
          <p:cNvSpPr/>
          <p:nvPr/>
        </p:nvSpPr>
        <p:spPr>
          <a:xfrm>
            <a:off x="8377881" y="3566984"/>
            <a:ext cx="90616" cy="6590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uild="p"/>
      <p:bldP spid="9" grpId="0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6F7BEF2C-A3F1-4D6C-9469-475CCD23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pt-BR" sz="3600" b="1" dirty="0">
                <a:latin typeface="Comic Sans MS" panose="030F0702030302020204" pitchFamily="66" charset="0"/>
              </a:rPr>
              <a:t>Hipótese de Oparin e </a:t>
            </a:r>
            <a:r>
              <a:rPr lang="pt-BR" sz="3600" b="1" dirty="0" err="1">
                <a:latin typeface="Comic Sans MS" panose="030F0702030302020204" pitchFamily="66" charset="0"/>
              </a:rPr>
              <a:t>Haldane</a:t>
            </a:r>
            <a:r>
              <a:rPr lang="pt-BR" sz="3600" b="1" dirty="0">
                <a:latin typeface="Comic Sans MS" panose="030F0702030302020204" pitchFamily="66" charset="0"/>
              </a:rPr>
              <a:t/>
            </a:r>
            <a:br>
              <a:rPr lang="pt-BR" sz="3600" b="1" dirty="0">
                <a:latin typeface="Comic Sans MS" panose="030F0702030302020204" pitchFamily="66" charset="0"/>
              </a:rPr>
            </a:br>
            <a:endParaRPr lang="pt-BR" sz="3600" dirty="0">
              <a:latin typeface="Comic Sans MS" panose="030F0702030302020204" pitchFamily="66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D9214B4B-E512-47FF-8013-E2A2AF0CE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2273"/>
            <a:ext cx="8368939" cy="455572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1AF8C03A-E968-4584-BD74-E1E009D2DDC2}"/>
              </a:ext>
            </a:extLst>
          </p:cNvPr>
          <p:cNvSpPr txBox="1"/>
          <p:nvPr/>
        </p:nvSpPr>
        <p:spPr>
          <a:xfrm>
            <a:off x="8368939" y="3748216"/>
            <a:ext cx="3583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As condições propostas por Oparin e </a:t>
            </a:r>
            <a:r>
              <a:rPr lang="pt-BR" sz="2400" dirty="0" err="1">
                <a:latin typeface="Comic Sans MS" panose="030F0702030302020204" pitchFamily="66" charset="0"/>
              </a:rPr>
              <a:t>Haldane</a:t>
            </a:r>
            <a:r>
              <a:rPr lang="pt-BR" sz="2400" dirty="0">
                <a:latin typeface="Comic Sans MS" panose="030F0702030302020204" pitchFamily="66" charset="0"/>
              </a:rPr>
              <a:t> para a Terra primitiva.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68318FAD-DCE7-43DD-B20B-392F54444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02273"/>
            <a:ext cx="9446659" cy="455572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C064C7A1-3996-40AF-82FF-1BB9775520F3}"/>
              </a:ext>
            </a:extLst>
          </p:cNvPr>
          <p:cNvSpPr txBox="1"/>
          <p:nvPr/>
        </p:nvSpPr>
        <p:spPr>
          <a:xfrm>
            <a:off x="3171568" y="1337100"/>
            <a:ext cx="4868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E como testar essa hipótese?</a:t>
            </a:r>
          </a:p>
          <a:p>
            <a:r>
              <a:rPr lang="pt-BR" sz="2400" dirty="0">
                <a:latin typeface="Comic Sans MS" panose="030F0702030302020204" pitchFamily="66" charset="0"/>
              </a:rPr>
              <a:t>Experimento de Miller e </a:t>
            </a:r>
            <a:r>
              <a:rPr lang="pt-BR" sz="2400" dirty="0" err="1">
                <a:latin typeface="Comic Sans MS" panose="030F0702030302020204" pitchFamily="66" charset="0"/>
              </a:rPr>
              <a:t>Urey</a:t>
            </a:r>
            <a:r>
              <a:rPr lang="pt-BR" sz="24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027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6F7BEF2C-A3F1-4D6C-9469-475CCD23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925" y="-396815"/>
            <a:ext cx="10018713" cy="1752599"/>
          </a:xfrm>
        </p:spPr>
        <p:txBody>
          <a:bodyPr/>
          <a:lstStyle/>
          <a:p>
            <a:r>
              <a:rPr lang="pt-BR" sz="3600" b="1" dirty="0">
                <a:latin typeface="Comic Sans MS" panose="030F0702030302020204" pitchFamily="66" charset="0"/>
              </a:rPr>
              <a:t>Outras hipóteses</a:t>
            </a:r>
            <a:endParaRPr lang="pt-BR" sz="3600" dirty="0">
              <a:latin typeface="Comic Sans MS" panose="030F0702030302020204" pitchFamily="66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40D778C-E26E-4140-ABAA-B0B2013D5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3" y="1199072"/>
            <a:ext cx="9431547" cy="565892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473DD00-2EB9-467F-AE09-E39F991452FC}"/>
              </a:ext>
            </a:extLst>
          </p:cNvPr>
          <p:cNvSpPr txBox="1"/>
          <p:nvPr/>
        </p:nvSpPr>
        <p:spPr>
          <a:xfrm>
            <a:off x="3015207" y="1434004"/>
            <a:ext cx="2143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Panspermia</a:t>
            </a:r>
          </a:p>
        </p:txBody>
      </p:sp>
      <p:pic>
        <p:nvPicPr>
          <p:cNvPr id="6" name="Imagem 5" descr="Uma imagem contendo texto, livro&#10;&#10;Descrição gerada com alta confiança">
            <a:extLst>
              <a:ext uri="{FF2B5EF4-FFF2-40B4-BE49-F238E27FC236}">
                <a16:creationId xmlns:a16="http://schemas.microsoft.com/office/drawing/2014/main" xmlns="" id="{0205B4F0-B057-4507-A0BF-DCCEF899B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00" y="72844"/>
            <a:ext cx="4437491" cy="6785155"/>
          </a:xfrm>
          <a:prstGeom prst="rect">
            <a:avLst/>
          </a:prstGeom>
        </p:spPr>
      </p:pic>
      <p:pic>
        <p:nvPicPr>
          <p:cNvPr id="8" name="Imagem 7" descr="Uma imagem contendo estrada, caminhão, transporte, ao ar livre&#10;&#10;Descrição gerada com muito alta confiança">
            <a:extLst>
              <a:ext uri="{FF2B5EF4-FFF2-40B4-BE49-F238E27FC236}">
                <a16:creationId xmlns:a16="http://schemas.microsoft.com/office/drawing/2014/main" xmlns="" id="{9A3F5A7A-3187-4D72-A54D-293D8CC22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63" y="1825443"/>
            <a:ext cx="5715000" cy="3705225"/>
          </a:xfrm>
          <a:prstGeom prst="rect">
            <a:avLst/>
          </a:prstGeom>
        </p:spPr>
      </p:pic>
      <p:pic>
        <p:nvPicPr>
          <p:cNvPr id="17" name="Imagem 16" descr="Uma imagem contendo objeto&#10;&#10;Descrição gerada com alta confiança">
            <a:extLst>
              <a:ext uri="{FF2B5EF4-FFF2-40B4-BE49-F238E27FC236}">
                <a16:creationId xmlns:a16="http://schemas.microsoft.com/office/drawing/2014/main" xmlns="" id="{BB6E7422-DE72-4A04-A681-066DE22CD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79" y="79884"/>
            <a:ext cx="3361517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3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1587CF-6021-416A-9217-A5A851C39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139" y="104781"/>
            <a:ext cx="3648269" cy="1490753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Os primórdios </a:t>
            </a:r>
            <a:br>
              <a:rPr lang="pt-BR" sz="36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t-B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da vida</a:t>
            </a:r>
          </a:p>
        </p:txBody>
      </p:sp>
      <p:pic>
        <p:nvPicPr>
          <p:cNvPr id="3" name="Espaço Reservado para Conteúdo 3">
            <a:extLst>
              <a:ext uri="{FF2B5EF4-FFF2-40B4-BE49-F238E27FC236}">
                <a16:creationId xmlns:a16="http://schemas.microsoft.com/office/drawing/2014/main" xmlns="" id="{7835913D-A168-4A4D-A6E9-975DBB05D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545"/>
            <a:ext cx="5873578" cy="4195459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4301D0B-FE01-4B25-9A22-8886D0927325}"/>
              </a:ext>
            </a:extLst>
          </p:cNvPr>
          <p:cNvSpPr txBox="1"/>
          <p:nvPr/>
        </p:nvSpPr>
        <p:spPr>
          <a:xfrm>
            <a:off x="1451359" y="1358214"/>
            <a:ext cx="16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Coacervados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F3AE5F9-B3DC-4817-B851-29290E9A5995}"/>
              </a:ext>
            </a:extLst>
          </p:cNvPr>
          <p:cNvSpPr txBox="1"/>
          <p:nvPr/>
        </p:nvSpPr>
        <p:spPr>
          <a:xfrm>
            <a:off x="9096633" y="1358214"/>
            <a:ext cx="20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Lipídios e micelas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D2F9F9A-A8AE-4EBA-A6D3-AC31D22FA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35" y="1727545"/>
            <a:ext cx="6121066" cy="419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54944BF-E042-42C8-B946-DB0CAA17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12" y="1138237"/>
            <a:ext cx="5210175" cy="458152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BE6D588-5227-473B-B2E9-7ED5387614CF}"/>
              </a:ext>
            </a:extLst>
          </p:cNvPr>
          <p:cNvSpPr txBox="1"/>
          <p:nvPr/>
        </p:nvSpPr>
        <p:spPr>
          <a:xfrm>
            <a:off x="5184475" y="2782668"/>
            <a:ext cx="1285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Polegar opositor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72BAD46-A3FB-4D52-BB99-07CDE3E7D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00" y="811206"/>
            <a:ext cx="9034348" cy="508182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6DE0C49-C09C-451D-960F-3BBC970E965C}"/>
              </a:ext>
            </a:extLst>
          </p:cNvPr>
          <p:cNvSpPr txBox="1"/>
          <p:nvPr/>
        </p:nvSpPr>
        <p:spPr>
          <a:xfrm>
            <a:off x="2216988" y="4519433"/>
            <a:ext cx="2967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Um encéfalo grande.</a:t>
            </a:r>
          </a:p>
          <a:p>
            <a:r>
              <a:rPr lang="pt-BR" dirty="0">
                <a:latin typeface="Comic Sans MS" panose="030F0702030302020204" pitchFamily="66" charset="0"/>
              </a:rPr>
              <a:t>Muito grande.</a:t>
            </a:r>
          </a:p>
          <a:p>
            <a:r>
              <a:rPr lang="pt-BR" dirty="0">
                <a:latin typeface="Comic Sans MS" panose="030F0702030302020204" pitchFamily="66" charset="0"/>
              </a:rPr>
              <a:t>Nem tão grande assim em alguns casos =/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rtão de negócios&#10;&#10;Descrição gerada com alta confiança">
            <a:extLst>
              <a:ext uri="{FF2B5EF4-FFF2-40B4-BE49-F238E27FC236}">
                <a16:creationId xmlns:a16="http://schemas.microsoft.com/office/drawing/2014/main" xmlns="" id="{71766505-39CE-4C0D-8733-C9027ACB3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0093" r="5977" b="27283"/>
          <a:stretch/>
        </p:blipFill>
        <p:spPr>
          <a:xfrm>
            <a:off x="3252402" y="0"/>
            <a:ext cx="8939598" cy="306912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C0F5B21D-1CDE-4D40-A309-358AFF716C2C}"/>
              </a:ext>
            </a:extLst>
          </p:cNvPr>
          <p:cNvSpPr txBox="1"/>
          <p:nvPr/>
        </p:nvSpPr>
        <p:spPr>
          <a:xfrm>
            <a:off x="5904515" y="2967335"/>
            <a:ext cx="3635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diversidade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ão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derivada de uma escala evolutiva, na qual o ser humano ocupa o nível mais alto.</a:t>
            </a:r>
          </a:p>
        </p:txBody>
      </p:sp>
      <p:sp>
        <p:nvSpPr>
          <p:cNvPr id="7" name="Sinal de Multiplicação 6">
            <a:extLst>
              <a:ext uri="{FF2B5EF4-FFF2-40B4-BE49-F238E27FC236}">
                <a16:creationId xmlns:a16="http://schemas.microsoft.com/office/drawing/2014/main" xmlns="" id="{1CD6AE63-91E1-4CC5-9BEE-74C9DFC3CCF3}"/>
              </a:ext>
            </a:extLst>
          </p:cNvPr>
          <p:cNvSpPr/>
          <p:nvPr/>
        </p:nvSpPr>
        <p:spPr>
          <a:xfrm>
            <a:off x="1638271" y="525101"/>
            <a:ext cx="11986788" cy="3132499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xmlns="" id="{F60B234B-3EA8-49DF-8F97-9A18E7B5E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491"/>
            <a:ext cx="12192000" cy="5017008"/>
          </a:xfrm>
          <a:prstGeom prst="rect">
            <a:avLst/>
          </a:prstGeom>
        </p:spPr>
      </p:pic>
      <p:pic>
        <p:nvPicPr>
          <p:cNvPr id="11" name="Imagem 10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xmlns="" id="{F5F0F1EF-869A-429E-8B8D-5788BF5F69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88" y="0"/>
            <a:ext cx="10969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3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FAFFA97F-D8FB-48CB-962F-13371F5A3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Imagem 8" descr="Uma imagem contendo objeto ao ar livre, estrela, mesa, interior&#10;&#10;Descrição gerada com muito alta confiança">
            <a:extLst>
              <a:ext uri="{FF2B5EF4-FFF2-40B4-BE49-F238E27FC236}">
                <a16:creationId xmlns:a16="http://schemas.microsoft.com/office/drawing/2014/main" xmlns="" id="{B27ACBD2-F06D-4AD1-AA10-6E9B99AD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66" y="309217"/>
            <a:ext cx="8274867" cy="654878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CFC47E4B-1B7E-4969-A55D-B4BE46CBB4CB}"/>
              </a:ext>
            </a:extLst>
          </p:cNvPr>
          <p:cNvSpPr txBox="1"/>
          <p:nvPr/>
        </p:nvSpPr>
        <p:spPr>
          <a:xfrm>
            <a:off x="3882427" y="310493"/>
            <a:ext cx="442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E em algum canto obscuro do universo apareceu uma galáxia ignorada pelo resto das galáxias...</a:t>
            </a:r>
          </a:p>
        </p:txBody>
      </p:sp>
      <p:pic>
        <p:nvPicPr>
          <p:cNvPr id="18" name="Imagem 17" descr="Uma imagem contendo estrela, sentado, interior, preto&#10;&#10;Descrição gerada com muito alta confiança">
            <a:extLst>
              <a:ext uri="{FF2B5EF4-FFF2-40B4-BE49-F238E27FC236}">
                <a16:creationId xmlns:a16="http://schemas.microsoft.com/office/drawing/2014/main" xmlns="" id="{43983051-D46F-4A45-A6DE-5823E2F33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45" y="40864"/>
            <a:ext cx="6857246" cy="6857246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717A361B-BE0E-4D2D-93B0-050427D99603}"/>
              </a:ext>
            </a:extLst>
          </p:cNvPr>
          <p:cNvSpPr txBox="1"/>
          <p:nvPr/>
        </p:nvSpPr>
        <p:spPr>
          <a:xfrm>
            <a:off x="-1" y="-40111"/>
            <a:ext cx="10185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E...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Muito além, nos confins inexplorados da região mais brega da Borda Ocidental desta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Galáxia, há um pequeno sol amarelo e esquecido.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Girando em torno deste sol, a uma distância de cerca de 148 milhões de quilômetros,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há um planetinha </a:t>
            </a:r>
            <a:r>
              <a:rPr lang="pt-BR" dirty="0" err="1">
                <a:solidFill>
                  <a:schemeClr val="bg1"/>
                </a:solidFill>
                <a:latin typeface="Comic Sans MS" panose="030F0702030302020204" pitchFamily="66" charset="0"/>
              </a:rPr>
              <a:t>verde-azulado</a:t>
            </a:r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 absolutamente insignificante, cujas formas de vida,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descendentes de primatas, são tão extraordinariamente primitivas que ainda acham que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relógios digitais são uma grande ideia.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(Douglas Adams)</a:t>
            </a:r>
          </a:p>
        </p:txBody>
      </p:sp>
      <p:pic>
        <p:nvPicPr>
          <p:cNvPr id="21" name="Imagem 20" descr="Uma imagem contendo ao ar livre, sentado&#10;&#10;Descrição gerada com alta confiança">
            <a:extLst>
              <a:ext uri="{FF2B5EF4-FFF2-40B4-BE49-F238E27FC236}">
                <a16:creationId xmlns:a16="http://schemas.microsoft.com/office/drawing/2014/main" xmlns="" id="{5A1952FC-3CEB-45CF-B39E-97DA421B9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35" y="2060292"/>
            <a:ext cx="8175764" cy="483392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E23ADDA9-FE5E-4223-9B33-08A132B36A76}"/>
              </a:ext>
            </a:extLst>
          </p:cNvPr>
          <p:cNvSpPr txBox="1"/>
          <p:nvPr/>
        </p:nvSpPr>
        <p:spPr>
          <a:xfrm>
            <a:off x="2493852" y="2571185"/>
            <a:ext cx="7320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O nosso universo surgiu há cerca de 13,8 bilhões de anos atrás...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 na verdade não tinha muito o que fazer...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Bem... pelo menos até a Física fazer seu trabalho...</a:t>
            </a:r>
          </a:p>
        </p:txBody>
      </p:sp>
      <p:pic>
        <p:nvPicPr>
          <p:cNvPr id="23" name="Imagem 22" descr="Uma imagem contendo garrafa&#10;&#10;Descrição gerada com alta confiança">
            <a:extLst>
              <a:ext uri="{FF2B5EF4-FFF2-40B4-BE49-F238E27FC236}">
                <a16:creationId xmlns:a16="http://schemas.microsoft.com/office/drawing/2014/main" xmlns="" id="{26957072-DB2F-4F57-94C0-0806FD0B0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34" y="2074500"/>
            <a:ext cx="8186023" cy="480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7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" grpId="0"/>
      <p:bldP spid="13" grpId="0" build="p"/>
      <p:bldP spid="13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C6232DE5-27E5-4A8A-8253-C40CE2A2C62D}"/>
              </a:ext>
            </a:extLst>
          </p:cNvPr>
          <p:cNvSpPr txBox="1"/>
          <p:nvPr/>
        </p:nvSpPr>
        <p:spPr>
          <a:xfrm>
            <a:off x="3342736" y="2828835"/>
            <a:ext cx="5506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Comic Sans MS" panose="030F0702030302020204" pitchFamily="66" charset="0"/>
              </a:rPr>
              <a:t>O que torna o planeta Terra propício à vida?</a:t>
            </a:r>
          </a:p>
        </p:txBody>
      </p:sp>
    </p:spTree>
    <p:extLst>
      <p:ext uri="{BB962C8B-B14F-4D97-AF65-F5344CB8AC3E}">
        <p14:creationId xmlns:p14="http://schemas.microsoft.com/office/powerpoint/2010/main" val="9669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A51BFF7-DD0C-40AE-B072-71CE84E83EE2}"/>
              </a:ext>
            </a:extLst>
          </p:cNvPr>
          <p:cNvSpPr txBox="1"/>
          <p:nvPr/>
        </p:nvSpPr>
        <p:spPr>
          <a:xfrm>
            <a:off x="3646098" y="215661"/>
            <a:ext cx="4899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A Zona de Cachinhos Dourados</a:t>
            </a:r>
          </a:p>
        </p:txBody>
      </p:sp>
      <p:pic>
        <p:nvPicPr>
          <p:cNvPr id="4" name="Imagem 3" descr="Uma imagem contendo interior, parede, mesa&#10;&#10;Descrição gerada com muito alta confiança">
            <a:extLst>
              <a:ext uri="{FF2B5EF4-FFF2-40B4-BE49-F238E27FC236}">
                <a16:creationId xmlns:a16="http://schemas.microsoft.com/office/drawing/2014/main" xmlns="" id="{38C131E4-BC6F-404C-AD14-B18688CCC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75" y="2381250"/>
            <a:ext cx="7620000" cy="44767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AFC0335-F292-424F-80EF-90F85B1A45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2"/>
          <a:stretch/>
        </p:blipFill>
        <p:spPr>
          <a:xfrm>
            <a:off x="21672" y="1337095"/>
            <a:ext cx="12170328" cy="33556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A5CCD68-DD7A-4714-9891-649EC0A0B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Balão de Fala: Retângulo 8">
            <a:extLst>
              <a:ext uri="{FF2B5EF4-FFF2-40B4-BE49-F238E27FC236}">
                <a16:creationId xmlns:a16="http://schemas.microsoft.com/office/drawing/2014/main" xmlns="" id="{05E39E7F-58BF-40A5-83F0-BA6A38C86955}"/>
              </a:ext>
            </a:extLst>
          </p:cNvPr>
          <p:cNvSpPr/>
          <p:nvPr/>
        </p:nvSpPr>
        <p:spPr>
          <a:xfrm>
            <a:off x="3735238" y="1574756"/>
            <a:ext cx="1302589" cy="284671"/>
          </a:xfrm>
          <a:prstGeom prst="wedgeRectCallout">
            <a:avLst>
              <a:gd name="adj1" fmla="val -23482"/>
              <a:gd name="adj2" fmla="val 126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omic Sans MS" panose="030F0702030302020204" pitchFamily="66" charset="0"/>
              </a:rPr>
              <a:t>~427ºC</a:t>
            </a:r>
          </a:p>
        </p:txBody>
      </p:sp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xmlns="" id="{97FA8BF0-3834-484A-8150-FCCC5ABCF50F}"/>
              </a:ext>
            </a:extLst>
          </p:cNvPr>
          <p:cNvSpPr/>
          <p:nvPr/>
        </p:nvSpPr>
        <p:spPr>
          <a:xfrm>
            <a:off x="5198853" y="1190880"/>
            <a:ext cx="1302589" cy="284671"/>
          </a:xfrm>
          <a:prstGeom prst="wedgeRectCallout">
            <a:avLst>
              <a:gd name="adj1" fmla="val -23482"/>
              <a:gd name="adj2" fmla="val 126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omic Sans MS" panose="030F0702030302020204" pitchFamily="66" charset="0"/>
              </a:rPr>
              <a:t>~462ºC</a:t>
            </a:r>
          </a:p>
        </p:txBody>
      </p:sp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xmlns="" id="{1B832DF0-CCC0-4897-B294-EFA7562305E1}"/>
              </a:ext>
            </a:extLst>
          </p:cNvPr>
          <p:cNvSpPr/>
          <p:nvPr/>
        </p:nvSpPr>
        <p:spPr>
          <a:xfrm>
            <a:off x="6696973" y="1190879"/>
            <a:ext cx="1302589" cy="284671"/>
          </a:xfrm>
          <a:prstGeom prst="wedgeRectCallout">
            <a:avLst>
              <a:gd name="adj1" fmla="val -23482"/>
              <a:gd name="adj2" fmla="val 126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omic Sans MS" panose="030F0702030302020204" pitchFamily="66" charset="0"/>
              </a:rPr>
              <a:t>~14ºC</a:t>
            </a:r>
          </a:p>
        </p:txBody>
      </p:sp>
      <p:sp>
        <p:nvSpPr>
          <p:cNvPr id="12" name="Balão de Fala: Retângulo 11">
            <a:extLst>
              <a:ext uri="{FF2B5EF4-FFF2-40B4-BE49-F238E27FC236}">
                <a16:creationId xmlns:a16="http://schemas.microsoft.com/office/drawing/2014/main" xmlns="" id="{88781483-4FAA-4DFB-976D-6685A06548DF}"/>
              </a:ext>
            </a:extLst>
          </p:cNvPr>
          <p:cNvSpPr/>
          <p:nvPr/>
        </p:nvSpPr>
        <p:spPr>
          <a:xfrm>
            <a:off x="9047671" y="1410852"/>
            <a:ext cx="1302589" cy="284671"/>
          </a:xfrm>
          <a:prstGeom prst="wedgeRectCallout">
            <a:avLst>
              <a:gd name="adj1" fmla="val -23482"/>
              <a:gd name="adj2" fmla="val 126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omic Sans MS" panose="030F0702030302020204" pitchFamily="66" charset="0"/>
              </a:rPr>
              <a:t>~ -60ºC</a:t>
            </a:r>
          </a:p>
        </p:txBody>
      </p:sp>
    </p:spTree>
    <p:extLst>
      <p:ext uri="{BB962C8B-B14F-4D97-AF65-F5344CB8AC3E}">
        <p14:creationId xmlns:p14="http://schemas.microsoft.com/office/powerpoint/2010/main" val="27874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DD5D9B7-519C-42B5-88EE-F75D8F4C6A2E}"/>
              </a:ext>
            </a:extLst>
          </p:cNvPr>
          <p:cNvSpPr txBox="1"/>
          <p:nvPr/>
        </p:nvSpPr>
        <p:spPr>
          <a:xfrm>
            <a:off x="4658263" y="241540"/>
            <a:ext cx="4718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Nossa estrela é bem sem graça</a:t>
            </a:r>
          </a:p>
        </p:txBody>
      </p:sp>
      <p:pic>
        <p:nvPicPr>
          <p:cNvPr id="4" name="Imagem 3" descr="Uma imagem contendo objeto ao ar livre, estrela, sentado, escuro&#10;&#10;Descrição gerada com muito alta confiança">
            <a:extLst>
              <a:ext uri="{FF2B5EF4-FFF2-40B4-BE49-F238E27FC236}">
                <a16:creationId xmlns:a16="http://schemas.microsoft.com/office/drawing/2014/main" xmlns="" id="{51156096-F227-4D1C-B3FE-67A43BB4C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17CB43A-68FA-40AD-8179-5DC4DF223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63" y="241540"/>
            <a:ext cx="8690849" cy="652156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9C36293-63E2-41A1-8273-28B763C14A1C}"/>
              </a:ext>
            </a:extLst>
          </p:cNvPr>
          <p:cNvSpPr txBox="1"/>
          <p:nvPr/>
        </p:nvSpPr>
        <p:spPr>
          <a:xfrm>
            <a:off x="419819" y="4554747"/>
            <a:ext cx="203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Comic Sans MS" panose="030F0702030302020204" pitchFamily="66" charset="0"/>
              </a:rPr>
              <a:t>Estrela amarela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6A9011EF-629B-4B64-8CA5-D29DA80E131B}"/>
              </a:ext>
            </a:extLst>
          </p:cNvPr>
          <p:cNvSpPr/>
          <p:nvPr/>
        </p:nvSpPr>
        <p:spPr>
          <a:xfrm>
            <a:off x="10272540" y="696182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Comic Sans MS" panose="030F0702030302020204" pitchFamily="66" charset="0"/>
              </a:rPr>
              <a:t>Forma Ferro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1DCE1242-2EC9-4BB9-9976-3E89759AF646}"/>
              </a:ext>
            </a:extLst>
          </p:cNvPr>
          <p:cNvSpPr/>
          <p:nvPr/>
        </p:nvSpPr>
        <p:spPr>
          <a:xfrm>
            <a:off x="4645923" y="6256557"/>
            <a:ext cx="290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Comic Sans MS" panose="030F0702030302020204" pitchFamily="66" charset="0"/>
              </a:rPr>
              <a:t>Tem ~4,6 bilhões de anos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56523B13-42F3-4AB8-A8ED-B0ECB151CD63}"/>
              </a:ext>
            </a:extLst>
          </p:cNvPr>
          <p:cNvSpPr txBox="1"/>
          <p:nvPr/>
        </p:nvSpPr>
        <p:spPr>
          <a:xfrm>
            <a:off x="1314091" y="2652297"/>
            <a:ext cx="203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Comic Sans MS" panose="030F0702030302020204" pitchFamily="66" charset="0"/>
              </a:rPr>
              <a:t>Em uma galáxia tranquila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E3F8FE48-A348-4474-82C1-FF78F1041D3F}"/>
              </a:ext>
            </a:extLst>
          </p:cNvPr>
          <p:cNvSpPr txBox="1"/>
          <p:nvPr/>
        </p:nvSpPr>
        <p:spPr>
          <a:xfrm>
            <a:off x="9929004" y="2329132"/>
            <a:ext cx="203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Comic Sans MS" panose="030F0702030302020204" pitchFamily="66" charset="0"/>
              </a:rPr>
              <a:t>Elementos essenciais à vida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F53EDC21-19F7-415C-B17A-9F027E47D607}"/>
              </a:ext>
            </a:extLst>
          </p:cNvPr>
          <p:cNvSpPr txBox="1"/>
          <p:nvPr/>
        </p:nvSpPr>
        <p:spPr>
          <a:xfrm>
            <a:off x="572219" y="908649"/>
            <a:ext cx="203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Comic Sans MS" panose="030F0702030302020204" pitchFamily="66" charset="0"/>
              </a:rPr>
              <a:t>Uma estrela estável</a:t>
            </a:r>
          </a:p>
        </p:txBody>
      </p:sp>
    </p:spTree>
    <p:extLst>
      <p:ext uri="{BB962C8B-B14F-4D97-AF65-F5344CB8AC3E}">
        <p14:creationId xmlns:p14="http://schemas.microsoft.com/office/powerpoint/2010/main" val="6585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0C7D4F3C-0F37-40DC-85EF-46D0B431E844}"/>
              </a:ext>
            </a:extLst>
          </p:cNvPr>
          <p:cNvSpPr txBox="1"/>
          <p:nvPr/>
        </p:nvSpPr>
        <p:spPr>
          <a:xfrm>
            <a:off x="4399472" y="241540"/>
            <a:ext cx="4330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Órbita esquisita e estações!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C1E3B46-C372-4CAF-B358-DF1B910E9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52689"/>
            <a:ext cx="10363201" cy="610531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7B78FBFD-23C1-42CF-A978-8E4653711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26" y="1470747"/>
            <a:ext cx="4634564" cy="463456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C4978394-2C94-47AF-AD38-EB29AFE1F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92" y="1377164"/>
            <a:ext cx="7295415" cy="410367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47497CB-9DAA-45CC-857B-E76CCEA3E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1232033"/>
            <a:ext cx="6858000" cy="4572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8FEB9CDC-3982-4A94-AF0E-C705D09D89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7" y="0"/>
            <a:ext cx="12217487" cy="6858000"/>
          </a:xfrm>
          <a:prstGeom prst="rect">
            <a:avLst/>
          </a:prstGeom>
        </p:spPr>
      </p:pic>
      <p:pic>
        <p:nvPicPr>
          <p:cNvPr id="18" name="Imagem 17" descr="Uma imagem contendo pessoa&#10;&#10;Descrição gerada com muito alta confiança">
            <a:extLst>
              <a:ext uri="{FF2B5EF4-FFF2-40B4-BE49-F238E27FC236}">
                <a16:creationId xmlns:a16="http://schemas.microsoft.com/office/drawing/2014/main" xmlns="" id="{A743C015-E6DD-4513-A670-10F18352D3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9" y="752688"/>
            <a:ext cx="109220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7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DD5D9B7-519C-42B5-88EE-F75D8F4C6A2E}"/>
              </a:ext>
            </a:extLst>
          </p:cNvPr>
          <p:cNvSpPr txBox="1"/>
          <p:nvPr/>
        </p:nvSpPr>
        <p:spPr>
          <a:xfrm>
            <a:off x="4658263" y="241540"/>
            <a:ext cx="549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trike="sngStrike" dirty="0">
                <a:latin typeface="Comic Sans MS" panose="030F0702030302020204" pitchFamily="66" charset="0"/>
              </a:rPr>
              <a:t>O peso </a:t>
            </a:r>
            <a:r>
              <a:rPr lang="pt-BR" sz="2400" dirty="0">
                <a:latin typeface="Comic Sans MS" panose="030F0702030302020204" pitchFamily="66" charset="0"/>
              </a:rPr>
              <a:t>A massa do planeta importa?</a:t>
            </a:r>
            <a:endParaRPr lang="pt-BR" sz="2400" strike="sngStrike" dirty="0">
              <a:latin typeface="Comic Sans MS" panose="030F0702030302020204" pitchFamily="66" charset="0"/>
            </a:endParaRPr>
          </a:p>
        </p:txBody>
      </p:sp>
      <p:pic>
        <p:nvPicPr>
          <p:cNvPr id="4" name="Imagem 3" descr="Uma imagem contendo texto&#10;&#10;Descrição gerada com alta confiança">
            <a:extLst>
              <a:ext uri="{FF2B5EF4-FFF2-40B4-BE49-F238E27FC236}">
                <a16:creationId xmlns:a16="http://schemas.microsoft.com/office/drawing/2014/main" xmlns="" id="{D4AF5AB9-A943-4A05-B73B-98367920D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BA2E952-C5C8-4FA0-A89B-8B3520C2F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98" y="627330"/>
            <a:ext cx="6184702" cy="56033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B9A38F31-6E1C-4744-BEAD-2EA144DE1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49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9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2203</Template>
  <TotalTime>256</TotalTime>
  <Words>343</Words>
  <Application>Microsoft Office PowerPoint</Application>
  <PresentationFormat>Personalizar</PresentationFormat>
  <Paragraphs>52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1_Diseño predeterminado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Hipótese de Oparin e Haldane </vt:lpstr>
      <vt:lpstr>Outras hipóteses</vt:lpstr>
      <vt:lpstr>Os primórdios  da vida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Rodrigues de Andrade</dc:creator>
  <cp:lastModifiedBy>CCE</cp:lastModifiedBy>
  <cp:revision>131</cp:revision>
  <dcterms:created xsi:type="dcterms:W3CDTF">2019-01-24T19:14:37Z</dcterms:created>
  <dcterms:modified xsi:type="dcterms:W3CDTF">2019-01-26T17:37:15Z</dcterms:modified>
</cp:coreProperties>
</file>