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  <p:sldId id="257" r:id="rId9"/>
    <p:sldId id="29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6" r:id="rId31"/>
    <p:sldId id="287" r:id="rId32"/>
    <p:sldId id="336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337" r:id="rId42"/>
    <p:sldId id="28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38" r:id="rId57"/>
    <p:sldId id="310" r:id="rId58"/>
    <p:sldId id="311" r:id="rId59"/>
    <p:sldId id="314" r:id="rId60"/>
    <p:sldId id="313" r:id="rId61"/>
    <p:sldId id="312" r:id="rId62"/>
    <p:sldId id="322" r:id="rId63"/>
    <p:sldId id="321" r:id="rId64"/>
    <p:sldId id="320" r:id="rId65"/>
    <p:sldId id="319" r:id="rId66"/>
    <p:sldId id="318" r:id="rId67"/>
    <p:sldId id="317" r:id="rId68"/>
    <p:sldId id="316" r:id="rId69"/>
    <p:sldId id="315" r:id="rId70"/>
    <p:sldId id="323" r:id="rId71"/>
    <p:sldId id="339" r:id="rId72"/>
    <p:sldId id="324" r:id="rId73"/>
    <p:sldId id="325" r:id="rId74"/>
    <p:sldId id="327" r:id="rId75"/>
    <p:sldId id="326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40" r:id="rId85"/>
    <p:sldId id="357" r:id="rId86"/>
    <p:sldId id="341" r:id="rId87"/>
    <p:sldId id="343" r:id="rId88"/>
    <p:sldId id="342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8" r:id="rId103"/>
    <p:sldId id="283" r:id="rId10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5" autoAdjust="0"/>
    <p:restoredTop sz="94660"/>
  </p:normalViewPr>
  <p:slideViewPr>
    <p:cSldViewPr snapToGrid="0">
      <p:cViewPr>
        <p:scale>
          <a:sx n="70" d="100"/>
          <a:sy n="70" d="100"/>
        </p:scale>
        <p:origin x="-68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050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058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3504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765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7315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510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715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825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238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647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159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2/9/2019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7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6.wdp"/><Relationship Id="rId7" Type="http://schemas.openxmlformats.org/officeDocument/2006/relationships/image" Target="../media/image4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7.wdp"/><Relationship Id="rId7" Type="http://schemas.openxmlformats.org/officeDocument/2006/relationships/image" Target="../media/image4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8.wdp"/><Relationship Id="rId7" Type="http://schemas.openxmlformats.org/officeDocument/2006/relationships/image" Target="../media/image4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2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6.wdp"/><Relationship Id="rId7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8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8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9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2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3.wdp"/><Relationship Id="rId7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0.png"/><Relationship Id="rId4" Type="http://schemas.openxmlformats.org/officeDocument/2006/relationships/image" Target="../media/image2.png"/><Relationship Id="rId9" Type="http://schemas.microsoft.com/office/2007/relationships/hdphoto" Target="../media/hdphoto14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3.png"/><Relationship Id="rId5" Type="http://schemas.openxmlformats.org/officeDocument/2006/relationships/image" Target="../media/image3.png"/><Relationship Id="rId10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microsoft.com/office/2007/relationships/hdphoto" Target="../media/hdphoto15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0.png"/><Relationship Id="rId4" Type="http://schemas.openxmlformats.org/officeDocument/2006/relationships/image" Target="../media/image2.png"/><Relationship Id="rId9" Type="http://schemas.microsoft.com/office/2007/relationships/hdphoto" Target="../media/hdphoto16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8.wdp"/><Relationship Id="rId5" Type="http://schemas.openxmlformats.org/officeDocument/2006/relationships/image" Target="../media/image3.png"/><Relationship Id="rId10" Type="http://schemas.openxmlformats.org/officeDocument/2006/relationships/image" Target="../media/image102.png"/><Relationship Id="rId4" Type="http://schemas.openxmlformats.org/officeDocument/2006/relationships/image" Target="../media/image2.pn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9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20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0.png"/><Relationship Id="rId5" Type="http://schemas.openxmlformats.org/officeDocument/2006/relationships/image" Target="../media/image3.png"/><Relationship Id="rId10" Type="http://schemas.openxmlformats.org/officeDocument/2006/relationships/image" Target="../media/image109.png"/><Relationship Id="rId4" Type="http://schemas.openxmlformats.org/officeDocument/2006/relationships/image" Target="../media/image2.png"/><Relationship Id="rId9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1.wdp"/><Relationship Id="rId4" Type="http://schemas.openxmlformats.org/officeDocument/2006/relationships/image" Target="../media/image2.png"/><Relationship Id="rId9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6.png"/><Relationship Id="rId4" Type="http://schemas.openxmlformats.org/officeDocument/2006/relationships/image" Target="../media/image2.png"/><Relationship Id="rId9" Type="http://schemas.microsoft.com/office/2007/relationships/hdphoto" Target="../media/hdphoto23.wdp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microsoft.com/office/2007/relationships/hdphoto" Target="../media/hdphoto24.wdp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5.wdp"/><Relationship Id="rId7" Type="http://schemas.openxmlformats.org/officeDocument/2006/relationships/image" Target="../media/image4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1032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034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36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271755" y="1937987"/>
            <a:ext cx="1392070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solidFill>
                  <a:schemeClr val="accent4">
                    <a:lumMod val="75000"/>
                  </a:schemeClr>
                </a:solidFill>
                <a:latin typeface="Castellar" panose="020A0402060406010301" pitchFamily="18" charset="0"/>
              </a:rPr>
              <a:t>B</a:t>
            </a:r>
            <a:endParaRPr lang="pt-BR" sz="8800" dirty="0">
              <a:solidFill>
                <a:schemeClr val="accent4">
                  <a:lumMod val="75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68290" y="2756798"/>
            <a:ext cx="415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err="1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ioquímica</a:t>
            </a:r>
            <a:r>
              <a:rPr lang="pt-BR" sz="4800" dirty="0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 </a:t>
            </a:r>
            <a:endParaRPr lang="pt-BR" sz="4800" dirty="0">
              <a:solidFill>
                <a:schemeClr val="accent5">
                  <a:lumMod val="75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461385" y="3973778"/>
            <a:ext cx="139207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800" dirty="0">
                <a:solidFill>
                  <a:schemeClr val="accent4">
                    <a:lumMod val="75000"/>
                  </a:schemeClr>
                </a:solidFill>
                <a:latin typeface="Castellar" panose="020A0402060406010301" pitchFamily="18" charset="0"/>
              </a:rPr>
              <a:t>C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778092" y="4753107"/>
            <a:ext cx="430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err="1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elular</a:t>
            </a:r>
            <a:r>
              <a:rPr lang="pt-BR" sz="4800" dirty="0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 </a:t>
            </a:r>
            <a:endParaRPr lang="pt-BR" sz="4800" dirty="0">
              <a:solidFill>
                <a:schemeClr val="accent5">
                  <a:lumMod val="75000"/>
                </a:schemeClr>
              </a:solidFill>
              <a:latin typeface="Castellar" panose="020A0402060406010301" pitchFamily="18" charset="0"/>
            </a:endParaRPr>
          </a:p>
        </p:txBody>
      </p:sp>
      <p:pic>
        <p:nvPicPr>
          <p:cNvPr id="2" name="Picture 2" descr="Resultado de imagem para paes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94" y="2552159"/>
            <a:ext cx="5400653" cy="421030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88" y="2674962"/>
            <a:ext cx="5918217" cy="3923478"/>
          </a:xfrm>
          <a:prstGeom prst="rect">
            <a:avLst/>
          </a:prstGeom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6169" r="5473" b="9453"/>
          <a:stretch/>
        </p:blipFill>
        <p:spPr bwMode="auto">
          <a:xfrm>
            <a:off x="4020786" y="2817826"/>
            <a:ext cx="4590202" cy="4012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5" name="Picture 2" descr="Resultado de imagem para biologia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7" name="Picture 4" descr="Resultado de imagem para paesp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9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1" name="Picture 10" descr="Resultado de imagem para ENEM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244456" y="1937976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197331" y="4367733"/>
            <a:ext cx="2647666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Century Gothic" panose="020B0502020202020204" pitchFamily="34" charset="0"/>
              </a:rPr>
              <a:t>A cadeia polipeptídica só terá função proteica após sua conformação ser finalizada.</a:t>
            </a:r>
            <a:endParaRPr lang="pt-BR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948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56" y="2994812"/>
            <a:ext cx="7809505" cy="277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5" name="Picture 2" descr="Resultado de imagem para biologia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7" name="Picture 4" descr="Resultado de imagem para paesp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9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1" name="Picture 10" descr="Resultado de imagem para ENEM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244456" y="1937976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389654" y="6166430"/>
            <a:ext cx="251193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Century Gothic" panose="020B0502020202020204" pitchFamily="34" charset="0"/>
              </a:rPr>
              <a:t>Conformação ativada. Maior grau de complexidade.</a:t>
            </a:r>
            <a:endParaRPr lang="pt-BR" sz="1200" b="1" dirty="0">
              <a:latin typeface="Century Gothic" panose="020B0502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10604679" y="5767384"/>
            <a:ext cx="0" cy="399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52" y="3329841"/>
            <a:ext cx="7484363" cy="324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6" name="Picture 2" descr="Resultado de imagem para biologia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4" descr="Resultado de imagem para paesp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2" name="Picture 10" descr="Resultado de imagem para ENEM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244456" y="1937976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proteica: </a:t>
            </a:r>
            <a:r>
              <a:rPr lang="pt-BR" sz="4000" b="1" dirty="0" smtClean="0">
                <a:solidFill>
                  <a:srgbClr val="FF0000"/>
                </a:solidFill>
                <a:latin typeface="Freestyle Script" panose="030804020302050B0404" pitchFamily="66" charset="0"/>
              </a:rPr>
              <a:t>resumo!</a:t>
            </a:r>
            <a:endParaRPr lang="pt-BR" sz="4000" b="1" dirty="0">
              <a:solidFill>
                <a:srgbClr val="FF0000"/>
              </a:solidFill>
              <a:latin typeface="Freestyle Script" panose="030804020302050B0404" pitchFamily="66" charset="0"/>
            </a:endParaRPr>
          </a:p>
        </p:txBody>
      </p:sp>
      <p:sp>
        <p:nvSpPr>
          <p:cNvPr id="2" name="Forma livre 1"/>
          <p:cNvSpPr/>
          <p:nvPr/>
        </p:nvSpPr>
        <p:spPr>
          <a:xfrm>
            <a:off x="6714699" y="2674961"/>
            <a:ext cx="1154607" cy="4148920"/>
          </a:xfrm>
          <a:custGeom>
            <a:avLst/>
            <a:gdLst>
              <a:gd name="connsiteX0" fmla="*/ 0 w 1154607"/>
              <a:gd name="connsiteY0" fmla="*/ 0 h 4148920"/>
              <a:gd name="connsiteX1" fmla="*/ 750626 w 1154607"/>
              <a:gd name="connsiteY1" fmla="*/ 586854 h 4148920"/>
              <a:gd name="connsiteX2" fmla="*/ 1091820 w 1154607"/>
              <a:gd name="connsiteY2" fmla="*/ 1733266 h 4148920"/>
              <a:gd name="connsiteX3" fmla="*/ 1091820 w 1154607"/>
              <a:gd name="connsiteY3" fmla="*/ 3098042 h 4148920"/>
              <a:gd name="connsiteX4" fmla="*/ 450376 w 1154607"/>
              <a:gd name="connsiteY4" fmla="*/ 4148920 h 414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607" h="4148920">
                <a:moveTo>
                  <a:pt x="0" y="0"/>
                </a:moveTo>
                <a:cubicBezTo>
                  <a:pt x="284328" y="148988"/>
                  <a:pt x="568656" y="297976"/>
                  <a:pt x="750626" y="586854"/>
                </a:cubicBezTo>
                <a:cubicBezTo>
                  <a:pt x="932596" y="875732"/>
                  <a:pt x="1034954" y="1314735"/>
                  <a:pt x="1091820" y="1733266"/>
                </a:cubicBezTo>
                <a:cubicBezTo>
                  <a:pt x="1148686" y="2151797"/>
                  <a:pt x="1198727" y="2695433"/>
                  <a:pt x="1091820" y="3098042"/>
                </a:cubicBezTo>
                <a:cubicBezTo>
                  <a:pt x="984913" y="3500651"/>
                  <a:pt x="717644" y="3824785"/>
                  <a:pt x="450376" y="414892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7830624" y="2549772"/>
            <a:ext cx="1733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Century Gothic" panose="020B0502020202020204" pitchFamily="34" charset="0"/>
              </a:rPr>
              <a:t>Núcleo </a:t>
            </a:r>
            <a:endParaRPr lang="pt-BR" sz="1400" b="1" dirty="0">
              <a:latin typeface="Century Gothic" panose="020B0502020202020204" pitchFamily="34" charset="0"/>
            </a:endParaRPr>
          </a:p>
        </p:txBody>
      </p:sp>
      <p:cxnSp>
        <p:nvCxnSpPr>
          <p:cNvPr id="17" name="Conector de seta reta 16"/>
          <p:cNvCxnSpPr>
            <a:stCxn id="15" idx="1"/>
          </p:cNvCxnSpPr>
          <p:nvPr/>
        </p:nvCxnSpPr>
        <p:spPr>
          <a:xfrm flipH="1">
            <a:off x="7364840" y="2703661"/>
            <a:ext cx="465784" cy="353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m para biologia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59" y="1446663"/>
            <a:ext cx="6925611" cy="46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80681" y="2647666"/>
            <a:ext cx="786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A vida na Terra começou na água e, ainda hoje, a ela é associada. Só há vida onde há água.</a:t>
            </a:r>
            <a:endParaRPr lang="pt-BR" sz="20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1" y="3560075"/>
            <a:ext cx="4661702" cy="310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8950898" y="4735771"/>
            <a:ext cx="299526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A água nos acompanha desde o desenvolvimento embrionário.</a:t>
            </a:r>
            <a:endParaRPr lang="pt-BR" i="1" dirty="0"/>
          </a:p>
        </p:txBody>
      </p:sp>
      <p:pic>
        <p:nvPicPr>
          <p:cNvPr id="16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1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620370"/>
            <a:ext cx="796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Constituída por dois átomos de hidrogênio e um de oxigênio, a molécula da água apresenta disposição espacial não-linear. Essa disposição permite a formação de um polo positivo e outro negativo, garantindo sua característica </a:t>
            </a:r>
            <a:r>
              <a:rPr lang="pt-BR" sz="2000" b="1" i="1" dirty="0" smtClean="0"/>
              <a:t>polar</a:t>
            </a:r>
            <a:r>
              <a:rPr lang="pt-BR" sz="2000" i="1" dirty="0" smtClean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1" y="3679277"/>
            <a:ext cx="2804375" cy="311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985145" y="4108382"/>
            <a:ext cx="5104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/>
              <a:t>A polaridade permite a formação de </a:t>
            </a:r>
            <a:r>
              <a:rPr lang="pt-BR" sz="2000" b="1" i="1" dirty="0"/>
              <a:t>pontes de hidrogênio</a:t>
            </a:r>
            <a:r>
              <a:rPr lang="pt-BR" sz="2000" i="1" dirty="0"/>
              <a:t>, interações fortes que permitem estabilização da molécula e fluidez observada na água. </a:t>
            </a:r>
            <a:endParaRPr lang="pt-BR" sz="2000" i="1" dirty="0" smtClean="0"/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Adesão</a:t>
            </a:r>
            <a:r>
              <a:rPr lang="pt-BR" sz="2000" i="1" dirty="0" smtClean="0"/>
              <a:t>: atração por outras moléculas polares.</a:t>
            </a:r>
          </a:p>
          <a:p>
            <a:pPr algn="just"/>
            <a:r>
              <a:rPr lang="pt-BR" sz="2000" b="1" i="1" dirty="0" smtClean="0"/>
              <a:t>Coesão</a:t>
            </a:r>
            <a:r>
              <a:rPr lang="pt-BR" sz="2000" i="1" dirty="0" smtClean="0"/>
              <a:t>:  atração entre suas próprias moléculas.</a:t>
            </a:r>
            <a:endParaRPr lang="pt-BR" sz="2000" i="1" dirty="0"/>
          </a:p>
        </p:txBody>
      </p:sp>
      <p:pic>
        <p:nvPicPr>
          <p:cNvPr id="16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98794" y="2647666"/>
            <a:ext cx="7947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 “poder” de </a:t>
            </a:r>
            <a:r>
              <a:rPr lang="pt-BR" sz="2000" b="1" i="1" dirty="0" smtClean="0"/>
              <a:t>dissolução</a:t>
            </a:r>
            <a:r>
              <a:rPr lang="pt-BR" sz="2000" i="1" dirty="0" smtClean="0"/>
              <a:t> da água é notável. Isso ocorre graças à natureza química da água. Devido à sua característica de adesão, quando em contato com outras moléculas também polares estas tendem a se envolverem nas moléculas da água, dissociando-se. É o que observamos ao adicionarmos um soluto num recipiente contendo água. </a:t>
            </a:r>
            <a:endParaRPr lang="pt-BR" sz="20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66" y="4399076"/>
            <a:ext cx="3145005" cy="236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998" y="4436305"/>
            <a:ext cx="3873973" cy="232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389125" y="6432301"/>
            <a:ext cx="274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chemeClr val="bg1"/>
                </a:solidFill>
              </a:rPr>
              <a:t>Hidrofílicas 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628804" y="6431539"/>
            <a:ext cx="274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Hidrofóbicas</a:t>
            </a:r>
            <a:endParaRPr lang="pt-BR" b="1" i="1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12" y="2589256"/>
            <a:ext cx="7819177" cy="4163424"/>
          </a:xfrm>
          <a:prstGeom prst="rect">
            <a:avLst/>
          </a:prstGeom>
        </p:spPr>
      </p:pic>
      <p:pic>
        <p:nvPicPr>
          <p:cNvPr id="19" name="Picture 2" descr="Resultado de imagem para paesp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5272" y="2538479"/>
            <a:ext cx="7643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seres vivos apresentam diferentes concentrações de água em seu corpo. A idade, a atividade do tecido e a espécie estudada são fatores que influenciam na variação dessas concentrações. </a:t>
            </a:r>
            <a:endParaRPr lang="pt-BR" sz="2000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14" y="3802924"/>
            <a:ext cx="2434613" cy="243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3" y="3757048"/>
            <a:ext cx="2239273" cy="229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Resultado de imagem para água viv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47" y="4036971"/>
            <a:ext cx="2685373" cy="2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053384" y="6061541"/>
            <a:ext cx="204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80% de sua massa é água</a:t>
            </a:r>
            <a:endParaRPr lang="pt-BR" b="1" i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786680" y="6068365"/>
            <a:ext cx="204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4</a:t>
            </a:r>
            <a:r>
              <a:rPr lang="pt-BR" b="1" i="1" dirty="0" smtClean="0"/>
              <a:t>0% de sua massa é água</a:t>
            </a:r>
            <a:endParaRPr lang="pt-BR" b="1" i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9669907" y="6075189"/>
            <a:ext cx="204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90% de sua massa é água</a:t>
            </a:r>
            <a:endParaRPr lang="pt-BR" b="1" i="1" dirty="0"/>
          </a:p>
        </p:txBody>
      </p:sp>
      <p:pic>
        <p:nvPicPr>
          <p:cNvPr id="20" name="Picture 2" descr="Resultado de imagem para paesp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843358" y="2511185"/>
            <a:ext cx="8143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Outra característica da água é seu calor específico, que necessita de grande fornecimento de energia para mudar sua temperatura. A água consegue absorver grande quantidade de energia térmica sem variar, de forma drástica, sua temperatura.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Parte da energia absorvida pela água é empregada na quebra das ligações de hidrogênio, por isso a água tem um </a:t>
            </a:r>
            <a:r>
              <a:rPr lang="pt-BR" sz="2000" b="1" i="1" dirty="0" smtClean="0"/>
              <a:t>alto calor específico</a:t>
            </a:r>
            <a:r>
              <a:rPr lang="pt-BR" sz="2000" i="1" dirty="0" smtClean="0"/>
              <a:t>, funcionando como um “amortecedor térmico”, evitando variações bruscas na temperatura corpórea dos organismos.</a:t>
            </a:r>
            <a:endParaRPr lang="pt-BR" sz="2000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58" y="2060811"/>
            <a:ext cx="8330029" cy="35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ol 13"/>
          <p:cNvSpPr/>
          <p:nvPr/>
        </p:nvSpPr>
        <p:spPr>
          <a:xfrm>
            <a:off x="10565463" y="2060811"/>
            <a:ext cx="1140058" cy="103723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5766380" y="4908534"/>
            <a:ext cx="198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Quente </a:t>
            </a:r>
            <a:endParaRPr lang="pt-BR" sz="28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9793814" y="3830416"/>
            <a:ext cx="198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Frio</a:t>
            </a:r>
            <a:endParaRPr lang="pt-BR" sz="28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263" y="2042559"/>
            <a:ext cx="8394324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425180" y="5347568"/>
            <a:ext cx="28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Aquecida </a:t>
            </a:r>
            <a:endParaRPr lang="pt-BR" sz="2800" b="1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9413629" y="4758274"/>
            <a:ext cx="28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Frio</a:t>
            </a:r>
            <a:endParaRPr lang="pt-BR" sz="2800" b="1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pic>
        <p:nvPicPr>
          <p:cNvPr id="21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03261" y="2538481"/>
            <a:ext cx="8042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A conversão de uma substância do estado líquido para o gasoso, a partir de determinada quantidade de energia empregada, é chamada de </a:t>
            </a:r>
            <a:r>
              <a:rPr lang="pt-BR" sz="2000" b="1" i="1" dirty="0" smtClean="0"/>
              <a:t>calor de vaporização.</a:t>
            </a:r>
            <a:r>
              <a:rPr lang="pt-BR" sz="2000" i="1" dirty="0" smtClean="0"/>
              <a:t>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Quando uma alta concentração de energia térmica é absorvida pela água ela tem suas ligações de hidrogênio quebradas, fazendo com que as moléculas de água evapore, atuando assim como um regulador térmico.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Sem essa propriedade os seres vivos facilmente poderiam se superaquecer e, assim, apresentar disfunções fisiológicas graves; a </a:t>
            </a:r>
            <a:r>
              <a:rPr lang="pt-BR" sz="2000" b="1" i="1" dirty="0" smtClean="0"/>
              <a:t>transpiração</a:t>
            </a:r>
            <a:r>
              <a:rPr lang="pt-BR" sz="2000" i="1" dirty="0" smtClean="0"/>
              <a:t> é representação visual do processo de vaporização. </a:t>
            </a:r>
            <a:endParaRPr lang="pt-BR" sz="2000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41" y="2610031"/>
            <a:ext cx="4330899" cy="3406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13" y="2610030"/>
            <a:ext cx="4408959" cy="3406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6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647666"/>
            <a:ext cx="77936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A alteração de densidade é fato em diversas substâncias. Tal propriedade é a razão entre a massa de uma substância e o volume ocupado por ela. A maior parte das substâncias aumentam sua densidade conforme sua temperatura seja diminuída. Com a água, esse comportamento é diferente.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Entre 4 °C e 0 °C a água se expande ao invés de se contrair. Isso quer dizer que, ao resfriar, a água aumenta seu volume e diminui sua densidade</a:t>
            </a:r>
            <a:endParaRPr lang="pt-BR" sz="2000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46" y="2647666"/>
            <a:ext cx="799747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40" y="2059350"/>
            <a:ext cx="8070376" cy="387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1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98794" y="2497538"/>
            <a:ext cx="7947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Tensão superficial é a característica apresentada pela água que faz com que suas moléculas, quanto mais próximas da superfície, se afastem das moléculas abaixo, formando uma espécie de película. </a:t>
            </a:r>
            <a:endParaRPr lang="pt-BR" sz="2000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95" y="3714110"/>
            <a:ext cx="4037178" cy="302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6" y="3714109"/>
            <a:ext cx="3782420" cy="302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0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62818" y="2060811"/>
            <a:ext cx="2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52543" y="2593073"/>
            <a:ext cx="79763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Se notarmos um canudo mergulhado num copo d’água percebemos que a água se eleva em direção à borda do canudo. Essa elevação ocorre devido à tensão superficial, à coesão entre as moléculas de água e à interação entre a água, o ar e o canudo.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Esse fenômeno é chamado de capilaridade e pode explicar, por exemplo, o fluxo da seiva nos vasos xilemáticos das plantas.</a:t>
            </a:r>
            <a:endParaRPr lang="pt-BR" sz="2000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43" y="2060811"/>
            <a:ext cx="7976346" cy="452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23" y="1911469"/>
            <a:ext cx="6856312" cy="489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1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323826"/>
            <a:ext cx="8389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u="sng" dirty="0" smtClean="0">
                <a:latin typeface="Script MT Bold" panose="03040602040607080904" pitchFamily="66" charset="0"/>
              </a:rPr>
              <a:t>Células e tipos celulares: características gerais</a:t>
            </a:r>
            <a:endParaRPr lang="pt-BR" sz="32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48919" y="2033515"/>
            <a:ext cx="76161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seres vivos se organizam de diferentes formas na natureza. Assim, deve-se classificá-los enquanto organização e estruturas.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Eles podem ser:</a:t>
            </a:r>
          </a:p>
          <a:p>
            <a:pPr algn="just"/>
            <a:endParaRPr lang="pt-BR" sz="2000" i="1" dirty="0"/>
          </a:p>
        </p:txBody>
      </p:sp>
      <p:pic>
        <p:nvPicPr>
          <p:cNvPr id="2050" name="Picture 2" descr="Resultado de imagem para trypanoso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94" y="3760267"/>
            <a:ext cx="3811472" cy="29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trypanosoma barbeir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97" y="3760268"/>
            <a:ext cx="3829132" cy="29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5008195" y="3449054"/>
            <a:ext cx="187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Unicelular</a:t>
            </a:r>
            <a:endParaRPr lang="pt-BR" b="1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9164528" y="3449054"/>
            <a:ext cx="187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Pluricelular</a:t>
            </a:r>
            <a:endParaRPr lang="pt-BR" b="1" i="1" dirty="0"/>
          </a:p>
        </p:txBody>
      </p:sp>
      <p:pic>
        <p:nvPicPr>
          <p:cNvPr id="17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49171" y="2140338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A água</a:t>
            </a:r>
            <a:endParaRPr lang="pt-BR" sz="2400" b="1" dirty="0">
              <a:solidFill>
                <a:srgbClr val="00B0F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30556" y="2852381"/>
            <a:ext cx="8042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Em todos os seres vivos, a água tem papel crucial no </a:t>
            </a:r>
            <a:r>
              <a:rPr lang="pt-BR" sz="2000" b="1" i="1" dirty="0" smtClean="0"/>
              <a:t>transporte</a:t>
            </a:r>
            <a:r>
              <a:rPr lang="pt-BR" sz="2000" i="1" dirty="0" smtClean="0"/>
              <a:t> de substâncias por todo o organismo, constituindo um meio de transporte extremamente eficiente no deslocamento de moléculas pelo corpo.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Sua ação, enquanto solvente, permite que íons sejam formados e translocados para as regiões cuja necessidade seja expressa.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 comportamento dos íons no meio aquoso e seu deslocamento num sistema vivo irá obedecer </a:t>
            </a:r>
            <a:r>
              <a:rPr lang="pt-BR" sz="2000" b="1" i="1" dirty="0" smtClean="0"/>
              <a:t>regras químicas </a:t>
            </a:r>
            <a:r>
              <a:rPr lang="pt-BR" sz="2000" i="1" dirty="0" smtClean="0"/>
              <a:t>como </a:t>
            </a:r>
            <a:r>
              <a:rPr lang="pt-BR" sz="2000" b="1" i="1" dirty="0" smtClean="0"/>
              <a:t>concentração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disponibilidade energética </a:t>
            </a:r>
            <a:r>
              <a:rPr lang="pt-BR" sz="2000" i="1" dirty="0" smtClean="0"/>
              <a:t>para fluir. </a:t>
            </a:r>
            <a:endParaRPr 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9327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462818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870655" y="2565777"/>
            <a:ext cx="81437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Ingeridos com água e com alimentos, os sais minerais têm funções relacionadas tanto à </a:t>
            </a:r>
            <a:r>
              <a:rPr lang="pt-BR" sz="2000" b="1" i="1" dirty="0" smtClean="0"/>
              <a:t>estrutura</a:t>
            </a:r>
            <a:r>
              <a:rPr lang="pt-BR" sz="2000" i="1" dirty="0" smtClean="0"/>
              <a:t> do organismo quanto à </a:t>
            </a:r>
            <a:r>
              <a:rPr lang="pt-BR" sz="2000" b="1" i="1" dirty="0" smtClean="0"/>
              <a:t>regulação</a:t>
            </a:r>
            <a:r>
              <a:rPr lang="pt-BR" sz="2000" i="1" dirty="0" smtClean="0"/>
              <a:t> geral dos processos orgânicos.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Por exemplo, cálcio e fósforo fazem parte dos ossos que constituem o esqueleto dos vertebrados, agindo com função estrutural.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Ao mesmo tempo, o cálcio desempenha papel fundamental na contração muscular enquanto o fósforo constitui a molécula de ATP, envolvida na transferência de energia em todos os organismos.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rgbClr val="7030A0"/>
                </a:solidFill>
              </a:rPr>
              <a:t>*Percebemos que os sais minerais atuam, ao mesmo tempo, em diferentes níveis num mesmo organismo.</a:t>
            </a:r>
            <a:endParaRPr lang="pt-BR" sz="2000" b="1" i="1" dirty="0">
              <a:solidFill>
                <a:srgbClr val="7030A0"/>
              </a:solidFill>
            </a:endParaRPr>
          </a:p>
        </p:txBody>
      </p:sp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1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66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248177"/>
            <a:ext cx="81113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cálcio (Ca):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Age na constituição dos ossos e dentes; participa dos processos de </a:t>
            </a:r>
            <a:r>
              <a:rPr lang="pt-BR" sz="2000" b="1" i="1" dirty="0" smtClean="0"/>
              <a:t>contração muscular </a:t>
            </a:r>
            <a:r>
              <a:rPr lang="pt-BR" sz="2000" i="1" dirty="0" smtClean="0"/>
              <a:t>e na </a:t>
            </a:r>
            <a:r>
              <a:rPr lang="pt-BR" sz="2000" b="1" i="1" dirty="0" smtClean="0"/>
              <a:t>coagulação sanguínea</a:t>
            </a:r>
            <a:r>
              <a:rPr lang="pt-BR" sz="2000" i="1" dirty="0" smtClean="0"/>
              <a:t>; além disso, possibilita a </a:t>
            </a:r>
            <a:r>
              <a:rPr lang="pt-BR" sz="2000" b="1" i="1" dirty="0" smtClean="0"/>
              <a:t>transmissão do impulso nervoso</a:t>
            </a:r>
            <a:r>
              <a:rPr lang="pt-BR" sz="2000" i="1" dirty="0" smtClean="0"/>
              <a:t> em nossas células nervosas.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Esse íon pode ser encontrado em leite e derivados além dos vegetais de coloração verde-escuro.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Em nossas células, o reservatório de cálcio é a organela chamada de Retículo Endoplasmático Liso (ou não-granuloso). </a:t>
            </a:r>
            <a:endParaRPr lang="pt-BR" sz="2000" i="1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34" y="1353398"/>
            <a:ext cx="3451267" cy="233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203506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916905" y="3998817"/>
            <a:ext cx="8029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fósforo (P):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Participa da formação dos ossos e dentes (íons fosfato) além da constituição de moléculas-chave como o </a:t>
            </a:r>
            <a:r>
              <a:rPr lang="pt-BR" sz="2000" b="1" i="1" dirty="0" smtClean="0"/>
              <a:t>DNA</a:t>
            </a:r>
            <a:r>
              <a:rPr lang="pt-BR" sz="2000" i="1" dirty="0" smtClean="0"/>
              <a:t>, </a:t>
            </a:r>
            <a:r>
              <a:rPr lang="pt-BR" sz="2000" b="1" i="1" dirty="0" smtClean="0"/>
              <a:t>RNA</a:t>
            </a:r>
            <a:r>
              <a:rPr lang="pt-BR" sz="2000" i="1" dirty="0" smtClean="0"/>
              <a:t> e o </a:t>
            </a:r>
            <a:r>
              <a:rPr lang="pt-BR" sz="2000" b="1" i="1" dirty="0" smtClean="0"/>
              <a:t>ATP</a:t>
            </a:r>
            <a:r>
              <a:rPr lang="pt-BR" sz="2000" i="1" dirty="0" smtClean="0"/>
              <a:t>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O fósforo pode ser obtido a partir da ingestão de leite e derivados, peixes, carnes e aves; além de cereais e legumes.</a:t>
            </a:r>
            <a:endParaRPr lang="pt-BR" sz="2000" i="1" dirty="0"/>
          </a:p>
        </p:txBody>
      </p:sp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84" y="1724496"/>
            <a:ext cx="4154018" cy="245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271746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425601"/>
            <a:ext cx="802925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potássio (K):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Íon participante do processo de </a:t>
            </a:r>
            <a:r>
              <a:rPr lang="pt-BR" sz="2000" b="1" i="1" dirty="0" smtClean="0"/>
              <a:t>contração muscular</a:t>
            </a:r>
            <a:r>
              <a:rPr lang="pt-BR" sz="2000" i="1" dirty="0" smtClean="0"/>
              <a:t>, também atua na regulação da </a:t>
            </a:r>
            <a:r>
              <a:rPr lang="pt-BR" sz="2000" b="1" i="1" dirty="0" smtClean="0"/>
              <a:t>pressão arterial </a:t>
            </a:r>
            <a:r>
              <a:rPr lang="pt-BR" sz="2000" i="1" dirty="0" smtClean="0"/>
              <a:t>e do </a:t>
            </a:r>
            <a:r>
              <a:rPr lang="pt-BR" sz="2000" b="1" i="1" dirty="0" smtClean="0"/>
              <a:t>impulso nervoso</a:t>
            </a:r>
            <a:r>
              <a:rPr lang="pt-BR" sz="2000" i="1" dirty="0" smtClean="0"/>
              <a:t>. Envolvido em processos de regulação hídrica, auxilia na síntese de glicogênio bem como de proteínas metabólicas.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A obtenção desse íon é a partir da ingestão de leite, verduras, frutas e leguminosas; além de carnes. </a:t>
            </a:r>
            <a:endParaRPr lang="pt-BR" sz="2000" i="1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76" y="1592412"/>
            <a:ext cx="3600013" cy="240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1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21618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657617"/>
            <a:ext cx="8029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sódio (Na):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Esse íon atua na </a:t>
            </a:r>
            <a:r>
              <a:rPr lang="pt-BR" sz="2000" b="1" i="1" dirty="0" smtClean="0"/>
              <a:t>regulação hídrica </a:t>
            </a:r>
            <a:r>
              <a:rPr lang="pt-BR" sz="2000" i="1" dirty="0" smtClean="0"/>
              <a:t>e da </a:t>
            </a:r>
            <a:r>
              <a:rPr lang="pt-BR" sz="2000" b="1" i="1" dirty="0" smtClean="0"/>
              <a:t>pressão arterial</a:t>
            </a:r>
            <a:r>
              <a:rPr lang="pt-BR" sz="2000" i="1" dirty="0" smtClean="0"/>
              <a:t>; na transmissão do impulso nervoso e no relaxamento muscular.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Pode ser obtido a partir do consumo do cloreto de sódio (</a:t>
            </a:r>
            <a:r>
              <a:rPr lang="pt-BR" sz="2000" i="1" dirty="0" err="1" smtClean="0"/>
              <a:t>NaCl</a:t>
            </a:r>
            <a:r>
              <a:rPr lang="pt-BR" sz="2000" i="1" dirty="0"/>
              <a:t> </a:t>
            </a:r>
            <a:r>
              <a:rPr lang="pt-BR" sz="2000" i="1" dirty="0" smtClean="0"/>
              <a:t>- sal de cozinha).</a:t>
            </a:r>
            <a:endParaRPr lang="pt-BR" sz="2000" i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74" y="1730865"/>
            <a:ext cx="3439423" cy="229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21618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657617"/>
            <a:ext cx="80292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ferro (Fe):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Em combinação com a hemoglobina é o íon responsável pelo </a:t>
            </a:r>
            <a:r>
              <a:rPr lang="pt-BR" sz="2000" b="1" i="1" dirty="0" smtClean="0"/>
              <a:t>transporte de gases respiratórios</a:t>
            </a:r>
            <a:r>
              <a:rPr lang="pt-BR" sz="2000" i="1" dirty="0" smtClean="0"/>
              <a:t>. Sua carência determina o quadro patológico chamado </a:t>
            </a:r>
            <a:r>
              <a:rPr lang="pt-BR" sz="2000" b="1" i="1" dirty="0" smtClean="0"/>
              <a:t>anemia </a:t>
            </a:r>
            <a:r>
              <a:rPr lang="pt-BR" sz="2000" b="1" i="1" dirty="0" err="1" smtClean="0"/>
              <a:t>ferropriva</a:t>
            </a:r>
            <a:r>
              <a:rPr lang="pt-BR" sz="2000" i="1" dirty="0" smtClean="0"/>
              <a:t>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Sua obtenção depende da ingestão de carnes, fígado, leguminosas e vegetais verde-escuros. </a:t>
            </a:r>
            <a:endParaRPr lang="pt-BR" sz="2000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24" y="1688292"/>
            <a:ext cx="3692173" cy="245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21618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862337"/>
            <a:ext cx="80292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iodo (I):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Encontrado no sal de cozinha (sal iodado), atua na regulação da glândula </a:t>
            </a:r>
            <a:r>
              <a:rPr lang="pt-BR" sz="2000" b="1" i="1" dirty="0" smtClean="0"/>
              <a:t>tireoide</a:t>
            </a:r>
            <a:r>
              <a:rPr lang="pt-BR" sz="2000" i="1" dirty="0" smtClean="0"/>
              <a:t>, responsável pela produção e liberação de hormônios metabólicos.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A carência desse íon pode causa o </a:t>
            </a:r>
            <a:r>
              <a:rPr lang="pt-BR" sz="2000" b="1" i="1" dirty="0" smtClean="0"/>
              <a:t>bócio</a:t>
            </a:r>
            <a:r>
              <a:rPr lang="pt-BR" sz="2000" i="1" dirty="0" smtClean="0"/>
              <a:t>.</a:t>
            </a:r>
          </a:p>
          <a:p>
            <a:pPr lvl="1" algn="just"/>
            <a:r>
              <a:rPr lang="pt-BR" sz="2000" i="1" dirty="0" smtClean="0"/>
              <a:t>Seu excesso leva à </a:t>
            </a:r>
            <a:r>
              <a:rPr lang="pt-BR" sz="2000" b="1" i="1" dirty="0" smtClean="0"/>
              <a:t>exoftalmia</a:t>
            </a:r>
            <a:r>
              <a:rPr lang="pt-BR" sz="2000" i="1" dirty="0" smtClean="0"/>
              <a:t>. </a:t>
            </a:r>
            <a:endParaRPr lang="pt-BR" sz="2000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933" y="2060811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10" y="2337036"/>
            <a:ext cx="23812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21618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862337"/>
            <a:ext cx="80292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flúor (F):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i="1" dirty="0" smtClean="0"/>
              <a:t>Auxilia na manutenção óssea dos dentes e preserva o esmalte dentário. Adicionado aos cremes dentais, </a:t>
            </a:r>
            <a:r>
              <a:rPr lang="pt-BR" sz="2000" b="1" i="1" dirty="0" smtClean="0"/>
              <a:t>age na inativação de substâncias ácidas produzidas pelas ações bacterianas</a:t>
            </a:r>
            <a:r>
              <a:rPr lang="pt-BR" sz="2000" i="1" dirty="0" smtClean="0"/>
              <a:t>, nos dentes, que formariam as placas dentárias. </a:t>
            </a:r>
            <a:endParaRPr lang="pt-BR" sz="2000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25" y="1735344"/>
            <a:ext cx="3928015" cy="26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21618" y="2060811"/>
            <a:ext cx="2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Os sais minerais</a:t>
            </a:r>
            <a:endParaRPr lang="pt-BR" sz="24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5" y="3862337"/>
            <a:ext cx="80292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 smtClean="0">
                <a:solidFill>
                  <a:srgbClr val="00B050"/>
                </a:solidFill>
              </a:rPr>
              <a:t>O magnésio (Mg): </a:t>
            </a:r>
          </a:p>
          <a:p>
            <a:pPr algn="just"/>
            <a:endParaRPr lang="pt-BR" sz="2000" b="1" dirty="0" smtClean="0"/>
          </a:p>
          <a:p>
            <a:pPr lvl="1" algn="just"/>
            <a:r>
              <a:rPr lang="pt-BR" sz="2000" b="1" i="1" dirty="0" smtClean="0"/>
              <a:t>Constitui o pigmento clorofila </a:t>
            </a:r>
            <a:r>
              <a:rPr lang="pt-BR" sz="2000" i="1" dirty="0" smtClean="0"/>
              <a:t>onde, nos organismos fotossintéticos, são responsáveis por tal processo. Além disso, atua em diversos processos que envolvem os sistemas nervoso e muscular. </a:t>
            </a:r>
          </a:p>
          <a:p>
            <a:pPr lvl="1" algn="just"/>
            <a:endParaRPr lang="pt-BR" sz="2000" i="1" dirty="0"/>
          </a:p>
          <a:p>
            <a:pPr lvl="1" algn="just"/>
            <a:r>
              <a:rPr lang="pt-BR" sz="2000" i="1" dirty="0" smtClean="0"/>
              <a:t>É encontrado em hortaliças verdes, cereais, peixes, carnes, feijão, soja e banana. </a:t>
            </a:r>
            <a:endParaRPr lang="pt-BR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/>
          <a:stretch/>
        </p:blipFill>
        <p:spPr bwMode="auto">
          <a:xfrm>
            <a:off x="8271078" y="1632178"/>
            <a:ext cx="3491308" cy="26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323826"/>
            <a:ext cx="8389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u="sng" dirty="0" smtClean="0">
                <a:latin typeface="Script MT Bold" panose="03040602040607080904" pitchFamily="66" charset="0"/>
              </a:rPr>
              <a:t>Células e tipos celulares: características gerais</a:t>
            </a:r>
            <a:endParaRPr lang="pt-BR" sz="32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48919" y="2033515"/>
            <a:ext cx="761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seres vivos se organizam de diferentes formas na natureza. Assim, deve-se classificá-los enquanto organização e estruturas.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Eles podem ser:</a:t>
            </a:r>
          </a:p>
        </p:txBody>
      </p:sp>
      <p:pic>
        <p:nvPicPr>
          <p:cNvPr id="3074" name="Picture 2" descr="Resultado de imagem para alga unicelul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01" y="3705675"/>
            <a:ext cx="3885969" cy="3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inset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b="24717"/>
          <a:stretch/>
        </p:blipFill>
        <p:spPr bwMode="auto">
          <a:xfrm>
            <a:off x="8201622" y="3705674"/>
            <a:ext cx="3815738" cy="3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4653857" y="3397898"/>
            <a:ext cx="286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Autotróficos </a:t>
            </a:r>
            <a:endParaRPr lang="pt-BR" b="1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676476" y="3404426"/>
            <a:ext cx="286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Heterotróficos </a:t>
            </a:r>
            <a:endParaRPr lang="pt-BR" b="1" i="1" dirty="0"/>
          </a:p>
        </p:txBody>
      </p:sp>
      <p:pic>
        <p:nvPicPr>
          <p:cNvPr id="17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225428" y="2729553"/>
            <a:ext cx="73878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solidFill>
                  <a:schemeClr val="accent4"/>
                </a:solidFill>
                <a:latin typeface="Script MT Bold" panose="03040602040607080904" pitchFamily="66" charset="0"/>
              </a:rPr>
              <a:t>Componentes</a:t>
            </a:r>
            <a:endParaRPr lang="pt-BR" sz="6600" b="1" dirty="0">
              <a:solidFill>
                <a:schemeClr val="accent4"/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420273" y="4090288"/>
            <a:ext cx="73878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>
                <a:solidFill>
                  <a:schemeClr val="accent4"/>
                </a:solidFill>
                <a:latin typeface="Script MT Bold" panose="03040602040607080904" pitchFamily="66" charset="0"/>
              </a:rPr>
              <a:t>O</a:t>
            </a:r>
            <a:r>
              <a:rPr lang="pt-BR" sz="6600" b="1" dirty="0" smtClean="0">
                <a:solidFill>
                  <a:schemeClr val="accent4"/>
                </a:solidFill>
                <a:latin typeface="Script MT Bold" panose="03040602040607080904" pitchFamily="66" charset="0"/>
              </a:rPr>
              <a:t>rgânicos </a:t>
            </a:r>
            <a:endParaRPr lang="pt-BR" sz="6600" b="1" dirty="0">
              <a:solidFill>
                <a:schemeClr val="accent4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4" name="Picture 2" descr="Resultado de imagem para paes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857006" y="2142699"/>
            <a:ext cx="8143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componentes orgânicos fazem parte de todos os seres vivos. Esses componentes </a:t>
            </a:r>
            <a:r>
              <a:rPr lang="pt-BR" sz="2000" i="1" u="sng" dirty="0" smtClean="0"/>
              <a:t>têm como elemento estrutural o carbono </a:t>
            </a:r>
            <a:r>
              <a:rPr lang="pt-BR" sz="2000" i="1" dirty="0" smtClean="0"/>
              <a:t>onde esse se encontra em longas cadeias unidas a outros elementos que compõem a molécula.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Os principais tipos de moléculas orgânicas dos organismos vivos são:</a:t>
            </a:r>
          </a:p>
          <a:p>
            <a:pPr algn="just"/>
            <a:endParaRPr lang="pt-BR" sz="20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777990" y="5626189"/>
            <a:ext cx="16650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Proteínas</a:t>
            </a:r>
            <a:endParaRPr lang="pt-BR" sz="28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58560" y="4453663"/>
            <a:ext cx="16650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Lipídeos</a:t>
            </a:r>
            <a:endParaRPr lang="pt-BR" sz="28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050129" y="5048520"/>
            <a:ext cx="16650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Vitaminas</a:t>
            </a:r>
            <a:endParaRPr lang="pt-BR" sz="28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519162" y="6215461"/>
            <a:ext cx="281746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Ácidos Nucleicos</a:t>
            </a:r>
            <a:endParaRPr lang="pt-BR" sz="28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78745" y="3861025"/>
            <a:ext cx="16650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Açúcares </a:t>
            </a:r>
            <a:endParaRPr lang="pt-BR" sz="28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8" name="Picture 2" descr="Resultado de imagem para paes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939319" y="2781167"/>
            <a:ext cx="1774209" cy="1862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C</a:t>
            </a:r>
            <a:endParaRPr lang="pt-BR" sz="115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pic>
        <p:nvPicPr>
          <p:cNvPr id="11266" name="Picture 2" descr="Resultado de imagem para açúca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95501" l="6135" r="94939">
                        <a14:backgroundMark x1="16411" y1="87935" x2="16411" y2="87935"/>
                        <a14:backgroundMark x1="17638" y1="87526" x2="17638" y2="87526"/>
                        <a14:backgroundMark x1="20092" y1="89162" x2="20092" y2="89162"/>
                        <a14:backgroundMark x1="18405" y1="87117" x2="18405" y2="87117"/>
                        <a14:backgroundMark x1="48313" y1="87526" x2="48313" y2="8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654"/>
          <a:stretch/>
        </p:blipFill>
        <p:spPr bwMode="auto">
          <a:xfrm>
            <a:off x="7254367" y="2200275"/>
            <a:ext cx="4865533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169513" y="3900283"/>
            <a:ext cx="510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arboidratos</a:t>
            </a:r>
            <a:endParaRPr lang="pt-B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135272" y="2060812"/>
            <a:ext cx="2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 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957851" y="2524832"/>
            <a:ext cx="80292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Também chamados de glicídios e açúcares, os carboidratos são moléculas constituídas por átomos de carbono, hidrogênio e oxigênio, apresentando fórmula geral (CH</a:t>
            </a:r>
            <a:r>
              <a:rPr lang="pt-BR" sz="2000" i="1" baseline="-25000" dirty="0" smtClean="0"/>
              <a:t>2</a:t>
            </a:r>
            <a:r>
              <a:rPr lang="pt-BR" sz="2000" i="1" dirty="0" smtClean="0"/>
              <a:t>O)n. a fórmula indica que para cada átomo de carbono tem-se um átomo de oxigênio e dois de hidrogênio, havendo n combinações para cada molécula.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Os carboidratos são encontrados em pães, batatas, açúcar, milho, mel, massas, arroz, farinha etc. São as principais fontes energéticas utilizadas pelas células em seu metabolismo. Os carboidratos são classificados em:</a:t>
            </a:r>
          </a:p>
          <a:p>
            <a:pPr algn="just"/>
            <a:endParaRPr lang="pt-BR" sz="2000" i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i="1" dirty="0" smtClean="0">
                <a:solidFill>
                  <a:srgbClr val="FF0000"/>
                </a:solidFill>
              </a:rPr>
              <a:t>Monossacarídeos.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i="1" dirty="0" smtClean="0">
                <a:solidFill>
                  <a:srgbClr val="FF0000"/>
                </a:solidFill>
              </a:rPr>
              <a:t>Oligossacarídeos.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i="1" dirty="0" smtClean="0">
                <a:solidFill>
                  <a:srgbClr val="FF0000"/>
                </a:solidFill>
              </a:rPr>
              <a:t>Polissacarídeos.</a:t>
            </a:r>
          </a:p>
        </p:txBody>
      </p:sp>
    </p:spTree>
    <p:extLst>
      <p:ext uri="{BB962C8B-B14F-4D97-AF65-F5344CB8AC3E}">
        <p14:creationId xmlns:p14="http://schemas.microsoft.com/office/powerpoint/2010/main" val="7836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646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monossacarídeos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1498" y="2565775"/>
            <a:ext cx="7947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São os carboidratos constituídos por apenas uma unidade. Essas moléculas contêm entre três e sete átomos de carbono.</a:t>
            </a:r>
            <a:endParaRPr lang="pt-BR" sz="20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6" y="3565477"/>
            <a:ext cx="5827933" cy="278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646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monossacarídeos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857006" y="2620369"/>
            <a:ext cx="8143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A </a:t>
            </a:r>
            <a:r>
              <a:rPr lang="pt-BR" sz="2000" b="1" i="1" dirty="0" smtClean="0"/>
              <a:t>glicose</a:t>
            </a:r>
            <a:r>
              <a:rPr lang="pt-BR" sz="2000" i="1" dirty="0" smtClean="0"/>
              <a:t> é o principal monossacarídeo encontrado na natureza e é a principal fonte de energia para os seres vivos. A entrada da glicose no fluxo energético dos seres vivos se dá por meio da fotossíntese. Contudo, é por meio da oxidação dessa molécula que energia é liberada para os processos metabólicos. Até mesmo os organismos que não usam oxigênio (anaeróbios) têm na glicose sua principal fonte energética. </a:t>
            </a:r>
            <a:endParaRPr lang="pt-BR" sz="2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66" y="4559360"/>
            <a:ext cx="6140684" cy="229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646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monossacarídeos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44203" y="2565777"/>
            <a:ext cx="8001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Dois tipos de monossacarídeos são bem interessantes. Embora não sejam fonte de energia, eles apresentam estrutura similar à da glicose, contudo constituído por cinco carbonos (pentose): a ribose e a desoxirribose. </a:t>
            </a:r>
            <a:endParaRPr lang="pt-BR" sz="20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85" y="3784979"/>
            <a:ext cx="6191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2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22" y="4744873"/>
            <a:ext cx="6572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646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Dissacarídeos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930554" y="2688609"/>
            <a:ext cx="80156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A união de dois monossacarídeos forma um dissacarídeo. Fazendo parte dos oligossacarídeos (moléculas que apresentam entre dois e dez átomos de carbono), também desempenham importante papel energético nos seres vivos.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 união entre as unidades de açúcares ocorre por meio de ligações chamadas glicosídicas.</a:t>
            </a:r>
            <a:endParaRPr 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27189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646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Polissacarídeos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03260" y="2577069"/>
            <a:ext cx="8042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Por vezes, várias unidades de monossacarídeos se unem e formam estruturas lineares ou ramificadas chamadas de polissacarídeos. Geralmente são constituídas por apenas um tipo de monossacarídeo, como a glicose, por exemplo.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Os polissacarídeos apresentam duas funções especiais nos seres vivos.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Reserva energética</a:t>
            </a:r>
            <a:r>
              <a:rPr lang="pt-BR" sz="2000" i="1" dirty="0" smtClean="0"/>
              <a:t>: nos vegetais, o amido é o principal polissacarídeo de reserva; nos animais e fungos, o glicogênio é a principal reserva energética.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Estrutural: </a:t>
            </a:r>
            <a:r>
              <a:rPr lang="pt-BR" sz="2000" i="1" dirty="0" smtClean="0"/>
              <a:t>em vegetais, formam a celulose que constitui a parede celulósica; nos artrópodes constitui a quitina, que forma o exoesqueleto. </a:t>
            </a:r>
            <a:endParaRPr 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24613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7810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Carboidratos: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Glicolipídeos e Glicoproteínas 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7" y="2647664"/>
            <a:ext cx="8029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Tanto glicolipídeos quanto glicoproteínas são glicídios associados a lipídeos e proteínas, respectivamente, formando </a:t>
            </a:r>
            <a:r>
              <a:rPr lang="pt-BR" sz="2000" b="1" i="1" dirty="0" smtClean="0"/>
              <a:t>moléculas híbridas.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São exemplos de glicoproteínas os </a:t>
            </a:r>
            <a:r>
              <a:rPr lang="pt-BR" sz="2000" b="1" i="1" dirty="0" smtClean="0"/>
              <a:t>mucopolissacarídeos</a:t>
            </a:r>
            <a:r>
              <a:rPr lang="pt-BR" sz="2000" i="1" dirty="0" smtClean="0"/>
              <a:t>, que revestem as vias aéreas e digestórias agindo como protetores e lubrificantes.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Os glicolipídeos estão constituindo, por exemplo, as membranas celulares e atuam como sinalizadores e pontos de ancoragem para outras estruturas. </a:t>
            </a:r>
            <a:endParaRPr lang="pt-BR" sz="20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282" y="2647664"/>
            <a:ext cx="8178366" cy="362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323826"/>
            <a:ext cx="8389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u="sng" dirty="0" smtClean="0">
                <a:latin typeface="Script MT Bold" panose="03040602040607080904" pitchFamily="66" charset="0"/>
              </a:rPr>
              <a:t>Células e tipos celulares: características gerais</a:t>
            </a:r>
            <a:endParaRPr lang="pt-BR" sz="32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48919" y="2033515"/>
            <a:ext cx="761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seres vivos se organizam de diferentes formas na natureza. Assim, deve-se classificá-los enquanto organização e estruturas.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Eles podem ser:</a:t>
            </a:r>
          </a:p>
        </p:txBody>
      </p:sp>
      <p:pic>
        <p:nvPicPr>
          <p:cNvPr id="4098" name="Picture 2" descr="Resultado de imagem para anemo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50" y="3732300"/>
            <a:ext cx="4180281" cy="30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Resultado de imagem para ascaris lumbricoid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6" descr="Resultado de imagem para ascaris lumbricoid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22" y="3732300"/>
            <a:ext cx="3676868" cy="300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576230" y="3426430"/>
            <a:ext cx="288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Aeróbios </a:t>
            </a:r>
            <a:endParaRPr lang="pt-BR" b="1" i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8679228" y="3414662"/>
            <a:ext cx="288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Anaeróbios </a:t>
            </a:r>
            <a:endParaRPr lang="pt-BR" b="1" i="1" dirty="0"/>
          </a:p>
        </p:txBody>
      </p:sp>
      <p:pic>
        <p:nvPicPr>
          <p:cNvPr id="19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300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29" y="2115404"/>
            <a:ext cx="8097672" cy="455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4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ó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5389" y="2633415"/>
            <a:ext cx="5736609" cy="393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640245" y="2906974"/>
            <a:ext cx="2129165" cy="221599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L</a:t>
            </a:r>
            <a:endParaRPr lang="pt-BR" sz="1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082560" y="4354817"/>
            <a:ext cx="517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ipídeos</a:t>
            </a:r>
            <a:r>
              <a:rPr lang="pt-BR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pt-BR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5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ó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65" y="4785252"/>
            <a:ext cx="3299013" cy="20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5272" y="2060812"/>
            <a:ext cx="2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891294" y="2522477"/>
            <a:ext cx="814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lipídeos são moléculas orgânicas que apresentam em sua composição </a:t>
            </a:r>
            <a:r>
              <a:rPr lang="pt-BR" sz="2000" b="1" i="1" dirty="0" smtClean="0"/>
              <a:t>ácidos graxos e um tipo de álcool</a:t>
            </a:r>
            <a:r>
              <a:rPr lang="pt-BR" sz="2000" i="1" dirty="0" smtClean="0"/>
              <a:t>. De modo geral, são substâncias pouco solúveis em água e solúveis em compostos orgânicos apolares, como éter, benzeno, clorofórmio e álcool.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Os lipídeos podem ser classificados em </a:t>
            </a:r>
            <a:r>
              <a:rPr lang="pt-BR" sz="2000" b="1" i="1" dirty="0" smtClean="0"/>
              <a:t>carotenoides</a:t>
            </a:r>
            <a:r>
              <a:rPr lang="pt-BR" sz="2000" i="1" dirty="0" smtClean="0"/>
              <a:t>, </a:t>
            </a:r>
            <a:r>
              <a:rPr lang="pt-BR" sz="2000" b="1" i="1" dirty="0" smtClean="0"/>
              <a:t>triglicerídeos</a:t>
            </a:r>
            <a:r>
              <a:rPr lang="pt-BR" sz="2000" i="1" dirty="0" smtClean="0"/>
              <a:t>, </a:t>
            </a:r>
            <a:r>
              <a:rPr lang="pt-BR" sz="2000" b="1" i="1" dirty="0" smtClean="0"/>
              <a:t>fosfolipídios</a:t>
            </a:r>
            <a:r>
              <a:rPr lang="pt-BR" sz="2000" i="1" dirty="0" smtClean="0"/>
              <a:t>, </a:t>
            </a:r>
            <a:r>
              <a:rPr lang="pt-BR" sz="2000" b="1" i="1" dirty="0" smtClean="0"/>
              <a:t>esteroides </a:t>
            </a:r>
            <a:r>
              <a:rPr lang="pt-BR" sz="2000" i="1" dirty="0" smtClean="0"/>
              <a:t>e </a:t>
            </a:r>
            <a:r>
              <a:rPr lang="pt-BR" sz="2000" b="1" i="1" dirty="0" smtClean="0"/>
              <a:t>cerídeos</a:t>
            </a:r>
            <a:r>
              <a:rPr lang="pt-BR" sz="2000" i="1" dirty="0" smtClean="0"/>
              <a:t>. </a:t>
            </a:r>
            <a:endParaRPr lang="pt-BR" sz="2000" i="1" dirty="0"/>
          </a:p>
        </p:txBody>
      </p:sp>
      <p:pic>
        <p:nvPicPr>
          <p:cNvPr id="16" name="Picture 2" descr="Resultado de imagem para ó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5270" y="4785252"/>
            <a:ext cx="3466532" cy="20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carotenoides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1598" y="2620370"/>
            <a:ext cx="5751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São lipídios que, nas plantas e em certas algas, atuam como </a:t>
            </a:r>
            <a:r>
              <a:rPr lang="pt-BR" sz="2000" b="1" i="1" dirty="0" smtClean="0"/>
              <a:t>pigmentos</a:t>
            </a:r>
            <a:r>
              <a:rPr lang="pt-BR" sz="2000" i="1" dirty="0" smtClean="0"/>
              <a:t>. Existem dois grupos de carotenoides: </a:t>
            </a:r>
            <a:r>
              <a:rPr lang="pt-BR" sz="2000" b="1" i="1" dirty="0" smtClean="0">
                <a:solidFill>
                  <a:srgbClr val="C00000"/>
                </a:solidFill>
              </a:rPr>
              <a:t>carotenos</a:t>
            </a:r>
            <a:r>
              <a:rPr lang="pt-BR" sz="2000" i="1" dirty="0" smtClean="0"/>
              <a:t> e </a:t>
            </a:r>
            <a:r>
              <a:rPr lang="pt-BR" sz="2000" b="1" i="1" dirty="0" smtClean="0">
                <a:solidFill>
                  <a:srgbClr val="C00000"/>
                </a:solidFill>
              </a:rPr>
              <a:t>xantofilas</a:t>
            </a:r>
            <a:r>
              <a:rPr lang="pt-BR" sz="2000" i="1" dirty="0" smtClean="0"/>
              <a:t>. Os carotenos são pigmentos alaranjados; a eles se devem, por exemplo, a coloração da cenoura. As xantofilas são pigmentos que podem variar de amarelo a marrom-avermelhado.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São precursores da vitamina A</a:t>
            </a:r>
            <a:r>
              <a:rPr lang="pt-BR" sz="2000" i="1" dirty="0" smtClean="0"/>
              <a:t>, importante para a visão e saúde da pele. Além do pigmento melanina e da vascularização, a cor da pele se deve, também, ao caroteno acumulado no tecido adiposo subcutâneo. </a:t>
            </a:r>
            <a:endParaRPr lang="pt-BR" sz="20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25496" y="2522477"/>
            <a:ext cx="2120668" cy="413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FFC000"/>
                </a:solidFill>
                <a:latin typeface="Segoe Script" panose="030B0504020000000003" pitchFamily="66" charset="0"/>
              </a:rPr>
              <a:t>triglicerídeos </a:t>
            </a:r>
            <a:endParaRPr lang="pt-BR" sz="2400" b="1" dirty="0">
              <a:solidFill>
                <a:srgbClr val="FFC000"/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985146" y="2661313"/>
            <a:ext cx="7961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São representados por gorduras e óleos e são formados pela união de três moléculas de </a:t>
            </a:r>
            <a:r>
              <a:rPr lang="pt-BR" sz="2000" b="1" i="1" dirty="0" smtClean="0"/>
              <a:t>ácidos graxos </a:t>
            </a:r>
            <a:r>
              <a:rPr lang="pt-BR" sz="2000" i="1" dirty="0" smtClean="0"/>
              <a:t>com </a:t>
            </a:r>
            <a:r>
              <a:rPr lang="pt-BR" sz="2000" b="1" i="1" dirty="0" smtClean="0"/>
              <a:t>glicerol</a:t>
            </a:r>
            <a:r>
              <a:rPr lang="pt-BR" sz="2000" i="1" dirty="0" smtClean="0"/>
              <a:t> (álcool). Nessa união, perde-se água. Sua decomposição se dá por hidrólise, ou seja, com atuação da água.  </a:t>
            </a:r>
            <a:endParaRPr lang="pt-BR" sz="2000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36" y="3900984"/>
            <a:ext cx="5922998" cy="274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7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2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4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778751" y="1251774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FFC000"/>
                </a:solidFill>
                <a:latin typeface="Segoe Script" panose="030B0504020000000003" pitchFamily="66" charset="0"/>
              </a:rPr>
              <a:t>triglicerídeos </a:t>
            </a:r>
            <a:endParaRPr lang="pt-BR" sz="2400" b="1" dirty="0">
              <a:solidFill>
                <a:srgbClr val="FFC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271" y="1828800"/>
            <a:ext cx="3680519" cy="48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64536" y="2204366"/>
            <a:ext cx="3507682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O </a:t>
            </a:r>
            <a:r>
              <a:rPr lang="pt-BR" b="1" i="1" dirty="0" smtClean="0"/>
              <a:t>tecido adiposo </a:t>
            </a:r>
            <a:r>
              <a:rPr lang="pt-BR" i="1" dirty="0" smtClean="0"/>
              <a:t>é o responsável pelo armazenamento da gordura, nos animais.</a:t>
            </a:r>
            <a:endParaRPr lang="pt-BR" i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8250314" y="3384115"/>
            <a:ext cx="3507682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Apresenta funções:</a:t>
            </a:r>
          </a:p>
          <a:p>
            <a:endParaRPr lang="pt-BR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1" dirty="0" smtClean="0"/>
              <a:t>Reserva energética.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1" dirty="0" smtClean="0"/>
              <a:t>Proteção mecânica.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1" dirty="0" smtClean="0"/>
              <a:t>Isolante térmico.</a:t>
            </a:r>
            <a:endParaRPr lang="pt-BR" i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8271078" y="5154557"/>
            <a:ext cx="3507682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1 grama de triglicerídeos fornece o dobro de energia que um grama de carboidrato fornece.</a:t>
            </a:r>
            <a:endParaRPr lang="pt-BR" i="1" dirty="0"/>
          </a:p>
        </p:txBody>
      </p:sp>
      <p:pic>
        <p:nvPicPr>
          <p:cNvPr id="4102" name="Picture 6" descr="Resultado de imagem para gif exercicio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05" y="1783521"/>
            <a:ext cx="401337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FFC000"/>
                </a:solidFill>
                <a:latin typeface="Segoe Script" panose="030B0504020000000003" pitchFamily="66" charset="0"/>
              </a:rPr>
              <a:t>triglicerídeos </a:t>
            </a:r>
            <a:endParaRPr lang="pt-BR" sz="2400" b="1" dirty="0">
              <a:solidFill>
                <a:srgbClr val="FFC000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892984" y="2586251"/>
            <a:ext cx="78345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triglicerídeos armazenam os </a:t>
            </a:r>
            <a:r>
              <a:rPr lang="pt-BR" sz="2000" b="1" i="1" dirty="0" smtClean="0"/>
              <a:t>ácidos graxos</a:t>
            </a:r>
            <a:r>
              <a:rPr lang="pt-BR" sz="2000" i="1" dirty="0" smtClean="0"/>
              <a:t>, substâncias que atuam de forma importante em diversos processos metabólicos.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Os ácidos graxos são classificados em: </a:t>
            </a:r>
            <a:r>
              <a:rPr lang="pt-BR" sz="2000" b="1" i="1" dirty="0" smtClean="0"/>
              <a:t>saturados</a:t>
            </a:r>
            <a:r>
              <a:rPr lang="pt-BR" sz="2000" i="1" dirty="0" smtClean="0"/>
              <a:t>, </a:t>
            </a:r>
            <a:r>
              <a:rPr lang="pt-BR" sz="2000" b="1" i="1" dirty="0" smtClean="0"/>
              <a:t>insaturados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poli-insaturados</a:t>
            </a:r>
            <a:r>
              <a:rPr lang="pt-BR" sz="2000" i="1" dirty="0" smtClean="0"/>
              <a:t>.</a:t>
            </a:r>
            <a:endParaRPr lang="pt-BR" sz="20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66" y="3997088"/>
            <a:ext cx="4569398" cy="271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FFC000"/>
                </a:solidFill>
                <a:latin typeface="Segoe Script" panose="030B0504020000000003" pitchFamily="66" charset="0"/>
              </a:rPr>
              <a:t>triglicerídeos </a:t>
            </a:r>
            <a:endParaRPr lang="pt-BR" sz="2400" b="1" dirty="0">
              <a:solidFill>
                <a:srgbClr val="FFC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00" y="2824660"/>
            <a:ext cx="50482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22" y="2648897"/>
            <a:ext cx="5336905" cy="41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1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fosfolipídios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6907" y="2565778"/>
            <a:ext cx="802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São formados por duas moléculas de ácido graxo, sendo uma delas contendo fosfato, ligadas a uma molécula de glicerol.</a:t>
            </a:r>
            <a:endParaRPr lang="pt-BR" sz="20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857" y="34290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3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fosfolipídios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9838" y="2579425"/>
            <a:ext cx="797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Compõem as membranas (</a:t>
            </a:r>
            <a:r>
              <a:rPr lang="pt-BR" sz="2000" b="1" i="1" dirty="0" smtClean="0"/>
              <a:t>bicamada </a:t>
            </a:r>
            <a:r>
              <a:rPr lang="pt-BR" sz="2000" b="1" i="1" dirty="0" err="1" smtClean="0"/>
              <a:t>fosfolpídica</a:t>
            </a:r>
            <a:r>
              <a:rPr lang="pt-BR" sz="2000" i="1" dirty="0" smtClean="0"/>
              <a:t>) em associação com proteínas – daí chamarmos as membranas de </a:t>
            </a:r>
            <a:r>
              <a:rPr lang="pt-BR" sz="2000" b="1" i="1" dirty="0" smtClean="0"/>
              <a:t>lipoproteicas</a:t>
            </a:r>
            <a:r>
              <a:rPr lang="pt-BR" sz="2000" i="1" dirty="0" smtClean="0"/>
              <a:t>. </a:t>
            </a:r>
            <a:endParaRPr lang="pt-BR" sz="2000" i="1" dirty="0"/>
          </a:p>
        </p:txBody>
      </p:sp>
      <p:pic>
        <p:nvPicPr>
          <p:cNvPr id="8196" name="Picture 4" descr="Resultado de imagem para fosfolipid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72" y="3582535"/>
            <a:ext cx="5173146" cy="30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29" y="3429000"/>
            <a:ext cx="61150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4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323826"/>
            <a:ext cx="8389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u="sng" dirty="0" smtClean="0">
                <a:latin typeface="Script MT Bold" panose="03040602040607080904" pitchFamily="66" charset="0"/>
              </a:rPr>
              <a:t>Células e tipos celulares: características gerais</a:t>
            </a:r>
            <a:endParaRPr lang="pt-BR" sz="32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48919" y="2033515"/>
            <a:ext cx="761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Os seres vivos se organizam de diferentes formas na natureza. Assim, deve-se classificá-los enquanto organização e estruturas.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Eles podem ser:</a:t>
            </a:r>
          </a:p>
        </p:txBody>
      </p:sp>
      <p:pic>
        <p:nvPicPr>
          <p:cNvPr id="5122" name="Picture 2" descr="Resultado de imagem para bactéri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57" y="3641271"/>
            <a:ext cx="4043312" cy="30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ninfeia azu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90" y="3641271"/>
            <a:ext cx="3810000" cy="30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8435060" y="3333070"/>
            <a:ext cx="333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Eucariontes </a:t>
            </a:r>
            <a:endParaRPr lang="pt-BR" b="1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328579" y="3345578"/>
            <a:ext cx="333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Procariontes </a:t>
            </a:r>
            <a:endParaRPr lang="pt-BR" b="1" i="1" dirty="0"/>
          </a:p>
        </p:txBody>
      </p:sp>
      <p:pic>
        <p:nvPicPr>
          <p:cNvPr id="17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fosfolipídios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59538" y="2674960"/>
            <a:ext cx="7861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Por ser uma molécula que apresenta tanto afinidade quanto aversão à água (</a:t>
            </a:r>
            <a:r>
              <a:rPr lang="pt-BR" sz="2000" b="1" i="1" dirty="0" smtClean="0"/>
              <a:t>hidrofilia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hidrofobia</a:t>
            </a:r>
            <a:r>
              <a:rPr lang="pt-BR" sz="2000" i="1" dirty="0" smtClean="0"/>
              <a:t>, respectivamente), tem comportamento distinto quando na presença da mesma. </a:t>
            </a:r>
            <a:endParaRPr lang="pt-BR" sz="20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69" y="3870049"/>
            <a:ext cx="3886239" cy="280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8458789" y="4940490"/>
            <a:ext cx="3399035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Diz-se que a “cabeça” do fosfolipídio é hidrofílica e que a “cauda” é hidrofóbica.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760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esteroides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44203" y="2634018"/>
            <a:ext cx="81204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São formados por ácidos graxos e por álcoois de </a:t>
            </a:r>
            <a:r>
              <a:rPr lang="pt-BR" sz="2000" b="1" i="1" dirty="0" smtClean="0"/>
              <a:t>cadeia cíclica </a:t>
            </a:r>
            <a:r>
              <a:rPr lang="pt-BR" sz="2000" i="1" dirty="0" smtClean="0"/>
              <a:t>como o </a:t>
            </a:r>
            <a:r>
              <a:rPr lang="pt-BR" sz="2000" b="1" i="1" dirty="0" smtClean="0"/>
              <a:t>colesterol </a:t>
            </a:r>
            <a:r>
              <a:rPr lang="pt-BR" sz="2000" i="1" dirty="0" smtClean="0"/>
              <a:t>nos animais e o </a:t>
            </a:r>
            <a:r>
              <a:rPr lang="pt-BR" sz="2000" b="1" i="1" dirty="0" smtClean="0"/>
              <a:t>ergosterol</a:t>
            </a:r>
            <a:r>
              <a:rPr lang="pt-BR" sz="2000" i="1" dirty="0" smtClean="0"/>
              <a:t> nos vegetais; o ergosterol é o precursor da </a:t>
            </a:r>
            <a:r>
              <a:rPr lang="pt-BR" sz="2000" b="1" i="1" dirty="0" smtClean="0"/>
              <a:t>vitamina D</a:t>
            </a:r>
            <a:r>
              <a:rPr lang="pt-BR" sz="2000" i="1" dirty="0" smtClean="0"/>
              <a:t> (calciferol). Atua em diversas funções no organismo, por exemplo: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Hormônios esteroides</a:t>
            </a:r>
            <a:r>
              <a:rPr lang="pt-BR" sz="2000" i="1" dirty="0" smtClean="0"/>
              <a:t>: estrógeno, progesterona e testosterona.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Sais biliares</a:t>
            </a:r>
            <a:r>
              <a:rPr lang="pt-BR" sz="2000" i="1" dirty="0" smtClean="0"/>
              <a:t>: atuam na emulsificação de gorduras.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/>
              <a:t>Membrana plasmática</a:t>
            </a:r>
            <a:r>
              <a:rPr lang="pt-BR" sz="2000" i="1" dirty="0" smtClean="0"/>
              <a:t>: mantêm a fluidez da membrana. </a:t>
            </a:r>
            <a:endParaRPr 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271162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esteroides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1499" y="2522477"/>
            <a:ext cx="7974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O colesterol é produzido em grande parte pelo nosso organismo e o restante obtido pela alimentação. Em nosso organismo ele é transportado ligado à proteínas circulantes chamadas de </a:t>
            </a:r>
            <a:r>
              <a:rPr lang="pt-BR" sz="2000" b="1" i="1" dirty="0" smtClean="0"/>
              <a:t>HDL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LDL</a:t>
            </a:r>
            <a:r>
              <a:rPr lang="pt-BR" sz="2000" i="1" dirty="0" smtClean="0"/>
              <a:t>.</a:t>
            </a:r>
            <a:endParaRPr lang="pt-BR" sz="2000" i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971499" y="3712191"/>
            <a:ext cx="797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/>
              <a:t>HDL </a:t>
            </a:r>
            <a:r>
              <a:rPr lang="pt-BR" sz="2000" i="1" dirty="0" smtClean="0"/>
              <a:t>= Lipoproteína de alta densidade.</a:t>
            </a:r>
          </a:p>
          <a:p>
            <a:pPr algn="just"/>
            <a:r>
              <a:rPr lang="pt-BR" sz="2000" b="1" i="1" dirty="0" smtClean="0"/>
              <a:t>LDL </a:t>
            </a:r>
            <a:r>
              <a:rPr lang="pt-BR" sz="2000" i="1" dirty="0" smtClean="0"/>
              <a:t>= Lipoproteína de baixa densidade. </a:t>
            </a:r>
            <a:endParaRPr lang="pt-BR" sz="20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272" y="4429125"/>
            <a:ext cx="2857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14" y="5002971"/>
            <a:ext cx="45529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4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916159" y="1240485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esteroides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158" y="1853736"/>
            <a:ext cx="5004263" cy="50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9147085" y="4208397"/>
            <a:ext cx="289769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Esteroide e “bomba” são a mesma coisa?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7502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225577" y="1274588"/>
            <a:ext cx="554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Esteroides </a:t>
            </a:r>
            <a:r>
              <a:rPr lang="pt-BR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X</a:t>
            </a:r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 BCAA </a:t>
            </a:r>
            <a:r>
              <a:rPr lang="pt-BR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X</a:t>
            </a:r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 “Bomba”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77672" y="2606722"/>
            <a:ext cx="2470244" cy="3603009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1712794" y="5008728"/>
            <a:ext cx="1023582" cy="100993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4" descr="Resultado de imagem para D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28" y="506616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6823" y="1920341"/>
            <a:ext cx="27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accent4"/>
                </a:solidFill>
              </a:rPr>
              <a:t>Via do esteroide</a:t>
            </a:r>
            <a:endParaRPr lang="pt-BR" b="1" i="1" dirty="0">
              <a:solidFill>
                <a:schemeClr val="accent4"/>
              </a:solidFill>
            </a:endParaRPr>
          </a:p>
        </p:txBody>
      </p:sp>
      <p:sp>
        <p:nvSpPr>
          <p:cNvPr id="16" name="Triângulo isósceles 15"/>
          <p:cNvSpPr/>
          <p:nvPr/>
        </p:nvSpPr>
        <p:spPr>
          <a:xfrm rot="12338258">
            <a:off x="2007963" y="2259359"/>
            <a:ext cx="279779" cy="19789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 16"/>
          <p:cNvSpPr/>
          <p:nvPr/>
        </p:nvSpPr>
        <p:spPr>
          <a:xfrm>
            <a:off x="1781919" y="2483893"/>
            <a:ext cx="265245" cy="641444"/>
          </a:xfrm>
          <a:custGeom>
            <a:avLst/>
            <a:gdLst>
              <a:gd name="connsiteX0" fmla="*/ 265245 w 265245"/>
              <a:gd name="connsiteY0" fmla="*/ 0 h 641444"/>
              <a:gd name="connsiteX1" fmla="*/ 19585 w 265245"/>
              <a:gd name="connsiteY1" fmla="*/ 313898 h 641444"/>
              <a:gd name="connsiteX2" fmla="*/ 33233 w 265245"/>
              <a:gd name="connsiteY2" fmla="*/ 641444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245" h="641444">
                <a:moveTo>
                  <a:pt x="265245" y="0"/>
                </a:moveTo>
                <a:cubicBezTo>
                  <a:pt x="161749" y="103495"/>
                  <a:pt x="58254" y="206991"/>
                  <a:pt x="19585" y="313898"/>
                </a:cubicBezTo>
                <a:cubicBezTo>
                  <a:pt x="-19084" y="420805"/>
                  <a:pt x="7074" y="531124"/>
                  <a:pt x="33233" y="641444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Pizza 17"/>
          <p:cNvSpPr/>
          <p:nvPr/>
        </p:nvSpPr>
        <p:spPr>
          <a:xfrm>
            <a:off x="1790946" y="3125337"/>
            <a:ext cx="286603" cy="272956"/>
          </a:xfrm>
          <a:prstGeom prst="pi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1734105" y="3398293"/>
            <a:ext cx="555378" cy="2006220"/>
          </a:xfrm>
          <a:custGeom>
            <a:avLst/>
            <a:gdLst>
              <a:gd name="connsiteX0" fmla="*/ 313059 w 555378"/>
              <a:gd name="connsiteY0" fmla="*/ 0 h 2006220"/>
              <a:gd name="connsiteX1" fmla="*/ 545071 w 555378"/>
              <a:gd name="connsiteY1" fmla="*/ 518614 h 2006220"/>
              <a:gd name="connsiteX2" fmla="*/ 12808 w 555378"/>
              <a:gd name="connsiteY2" fmla="*/ 1187355 h 2006220"/>
              <a:gd name="connsiteX3" fmla="*/ 217525 w 555378"/>
              <a:gd name="connsiteY3" fmla="*/ 2006220 h 20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378" h="2006220">
                <a:moveTo>
                  <a:pt x="313059" y="0"/>
                </a:moveTo>
                <a:cubicBezTo>
                  <a:pt x="454086" y="160361"/>
                  <a:pt x="595113" y="320722"/>
                  <a:pt x="545071" y="518614"/>
                </a:cubicBezTo>
                <a:cubicBezTo>
                  <a:pt x="495029" y="716506"/>
                  <a:pt x="67399" y="939421"/>
                  <a:pt x="12808" y="1187355"/>
                </a:cubicBezTo>
                <a:cubicBezTo>
                  <a:pt x="-41783" y="1435289"/>
                  <a:pt x="87871" y="1720754"/>
                  <a:pt x="217525" y="2006220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Pizza 22"/>
          <p:cNvSpPr/>
          <p:nvPr/>
        </p:nvSpPr>
        <p:spPr>
          <a:xfrm>
            <a:off x="1859789" y="5377217"/>
            <a:ext cx="286603" cy="272956"/>
          </a:xfrm>
          <a:prstGeom prst="pi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Triângulo isósceles 23"/>
          <p:cNvSpPr/>
          <p:nvPr/>
        </p:nvSpPr>
        <p:spPr>
          <a:xfrm rot="13198180">
            <a:off x="1838450" y="3118910"/>
            <a:ext cx="302548" cy="15780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riângulo isósceles 24"/>
          <p:cNvSpPr/>
          <p:nvPr/>
        </p:nvSpPr>
        <p:spPr>
          <a:xfrm rot="13198180">
            <a:off x="1906690" y="5366555"/>
            <a:ext cx="302548" cy="15780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 20"/>
          <p:cNvSpPr/>
          <p:nvPr/>
        </p:nvSpPr>
        <p:spPr>
          <a:xfrm>
            <a:off x="2155538" y="4722125"/>
            <a:ext cx="109990" cy="600502"/>
          </a:xfrm>
          <a:custGeom>
            <a:avLst/>
            <a:gdLst>
              <a:gd name="connsiteX0" fmla="*/ 69047 w 109990"/>
              <a:gd name="connsiteY0" fmla="*/ 600502 h 600502"/>
              <a:gd name="connsiteX1" fmla="*/ 808 w 109990"/>
              <a:gd name="connsiteY1" fmla="*/ 354842 h 600502"/>
              <a:gd name="connsiteX2" fmla="*/ 109990 w 109990"/>
              <a:gd name="connsiteY2" fmla="*/ 0 h 600502"/>
              <a:gd name="connsiteX3" fmla="*/ 109990 w 109990"/>
              <a:gd name="connsiteY3" fmla="*/ 0 h 60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90" h="600502">
                <a:moveTo>
                  <a:pt x="69047" y="600502"/>
                </a:moveTo>
                <a:cubicBezTo>
                  <a:pt x="31515" y="527714"/>
                  <a:pt x="-6016" y="454926"/>
                  <a:pt x="808" y="354842"/>
                </a:cubicBezTo>
                <a:cubicBezTo>
                  <a:pt x="7632" y="254758"/>
                  <a:pt x="109990" y="0"/>
                  <a:pt x="109990" y="0"/>
                </a:cubicBezTo>
                <a:lnTo>
                  <a:pt x="109990" y="0"/>
                </a:ln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2017020" y="4459052"/>
            <a:ext cx="750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IGF-1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Forma livre 25"/>
          <p:cNvSpPr/>
          <p:nvPr/>
        </p:nvSpPr>
        <p:spPr>
          <a:xfrm>
            <a:off x="2306472" y="3807725"/>
            <a:ext cx="846161" cy="641445"/>
          </a:xfrm>
          <a:custGeom>
            <a:avLst/>
            <a:gdLst>
              <a:gd name="connsiteX0" fmla="*/ 0 w 846161"/>
              <a:gd name="connsiteY0" fmla="*/ 641445 h 641445"/>
              <a:gd name="connsiteX1" fmla="*/ 136477 w 846161"/>
              <a:gd name="connsiteY1" fmla="*/ 409433 h 641445"/>
              <a:gd name="connsiteX2" fmla="*/ 382137 w 846161"/>
              <a:gd name="connsiteY2" fmla="*/ 382138 h 641445"/>
              <a:gd name="connsiteX3" fmla="*/ 464024 w 846161"/>
              <a:gd name="connsiteY3" fmla="*/ 68239 h 641445"/>
              <a:gd name="connsiteX4" fmla="*/ 846161 w 846161"/>
              <a:gd name="connsiteY4" fmla="*/ 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161" h="641445">
                <a:moveTo>
                  <a:pt x="0" y="641445"/>
                </a:moveTo>
                <a:cubicBezTo>
                  <a:pt x="36394" y="547048"/>
                  <a:pt x="72788" y="452651"/>
                  <a:pt x="136477" y="409433"/>
                </a:cubicBezTo>
                <a:cubicBezTo>
                  <a:pt x="200166" y="366215"/>
                  <a:pt x="327546" y="439004"/>
                  <a:pt x="382137" y="382138"/>
                </a:cubicBezTo>
                <a:cubicBezTo>
                  <a:pt x="436728" y="325272"/>
                  <a:pt x="386687" y="131929"/>
                  <a:pt x="464024" y="68239"/>
                </a:cubicBezTo>
                <a:cubicBezTo>
                  <a:pt x="541361" y="4549"/>
                  <a:pt x="693761" y="2274"/>
                  <a:pt x="846161" y="0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em L 26"/>
          <p:cNvSpPr/>
          <p:nvPr/>
        </p:nvSpPr>
        <p:spPr>
          <a:xfrm rot="2634359">
            <a:off x="2817315" y="3385793"/>
            <a:ext cx="278003" cy="277354"/>
          </a:xfrm>
          <a:prstGeom prst="corne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Losango 27"/>
          <p:cNvSpPr/>
          <p:nvPr/>
        </p:nvSpPr>
        <p:spPr>
          <a:xfrm>
            <a:off x="2975212" y="3398293"/>
            <a:ext cx="245660" cy="26354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Losango 30"/>
          <p:cNvSpPr/>
          <p:nvPr/>
        </p:nvSpPr>
        <p:spPr>
          <a:xfrm>
            <a:off x="2514339" y="4481168"/>
            <a:ext cx="245660" cy="26354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orma livre 28"/>
          <p:cNvSpPr/>
          <p:nvPr/>
        </p:nvSpPr>
        <p:spPr>
          <a:xfrm>
            <a:off x="1433015" y="3507157"/>
            <a:ext cx="1241946" cy="341512"/>
          </a:xfrm>
          <a:custGeom>
            <a:avLst/>
            <a:gdLst>
              <a:gd name="connsiteX0" fmla="*/ 1241946 w 1241946"/>
              <a:gd name="connsiteY0" fmla="*/ 318 h 341512"/>
              <a:gd name="connsiteX1" fmla="*/ 354842 w 1241946"/>
              <a:gd name="connsiteY1" fmla="*/ 54909 h 341512"/>
              <a:gd name="connsiteX2" fmla="*/ 0 w 1241946"/>
              <a:gd name="connsiteY2" fmla="*/ 341512 h 3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1946" h="341512">
                <a:moveTo>
                  <a:pt x="1241946" y="318"/>
                </a:moveTo>
                <a:cubicBezTo>
                  <a:pt x="901889" y="-820"/>
                  <a:pt x="561833" y="-1957"/>
                  <a:pt x="354842" y="54909"/>
                </a:cubicBezTo>
                <a:cubicBezTo>
                  <a:pt x="147851" y="111775"/>
                  <a:pt x="73925" y="226643"/>
                  <a:pt x="0" y="341512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1166884" y="3796546"/>
            <a:ext cx="532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AKT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Forma livre 31"/>
          <p:cNvSpPr/>
          <p:nvPr/>
        </p:nvSpPr>
        <p:spPr>
          <a:xfrm>
            <a:off x="1187355" y="4080681"/>
            <a:ext cx="169876" cy="641444"/>
          </a:xfrm>
          <a:custGeom>
            <a:avLst/>
            <a:gdLst>
              <a:gd name="connsiteX0" fmla="*/ 163773 w 169876"/>
              <a:gd name="connsiteY0" fmla="*/ 0 h 641444"/>
              <a:gd name="connsiteX1" fmla="*/ 150126 w 169876"/>
              <a:gd name="connsiteY1" fmla="*/ 423080 h 641444"/>
              <a:gd name="connsiteX2" fmla="*/ 0 w 169876"/>
              <a:gd name="connsiteY2" fmla="*/ 641444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876" h="641444">
                <a:moveTo>
                  <a:pt x="163773" y="0"/>
                </a:moveTo>
                <a:cubicBezTo>
                  <a:pt x="170597" y="158086"/>
                  <a:pt x="177421" y="316173"/>
                  <a:pt x="150126" y="423080"/>
                </a:cubicBezTo>
                <a:cubicBezTo>
                  <a:pt x="122831" y="529987"/>
                  <a:pt x="61415" y="585715"/>
                  <a:pt x="0" y="641444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852263" y="4677420"/>
            <a:ext cx="928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 smtClean="0">
                <a:solidFill>
                  <a:schemeClr val="accent2">
                    <a:lumMod val="75000"/>
                  </a:schemeClr>
                </a:solidFill>
              </a:rPr>
              <a:t>mTOR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5" name="Conector de seta reta 34"/>
          <p:cNvCxnSpPr/>
          <p:nvPr/>
        </p:nvCxnSpPr>
        <p:spPr>
          <a:xfrm flipH="1">
            <a:off x="1064525" y="4985197"/>
            <a:ext cx="122830" cy="39202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557383" y="5287812"/>
            <a:ext cx="1055226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Resposta Celular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03508" y="6402486"/>
            <a:ext cx="729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Resposta Celular = síntese de proteínas musculares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Retângulo de cantos arredondados 39"/>
          <p:cNvSpPr/>
          <p:nvPr/>
        </p:nvSpPr>
        <p:spPr>
          <a:xfrm>
            <a:off x="4421877" y="2619494"/>
            <a:ext cx="2470244" cy="3603009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/>
          <p:nvPr/>
        </p:nvSpPr>
        <p:spPr>
          <a:xfrm>
            <a:off x="5656999" y="5021500"/>
            <a:ext cx="1023582" cy="100993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Picture 4" descr="Resultado de imagem para D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33" y="507893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riângulo isósceles 42"/>
          <p:cNvSpPr/>
          <p:nvPr/>
        </p:nvSpPr>
        <p:spPr>
          <a:xfrm rot="12338258">
            <a:off x="5952168" y="2272131"/>
            <a:ext cx="279779" cy="19789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 43"/>
          <p:cNvSpPr/>
          <p:nvPr/>
        </p:nvSpPr>
        <p:spPr>
          <a:xfrm>
            <a:off x="5726124" y="2496665"/>
            <a:ext cx="265245" cy="641444"/>
          </a:xfrm>
          <a:custGeom>
            <a:avLst/>
            <a:gdLst>
              <a:gd name="connsiteX0" fmla="*/ 265245 w 265245"/>
              <a:gd name="connsiteY0" fmla="*/ 0 h 641444"/>
              <a:gd name="connsiteX1" fmla="*/ 19585 w 265245"/>
              <a:gd name="connsiteY1" fmla="*/ 313898 h 641444"/>
              <a:gd name="connsiteX2" fmla="*/ 33233 w 265245"/>
              <a:gd name="connsiteY2" fmla="*/ 641444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245" h="641444">
                <a:moveTo>
                  <a:pt x="265245" y="0"/>
                </a:moveTo>
                <a:cubicBezTo>
                  <a:pt x="161749" y="103495"/>
                  <a:pt x="58254" y="206991"/>
                  <a:pt x="19585" y="313898"/>
                </a:cubicBezTo>
                <a:cubicBezTo>
                  <a:pt x="-19084" y="420805"/>
                  <a:pt x="7074" y="531124"/>
                  <a:pt x="33233" y="641444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Pizza 44"/>
          <p:cNvSpPr/>
          <p:nvPr/>
        </p:nvSpPr>
        <p:spPr>
          <a:xfrm>
            <a:off x="5735151" y="3138109"/>
            <a:ext cx="286603" cy="272956"/>
          </a:xfrm>
          <a:prstGeom prst="pi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Forma livre 45"/>
          <p:cNvSpPr/>
          <p:nvPr/>
        </p:nvSpPr>
        <p:spPr>
          <a:xfrm>
            <a:off x="5678310" y="3411065"/>
            <a:ext cx="555378" cy="2006220"/>
          </a:xfrm>
          <a:custGeom>
            <a:avLst/>
            <a:gdLst>
              <a:gd name="connsiteX0" fmla="*/ 313059 w 555378"/>
              <a:gd name="connsiteY0" fmla="*/ 0 h 2006220"/>
              <a:gd name="connsiteX1" fmla="*/ 545071 w 555378"/>
              <a:gd name="connsiteY1" fmla="*/ 518614 h 2006220"/>
              <a:gd name="connsiteX2" fmla="*/ 12808 w 555378"/>
              <a:gd name="connsiteY2" fmla="*/ 1187355 h 2006220"/>
              <a:gd name="connsiteX3" fmla="*/ 217525 w 555378"/>
              <a:gd name="connsiteY3" fmla="*/ 2006220 h 200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378" h="2006220">
                <a:moveTo>
                  <a:pt x="313059" y="0"/>
                </a:moveTo>
                <a:cubicBezTo>
                  <a:pt x="454086" y="160361"/>
                  <a:pt x="595113" y="320722"/>
                  <a:pt x="545071" y="518614"/>
                </a:cubicBezTo>
                <a:cubicBezTo>
                  <a:pt x="495029" y="716506"/>
                  <a:pt x="67399" y="939421"/>
                  <a:pt x="12808" y="1187355"/>
                </a:cubicBezTo>
                <a:cubicBezTo>
                  <a:pt x="-41783" y="1435289"/>
                  <a:pt x="87871" y="1720754"/>
                  <a:pt x="217525" y="2006220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Pizza 46"/>
          <p:cNvSpPr/>
          <p:nvPr/>
        </p:nvSpPr>
        <p:spPr>
          <a:xfrm>
            <a:off x="5803994" y="5389989"/>
            <a:ext cx="286603" cy="272956"/>
          </a:xfrm>
          <a:prstGeom prst="pi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8" name="Triângulo isósceles 47"/>
          <p:cNvSpPr/>
          <p:nvPr/>
        </p:nvSpPr>
        <p:spPr>
          <a:xfrm rot="13198180">
            <a:off x="5782655" y="3131682"/>
            <a:ext cx="302548" cy="15780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Triângulo isósceles 48"/>
          <p:cNvSpPr/>
          <p:nvPr/>
        </p:nvSpPr>
        <p:spPr>
          <a:xfrm rot="13198180">
            <a:off x="5850895" y="5379327"/>
            <a:ext cx="302548" cy="15780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 49"/>
          <p:cNvSpPr/>
          <p:nvPr/>
        </p:nvSpPr>
        <p:spPr>
          <a:xfrm>
            <a:off x="6099743" y="4734897"/>
            <a:ext cx="109990" cy="600502"/>
          </a:xfrm>
          <a:custGeom>
            <a:avLst/>
            <a:gdLst>
              <a:gd name="connsiteX0" fmla="*/ 69047 w 109990"/>
              <a:gd name="connsiteY0" fmla="*/ 600502 h 600502"/>
              <a:gd name="connsiteX1" fmla="*/ 808 w 109990"/>
              <a:gd name="connsiteY1" fmla="*/ 354842 h 600502"/>
              <a:gd name="connsiteX2" fmla="*/ 109990 w 109990"/>
              <a:gd name="connsiteY2" fmla="*/ 0 h 600502"/>
              <a:gd name="connsiteX3" fmla="*/ 109990 w 109990"/>
              <a:gd name="connsiteY3" fmla="*/ 0 h 60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90" h="600502">
                <a:moveTo>
                  <a:pt x="69047" y="600502"/>
                </a:moveTo>
                <a:cubicBezTo>
                  <a:pt x="31515" y="527714"/>
                  <a:pt x="-6016" y="454926"/>
                  <a:pt x="808" y="354842"/>
                </a:cubicBezTo>
                <a:cubicBezTo>
                  <a:pt x="7632" y="254758"/>
                  <a:pt x="109990" y="0"/>
                  <a:pt x="109990" y="0"/>
                </a:cubicBezTo>
                <a:lnTo>
                  <a:pt x="109990" y="0"/>
                </a:ln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5961225" y="4471824"/>
            <a:ext cx="750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IGF-1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Forma livre 51"/>
          <p:cNvSpPr/>
          <p:nvPr/>
        </p:nvSpPr>
        <p:spPr>
          <a:xfrm>
            <a:off x="6250677" y="3820497"/>
            <a:ext cx="846161" cy="641445"/>
          </a:xfrm>
          <a:custGeom>
            <a:avLst/>
            <a:gdLst>
              <a:gd name="connsiteX0" fmla="*/ 0 w 846161"/>
              <a:gd name="connsiteY0" fmla="*/ 641445 h 641445"/>
              <a:gd name="connsiteX1" fmla="*/ 136477 w 846161"/>
              <a:gd name="connsiteY1" fmla="*/ 409433 h 641445"/>
              <a:gd name="connsiteX2" fmla="*/ 382137 w 846161"/>
              <a:gd name="connsiteY2" fmla="*/ 382138 h 641445"/>
              <a:gd name="connsiteX3" fmla="*/ 464024 w 846161"/>
              <a:gd name="connsiteY3" fmla="*/ 68239 h 641445"/>
              <a:gd name="connsiteX4" fmla="*/ 846161 w 846161"/>
              <a:gd name="connsiteY4" fmla="*/ 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161" h="641445">
                <a:moveTo>
                  <a:pt x="0" y="641445"/>
                </a:moveTo>
                <a:cubicBezTo>
                  <a:pt x="36394" y="547048"/>
                  <a:pt x="72788" y="452651"/>
                  <a:pt x="136477" y="409433"/>
                </a:cubicBezTo>
                <a:cubicBezTo>
                  <a:pt x="200166" y="366215"/>
                  <a:pt x="327546" y="439004"/>
                  <a:pt x="382137" y="382138"/>
                </a:cubicBezTo>
                <a:cubicBezTo>
                  <a:pt x="436728" y="325272"/>
                  <a:pt x="386687" y="131929"/>
                  <a:pt x="464024" y="68239"/>
                </a:cubicBezTo>
                <a:cubicBezTo>
                  <a:pt x="541361" y="4549"/>
                  <a:pt x="693761" y="2274"/>
                  <a:pt x="846161" y="0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Forma em L 52"/>
          <p:cNvSpPr/>
          <p:nvPr/>
        </p:nvSpPr>
        <p:spPr>
          <a:xfrm rot="2634359">
            <a:off x="6761520" y="3398565"/>
            <a:ext cx="278003" cy="277354"/>
          </a:xfrm>
          <a:prstGeom prst="corne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Losango 53"/>
          <p:cNvSpPr/>
          <p:nvPr/>
        </p:nvSpPr>
        <p:spPr>
          <a:xfrm>
            <a:off x="6919417" y="3411065"/>
            <a:ext cx="245660" cy="26354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Losango 54"/>
          <p:cNvSpPr/>
          <p:nvPr/>
        </p:nvSpPr>
        <p:spPr>
          <a:xfrm>
            <a:off x="6458544" y="4493940"/>
            <a:ext cx="245660" cy="26354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Forma livre 55"/>
          <p:cNvSpPr/>
          <p:nvPr/>
        </p:nvSpPr>
        <p:spPr>
          <a:xfrm>
            <a:off x="5377220" y="3519929"/>
            <a:ext cx="1241946" cy="341512"/>
          </a:xfrm>
          <a:custGeom>
            <a:avLst/>
            <a:gdLst>
              <a:gd name="connsiteX0" fmla="*/ 1241946 w 1241946"/>
              <a:gd name="connsiteY0" fmla="*/ 318 h 341512"/>
              <a:gd name="connsiteX1" fmla="*/ 354842 w 1241946"/>
              <a:gd name="connsiteY1" fmla="*/ 54909 h 341512"/>
              <a:gd name="connsiteX2" fmla="*/ 0 w 1241946"/>
              <a:gd name="connsiteY2" fmla="*/ 341512 h 3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1946" h="341512">
                <a:moveTo>
                  <a:pt x="1241946" y="318"/>
                </a:moveTo>
                <a:cubicBezTo>
                  <a:pt x="901889" y="-820"/>
                  <a:pt x="561833" y="-1957"/>
                  <a:pt x="354842" y="54909"/>
                </a:cubicBezTo>
                <a:cubicBezTo>
                  <a:pt x="147851" y="111775"/>
                  <a:pt x="73925" y="226643"/>
                  <a:pt x="0" y="341512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>
            <a:off x="5111089" y="3809318"/>
            <a:ext cx="532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AKT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Forma livre 57"/>
          <p:cNvSpPr/>
          <p:nvPr/>
        </p:nvSpPr>
        <p:spPr>
          <a:xfrm>
            <a:off x="5131560" y="4093453"/>
            <a:ext cx="169876" cy="641444"/>
          </a:xfrm>
          <a:custGeom>
            <a:avLst/>
            <a:gdLst>
              <a:gd name="connsiteX0" fmla="*/ 163773 w 169876"/>
              <a:gd name="connsiteY0" fmla="*/ 0 h 641444"/>
              <a:gd name="connsiteX1" fmla="*/ 150126 w 169876"/>
              <a:gd name="connsiteY1" fmla="*/ 423080 h 641444"/>
              <a:gd name="connsiteX2" fmla="*/ 0 w 169876"/>
              <a:gd name="connsiteY2" fmla="*/ 641444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876" h="641444">
                <a:moveTo>
                  <a:pt x="163773" y="0"/>
                </a:moveTo>
                <a:cubicBezTo>
                  <a:pt x="170597" y="158086"/>
                  <a:pt x="177421" y="316173"/>
                  <a:pt x="150126" y="423080"/>
                </a:cubicBezTo>
                <a:cubicBezTo>
                  <a:pt x="122831" y="529987"/>
                  <a:pt x="61415" y="585715"/>
                  <a:pt x="0" y="641444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CaixaDeTexto 58"/>
          <p:cNvSpPr txBox="1"/>
          <p:nvPr/>
        </p:nvSpPr>
        <p:spPr>
          <a:xfrm>
            <a:off x="4796468" y="4690192"/>
            <a:ext cx="928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 smtClean="0">
                <a:solidFill>
                  <a:schemeClr val="accent2">
                    <a:lumMod val="75000"/>
                  </a:schemeClr>
                </a:solidFill>
              </a:rPr>
              <a:t>mTOR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0" name="Conector de seta reta 59"/>
          <p:cNvCxnSpPr/>
          <p:nvPr/>
        </p:nvCxnSpPr>
        <p:spPr>
          <a:xfrm flipH="1">
            <a:off x="5008730" y="4997969"/>
            <a:ext cx="122830" cy="39202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>
            <a:off x="4501588" y="5300584"/>
            <a:ext cx="1055226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Resposta Celular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3634281" y="1917494"/>
            <a:ext cx="27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accent4"/>
                </a:solidFill>
              </a:rPr>
              <a:t>Via do BCAA</a:t>
            </a:r>
            <a:endParaRPr lang="pt-BR" b="1" i="1" dirty="0">
              <a:solidFill>
                <a:schemeClr val="accent4"/>
              </a:solidFill>
            </a:endParaRPr>
          </a:p>
        </p:txBody>
      </p:sp>
      <p:sp>
        <p:nvSpPr>
          <p:cNvPr id="38" name="Fluxograma: Preparação 37"/>
          <p:cNvSpPr/>
          <p:nvPr/>
        </p:nvSpPr>
        <p:spPr>
          <a:xfrm>
            <a:off x="3990578" y="3703129"/>
            <a:ext cx="169955" cy="186833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3481406" y="3452009"/>
            <a:ext cx="122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</a:rPr>
              <a:t>BCAA</a:t>
            </a:r>
            <a:endParaRPr lang="pt-B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Forma livre 62"/>
          <p:cNvSpPr/>
          <p:nvPr/>
        </p:nvSpPr>
        <p:spPr>
          <a:xfrm>
            <a:off x="4056913" y="3957851"/>
            <a:ext cx="869929" cy="777922"/>
          </a:xfrm>
          <a:custGeom>
            <a:avLst/>
            <a:gdLst>
              <a:gd name="connsiteX0" fmla="*/ 10120 w 869929"/>
              <a:gd name="connsiteY0" fmla="*/ 0 h 777922"/>
              <a:gd name="connsiteX1" fmla="*/ 92006 w 869929"/>
              <a:gd name="connsiteY1" fmla="*/ 272955 h 777922"/>
              <a:gd name="connsiteX2" fmla="*/ 678860 w 869929"/>
              <a:gd name="connsiteY2" fmla="*/ 395785 h 777922"/>
              <a:gd name="connsiteX3" fmla="*/ 869929 w 869929"/>
              <a:gd name="connsiteY3" fmla="*/ 777922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929" h="777922">
                <a:moveTo>
                  <a:pt x="10120" y="0"/>
                </a:moveTo>
                <a:cubicBezTo>
                  <a:pt x="-4666" y="103495"/>
                  <a:pt x="-19451" y="206991"/>
                  <a:pt x="92006" y="272955"/>
                </a:cubicBezTo>
                <a:cubicBezTo>
                  <a:pt x="203463" y="338919"/>
                  <a:pt x="549206" y="311624"/>
                  <a:pt x="678860" y="395785"/>
                </a:cubicBezTo>
                <a:cubicBezTo>
                  <a:pt x="808514" y="479946"/>
                  <a:pt x="839221" y="628934"/>
                  <a:pt x="869929" y="777922"/>
                </a:cubicBezTo>
              </a:path>
            </a:pathLst>
          </a:cu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88" name="CaixaDeTexto 12287"/>
          <p:cNvSpPr txBox="1"/>
          <p:nvPr/>
        </p:nvSpPr>
        <p:spPr>
          <a:xfrm>
            <a:off x="2275881" y="2169994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1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2125221" y="2966810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1906857" y="5027622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3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2564739" y="4677419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4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3152634" y="3546930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5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71" name="CaixaDeTexto 70"/>
          <p:cNvSpPr txBox="1"/>
          <p:nvPr/>
        </p:nvSpPr>
        <p:spPr>
          <a:xfrm>
            <a:off x="1026577" y="3669953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745964" y="4493940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7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521610" y="5461986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8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4710004" y="4480293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1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4483983" y="5522704"/>
            <a:ext cx="280613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7408697" y="1934381"/>
            <a:ext cx="27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accent4"/>
                </a:solidFill>
              </a:rPr>
              <a:t>Via da “bomba” esteroidal</a:t>
            </a:r>
            <a:endParaRPr lang="pt-BR" b="1" i="1" dirty="0">
              <a:solidFill>
                <a:schemeClr val="accent4"/>
              </a:solidFill>
            </a:endParaRPr>
          </a:p>
        </p:txBody>
      </p:sp>
      <p:sp>
        <p:nvSpPr>
          <p:cNvPr id="12291" name="Retângulo de cantos arredondados 12290"/>
          <p:cNvSpPr/>
          <p:nvPr/>
        </p:nvSpPr>
        <p:spPr>
          <a:xfrm>
            <a:off x="8076378" y="2650899"/>
            <a:ext cx="3702382" cy="10853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 smtClean="0">
                <a:solidFill>
                  <a:schemeClr val="tx1"/>
                </a:solidFill>
              </a:rPr>
              <a:t>Atua no </a:t>
            </a:r>
            <a:r>
              <a:rPr lang="pt-BR" sz="1500" b="1" i="1" dirty="0" smtClean="0">
                <a:solidFill>
                  <a:schemeClr val="tx1"/>
                </a:solidFill>
              </a:rPr>
              <a:t>sistema mesolímbico </a:t>
            </a:r>
            <a:r>
              <a:rPr lang="pt-BR" sz="1500" b="1" dirty="0" smtClean="0">
                <a:solidFill>
                  <a:schemeClr val="tx1"/>
                </a:solidFill>
              </a:rPr>
              <a:t>promovendo intensa síntese de hormônios dopamina e serotonina, causando quadros de euforias e acessos de “raiva” ou fúria.</a:t>
            </a:r>
            <a:endParaRPr lang="pt-BR" sz="1500" b="1" dirty="0">
              <a:solidFill>
                <a:schemeClr val="tx1"/>
              </a:solidFill>
            </a:endParaRP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8136240" y="3966091"/>
            <a:ext cx="3702382" cy="10853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 smtClean="0">
                <a:solidFill>
                  <a:schemeClr val="tx1"/>
                </a:solidFill>
              </a:rPr>
              <a:t>Age no </a:t>
            </a:r>
            <a:r>
              <a:rPr lang="pt-BR" sz="1500" b="1" i="1" dirty="0" smtClean="0">
                <a:solidFill>
                  <a:schemeClr val="tx1"/>
                </a:solidFill>
              </a:rPr>
              <a:t>fígado</a:t>
            </a:r>
            <a:r>
              <a:rPr lang="pt-BR" sz="1500" b="1" dirty="0" smtClean="0">
                <a:solidFill>
                  <a:schemeClr val="tx1"/>
                </a:solidFill>
              </a:rPr>
              <a:t>, promovendo a liberação de fatores imunológicos e citocinas, o que causa um quadro de hepatite medicamentosa.</a:t>
            </a:r>
            <a:endParaRPr lang="pt-BR" sz="1500" b="1" dirty="0">
              <a:solidFill>
                <a:schemeClr val="tx1"/>
              </a:solidFill>
            </a:endParaRPr>
          </a:p>
        </p:txBody>
      </p:sp>
      <p:sp>
        <p:nvSpPr>
          <p:cNvPr id="91" name="Retângulo de cantos arredondados 90"/>
          <p:cNvSpPr/>
          <p:nvPr/>
        </p:nvSpPr>
        <p:spPr>
          <a:xfrm>
            <a:off x="8161894" y="5293884"/>
            <a:ext cx="3702382" cy="10853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 smtClean="0">
                <a:solidFill>
                  <a:schemeClr val="tx1"/>
                </a:solidFill>
              </a:rPr>
              <a:t>Na </a:t>
            </a:r>
            <a:r>
              <a:rPr lang="pt-BR" sz="1500" b="1" i="1" dirty="0" smtClean="0">
                <a:solidFill>
                  <a:schemeClr val="tx1"/>
                </a:solidFill>
              </a:rPr>
              <a:t>próstata</a:t>
            </a:r>
            <a:r>
              <a:rPr lang="pt-BR" sz="1500" b="1" dirty="0" smtClean="0">
                <a:solidFill>
                  <a:schemeClr val="tx1"/>
                </a:solidFill>
              </a:rPr>
              <a:t> pode causar quadros de hiperplasias e desenvolvimento de tumores, os quais podem evoluir para câncer.</a:t>
            </a:r>
            <a:endParaRPr lang="pt-BR" sz="1500" b="1" dirty="0">
              <a:solidFill>
                <a:schemeClr val="tx1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" y="1923049"/>
            <a:ext cx="12185177" cy="49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0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06679" y="201110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Lipídeos: </a:t>
            </a:r>
            <a:r>
              <a:rPr lang="pt-BR" sz="2400" b="1" dirty="0" smtClean="0">
                <a:solidFill>
                  <a:srgbClr val="00B0F0"/>
                </a:solidFill>
                <a:latin typeface="Segoe Script" panose="030B0504020000000003" pitchFamily="66" charset="0"/>
              </a:rPr>
              <a:t>cerídeos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899591" y="2486414"/>
            <a:ext cx="8039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As ceras são lipídeos formados por ácidos graxos e um álcool de cadeia longa. São materiais de </a:t>
            </a:r>
            <a:r>
              <a:rPr lang="pt-BR" sz="2000" b="1" i="1" dirty="0" smtClean="0"/>
              <a:t>revestimento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proteção</a:t>
            </a:r>
            <a:r>
              <a:rPr lang="pt-BR" sz="2000" i="1" dirty="0" smtClean="0"/>
              <a:t> nos animais, como a cera dos ouvidos, cabelos e pelos. Nas aves, a partir das glândulas uropigiais, a cera é secretada e usada para recobrir as penas e evitar perda de água.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Nos vegetais, </a:t>
            </a:r>
            <a:r>
              <a:rPr lang="pt-BR" sz="2000" b="1" i="1" dirty="0" smtClean="0"/>
              <a:t>recobrem as superfícies foliares </a:t>
            </a:r>
            <a:r>
              <a:rPr lang="pt-BR" sz="2000" i="1" dirty="0" smtClean="0"/>
              <a:t>e a casca dos frutos, evitando o ressecamento excessivo. Abelhas utilizam a cera para construírem suas colmeias. </a:t>
            </a:r>
            <a:endParaRPr lang="pt-BR" sz="2000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5" y="5040959"/>
            <a:ext cx="2321825" cy="174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73" y="5040959"/>
            <a:ext cx="2498346" cy="174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499" y="5038724"/>
            <a:ext cx="21431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254391" y="2879682"/>
            <a:ext cx="1637732" cy="186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anose="04060505060202020A04" pitchFamily="82" charset="0"/>
              </a:rPr>
              <a:t>V</a:t>
            </a:r>
            <a:endParaRPr lang="pt-BR" sz="11500" dirty="0">
              <a:solidFill>
                <a:schemeClr val="accent4">
                  <a:lumMod val="60000"/>
                  <a:lumOff val="40000"/>
                </a:schemeClr>
              </a:solidFill>
              <a:latin typeface="Felix Titling" panose="04060505060202020A04" pitchFamily="8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100537" y="3971512"/>
            <a:ext cx="552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itaminas</a:t>
            </a:r>
            <a:endParaRPr lang="pt-BR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5" b="85759" l="3680" r="99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13"/>
          <a:stretch/>
        </p:blipFill>
        <p:spPr bwMode="auto">
          <a:xfrm rot="16200000">
            <a:off x="8183521" y="2852059"/>
            <a:ext cx="5313805" cy="274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2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60812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</a:t>
            </a:r>
            <a:r>
              <a:rPr lang="pt-BR" sz="2400" b="1" dirty="0" smtClean="0">
                <a:solidFill>
                  <a:schemeClr val="accent4"/>
                </a:solidFill>
                <a:latin typeface="Segoe Script" panose="030B0504020000000003" pitchFamily="66" charset="0"/>
              </a:rPr>
              <a:t> </a:t>
            </a:r>
            <a:endParaRPr lang="pt-BR" sz="2400" b="1" dirty="0">
              <a:solidFill>
                <a:schemeClr val="accent4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44203" y="2620370"/>
            <a:ext cx="8106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Necessárias em pequenas quantidades, agem em atividades metabólicas e não são produzidas* pelo próprio organismo, sendo necessária sua obtenção a partir da alimentação.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São classificadas como </a:t>
            </a:r>
            <a:r>
              <a:rPr lang="pt-BR" sz="2000" b="1" i="1" dirty="0" smtClean="0">
                <a:solidFill>
                  <a:schemeClr val="accent4"/>
                </a:solidFill>
              </a:rPr>
              <a:t>hidrossolúveis</a:t>
            </a:r>
            <a:r>
              <a:rPr lang="pt-BR" sz="2000" b="1" i="1" dirty="0" smtClean="0"/>
              <a:t> </a:t>
            </a:r>
            <a:r>
              <a:rPr lang="pt-BR" sz="2000" i="1" dirty="0" smtClean="0"/>
              <a:t>e </a:t>
            </a:r>
            <a:r>
              <a:rPr lang="pt-BR" sz="2000" b="1" i="1" dirty="0" smtClean="0">
                <a:solidFill>
                  <a:schemeClr val="accent4"/>
                </a:solidFill>
              </a:rPr>
              <a:t>lipossolúveis</a:t>
            </a:r>
            <a:r>
              <a:rPr lang="pt-BR" sz="2000" i="1" dirty="0" smtClean="0"/>
              <a:t>.</a:t>
            </a:r>
            <a:endParaRPr lang="pt-BR" sz="2000" i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086901" y="6523639"/>
            <a:ext cx="6105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 smtClean="0"/>
              <a:t>*Exceto a </a:t>
            </a:r>
            <a:r>
              <a:rPr lang="pt-BR" sz="1600" b="1" i="1" dirty="0" smtClean="0"/>
              <a:t>vitamina D</a:t>
            </a:r>
            <a:r>
              <a:rPr lang="pt-BR" sz="1600" i="1" dirty="0" smtClean="0"/>
              <a:t>, sintetizada de forma inativa pelo organismo.</a:t>
            </a:r>
            <a:endParaRPr lang="pt-BR" sz="1600" i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135272" y="4722130"/>
            <a:ext cx="3480179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Hidrossolúveis:</a:t>
            </a:r>
          </a:p>
          <a:p>
            <a:endParaRPr lang="pt-BR" b="1" i="1" dirty="0"/>
          </a:p>
          <a:p>
            <a:r>
              <a:rPr lang="pt-BR" b="1" i="1" dirty="0" smtClean="0"/>
              <a:t>Vitamina C</a:t>
            </a:r>
          </a:p>
          <a:p>
            <a:r>
              <a:rPr lang="pt-BR" b="1" i="1" dirty="0" smtClean="0"/>
              <a:t>Complexo B</a:t>
            </a:r>
            <a:endParaRPr lang="pt-BR" b="1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997588" y="4710083"/>
            <a:ext cx="3480179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Lipossolúveis:</a:t>
            </a:r>
          </a:p>
          <a:p>
            <a:endParaRPr lang="pt-BR" b="1" i="1" dirty="0"/>
          </a:p>
          <a:p>
            <a:r>
              <a:rPr lang="pt-BR" b="1" i="1" dirty="0" smtClean="0"/>
              <a:t>Vitamina D            Vitamina K</a:t>
            </a:r>
          </a:p>
          <a:p>
            <a:r>
              <a:rPr lang="pt-BR" b="1" i="1" dirty="0" smtClean="0"/>
              <a:t>Vitamina E            Vitamina A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4623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135272" y="2988863"/>
            <a:ext cx="7810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B1: Tiamina.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na respiração celular e na transmissão do impulso nervoso. Sua carência pode causar </a:t>
            </a:r>
            <a:r>
              <a:rPr lang="pt-BR" sz="2000" b="1" i="1" dirty="0" smtClean="0"/>
              <a:t>beribéri</a:t>
            </a:r>
            <a:r>
              <a:rPr lang="pt-BR" sz="2000" i="1" dirty="0" smtClean="0"/>
              <a:t> (inflamação e degeneração do sistema nervoso), insuficiência cardíaca e distúrbio mental.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Carnes, legumes, cereais integrais e verduras.</a:t>
            </a:r>
            <a:endParaRPr lang="pt-BR" sz="2000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26" y="2631661"/>
            <a:ext cx="8010138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69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039737" y="2866030"/>
            <a:ext cx="79064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B2: Riboflavina.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na respiração celular e na produção de glóbulos vermelhos. Sua carência causa fissuras na pele (rachaduras no canto da boca), </a:t>
            </a:r>
            <a:r>
              <a:rPr lang="pt-BR" sz="2000" b="1" i="1" dirty="0" smtClean="0"/>
              <a:t>anemia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fotofobia</a:t>
            </a:r>
            <a:r>
              <a:rPr lang="pt-BR" sz="2000" i="1" dirty="0" smtClean="0"/>
              <a:t>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Laticínios, carnes, cereais integrais, fígado, verduras, leite e ovos.</a:t>
            </a:r>
            <a:endParaRPr lang="pt-BR" sz="2000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06" y="2631661"/>
            <a:ext cx="802925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1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bioquimica simbol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2"/>
          <a:stretch/>
        </p:blipFill>
        <p:spPr bwMode="auto">
          <a:xfrm>
            <a:off x="5030451" y="1692542"/>
            <a:ext cx="5559627" cy="44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990592" y="2952225"/>
            <a:ext cx="7788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Script MT Bold" panose="03040602040607080904" pitchFamily="66" charset="0"/>
              </a:rPr>
              <a:t>A bioquímica das células é outro fator crucial na evidência de uma ancestralidade e similaridade entre os seres vivos.</a:t>
            </a:r>
            <a:endParaRPr lang="pt-BR" sz="3200" dirty="0">
              <a:latin typeface="Script MT Bold" panose="03040602040607080904" pitchFamily="66" charset="0"/>
            </a:endParaRPr>
          </a:p>
        </p:txBody>
      </p:sp>
      <p:pic>
        <p:nvPicPr>
          <p:cNvPr id="13" name="Picture 2" descr="Resultado de imagem para pa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135272" y="2975212"/>
            <a:ext cx="7810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B3: Niacina.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Importante para as células da pele, epitélio intestinal e nervos. Sua carência pode causar </a:t>
            </a:r>
            <a:r>
              <a:rPr lang="pt-BR" sz="2000" b="1" i="1" dirty="0" smtClean="0"/>
              <a:t>pelagra</a:t>
            </a:r>
            <a:r>
              <a:rPr lang="pt-BR" sz="2000" i="1" dirty="0" smtClean="0"/>
              <a:t> (lesões na pele, diarreia e distúrbios nervosos).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Nozes, carnes, cereais integrais e fígado.</a:t>
            </a:r>
            <a:endParaRPr lang="pt-BR" sz="2000" i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271" y="2724600"/>
            <a:ext cx="7810893" cy="409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985146" y="2934269"/>
            <a:ext cx="7961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B5: Ácido </a:t>
            </a:r>
            <a:r>
              <a:rPr lang="pt-BR" sz="2000" b="1" i="1" dirty="0" err="1" smtClean="0">
                <a:solidFill>
                  <a:schemeClr val="accent2"/>
                </a:solidFill>
              </a:rPr>
              <a:t>pantotênico</a:t>
            </a:r>
            <a:r>
              <a:rPr lang="pt-BR" sz="2000" b="1" i="1" dirty="0" smtClean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no </a:t>
            </a:r>
            <a:r>
              <a:rPr lang="pt-BR" sz="2000" b="1" i="1" dirty="0" smtClean="0"/>
              <a:t>metabolismo das gorduras</a:t>
            </a:r>
            <a:r>
              <a:rPr lang="pt-BR" sz="2000" i="1" dirty="0" smtClean="0"/>
              <a:t>. Sua carência pode causar anemia, fadiga, formigamentos nas mãos e nos pés.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Carnes, laticínios, cereais integrais e verduras.</a:t>
            </a:r>
            <a:endParaRPr lang="pt-BR" sz="2000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40" y="2727935"/>
            <a:ext cx="7920824" cy="395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76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98794" y="2893325"/>
            <a:ext cx="7947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B6: Piridoxina.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no metabolismo de proteínas, na síntese de hemoglobina e no sistema nervoso. Sua carência pode causar anemia, </a:t>
            </a:r>
            <a:r>
              <a:rPr lang="pt-BR" sz="2000" b="1" i="1" dirty="0" smtClean="0"/>
              <a:t>convulsões</a:t>
            </a:r>
            <a:r>
              <a:rPr lang="pt-BR" sz="2000" i="1" dirty="0" smtClean="0"/>
              <a:t> e </a:t>
            </a:r>
            <a:r>
              <a:rPr lang="pt-BR" sz="2000" b="1" i="1" dirty="0" smtClean="0"/>
              <a:t>contrações musculares involuntárias.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Carnes, verduras, cerais integrais, leite, fígado e peixes. </a:t>
            </a:r>
            <a:endParaRPr lang="pt-BR" sz="2000" i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72" y="2631661"/>
            <a:ext cx="8168244" cy="402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2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12442" y="2906973"/>
            <a:ext cx="79337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B8: Biotina.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na </a:t>
            </a:r>
            <a:r>
              <a:rPr lang="pt-BR" sz="2000" b="1" i="1" dirty="0" smtClean="0"/>
              <a:t>síntese de queratina</a:t>
            </a:r>
            <a:r>
              <a:rPr lang="pt-BR" sz="2000" i="1" dirty="0" smtClean="0"/>
              <a:t>. Sua  carência pode causar inflamações da pele e distúrbios neuromusculares.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Legumes, verduras e carnes. </a:t>
            </a:r>
            <a:endParaRPr lang="pt-BR" sz="20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94" y="2631661"/>
            <a:ext cx="7947370" cy="418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44203" y="2975212"/>
            <a:ext cx="80019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B9: Ácido fólico.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na formação do </a:t>
            </a:r>
            <a:r>
              <a:rPr lang="pt-BR" sz="2000" b="1" i="1" dirty="0" smtClean="0"/>
              <a:t>tubo neural</a:t>
            </a:r>
            <a:r>
              <a:rPr lang="pt-BR" sz="2000" i="1" dirty="0" smtClean="0"/>
              <a:t>, origem do sistema nervoso. Sua carência pode causar anemia e, em gestantes, </a:t>
            </a:r>
            <a:r>
              <a:rPr lang="pt-BR" sz="2000" b="1" i="1" dirty="0" smtClean="0"/>
              <a:t>má formação do feto</a:t>
            </a:r>
            <a:r>
              <a:rPr lang="pt-BR" sz="2000" i="1" dirty="0" smtClean="0"/>
              <a:t>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Vegetais verdes, laranja, nozes, legumes e cereais integrais. É sintetizando pelas bactérias que atuam em nossa “flora” intestinal. </a:t>
            </a:r>
            <a:endParaRPr lang="pt-BR" sz="2000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08" y="2797791"/>
            <a:ext cx="7947256" cy="39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39737" y="2893325"/>
            <a:ext cx="79064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B12: Cobalamina.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nos neurônios e glóbulos vermelhos. Sua carência pode causar </a:t>
            </a:r>
            <a:r>
              <a:rPr lang="pt-BR" sz="2000" b="1" i="1" dirty="0" smtClean="0"/>
              <a:t>anemia perniciosa</a:t>
            </a:r>
            <a:r>
              <a:rPr lang="pt-BR" sz="2000" i="1" dirty="0" smtClean="0"/>
              <a:t>, distúrbios do sistema nervoso e hemácias mal formadas.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Carnes, ovos e laticínios.</a:t>
            </a:r>
            <a:endParaRPr lang="pt-BR" sz="2000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7" y="2893324"/>
            <a:ext cx="7906427" cy="396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3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30555" y="2825087"/>
            <a:ext cx="8120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C: Ácido ascórbico.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na síntese de colágeno e age como antioxidante. Sua carência pode causar </a:t>
            </a:r>
            <a:r>
              <a:rPr lang="pt-BR" sz="2000" b="1" i="1" dirty="0" smtClean="0"/>
              <a:t>escorbuto</a:t>
            </a:r>
            <a:r>
              <a:rPr lang="pt-BR" sz="2000" i="1" dirty="0" smtClean="0"/>
              <a:t> (lesões da mucosa intestinal, com hemorragias e sangramento das gengivas).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Frutas cítricas, verduras e legumes.</a:t>
            </a:r>
            <a:endParaRPr lang="pt-BR" sz="2000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83" y="2631661"/>
            <a:ext cx="8120418" cy="40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Lipossolúveis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5272" y="2825087"/>
            <a:ext cx="7810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D: Calciferol.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Estimula a absorção de cálcio e fósforo no intestino. Sua carência pode causar </a:t>
            </a:r>
            <a:r>
              <a:rPr lang="pt-BR" sz="2000" b="1" i="1" dirty="0" smtClean="0"/>
              <a:t>raquitismo</a:t>
            </a:r>
            <a:r>
              <a:rPr lang="pt-BR" sz="2000" i="1" dirty="0" smtClean="0"/>
              <a:t> (enfraquecimento e deformação dos ossos).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É produzida pelo próprio organismo, contudo de forma inativa. Sua ativação depende da exposição ao sol. </a:t>
            </a:r>
            <a:endParaRPr lang="pt-BR" sz="2000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00" y="2825087"/>
            <a:ext cx="7872067" cy="38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2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920621"/>
            <a:ext cx="79610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E: Tocoferol.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Age como antioxidante e mantém a saúde de </a:t>
            </a:r>
            <a:r>
              <a:rPr lang="pt-BR" sz="2000" b="1" i="1" dirty="0" smtClean="0"/>
              <a:t>anexos epidérmicos </a:t>
            </a:r>
            <a:r>
              <a:rPr lang="pt-BR" sz="2000" i="1" dirty="0" smtClean="0"/>
              <a:t>(unhas e cabelos). Sua carência pode causar anemia, unhas e cabelos quebradiços e </a:t>
            </a:r>
            <a:r>
              <a:rPr lang="pt-BR" sz="2000" b="1" i="1" dirty="0" smtClean="0"/>
              <a:t>esterilidade.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Gérmen de trigo, cereais integrais, vegetais folhosos, óleos vegetais e gemas de ovos.</a:t>
            </a:r>
            <a:endParaRPr lang="pt-BR" sz="2000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2" r="5220" b="8341"/>
          <a:stretch/>
        </p:blipFill>
        <p:spPr bwMode="auto">
          <a:xfrm>
            <a:off x="3897036" y="2792876"/>
            <a:ext cx="8049127" cy="39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78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026090" y="2838734"/>
            <a:ext cx="79200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K: </a:t>
            </a:r>
            <a:r>
              <a:rPr lang="pt-BR" sz="2000" b="1" i="1" dirty="0" err="1" smtClean="0">
                <a:solidFill>
                  <a:schemeClr val="accent2"/>
                </a:solidFill>
              </a:rPr>
              <a:t>Filoquinona</a:t>
            </a:r>
            <a:r>
              <a:rPr lang="pt-BR" sz="2000" b="1" i="1" dirty="0" smtClean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É um fator de </a:t>
            </a:r>
            <a:r>
              <a:rPr lang="pt-BR" sz="2000" b="1" i="1" dirty="0" smtClean="0"/>
              <a:t>coagulação sanguínea </a:t>
            </a:r>
            <a:r>
              <a:rPr lang="pt-BR" sz="2000" i="1" dirty="0" smtClean="0"/>
              <a:t>e, devido a isso, sua carência pode causar deficiência na formação de coágulos e consequentemente quadros hemorrágicos.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Vegetais, chás e por bactérias constituintes da “flora” intestinal humana.</a:t>
            </a:r>
            <a:endParaRPr lang="pt-BR" sz="2000" i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10" y="2912582"/>
            <a:ext cx="7892354" cy="38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7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7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9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1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98793" y="2210940"/>
            <a:ext cx="7879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Uma das evidências da evolução biológica e da ancestralidade comum dos seres vivos é a composição química semelhante entre eles.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Na composição química das células dos seres vivos, estudamos dois grandes grupos de substâncias: as </a:t>
            </a:r>
            <a:r>
              <a:rPr lang="pt-BR" sz="2000" b="1" i="1" dirty="0" smtClean="0">
                <a:solidFill>
                  <a:srgbClr val="FF0000"/>
                </a:solidFill>
              </a:rPr>
              <a:t>inorgânicas</a:t>
            </a:r>
            <a:r>
              <a:rPr lang="pt-BR" sz="2000" i="1" dirty="0" smtClean="0"/>
              <a:t> e as </a:t>
            </a:r>
            <a:r>
              <a:rPr lang="pt-BR" sz="2000" b="1" i="1" dirty="0" smtClean="0">
                <a:solidFill>
                  <a:srgbClr val="FF0000"/>
                </a:solidFill>
              </a:rPr>
              <a:t>orgânicas</a:t>
            </a:r>
            <a:r>
              <a:rPr lang="pt-BR" sz="2000" i="1" dirty="0" smtClean="0"/>
              <a:t>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O primeiro grupo é formado pela água e os sais minerais e o segundo, pelas cadeias carbônicas com funções distintas (carboidratos, lipídeos, vitaminas, proteínas e ácidos nucleicos).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Dentre os elementos químicos mais frequentemente encontrados nos seres vivos destacam-se o </a:t>
            </a:r>
            <a:r>
              <a:rPr lang="pt-BR" sz="2000" b="1" i="1" dirty="0" smtClean="0"/>
              <a:t>carbono, </a:t>
            </a:r>
            <a:r>
              <a:rPr lang="pt-BR" sz="2000" i="1" dirty="0" smtClean="0"/>
              <a:t>o </a:t>
            </a:r>
            <a:r>
              <a:rPr lang="pt-BR" sz="2000" b="1" i="1" dirty="0" smtClean="0"/>
              <a:t>hidrogênio,</a:t>
            </a:r>
            <a:r>
              <a:rPr lang="pt-BR" sz="2000" i="1" dirty="0" smtClean="0"/>
              <a:t> o </a:t>
            </a:r>
            <a:r>
              <a:rPr lang="pt-BR" sz="2000" b="1" i="1" dirty="0" smtClean="0"/>
              <a:t>oxigênio</a:t>
            </a:r>
            <a:r>
              <a:rPr lang="pt-BR" sz="2000" i="1" dirty="0" smtClean="0"/>
              <a:t> e o </a:t>
            </a:r>
            <a:r>
              <a:rPr lang="pt-BR" sz="2000" b="1" i="1" dirty="0" smtClean="0"/>
              <a:t>nitrogênio.</a:t>
            </a:r>
            <a:endParaRPr lang="pt-BR" sz="2000" b="1" i="1" dirty="0"/>
          </a:p>
        </p:txBody>
      </p:sp>
      <p:pic>
        <p:nvPicPr>
          <p:cNvPr id="13" name="Picture 2" descr="Resultado de imagem para paes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Vitaminas: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hidrossolúveis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1499" y="2838734"/>
            <a:ext cx="79746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A: Retinol.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Atua na manutenção da saúde da pele, epitélios respiratório e urinário; na síntese de </a:t>
            </a:r>
            <a:r>
              <a:rPr lang="pt-BR" sz="2000" b="1" i="1" dirty="0" smtClean="0"/>
              <a:t>pigmentos da retina</a:t>
            </a:r>
            <a:r>
              <a:rPr lang="pt-BR" sz="2000" i="1" dirty="0" smtClean="0"/>
              <a:t>. Sua carência pode causar pele escamosa e seca, problemas de visão (especialmente cegueira noturna).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b="1" i="1" dirty="0" smtClean="0">
                <a:solidFill>
                  <a:schemeClr val="accent2"/>
                </a:solidFill>
              </a:rPr>
              <a:t>Fontes: </a:t>
            </a:r>
          </a:p>
          <a:p>
            <a:pPr algn="just"/>
            <a:endParaRPr lang="pt-BR" sz="2000" i="1" dirty="0"/>
          </a:p>
          <a:p>
            <a:pPr algn="just"/>
            <a:r>
              <a:rPr lang="pt-BR" sz="2000" i="1" dirty="0" smtClean="0"/>
              <a:t>Vegetais verdes e amarelos, frutas amarelas e alaranjadas, fígado, leite e derivados, gema de ovo e óleo de fígado de bacalhau. </a:t>
            </a:r>
            <a:endParaRPr lang="pt-BR" sz="2000" i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98" y="2852157"/>
            <a:ext cx="7974666" cy="382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5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100000" l="4051" r="97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21" y="3574286"/>
            <a:ext cx="4792011" cy="3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858597" y="2415646"/>
            <a:ext cx="2124100" cy="26468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600" dirty="0" smtClean="0">
                <a:solidFill>
                  <a:schemeClr val="accent4">
                    <a:lumMod val="75000"/>
                  </a:schemeClr>
                </a:solidFill>
                <a:latin typeface="Felix Titling" panose="04060505060202020A04" pitchFamily="82" charset="0"/>
              </a:rPr>
              <a:t>P</a:t>
            </a:r>
            <a:endParaRPr lang="pt-BR" sz="16600" dirty="0">
              <a:solidFill>
                <a:schemeClr val="accent4">
                  <a:lumMod val="75000"/>
                </a:schemeClr>
              </a:solidFill>
              <a:latin typeface="Felix Titling" panose="04060505060202020A04" pitchFamily="8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96664" y="3940880"/>
            <a:ext cx="4446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roteínas</a:t>
            </a:r>
            <a:endParaRPr lang="pt-BR" sz="6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879678"/>
            <a:ext cx="79610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proteínas desempenham papel crucial nos seres vivos. Suas atuações são diversas como: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latin typeface="Century Gothic" panose="020B0502020202020204" pitchFamily="34" charset="0"/>
              </a:rPr>
              <a:t>Hormonal;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latin typeface="Century Gothic" panose="020B0502020202020204" pitchFamily="34" charset="0"/>
              </a:rPr>
              <a:t>Estrutural;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latin typeface="Century Gothic" panose="020B0502020202020204" pitchFamily="34" charset="0"/>
              </a:rPr>
              <a:t>Imunológica;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latin typeface="Century Gothic" panose="020B0502020202020204" pitchFamily="34" charset="0"/>
              </a:rPr>
              <a:t>Catalisadora;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latin typeface="Century Gothic" panose="020B0502020202020204" pitchFamily="34" charset="0"/>
              </a:rPr>
              <a:t>Sinalizadora;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latin typeface="Century Gothic" panose="020B0502020202020204" pitchFamily="34" charset="0"/>
              </a:rPr>
              <a:t>Energética...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pt-BR" dirty="0" smtClean="0">
                <a:latin typeface="Century Gothic" panose="020B0502020202020204" pitchFamily="34" charset="0"/>
              </a:rPr>
              <a:t>Por isso, entender como esse composto entra nos sistemas vivos é de fundamental importância. 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09" y="2770496"/>
            <a:ext cx="8162711" cy="36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06" y="2770495"/>
            <a:ext cx="8144514" cy="36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9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12442" y="2784140"/>
            <a:ext cx="79337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Os aminoácidos serão, então, formados a partir de trincas de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bases</a:t>
            </a:r>
            <a:r>
              <a:rPr lang="pt-BR" dirty="0" smtClean="0">
                <a:latin typeface="Century Gothic" panose="020B0502020202020204" pitchFamily="34" charset="0"/>
              </a:rPr>
              <a:t> nitrogenadas chamadas de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códons</a:t>
            </a:r>
            <a:r>
              <a:rPr lang="pt-BR" dirty="0" smtClean="0">
                <a:latin typeface="Century Gothic" panose="020B0502020202020204" pitchFamily="34" charset="0"/>
              </a:rPr>
              <a:t>. Cada códon identifica um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aminoácido</a:t>
            </a:r>
            <a:r>
              <a:rPr lang="pt-BR" dirty="0" smtClean="0">
                <a:latin typeface="Century Gothic" panose="020B0502020202020204" pitchFamily="34" charset="0"/>
              </a:rPr>
              <a:t> e um conjunto de aminoácidos formará um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polipeptídio</a:t>
            </a:r>
            <a:r>
              <a:rPr lang="pt-BR" dirty="0" smtClean="0">
                <a:latin typeface="Century Gothic" panose="020B0502020202020204" pitchFamily="34" charset="0"/>
              </a:rPr>
              <a:t> cujo crescente aumento de suas unidades dará origem a uma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proteína.</a:t>
            </a:r>
            <a:r>
              <a:rPr lang="pt-BR" dirty="0" smtClean="0">
                <a:latin typeface="Century Gothic" panose="020B0502020202020204" pitchFamily="34" charset="0"/>
              </a:rPr>
              <a:t> 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4136121"/>
            <a:ext cx="4565999" cy="256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4012441" y="2784140"/>
            <a:ext cx="8052179" cy="39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59" y="3248191"/>
            <a:ext cx="50577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sultado de imagem para aminoácidos e proteín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43" y="2690712"/>
            <a:ext cx="6238393" cy="39867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16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39737" y="2647662"/>
            <a:ext cx="7906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Os aminoácidos estão ligados, para formar um polipeptídio, por ligações chamadas </a:t>
            </a:r>
            <a:r>
              <a:rPr lang="pt-BR" b="1" i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ligações peptídicas</a:t>
            </a:r>
            <a:r>
              <a:rPr lang="pt-BR" dirty="0" smtClean="0">
                <a:latin typeface="Century Gothic" panose="020B0502020202020204" pitchFamily="34" charset="0"/>
              </a:rPr>
              <a:t>, conforme representadas abaixo.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90" y="3550338"/>
            <a:ext cx="3540311" cy="330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4039737" y="2647662"/>
            <a:ext cx="7906427" cy="422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91" y="2751236"/>
            <a:ext cx="5891043" cy="412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5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26091" y="2893328"/>
            <a:ext cx="79200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proteínas podem atuar como: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Reguladores fisiológicos</a:t>
            </a:r>
            <a:r>
              <a:rPr lang="pt-BR" dirty="0" smtClean="0">
                <a:latin typeface="Century Gothic" panose="020B0502020202020204" pitchFamily="34" charset="0"/>
              </a:rPr>
              <a:t>: hormônios.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Imunoglobulinas</a:t>
            </a:r>
            <a:r>
              <a:rPr lang="pt-BR" dirty="0" smtClean="0">
                <a:latin typeface="Century Gothic" panose="020B0502020202020204" pitchFamily="34" charset="0"/>
              </a:rPr>
              <a:t>: anticorpos.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Estruturantes</a:t>
            </a:r>
            <a:r>
              <a:rPr lang="pt-BR" dirty="0" smtClean="0">
                <a:latin typeface="Century Gothic" panose="020B0502020202020204" pitchFamily="34" charset="0"/>
              </a:rPr>
              <a:t>: miosina, actina, tropomiosina (proteínas musculares).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Sinalizadores químicos</a:t>
            </a:r>
            <a:r>
              <a:rPr lang="pt-BR" dirty="0" smtClean="0">
                <a:latin typeface="Century Gothic" panose="020B0502020202020204" pitchFamily="34" charset="0"/>
              </a:rPr>
              <a:t>: proteínas de membrana.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Catalizadores químicos</a:t>
            </a:r>
            <a:r>
              <a:rPr lang="pt-BR" dirty="0" smtClean="0">
                <a:latin typeface="Century Gothic" panose="020B0502020202020204" pitchFamily="34" charset="0"/>
              </a:rPr>
              <a:t>: enzimas. 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Energéticos</a:t>
            </a:r>
            <a:r>
              <a:rPr lang="pt-BR" dirty="0" smtClean="0">
                <a:latin typeface="Century Gothic" panose="020B0502020202020204" pitchFamily="34" charset="0"/>
              </a:rPr>
              <a:t>: constituição de moléculas de ATP.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7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469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ação hormonal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60" y="3039897"/>
            <a:ext cx="6096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8024881" y="3429000"/>
            <a:ext cx="1181901" cy="41966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reto 14"/>
          <p:cNvCxnSpPr/>
          <p:nvPr/>
        </p:nvCxnSpPr>
        <p:spPr>
          <a:xfrm>
            <a:off x="9206782" y="3638834"/>
            <a:ext cx="155857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0459454" y="3389706"/>
            <a:ext cx="149850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Century Gothic" panose="020B0502020202020204" pitchFamily="34" charset="0"/>
              </a:rPr>
              <a:t>Hormônio proteico</a:t>
            </a:r>
            <a:endParaRPr lang="pt-BR" sz="1400" b="1" dirty="0">
              <a:latin typeface="Century Gothic" panose="020B0502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093121" y="4312693"/>
            <a:ext cx="1392072" cy="50837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>
            <a:off x="9498841" y="4566882"/>
            <a:ext cx="111276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10475124" y="4268850"/>
            <a:ext cx="149850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Century Gothic" panose="020B0502020202020204" pitchFamily="34" charset="0"/>
              </a:rPr>
              <a:t>Receptor proteico</a:t>
            </a:r>
            <a:endParaRPr lang="pt-BR" sz="1400" b="1" dirty="0">
              <a:latin typeface="Century Gothic" panose="020B0502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196081" y="4312693"/>
            <a:ext cx="1310185" cy="85980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/>
          <p:cNvCxnSpPr>
            <a:stCxn id="20" idx="2"/>
          </p:cNvCxnSpPr>
          <p:nvPr/>
        </p:nvCxnSpPr>
        <p:spPr>
          <a:xfrm flipH="1">
            <a:off x="6851173" y="5172501"/>
            <a:ext cx="1" cy="4640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6851174" y="5636525"/>
            <a:ext cx="370583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10475124" y="5374915"/>
            <a:ext cx="149850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Century Gothic" panose="020B0502020202020204" pitchFamily="34" charset="0"/>
              </a:rPr>
              <a:t>Canal  proteico</a:t>
            </a:r>
            <a:endParaRPr lang="pt-BR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ação imunológica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35" y="3930554"/>
            <a:ext cx="4094330" cy="272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971497" y="2729552"/>
            <a:ext cx="7906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Enquanto ação imunológica, as proteínas podem atuar como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anticorpos</a:t>
            </a:r>
            <a:r>
              <a:rPr lang="pt-BR" dirty="0" smtClean="0">
                <a:latin typeface="Century Gothic" panose="020B0502020202020204" pitchFamily="34" charset="0"/>
              </a:rPr>
              <a:t> executando funções neutralizantes ou sinalizadoras ante um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antígeno</a:t>
            </a:r>
            <a:r>
              <a:rPr lang="pt-BR" dirty="0" smtClean="0">
                <a:latin typeface="Century Gothic" panose="020B0502020202020204" pitchFamily="34" charset="0"/>
              </a:rPr>
              <a:t>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616798"/>
            <a:ext cx="38481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944200" y="6359854"/>
            <a:ext cx="212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 smtClean="0">
                <a:latin typeface="Century Gothic" panose="020B0502020202020204" pitchFamily="34" charset="0"/>
              </a:rPr>
              <a:t>Plasmócito </a:t>
            </a:r>
            <a:endParaRPr lang="pt-BR" sz="16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ação estrutural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98794" y="2833959"/>
            <a:ext cx="7947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Enquanto estruturais, as proteínas podem formar as fibras musculares conhecidas como: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Actina;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Miosina;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err="1" smtClean="0">
                <a:latin typeface="Century Gothic" panose="020B0502020202020204" pitchFamily="34" charset="0"/>
              </a:rPr>
              <a:t>Troponina</a:t>
            </a:r>
            <a:r>
              <a:rPr lang="pt-BR" dirty="0" smtClean="0">
                <a:latin typeface="Century Gothic" panose="020B0502020202020204" pitchFamily="34" charset="0"/>
              </a:rPr>
              <a:t>; e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Tropomiosina.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94" y="2833958"/>
            <a:ext cx="7913888" cy="353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3998794" y="2631661"/>
            <a:ext cx="8193206" cy="422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8" y="2710305"/>
            <a:ext cx="3580894" cy="413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ímbolo de 'Não' 14"/>
          <p:cNvSpPr/>
          <p:nvPr/>
        </p:nvSpPr>
        <p:spPr>
          <a:xfrm>
            <a:off x="6356744" y="3220872"/>
            <a:ext cx="3267441" cy="3152631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ação catalítica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1499" y="2866030"/>
            <a:ext cx="79746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ações catalíticas desempenhadas pelas proteínas são representadas pelo metabolismo enzimático. As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enzimas</a:t>
            </a:r>
            <a:r>
              <a:rPr lang="pt-BR" dirty="0" smtClean="0">
                <a:latin typeface="Century Gothic" panose="020B0502020202020204" pitchFamily="34" charset="0"/>
              </a:rPr>
              <a:t> são sempre proteínas cujas funções são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acelerar reações químicas </a:t>
            </a:r>
            <a:r>
              <a:rPr lang="pt-BR" dirty="0" smtClean="0">
                <a:latin typeface="Century Gothic" panose="020B0502020202020204" pitchFamily="34" charset="0"/>
              </a:rPr>
              <a:t>com o menor custo energético possível.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Cada enzima apresenta um substrato específico, estabelecendo, assim,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alto grau de especificidade</a:t>
            </a:r>
            <a:r>
              <a:rPr lang="pt-BR" dirty="0" smtClean="0">
                <a:latin typeface="Century Gothic" panose="020B0502020202020204" pitchFamily="34" charset="0"/>
              </a:rPr>
              <a:t>. 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99" y="2866030"/>
            <a:ext cx="7974665" cy="355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3971499" y="2597993"/>
            <a:ext cx="7974665" cy="4260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15" y="2597993"/>
            <a:ext cx="5444099" cy="426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0" r="8772"/>
          <a:stretch/>
        </p:blipFill>
        <p:spPr bwMode="auto">
          <a:xfrm>
            <a:off x="4642830" y="2229461"/>
            <a:ext cx="6398210" cy="43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esultado de imagem para paes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fatores limitantes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1499" y="2811439"/>
            <a:ext cx="79746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Há certas variáveis que podem influenciar na função das proteínas. Algumas delas estão elencadas abaixo: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pH.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Temperatura.</a:t>
            </a:r>
          </a:p>
          <a:p>
            <a:pPr marL="285750" indent="-285750" algn="just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Concentração de substrato.</a:t>
            </a:r>
          </a:p>
        </p:txBody>
      </p:sp>
    </p:spTree>
    <p:extLst>
      <p:ext uri="{BB962C8B-B14F-4D97-AF65-F5344CB8AC3E}">
        <p14:creationId xmlns:p14="http://schemas.microsoft.com/office/powerpoint/2010/main" val="7174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fatores limitantes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756848"/>
            <a:ext cx="7961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pH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Cada proteína, enquanto enzima, principalmente, atua em uma faixa de pH específica. Os órgãos que compõem o corpo humano podem apresentar diferentes faixas de pH; portanto, as enzimas que atuam ali devem ter seu pH </a:t>
            </a:r>
            <a:r>
              <a:rPr lang="pt-BR" i="1" dirty="0" smtClean="0">
                <a:latin typeface="Century Gothic" panose="020B0502020202020204" pitchFamily="34" charset="0"/>
              </a:rPr>
              <a:t>ótimo </a:t>
            </a:r>
            <a:r>
              <a:rPr lang="pt-BR" dirty="0" smtClean="0">
                <a:latin typeface="Century Gothic" panose="020B0502020202020204" pitchFamily="34" charset="0"/>
              </a:rPr>
              <a:t>dentro dessa mesma faixa. 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985146" y="3360760"/>
            <a:ext cx="7961018" cy="299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98" y="3190570"/>
            <a:ext cx="4628795" cy="366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4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fatores limitantes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39737" y="2756848"/>
            <a:ext cx="7739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Temperatura</a:t>
            </a:r>
          </a:p>
          <a:p>
            <a:pPr algn="just"/>
            <a:endParaRPr lang="pt-BR" b="1" i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Assim como em relação ao pH, as enzimas têm uma faixa de atuação </a:t>
            </a:r>
            <a:r>
              <a:rPr lang="pt-BR" i="1" dirty="0" smtClean="0">
                <a:latin typeface="Century Gothic" panose="020B0502020202020204" pitchFamily="34" charset="0"/>
              </a:rPr>
              <a:t>ótima</a:t>
            </a:r>
            <a:r>
              <a:rPr lang="pt-BR" dirty="0" smtClean="0">
                <a:latin typeface="Century Gothic" panose="020B0502020202020204" pitchFamily="34" charset="0"/>
              </a:rPr>
              <a:t> em relação à temperatura. Caso essa faixa seja ultrapassada, a proteína se desnatura e perde sua função.  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039737" y="3316406"/>
            <a:ext cx="7906427" cy="263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36" y="3100884"/>
            <a:ext cx="4849299" cy="375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Segoe Script" panose="030B0504020000000003" pitchFamily="66" charset="0"/>
              </a:rPr>
              <a:t>Proteínas: </a:t>
            </a:r>
            <a:r>
              <a:rPr lang="pt-BR" sz="2400" b="1" dirty="0" smtClean="0">
                <a:solidFill>
                  <a:schemeClr val="accent2"/>
                </a:solidFill>
                <a:latin typeface="Segoe Script" panose="030B0504020000000003" pitchFamily="66" charset="0"/>
              </a:rPr>
              <a:t>fatores limitantes</a:t>
            </a:r>
            <a:endParaRPr lang="pt-BR" sz="24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71499" y="2825087"/>
            <a:ext cx="7974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Concentração do substrato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Num meio onde há </a:t>
            </a:r>
            <a:r>
              <a:rPr lang="pt-BR" i="1" dirty="0" smtClean="0">
                <a:latin typeface="Century Gothic" panose="020B0502020202020204" pitchFamily="34" charset="0"/>
              </a:rPr>
              <a:t>‘x’</a:t>
            </a:r>
            <a:r>
              <a:rPr lang="pt-BR" dirty="0" smtClean="0">
                <a:latin typeface="Century Gothic" panose="020B0502020202020204" pitchFamily="34" charset="0"/>
              </a:rPr>
              <a:t> concentração de enzimas, haverá ‘</a:t>
            </a:r>
            <a:r>
              <a:rPr lang="pt-BR" i="1" dirty="0" smtClean="0">
                <a:latin typeface="Century Gothic" panose="020B0502020202020204" pitchFamily="34" charset="0"/>
              </a:rPr>
              <a:t>y’</a:t>
            </a:r>
            <a:r>
              <a:rPr lang="pt-BR" dirty="0" smtClean="0">
                <a:latin typeface="Century Gothic" panose="020B0502020202020204" pitchFamily="34" charset="0"/>
              </a:rPr>
              <a:t> concentração de substratos. Quando essa concentração de substratos é aumentada gradativamente a reação enzimática aumenta proporcionalmente.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Porém, ao atingir o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grau de saturação</a:t>
            </a:r>
            <a:r>
              <a:rPr lang="pt-BR" dirty="0" smtClean="0">
                <a:latin typeface="Century Gothic" panose="020B0502020202020204" pitchFamily="34" charset="0"/>
              </a:rPr>
              <a:t>, as enzimas estabelecem sua velocidade de reação e, de certa forma, se estabilizam, independentemente da crescente adição de substrato.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971499" y="3429000"/>
            <a:ext cx="8120417" cy="2808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50" y="3142423"/>
            <a:ext cx="4801027" cy="37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9881323" y="4431381"/>
            <a:ext cx="218784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>
                <a:latin typeface="Century Gothic" panose="020B0502020202020204" pitchFamily="34" charset="0"/>
              </a:rPr>
              <a:t>Quanto maior o valor de Km, menor a afinidade enzima/substrato.</a:t>
            </a:r>
            <a:endParaRPr lang="pt-BR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52472" y="2883047"/>
            <a:ext cx="7993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Os ácidos nucleicos se referem às moléculas de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DNA</a:t>
            </a:r>
            <a:r>
              <a:rPr lang="pt-BR" dirty="0" smtClean="0">
                <a:latin typeface="Century Gothic" panose="020B0502020202020204" pitchFamily="34" charset="0"/>
              </a:rPr>
              <a:t> e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RNA</a:t>
            </a:r>
            <a:r>
              <a:rPr lang="pt-BR" dirty="0" smtClean="0">
                <a:latin typeface="Century Gothic" panose="020B0502020202020204" pitchFamily="34" charset="0"/>
              </a:rPr>
              <a:t>. Em nosso DNA estão as informações genéticas herdadas e recombinadas de nossos pais. Tais informações estão contidas nos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genes</a:t>
            </a:r>
            <a:r>
              <a:rPr lang="pt-BR" dirty="0" smtClean="0">
                <a:latin typeface="Century Gothic" panose="020B0502020202020204" pitchFamily="34" charset="0"/>
              </a:rPr>
              <a:t>, os quais, quando expressos, determinam nossas características.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DNA distingue-se do RNA pela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base nitrogenada </a:t>
            </a:r>
            <a:r>
              <a:rPr lang="pt-BR" dirty="0" smtClean="0">
                <a:latin typeface="Century Gothic" panose="020B0502020202020204" pitchFamily="34" charset="0"/>
              </a:rPr>
              <a:t>Timina (DNA) e pelo açúcar – ou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pentose</a:t>
            </a:r>
            <a:r>
              <a:rPr lang="pt-BR" dirty="0" smtClean="0">
                <a:latin typeface="Century Gothic" panose="020B0502020202020204" pitchFamily="34" charset="0"/>
              </a:rPr>
              <a:t> – (desoxirribose - DNA).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868556" y="5131109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larendon Blk BT" panose="02040905050505020204" pitchFamily="18" charset="0"/>
              </a:rPr>
              <a:t>A</a:t>
            </a:r>
            <a:endParaRPr lang="pt-BR" sz="2000" dirty="0">
              <a:latin typeface="Clarendon Blk BT" panose="02040905050505020204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826176" y="5131109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Clarendon Blk BT" panose="02040905050505020204" pitchFamily="18" charset="0"/>
              </a:rPr>
              <a:t>T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758887" y="5134984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larendon Blk BT" panose="02040905050505020204" pitchFamily="18" charset="0"/>
              </a:rPr>
              <a:t>G</a:t>
            </a:r>
            <a:endParaRPr lang="pt-BR" sz="2000" dirty="0">
              <a:latin typeface="Clarendon Blk BT" panose="02040905050505020204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685611" y="5131109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Clarendon Blk BT" panose="02040905050505020204" pitchFamily="18" charset="0"/>
              </a:rPr>
              <a:t>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595608" y="5494150"/>
            <a:ext cx="447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Century Gothic" panose="020B0502020202020204" pitchFamily="34" charset="0"/>
              </a:rPr>
              <a:t>Adenina      Timina       Guanina    Citosina</a:t>
            </a:r>
            <a:endParaRPr lang="pt-BR" sz="1400" b="1" dirty="0">
              <a:latin typeface="Century Gothic" panose="020B0502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135272" y="5157615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DNA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151192" y="6142543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NA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868556" y="5964168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larendon Blk BT" panose="02040905050505020204" pitchFamily="18" charset="0"/>
              </a:rPr>
              <a:t>A</a:t>
            </a:r>
            <a:endParaRPr lang="pt-BR" sz="2000" dirty="0">
              <a:latin typeface="Clarendon Blk BT" panose="02040905050505020204" pitchFamily="18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826176" y="5964168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larendon Blk BT" panose="02040905050505020204" pitchFamily="18" charset="0"/>
              </a:rPr>
              <a:t>U</a:t>
            </a:r>
            <a:endParaRPr lang="pt-BR" sz="2000" dirty="0">
              <a:latin typeface="Clarendon Blk BT" panose="02040905050505020204" pitchFamily="18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7758887" y="5968043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larendon Blk BT" panose="02040905050505020204" pitchFamily="18" charset="0"/>
              </a:rPr>
              <a:t>G</a:t>
            </a:r>
            <a:endParaRPr lang="pt-BR" sz="2000" dirty="0">
              <a:latin typeface="Clarendon Blk BT" panose="02040905050505020204" pitchFamily="18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8685611" y="5964168"/>
            <a:ext cx="42308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Clarendon Blk BT" panose="02040905050505020204" pitchFamily="18" charset="0"/>
              </a:rPr>
              <a:t>C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595608" y="6327209"/>
            <a:ext cx="447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Century Gothic" panose="020B0502020202020204" pitchFamily="34" charset="0"/>
              </a:rPr>
              <a:t>Adenina      Uracila       Guanina    Citosina</a:t>
            </a:r>
            <a:endParaRPr lang="pt-BR" sz="1400" b="1" dirty="0">
              <a:latin typeface="Century Gothic" panose="020B0502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607659" y="5961955"/>
            <a:ext cx="900908" cy="88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/>
          <a:stretch/>
        </p:blipFill>
        <p:spPr bwMode="auto">
          <a:xfrm>
            <a:off x="10484902" y="4937990"/>
            <a:ext cx="925469" cy="89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4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019868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  <a:latin typeface="Segoe Script" panose="030B0504020000000003" pitchFamily="66" charset="0"/>
              </a:rPr>
              <a:t>O Código Genético</a:t>
            </a:r>
            <a:endParaRPr lang="pt-BR" sz="2400" b="1" dirty="0">
              <a:solidFill>
                <a:schemeClr val="accent5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13" y="2691224"/>
            <a:ext cx="6017667" cy="392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9922267" y="4012442"/>
            <a:ext cx="2187845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Century Gothic" panose="020B0502020202020204" pitchFamily="34" charset="0"/>
              </a:rPr>
              <a:t>Notar que, mais de um códon sintetiza o mesmo aminoácido. </a:t>
            </a:r>
            <a:br>
              <a:rPr lang="pt-BR" sz="1200" b="1" dirty="0" smtClean="0">
                <a:latin typeface="Century Gothic" panose="020B0502020202020204" pitchFamily="34" charset="0"/>
              </a:rPr>
            </a:br>
            <a:endParaRPr lang="pt-BR" sz="12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pt-BR" sz="1200" b="1" dirty="0" smtClean="0">
                <a:latin typeface="Century Gothic" panose="020B0502020202020204" pitchFamily="34" charset="0"/>
              </a:rPr>
              <a:t>A isso, chamamos de degeneração do código genético.</a:t>
            </a:r>
            <a:endParaRPr lang="pt-BR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8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03260" y="2879678"/>
            <a:ext cx="8042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DNA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Com sua configuração proposta por Watson e Crick (1953), essa molécula apresenta duas cadeias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antiparalelas</a:t>
            </a:r>
            <a:r>
              <a:rPr lang="pt-BR" dirty="0" smtClean="0">
                <a:latin typeface="Century Gothic" panose="020B0502020202020204" pitchFamily="34" charset="0"/>
              </a:rPr>
              <a:t> ligadas por pontes de hidrogênio num formato helicoidal. 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18438" name="Picture 6" descr="Resultado de imagem para dna humano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 bwMode="auto">
          <a:xfrm>
            <a:off x="3876498" y="4508556"/>
            <a:ext cx="4394580" cy="22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3981736" y="2668660"/>
            <a:ext cx="8210264" cy="2653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36" y="2668660"/>
            <a:ext cx="4184103" cy="418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88" y="2668660"/>
            <a:ext cx="3343275" cy="418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8610988" y="6498645"/>
            <a:ext cx="3405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Rosalind</a:t>
            </a:r>
            <a:r>
              <a:rPr lang="pt-BR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Franklin</a:t>
            </a:r>
            <a:endParaRPr lang="pt-BR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87" y="2653638"/>
            <a:ext cx="2805161" cy="420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47" y="4596473"/>
            <a:ext cx="28575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916907" y="2784143"/>
            <a:ext cx="8029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Tanto o DNA quanto o RNA são constituídos por unidades chamadas de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nucleotídeos.</a:t>
            </a:r>
            <a:r>
              <a:rPr lang="pt-BR" dirty="0" smtClean="0">
                <a:latin typeface="Century Gothic" panose="020B0502020202020204" pitchFamily="34" charset="0"/>
              </a:rPr>
              <a:t> Essas unidades, então, são constituídas de: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Base nitrogenada.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Pentose.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Grupamento fosfato.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4" name="Chave direita 13"/>
          <p:cNvSpPr/>
          <p:nvPr/>
        </p:nvSpPr>
        <p:spPr>
          <a:xfrm>
            <a:off x="6469039" y="3661306"/>
            <a:ext cx="208884" cy="501261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6660219" y="3753134"/>
            <a:ext cx="3343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Nucleosídeo </a:t>
            </a:r>
            <a:endParaRPr lang="pt-BR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have direita 15"/>
          <p:cNvSpPr/>
          <p:nvPr/>
        </p:nvSpPr>
        <p:spPr>
          <a:xfrm>
            <a:off x="7810266" y="3702250"/>
            <a:ext cx="180199" cy="705978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7963169" y="3911936"/>
            <a:ext cx="328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Nucleotídeo </a:t>
            </a:r>
            <a:endParaRPr lang="pt-BR" sz="14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271078" y="5377218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ADENINA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268511" y="5837395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GUANINA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8271078" y="6303526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CITOSINA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8268511" y="4941025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TIMINA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0157400" y="4941025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ADENINA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0157400" y="5417408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TIMINA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171569" y="5837395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CITOSINA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0157400" y="6311587"/>
            <a:ext cx="107218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CITOSINA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9325880" y="5035933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9326888" y="5117979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9314504" y="5515885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9315512" y="5597931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9316776" y="5900301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9317784" y="5982347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9320056" y="6052859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9319048" y="6376683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9320056" y="6458729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9322328" y="6529241"/>
            <a:ext cx="83051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8181884" y="4528233"/>
            <a:ext cx="313210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COMPLEMENTARIDADE DAS BASES</a:t>
            </a:r>
            <a:endParaRPr lang="pt-BR" sz="1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38" y="2603806"/>
            <a:ext cx="8268302" cy="424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03" y="3825088"/>
            <a:ext cx="7835022" cy="30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756848"/>
            <a:ext cx="8065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DNA tem a capacidade de se autoduplicar (criar cópias de si mesmo). Esse tipo de replicação é dito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semiconservativo</a:t>
            </a:r>
            <a:r>
              <a:rPr lang="pt-BR" dirty="0" smtClean="0">
                <a:latin typeface="Century Gothic" panose="020B0502020202020204" pitchFamily="34" charset="0"/>
              </a:rPr>
              <a:t>, pois no final do processo o resultado é uma fita dita nova e outra </a:t>
            </a:r>
            <a:r>
              <a:rPr lang="pt-BR" i="1" dirty="0" smtClean="0">
                <a:latin typeface="Century Gothic" panose="020B0502020202020204" pitchFamily="34" charset="0"/>
              </a:rPr>
              <a:t>‘molde’</a:t>
            </a:r>
            <a:r>
              <a:rPr lang="pt-BR" dirty="0" smtClean="0">
                <a:latin typeface="Century Gothic" panose="020B0502020202020204" pitchFamily="34" charset="0"/>
              </a:rPr>
              <a:t>, ou antiga.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41716" y="2879678"/>
            <a:ext cx="7961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RNA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Semelhante ao DNA, o RNA apresenta um encadeamento de nucleotídeos unidos por ligações fosfodiésteres. Contudo, o RNA não apresenta a base nitrogenada Timina. Essa é substituída por outra base chamada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Uracila</a:t>
            </a:r>
            <a:r>
              <a:rPr lang="pt-BR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Geralmente o RNA se apresenta numa configuração de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fita simples</a:t>
            </a:r>
            <a:r>
              <a:rPr lang="pt-BR" i="1" dirty="0" smtClean="0">
                <a:latin typeface="Century Gothic" panose="020B0502020202020204" pitchFamily="34" charset="0"/>
              </a:rPr>
              <a:t>, </a:t>
            </a:r>
            <a:r>
              <a:rPr lang="pt-BR" u="sng" dirty="0" smtClean="0">
                <a:latin typeface="Century Gothic" panose="020B0502020202020204" pitchFamily="34" charset="0"/>
              </a:rPr>
              <a:t>não estabelecendo ligações por pontes de hidrogênio</a:t>
            </a:r>
            <a:r>
              <a:rPr lang="pt-BR" dirty="0" smtClean="0">
                <a:latin typeface="Century Gothic" panose="020B0502020202020204" pitchFamily="34" charset="0"/>
              </a:rPr>
              <a:t>, como ocorre no DNA.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15" y="3525026"/>
            <a:ext cx="8013291" cy="26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1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225428" y="2729553"/>
            <a:ext cx="73878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solidFill>
                  <a:schemeClr val="accent4"/>
                </a:solidFill>
                <a:latin typeface="Script MT Bold" panose="03040602040607080904" pitchFamily="66" charset="0"/>
              </a:rPr>
              <a:t>Componentes</a:t>
            </a:r>
            <a:endParaRPr lang="pt-BR" sz="6600" b="1" dirty="0">
              <a:solidFill>
                <a:schemeClr val="accent4"/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747825" y="4090288"/>
            <a:ext cx="73878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chemeClr val="accent4"/>
                </a:solidFill>
                <a:latin typeface="Script MT Bold" panose="03040602040607080904" pitchFamily="66" charset="0"/>
              </a:rPr>
              <a:t>Inorgânicos </a:t>
            </a:r>
            <a:endParaRPr lang="pt-BR" sz="6600" b="1" dirty="0">
              <a:solidFill>
                <a:schemeClr val="accent4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4" name="Picture 2" descr="Resultado de imagem para paes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63" y="233675"/>
            <a:ext cx="737233" cy="6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57851" y="2811439"/>
            <a:ext cx="798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RNA pode apresentar dobraduras de sua molécula estabelecendo ligações entre seus nucleotídeos em algumas sequências de seu filamento. Tais eventos podem ser vitais ao metabolismo das células.  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957851" y="2811439"/>
            <a:ext cx="7988313" cy="1651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03" y="2746612"/>
            <a:ext cx="2740832" cy="399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78" y="2666845"/>
            <a:ext cx="4357481" cy="415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36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/>
                </a:solidFill>
                <a:latin typeface="Segoe Script" panose="030B0504020000000003" pitchFamily="66" charset="0"/>
              </a:rPr>
              <a:t>Ácidos Nucleicos</a:t>
            </a:r>
            <a:endParaRPr lang="pt-BR" sz="2400" b="1" dirty="0"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85146" y="2893325"/>
            <a:ext cx="7961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Existem vários tipos de </a:t>
            </a:r>
            <a:r>
              <a:rPr lang="pt-BR" dirty="0" err="1" smtClean="0">
                <a:latin typeface="Century Gothic" panose="020B0502020202020204" pitchFamily="34" charset="0"/>
              </a:rPr>
              <a:t>RNAs</a:t>
            </a:r>
            <a:r>
              <a:rPr lang="pt-BR" dirty="0" smtClean="0">
                <a:latin typeface="Century Gothic" panose="020B0502020202020204" pitchFamily="34" charset="0"/>
              </a:rPr>
              <a:t>, cada um exercendo uma função específica nos organismos. Contudo, há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três classes de </a:t>
            </a:r>
            <a:r>
              <a:rPr lang="pt-BR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RNAs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latin typeface="Century Gothic" panose="020B0502020202020204" pitchFamily="34" charset="0"/>
              </a:rPr>
              <a:t>que são mais referenciais. São elas: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rRNA</a:t>
            </a:r>
            <a:r>
              <a:rPr lang="pt-BR" dirty="0" smtClean="0">
                <a:latin typeface="Century Gothic" panose="020B0502020202020204" pitchFamily="34" charset="0"/>
              </a:rPr>
              <a:t>: RNA ribossômico.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tRNA</a:t>
            </a:r>
            <a:r>
              <a:rPr lang="pt-BR" dirty="0" smtClean="0">
                <a:latin typeface="Century Gothic" panose="020B0502020202020204" pitchFamily="34" charset="0"/>
              </a:rPr>
              <a:t>: RNA transportador.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mRNA</a:t>
            </a:r>
            <a:r>
              <a:rPr lang="pt-BR" dirty="0" smtClean="0">
                <a:latin typeface="Century Gothic" panose="020B0502020202020204" pitchFamily="34" charset="0"/>
              </a:rPr>
              <a:t>: RNA mensageiro.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pt-BR" dirty="0" smtClean="0">
                <a:latin typeface="Century Gothic" panose="020B0502020202020204" pitchFamily="34" charset="0"/>
              </a:rPr>
              <a:t>As três classes atuam de forma coesa no processo de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síntese proteica.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985146" y="2893325"/>
            <a:ext cx="7961018" cy="3493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5815" r="5776" b="7028"/>
          <a:stretch/>
        </p:blipFill>
        <p:spPr bwMode="auto">
          <a:xfrm>
            <a:off x="5119821" y="2717588"/>
            <a:ext cx="5381772" cy="408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24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"/>
          <a:stretch/>
        </p:blipFill>
        <p:spPr>
          <a:xfrm>
            <a:off x="8271078" y="4015994"/>
            <a:ext cx="3905737" cy="2835186"/>
          </a:xfrm>
          <a:prstGeom prst="rect">
            <a:avLst/>
          </a:prstGeom>
        </p:spPr>
      </p:pic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258095" y="2169982"/>
            <a:ext cx="116006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>
                <a:solidFill>
                  <a:schemeClr val="accent2"/>
                </a:solidFill>
                <a:latin typeface="Engravers MT" panose="02090707080505020304" pitchFamily="18" charset="0"/>
              </a:rPr>
              <a:t>S</a:t>
            </a:r>
            <a:endParaRPr lang="pt-BR" sz="8000" dirty="0">
              <a:solidFill>
                <a:schemeClr val="accent2"/>
              </a:solidFill>
              <a:latin typeface="Engravers MT" panose="020907070805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95439" y="3836893"/>
            <a:ext cx="116006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chemeClr val="accent5"/>
                </a:solidFill>
                <a:latin typeface="Engravers MT" panose="02090707080505020304" pitchFamily="18" charset="0"/>
              </a:rPr>
              <a:t>P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249025" y="2978616"/>
            <a:ext cx="422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err="1" smtClean="0">
                <a:solidFill>
                  <a:schemeClr val="accent3">
                    <a:lumMod val="75000"/>
                  </a:schemeClr>
                </a:solidFill>
                <a:latin typeface="Goudy Stout" panose="0202090407030B020401" pitchFamily="18" charset="0"/>
              </a:rPr>
              <a:t>íntese</a:t>
            </a:r>
            <a:endParaRPr lang="pt-BR" sz="4000" dirty="0">
              <a:solidFill>
                <a:schemeClr val="accent3">
                  <a:lumMod val="75000"/>
                </a:schemeClr>
              </a:solidFill>
              <a:latin typeface="Goudy Stout" panose="0202090407030B020401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278075" y="4652633"/>
            <a:ext cx="459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err="1" smtClean="0">
                <a:solidFill>
                  <a:schemeClr val="accent3">
                    <a:lumMod val="75000"/>
                  </a:schemeClr>
                </a:solidFill>
                <a:latin typeface="Goudy Stout" panose="0202090407030B020401" pitchFamily="18" charset="0"/>
              </a:rPr>
              <a:t>roteica</a:t>
            </a:r>
            <a:endParaRPr lang="pt-BR" sz="4000" dirty="0">
              <a:solidFill>
                <a:schemeClr val="accent3">
                  <a:lumMod val="75000"/>
                </a:schemeClr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iologi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4" name="Picture 4" descr="Resultado de imagem para pa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10" descr="Resultado de imagem para ENEM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5272" y="2169996"/>
            <a:ext cx="63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  <a:latin typeface="Segoe Script" panose="030B0504020000000003" pitchFamily="66" charset="0"/>
              </a:rPr>
              <a:t>O Dogma central da Biologia</a:t>
            </a:r>
            <a:endParaRPr lang="pt-BR" sz="2400" b="1" dirty="0">
              <a:solidFill>
                <a:schemeClr val="accent5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43" y="2631661"/>
            <a:ext cx="5236191" cy="392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3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62400" y="2777784"/>
            <a:ext cx="792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Century Gothic" panose="020B0502020202020204" pitchFamily="34" charset="0"/>
              </a:rPr>
              <a:t>3 </a:t>
            </a:r>
            <a:r>
              <a:rPr lang="pt-BR" b="1" dirty="0" err="1">
                <a:latin typeface="Century Gothic" panose="020B0502020202020204" pitchFamily="34" charset="0"/>
              </a:rPr>
              <a:t>RNAs</a:t>
            </a:r>
            <a:r>
              <a:rPr lang="pt-BR" b="1" dirty="0">
                <a:latin typeface="Century Gothic" panose="020B0502020202020204" pitchFamily="34" charset="0"/>
              </a:rPr>
              <a:t> </a:t>
            </a:r>
            <a:r>
              <a:rPr lang="pt-BR" dirty="0">
                <a:latin typeface="Century Gothic" panose="020B0502020202020204" pitchFamily="34" charset="0"/>
              </a:rPr>
              <a:t>são necessários para efetuar a síntese </a:t>
            </a:r>
            <a:r>
              <a:rPr lang="pt-BR" dirty="0" err="1">
                <a:latin typeface="Century Gothic" panose="020B0502020202020204" pitchFamily="34" charset="0"/>
              </a:rPr>
              <a:t>protéica</a:t>
            </a:r>
            <a:r>
              <a:rPr lang="pt-BR" dirty="0">
                <a:latin typeface="Century Gothic" panose="020B0502020202020204" pitchFamily="34" charset="0"/>
              </a:rPr>
              <a:t>: </a:t>
            </a:r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• </a:t>
            </a:r>
            <a:r>
              <a:rPr lang="pt-BR" baseline="-25000" dirty="0" err="1">
                <a:latin typeface="Century Gothic" panose="020B0502020202020204" pitchFamily="34" charset="0"/>
              </a:rPr>
              <a:t>m</a:t>
            </a:r>
            <a:r>
              <a:rPr lang="pt-BR" dirty="0" err="1">
                <a:latin typeface="Century Gothic" panose="020B0502020202020204" pitchFamily="34" charset="0"/>
              </a:rPr>
              <a:t>RNA</a:t>
            </a:r>
            <a:r>
              <a:rPr lang="pt-BR" dirty="0">
                <a:latin typeface="Century Gothic" panose="020B0502020202020204" pitchFamily="34" charset="0"/>
              </a:rPr>
              <a:t> (RNA mensageiro) processado: carrega a “informação”(ou seja, a </a:t>
            </a:r>
            <a:r>
              <a:rPr lang="pt-BR" dirty="0" smtClean="0">
                <a:latin typeface="Century Gothic" panose="020B0502020202020204" pitchFamily="34" charset="0"/>
              </a:rPr>
              <a:t>sequência </a:t>
            </a:r>
            <a:r>
              <a:rPr lang="pt-BR" dirty="0">
                <a:latin typeface="Century Gothic" panose="020B0502020202020204" pitchFamily="34" charset="0"/>
              </a:rPr>
              <a:t>de bases) para a </a:t>
            </a:r>
            <a:r>
              <a:rPr lang="pt-BR" dirty="0" err="1">
                <a:latin typeface="Century Gothic" panose="020B0502020202020204" pitchFamily="34" charset="0"/>
              </a:rPr>
              <a:t>sintese</a:t>
            </a:r>
            <a:r>
              <a:rPr lang="pt-BR" dirty="0">
                <a:latin typeface="Century Gothic" panose="020B0502020202020204" pitchFamily="34" charset="0"/>
              </a:rPr>
              <a:t> da </a:t>
            </a:r>
            <a:r>
              <a:rPr lang="pt-BR" dirty="0" err="1">
                <a:latin typeface="Century Gothic" panose="020B0502020202020204" pitchFamily="34" charset="0"/>
              </a:rPr>
              <a:t>proteina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• </a:t>
            </a:r>
            <a:r>
              <a:rPr lang="pt-BR" baseline="-25000" dirty="0" err="1">
                <a:latin typeface="Century Gothic" panose="020B0502020202020204" pitchFamily="34" charset="0"/>
              </a:rPr>
              <a:t>r</a:t>
            </a:r>
            <a:r>
              <a:rPr lang="pt-BR" dirty="0" err="1">
                <a:latin typeface="Century Gothic" panose="020B0502020202020204" pitchFamily="34" charset="0"/>
              </a:rPr>
              <a:t>RNA</a:t>
            </a:r>
            <a:r>
              <a:rPr lang="pt-BR" dirty="0">
                <a:latin typeface="Century Gothic" panose="020B0502020202020204" pitchFamily="34" charset="0"/>
              </a:rPr>
              <a:t> (RNA </a:t>
            </a:r>
            <a:r>
              <a:rPr lang="pt-BR" dirty="0" err="1">
                <a:latin typeface="Century Gothic" panose="020B0502020202020204" pitchFamily="34" charset="0"/>
              </a:rPr>
              <a:t>ribossomico</a:t>
            </a:r>
            <a:r>
              <a:rPr lang="pt-BR" dirty="0">
                <a:latin typeface="Century Gothic" panose="020B0502020202020204" pitchFamily="34" charset="0"/>
              </a:rPr>
              <a:t>): e um constituinte estrutural e funcional dos </a:t>
            </a:r>
            <a:r>
              <a:rPr lang="pt-BR" dirty="0" err="1">
                <a:latin typeface="Century Gothic" panose="020B0502020202020204" pitchFamily="34" charset="0"/>
              </a:rPr>
              <a:t>ribossomas</a:t>
            </a:r>
            <a:r>
              <a:rPr lang="pt-BR" dirty="0">
                <a:latin typeface="Century Gothic" panose="020B0502020202020204" pitchFamily="34" charset="0"/>
              </a:rPr>
              <a:t>, </a:t>
            </a:r>
            <a:r>
              <a:rPr lang="pt-BR" dirty="0" smtClean="0">
                <a:latin typeface="Century Gothic" panose="020B0502020202020204" pitchFamily="34" charset="0"/>
              </a:rPr>
              <a:t>onde </a:t>
            </a:r>
            <a:r>
              <a:rPr lang="pt-BR" dirty="0">
                <a:latin typeface="Century Gothic" panose="020B0502020202020204" pitchFamily="34" charset="0"/>
              </a:rPr>
              <a:t>a </a:t>
            </a:r>
            <a:r>
              <a:rPr lang="pt-BR" dirty="0" err="1">
                <a:latin typeface="Century Gothic" panose="020B0502020202020204" pitchFamily="34" charset="0"/>
              </a:rPr>
              <a:t>sintese</a:t>
            </a:r>
            <a:r>
              <a:rPr lang="pt-BR" dirty="0">
                <a:latin typeface="Century Gothic" panose="020B0502020202020204" pitchFamily="34" charset="0"/>
              </a:rPr>
              <a:t> proteica vai acontecer </a:t>
            </a:r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• </a:t>
            </a:r>
            <a:r>
              <a:rPr lang="pt-BR" baseline="-25000" dirty="0" err="1">
                <a:latin typeface="Century Gothic" panose="020B0502020202020204" pitchFamily="34" charset="0"/>
              </a:rPr>
              <a:t>t</a:t>
            </a:r>
            <a:r>
              <a:rPr lang="pt-BR" dirty="0" err="1">
                <a:latin typeface="Century Gothic" panose="020B0502020202020204" pitchFamily="34" charset="0"/>
              </a:rPr>
              <a:t>RNA</a:t>
            </a:r>
            <a:r>
              <a:rPr lang="pt-BR" dirty="0">
                <a:latin typeface="Century Gothic" panose="020B0502020202020204" pitchFamily="34" charset="0"/>
              </a:rPr>
              <a:t> (RNA transportador): carrega os </a:t>
            </a:r>
            <a:r>
              <a:rPr lang="pt-BR" dirty="0" err="1">
                <a:latin typeface="Century Gothic" panose="020B0502020202020204" pitchFamily="34" charset="0"/>
              </a:rPr>
              <a:t>aminoacidos</a:t>
            </a:r>
            <a:r>
              <a:rPr lang="pt-BR" dirty="0">
                <a:latin typeface="Century Gothic" panose="020B0502020202020204" pitchFamily="34" charset="0"/>
              </a:rPr>
              <a:t> que </a:t>
            </a:r>
            <a:r>
              <a:rPr lang="pt-BR" dirty="0" err="1">
                <a:latin typeface="Century Gothic" panose="020B0502020202020204" pitchFamily="34" charset="0"/>
              </a:rPr>
              <a:t>serao</a:t>
            </a:r>
            <a:r>
              <a:rPr lang="pt-BR" dirty="0">
                <a:latin typeface="Century Gothic" panose="020B0502020202020204" pitchFamily="34" charset="0"/>
              </a:rPr>
              <a:t> adicionados a </a:t>
            </a:r>
            <a:r>
              <a:rPr lang="pt-BR" dirty="0" err="1">
                <a:latin typeface="Century Gothic" panose="020B0502020202020204" pitchFamily="34" charset="0"/>
              </a:rPr>
              <a:t>proteina</a:t>
            </a:r>
            <a:r>
              <a:rPr lang="pt-BR" dirty="0">
                <a:latin typeface="Century Gothic" panose="020B0502020202020204" pitchFamily="34" charset="0"/>
              </a:rPr>
              <a:t> nascente, e faz a “</a:t>
            </a:r>
            <a:r>
              <a:rPr lang="pt-BR" dirty="0" err="1">
                <a:latin typeface="Century Gothic" panose="020B0502020202020204" pitchFamily="34" charset="0"/>
              </a:rPr>
              <a:t>leitura”da</a:t>
            </a:r>
            <a:r>
              <a:rPr lang="pt-BR" dirty="0">
                <a:latin typeface="Century Gothic" panose="020B0502020202020204" pitchFamily="34" charset="0"/>
              </a:rPr>
              <a:t> sequencia de bases do </a:t>
            </a:r>
            <a:r>
              <a:rPr lang="pt-BR" dirty="0" err="1">
                <a:latin typeface="Century Gothic" panose="020B0502020202020204" pitchFamily="34" charset="0"/>
              </a:rPr>
              <a:t>mRNA</a:t>
            </a:r>
            <a:r>
              <a:rPr lang="pt-BR" dirty="0">
                <a:latin typeface="Century Gothic" panose="020B0502020202020204" pitchFamily="34" charset="0"/>
              </a:rPr>
              <a:t>. Isso quer dizer que o </a:t>
            </a:r>
            <a:r>
              <a:rPr lang="pt-BR" dirty="0" err="1">
                <a:latin typeface="Century Gothic" panose="020B0502020202020204" pitchFamily="34" charset="0"/>
              </a:rPr>
              <a:t>tRNA</a:t>
            </a:r>
            <a:r>
              <a:rPr lang="pt-BR" dirty="0">
                <a:latin typeface="Century Gothic" panose="020B0502020202020204" pitchFamily="34" charset="0"/>
              </a:rPr>
              <a:t> e a </a:t>
            </a:r>
            <a:r>
              <a:rPr lang="pt-BR" dirty="0" err="1">
                <a:latin typeface="Century Gothic" panose="020B0502020202020204" pitchFamily="34" charset="0"/>
              </a:rPr>
              <a:t>molecula</a:t>
            </a:r>
            <a:r>
              <a:rPr lang="pt-BR" dirty="0">
                <a:latin typeface="Century Gothic" panose="020B0502020202020204" pitchFamily="34" charset="0"/>
              </a:rPr>
              <a:t> que decodifica o </a:t>
            </a:r>
            <a:r>
              <a:rPr lang="pt-BR" dirty="0" err="1">
                <a:latin typeface="Century Gothic" panose="020B0502020202020204" pitchFamily="34" charset="0"/>
              </a:rPr>
              <a:t>codigo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  <a:r>
              <a:rPr lang="pt-BR" dirty="0" err="1">
                <a:latin typeface="Century Gothic" panose="020B0502020202020204" pitchFamily="34" charset="0"/>
              </a:rPr>
              <a:t>genetico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5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7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9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1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244456" y="1992568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456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4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81688" b="47438"/>
          <a:stretch/>
        </p:blipFill>
        <p:spPr bwMode="auto">
          <a:xfrm>
            <a:off x="4011555" y="2842072"/>
            <a:ext cx="1183396" cy="207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r="56158" b="47438"/>
          <a:stretch/>
        </p:blipFill>
        <p:spPr bwMode="auto">
          <a:xfrm>
            <a:off x="5535496" y="2847993"/>
            <a:ext cx="1963641" cy="206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2" t="3158" r="30656" b="48241"/>
          <a:stretch/>
        </p:blipFill>
        <p:spPr bwMode="auto">
          <a:xfrm>
            <a:off x="8005019" y="3002507"/>
            <a:ext cx="1923100" cy="188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2" t="1653" r="5005" b="50000"/>
          <a:stretch/>
        </p:blipFill>
        <p:spPr bwMode="auto">
          <a:xfrm>
            <a:off x="10325526" y="3029804"/>
            <a:ext cx="1761029" cy="176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ta para a direita 11"/>
          <p:cNvSpPr/>
          <p:nvPr/>
        </p:nvSpPr>
        <p:spPr>
          <a:xfrm>
            <a:off x="5228592" y="3760953"/>
            <a:ext cx="231898" cy="300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7605616" y="3776873"/>
            <a:ext cx="231898" cy="300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/>
          <p:cNvSpPr/>
          <p:nvPr/>
        </p:nvSpPr>
        <p:spPr>
          <a:xfrm>
            <a:off x="9994206" y="3779148"/>
            <a:ext cx="231898" cy="300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5344541" y="4203510"/>
            <a:ext cx="0" cy="1105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380934" y="5336266"/>
            <a:ext cx="1937986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Century Gothic" panose="020B0502020202020204" pitchFamily="34" charset="0"/>
              </a:rPr>
              <a:t>Separação das cadeias de DNA onde se localiza o gene.</a:t>
            </a:r>
            <a:endParaRPr lang="pt-BR" sz="1200" b="1" dirty="0">
              <a:latin typeface="Century Gothic" panose="020B0502020202020204" pitchFamily="34" charset="0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7716179" y="4203509"/>
            <a:ext cx="0" cy="1105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752572" y="5336265"/>
            <a:ext cx="193798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Century Gothic" panose="020B0502020202020204" pitchFamily="34" charset="0"/>
              </a:rPr>
              <a:t>Uma das cadeias de DNA serve de molde para a síntese de uma fita de RNA.</a:t>
            </a:r>
            <a:endParaRPr lang="pt-BR" sz="1200" b="1" dirty="0">
              <a:latin typeface="Century Gothic" panose="020B0502020202020204" pitchFamily="34" charset="0"/>
            </a:endParaRPr>
          </a:p>
        </p:txBody>
      </p:sp>
      <p:cxnSp>
        <p:nvCxnSpPr>
          <p:cNvPr id="24" name="Conector reto 23"/>
          <p:cNvCxnSpPr/>
          <p:nvPr/>
        </p:nvCxnSpPr>
        <p:spPr>
          <a:xfrm>
            <a:off x="10104769" y="4203508"/>
            <a:ext cx="0" cy="1105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9141162" y="5336264"/>
            <a:ext cx="193798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Century Gothic" panose="020B0502020202020204" pitchFamily="34" charset="0"/>
              </a:rPr>
              <a:t>Após sintetizada, a molécula de RNA está quase pronta para sair do núcleo.</a:t>
            </a:r>
            <a:endParaRPr lang="pt-BR" sz="1200" b="1" dirty="0"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244456" y="1992568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363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4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244456" y="1992568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65" y="3865390"/>
            <a:ext cx="6069282" cy="29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4775624" y="2784140"/>
            <a:ext cx="717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</a:t>
            </a:r>
            <a:r>
              <a:rPr lang="pt-BR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Splicing alternativo</a:t>
            </a:r>
            <a:r>
              <a:rPr lang="pt-B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latin typeface="Century Gothic" panose="020B0502020202020204" pitchFamily="34" charset="0"/>
              </a:rPr>
              <a:t>consiste na remoção de regiões não codificantes do pré-</a:t>
            </a:r>
            <a:r>
              <a:rPr lang="pt-BR" dirty="0" err="1" smtClean="0">
                <a:latin typeface="Century Gothic" panose="020B0502020202020204" pitchFamily="34" charset="0"/>
              </a:rPr>
              <a:t>mRNA</a:t>
            </a:r>
            <a:r>
              <a:rPr lang="pt-BR" dirty="0" smtClean="0">
                <a:latin typeface="Century Gothic" panose="020B0502020202020204" pitchFamily="34" charset="0"/>
              </a:rPr>
              <a:t>, chamadas </a:t>
            </a:r>
            <a:r>
              <a:rPr lang="pt-BR" i="1" dirty="0" err="1" smtClean="0">
                <a:latin typeface="Century Gothic" panose="020B0502020202020204" pitchFamily="34" charset="0"/>
              </a:rPr>
              <a:t>íntrons</a:t>
            </a:r>
            <a:r>
              <a:rPr lang="pt-BR" i="1" dirty="0" smtClean="0">
                <a:latin typeface="Century Gothic" panose="020B0502020202020204" pitchFamily="34" charset="0"/>
              </a:rPr>
              <a:t>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300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4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244456" y="1992568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75624" y="2784140"/>
            <a:ext cx="717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</a:t>
            </a:r>
            <a:r>
              <a:rPr lang="pt-BR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Splicing alternativo</a:t>
            </a:r>
            <a:r>
              <a:rPr lang="pt-B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latin typeface="Century Gothic" panose="020B0502020202020204" pitchFamily="34" charset="0"/>
              </a:rPr>
              <a:t>é observado apenas em organismos </a:t>
            </a:r>
            <a:r>
              <a:rPr lang="pt-B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eucariotos.</a:t>
            </a:r>
            <a:endParaRPr lang="pt-B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92" y="3631300"/>
            <a:ext cx="5204355" cy="322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3270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46" y="3376548"/>
            <a:ext cx="4811872" cy="345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5" name="Picture 2" descr="Resultado de imagem para biologia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7" name="Picture 4" descr="Resultado de imagem para paesp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9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1" name="Picture 10" descr="Resultado de imagem para ENEM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244456" y="1992568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870249" y="2853225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Os </a:t>
            </a:r>
            <a:r>
              <a:rPr lang="pt-BR" dirty="0" err="1" smtClean="0">
                <a:latin typeface="Century Gothic" panose="020B0502020202020204" pitchFamily="34" charset="0"/>
              </a:rPr>
              <a:t>RNAs</a:t>
            </a:r>
            <a:r>
              <a:rPr lang="pt-BR" dirty="0" smtClean="0">
                <a:latin typeface="Century Gothic" panose="020B0502020202020204" pitchFamily="34" charset="0"/>
              </a:rPr>
              <a:t> participantes do processo.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551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esultado de imagem para BIOLOGI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5"/>
          <a:stretch/>
        </p:blipFill>
        <p:spPr bwMode="auto">
          <a:xfrm>
            <a:off x="-1" y="0"/>
            <a:ext cx="3802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02414" y="1214643"/>
            <a:ext cx="57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 err="1" smtClean="0">
                <a:latin typeface="Script MT Bold" panose="03040602040607080904" pitchFamily="66" charset="0"/>
              </a:rPr>
              <a:t>Citoquímica</a:t>
            </a:r>
            <a:r>
              <a:rPr lang="pt-BR" sz="3600" u="sng" dirty="0" smtClean="0">
                <a:latin typeface="Script MT Bold" panose="03040602040607080904" pitchFamily="66" charset="0"/>
              </a:rPr>
              <a:t> </a:t>
            </a:r>
            <a:endParaRPr lang="pt-BR" sz="3600" u="sng" dirty="0">
              <a:latin typeface="Script MT Bold" panose="03040602040607080904" pitchFamily="66" charset="0"/>
            </a:endParaRPr>
          </a:p>
        </p:txBody>
      </p:sp>
      <p:pic>
        <p:nvPicPr>
          <p:cNvPr id="4" name="Picture 2" descr="Resultado de imagem para bi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993" y="300251"/>
            <a:ext cx="554325" cy="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343262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INSTITUTO DE CIÊNCIAS BIOLÓGICAS E DA SAÚDE</a:t>
            </a:r>
          </a:p>
          <a:p>
            <a:pPr algn="ctr"/>
            <a:endParaRPr lang="pt-BR" sz="700" b="1" dirty="0"/>
          </a:p>
        </p:txBody>
      </p:sp>
      <p:pic>
        <p:nvPicPr>
          <p:cNvPr id="6" name="Picture 4" descr="Resultado de imagem para paesp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78" y="259659"/>
            <a:ext cx="679820" cy="5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90465" y="717265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PROGRAMA DE APOIO ÀS ESCOLAS PÚBLICAS DO ESTADO</a:t>
            </a:r>
          </a:p>
          <a:p>
            <a:pPr algn="ctr"/>
            <a:endParaRPr lang="pt-BR" sz="700" b="1" dirty="0"/>
          </a:p>
        </p:txBody>
      </p:sp>
      <p:pic>
        <p:nvPicPr>
          <p:cNvPr id="8" name="Picture 8" descr="Resultado de imagem para UFAL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10901835" y="145586"/>
            <a:ext cx="876925" cy="6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595934" y="703617"/>
            <a:ext cx="13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UNIVERSIDADE FEDERAL DE ALAGOAS</a:t>
            </a:r>
          </a:p>
          <a:p>
            <a:pPr algn="ctr"/>
            <a:endParaRPr lang="pt-BR" sz="700" b="1" dirty="0"/>
          </a:p>
        </p:txBody>
      </p:sp>
      <p:pic>
        <p:nvPicPr>
          <p:cNvPr id="10" name="Picture 10" descr="Resultado de imagem para ENEM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21" y="247760"/>
            <a:ext cx="918144" cy="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810347" y="709904"/>
            <a:ext cx="110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00" b="1" dirty="0" smtClean="0"/>
          </a:p>
          <a:p>
            <a:pPr algn="ctr"/>
            <a:r>
              <a:rPr lang="pt-BR" sz="700" b="1" dirty="0" smtClean="0"/>
              <a:t>EXAME NACIONAL DO ENSINO MÉDIO</a:t>
            </a:r>
          </a:p>
          <a:p>
            <a:pPr algn="ctr"/>
            <a:endParaRPr lang="pt-BR" sz="7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244456" y="1937976"/>
            <a:ext cx="523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Freestyle Script" panose="030804020302050B0404" pitchFamily="66" charset="0"/>
              </a:rPr>
              <a:t>A síntese proteica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7"/>
          <a:stretch/>
        </p:blipFill>
        <p:spPr bwMode="auto">
          <a:xfrm>
            <a:off x="5136217" y="3429000"/>
            <a:ext cx="5145101" cy="33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4626589" y="2628279"/>
            <a:ext cx="715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transcrição é um evento nuclear, já </a:t>
            </a:r>
            <a:r>
              <a:rPr lang="pt-B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 tradução é citoplasmática.</a:t>
            </a:r>
            <a:endParaRPr lang="pt-B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5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Words>7107</Words>
  <Application>Microsoft Office PowerPoint</Application>
  <PresentationFormat>Personalizar</PresentationFormat>
  <Paragraphs>1452</Paragraphs>
  <Slides>103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103</vt:i4>
      </vt:variant>
    </vt:vector>
  </HeadingPairs>
  <TitlesOfParts>
    <vt:vector size="10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</dc:creator>
  <cp:lastModifiedBy>Alberto</cp:lastModifiedBy>
  <cp:revision>155</cp:revision>
  <dcterms:created xsi:type="dcterms:W3CDTF">2014-09-12T17:24:29Z</dcterms:created>
  <dcterms:modified xsi:type="dcterms:W3CDTF">2019-02-09T12:06:14Z</dcterms:modified>
</cp:coreProperties>
</file>