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1"/>
    <p:sldMasterId id="2147483661" r:id="rId2"/>
  </p:sldMasterIdLst>
  <p:notesMasterIdLst>
    <p:notesMasterId r:id="rId34"/>
  </p:notesMasterIdLst>
  <p:sldIdLst>
    <p:sldId id="366" r:id="rId3"/>
    <p:sldId id="367" r:id="rId4"/>
    <p:sldId id="451" r:id="rId5"/>
    <p:sldId id="452" r:id="rId6"/>
    <p:sldId id="453" r:id="rId7"/>
    <p:sldId id="454" r:id="rId8"/>
    <p:sldId id="455" r:id="rId9"/>
    <p:sldId id="456" r:id="rId10"/>
    <p:sldId id="457" r:id="rId11"/>
    <p:sldId id="458" r:id="rId12"/>
    <p:sldId id="459" r:id="rId13"/>
    <p:sldId id="460" r:id="rId14"/>
    <p:sldId id="461" r:id="rId15"/>
    <p:sldId id="462" r:id="rId16"/>
    <p:sldId id="463" r:id="rId17"/>
    <p:sldId id="464" r:id="rId18"/>
    <p:sldId id="511" r:id="rId19"/>
    <p:sldId id="523" r:id="rId20"/>
    <p:sldId id="522" r:id="rId21"/>
    <p:sldId id="524" r:id="rId22"/>
    <p:sldId id="512" r:id="rId23"/>
    <p:sldId id="513" r:id="rId24"/>
    <p:sldId id="509" r:id="rId25"/>
    <p:sldId id="510" r:id="rId26"/>
    <p:sldId id="514" r:id="rId27"/>
    <p:sldId id="516" r:id="rId28"/>
    <p:sldId id="517" r:id="rId29"/>
    <p:sldId id="518" r:id="rId30"/>
    <p:sldId id="519" r:id="rId31"/>
    <p:sldId id="521" r:id="rId32"/>
    <p:sldId id="515" r:id="rId33"/>
  </p:sldIdLst>
  <p:sldSz cx="9144000" cy="5143500" type="screen16x9"/>
  <p:notesSz cx="6858000" cy="9144000"/>
  <p:embeddedFontLst>
    <p:embeddedFont>
      <p:font typeface="Book Antiqua" panose="02040602050305030304" pitchFamily="18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Cambria Math" panose="02040503050406030204" pitchFamily="18" charset="0"/>
      <p:regular r:id="rId45"/>
    </p:embeddedFont>
    <p:embeddedFont>
      <p:font typeface="Century Schoolbook" panose="02040604050505020304" pitchFamily="18" charset="0"/>
      <p:regular r:id="rId46"/>
      <p:bold r:id="rId47"/>
      <p:italic r:id="rId48"/>
      <p:boldItalic r:id="rId49"/>
    </p:embeddedFont>
    <p:embeddedFont>
      <p:font typeface="Patrick Hand SC" panose="020B0604020202020204" charset="0"/>
      <p:regular r:id="rId50"/>
    </p:embeddedFont>
    <p:embeddedFont>
      <p:font typeface="Sniglet" panose="020B0604020202020204" charset="0"/>
      <p:regular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uardo Rodrigues Neto" initials="ERN" lastIdx="1" clrIdx="0">
    <p:extLst>
      <p:ext uri="{19B8F6BF-5375-455C-9EA6-DF929625EA0E}">
        <p15:presenceInfo xmlns:p15="http://schemas.microsoft.com/office/powerpoint/2012/main" userId="3879fde65a2a629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DB2B"/>
    <a:srgbClr val="23205D"/>
    <a:srgbClr val="2A95B7"/>
    <a:srgbClr val="4343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D28C0CE-57A3-4D34-A831-E795E7F24F54}">
  <a:tblStyle styleId="{CD28C0CE-57A3-4D34-A831-E795E7F24F54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3057" autoAdjust="0"/>
  </p:normalViewPr>
  <p:slideViewPr>
    <p:cSldViewPr snapToGrid="0">
      <p:cViewPr varScale="1">
        <p:scale>
          <a:sx n="79" d="100"/>
          <a:sy n="79" d="100"/>
        </p:scale>
        <p:origin x="1170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917292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1100" b="1" dirty="0">
                <a:solidFill>
                  <a:schemeClr val="tx1"/>
                </a:solidFill>
                <a:latin typeface="Sniglet" charset="0"/>
              </a:rPr>
              <a:t>As cargas devem passar pelo receptor para que sejam transformadas em outro tipo de energia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8152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dirty="0"/>
              <a:t>O CIRCUITO, ATRAVÉS DO GERADOR, FONECE UMA POTÊNCIA RECEBIDA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023508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721042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90211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760518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19571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dirty="0"/>
              <a:t>O QUE É UM DIELÉTRICO?</a:t>
            </a:r>
          </a:p>
          <a:p>
            <a:pPr lvl="0">
              <a:spcBef>
                <a:spcPts val="0"/>
              </a:spcBef>
              <a:buNone/>
            </a:pPr>
            <a:r>
              <a:rPr lang="pt-BR" dirty="0"/>
              <a:t>DEFINIR CAPACITÂNCIA, A PARTIR DE UM POTENCIAL SURGE UMA CARGA, A RAZÃO PERMANECE CONSTANTE</a:t>
            </a:r>
          </a:p>
          <a:p>
            <a:pPr lvl="0">
              <a:spcBef>
                <a:spcPts val="0"/>
              </a:spcBef>
              <a:buNone/>
            </a:pPr>
            <a:r>
              <a:rPr lang="pt-BR" dirty="0"/>
              <a:t>FALAR DA GEOMETRIA, SURGE UM CAMPO ELÉTRICO A PARTIR DA DIFERENÇA DE POTENCIAL.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17287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dirty="0"/>
              <a:t>O QUE É UM DIELÉTRICO?</a:t>
            </a:r>
          </a:p>
          <a:p>
            <a:pPr lvl="0">
              <a:spcBef>
                <a:spcPts val="0"/>
              </a:spcBef>
              <a:buNone/>
            </a:pPr>
            <a:r>
              <a:rPr lang="pt-BR" dirty="0"/>
              <a:t>DEFINIR CAPACITÂNCIA, A PARTIR DE UM POTENCIAL SURGE UMA CARGA, A RAZÃO PERMANECE CONSTANTE</a:t>
            </a:r>
          </a:p>
          <a:p>
            <a:pPr lvl="0">
              <a:spcBef>
                <a:spcPts val="0"/>
              </a:spcBef>
              <a:buNone/>
            </a:pPr>
            <a:r>
              <a:rPr lang="pt-BR" dirty="0"/>
              <a:t>FALAR DA GEOMETRIA, SURGE UM CAMPO ELÉTRICO A PARTIR DA DIFERENÇA DE POTENCIAL.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49939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dirty="0"/>
              <a:t>O QUE É UM DIELÉTRICO?</a:t>
            </a:r>
          </a:p>
          <a:p>
            <a:pPr lvl="0">
              <a:spcBef>
                <a:spcPts val="0"/>
              </a:spcBef>
              <a:buNone/>
            </a:pPr>
            <a:r>
              <a:rPr lang="pt-BR" dirty="0"/>
              <a:t>DEFINIR CAPACITÂNCIA, A PARTIR DE UM POTENCIAL SURGE UMA CARGA, A RAZÃO PERMANECE CONSTANTE</a:t>
            </a:r>
          </a:p>
          <a:p>
            <a:pPr lvl="0">
              <a:spcBef>
                <a:spcPts val="0"/>
              </a:spcBef>
              <a:buNone/>
            </a:pPr>
            <a:r>
              <a:rPr lang="pt-BR" dirty="0"/>
              <a:t>FALAR DA GEOMETRIA, SURGE UM CAMPO ELÉTRICO A PARTIR DA DIFERENÇA DE POTENCIAL.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670047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dirty="0"/>
              <a:t>O QUE É UM DIELÉTRICO?</a:t>
            </a:r>
          </a:p>
          <a:p>
            <a:pPr lvl="0">
              <a:spcBef>
                <a:spcPts val="0"/>
              </a:spcBef>
              <a:buNone/>
            </a:pPr>
            <a:r>
              <a:rPr lang="pt-BR" dirty="0"/>
              <a:t>DEFINIR CAPACITÂNCIA, A PARTIR DE UM POTENCIAL SURGE UMA CARGA, A RAZÃO PERMANECE CONSTANTE</a:t>
            </a:r>
          </a:p>
          <a:p>
            <a:pPr lvl="0">
              <a:spcBef>
                <a:spcPts val="0"/>
              </a:spcBef>
              <a:buNone/>
            </a:pPr>
            <a:r>
              <a:rPr lang="pt-BR" dirty="0"/>
              <a:t>FALAR DA GEOMETRIA, SURGE UM CAMPO ELÉTRICO A PARTIR DA DIFERENÇA DE POTENCIAL.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51902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dirty="0"/>
              <a:t>O QUE É UM DIELÉTRICO?</a:t>
            </a:r>
          </a:p>
          <a:p>
            <a:pPr lvl="0">
              <a:spcBef>
                <a:spcPts val="0"/>
              </a:spcBef>
              <a:buNone/>
            </a:pPr>
            <a:r>
              <a:rPr lang="pt-BR"/>
              <a:t>DEFINIR CAPACITÂNCIA, A PARTIR DE UM POTENCIAL SURGE UMA CARGA, A RAZÃO PERMANECE CONSTANTE</a:t>
            </a:r>
            <a:endParaRPr lang="pt-BR" dirty="0"/>
          </a:p>
          <a:p>
            <a:pPr lvl="0">
              <a:spcBef>
                <a:spcPts val="0"/>
              </a:spcBef>
              <a:buNone/>
            </a:pPr>
            <a:r>
              <a:rPr lang="pt-BR" dirty="0"/>
              <a:t>FALAR DA GEOMETRIA, SURGE UM CAMPO ELÉTRICO A PARTIR DA DIFERENÇA DE POTENCIAL.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34892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1100" b="1" dirty="0">
                <a:solidFill>
                  <a:schemeClr val="tx1"/>
                </a:solidFill>
                <a:latin typeface="Sniglet" charset="0"/>
              </a:rPr>
              <a:t>As cargas devem passar pelo receptor para que sejam transformadas em outro tipo de energia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44958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dirty="0"/>
              <a:t>O QUE É UM DIELÉTRICO?</a:t>
            </a:r>
          </a:p>
          <a:p>
            <a:pPr lvl="0">
              <a:spcBef>
                <a:spcPts val="0"/>
              </a:spcBef>
              <a:buNone/>
            </a:pPr>
            <a:r>
              <a:rPr lang="pt-BR"/>
              <a:t>DEFINIR CAPACITÂNCIA, A PARTIR DE UM POTENCIAL SURGE UMA CARGA, A RAZÃO PERMANECE CONSTANTE</a:t>
            </a:r>
            <a:endParaRPr lang="pt-BR" dirty="0"/>
          </a:p>
          <a:p>
            <a:pPr lvl="0">
              <a:spcBef>
                <a:spcPts val="0"/>
              </a:spcBef>
              <a:buNone/>
            </a:pPr>
            <a:r>
              <a:rPr lang="pt-BR" dirty="0"/>
              <a:t>FALAR DA GEOMETRIA, SURGE UM CAMPO ELÉTRICO A PARTIR DA DIFERENÇA DE POTENCIAL.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11403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56291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94593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47435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5544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1100" b="1" dirty="0">
                <a:solidFill>
                  <a:schemeClr val="tx1"/>
                </a:solidFill>
                <a:latin typeface="Sniglet" charset="0"/>
              </a:rPr>
              <a:t>As cargas devem passar pelo receptor para que sejam transformadas em outro tipo de energia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1592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1100" b="1" dirty="0">
                <a:solidFill>
                  <a:schemeClr val="tx1"/>
                </a:solidFill>
                <a:latin typeface="Sniglet" charset="0"/>
              </a:rPr>
              <a:t>As cargas devem passar pelo receptor para que sejam transformadas em outro tipo de energia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4260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18109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1502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1559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66919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dirty="0"/>
              <a:t>Essa é uma das razões pelas quais não se pode associar pilhas velhas e novas em paralelo.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6555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1049500" y="796175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1049500" y="1437425"/>
            <a:ext cx="7020900" cy="2706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58B000-6692-44EF-AC4B-728420559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976707B-06B8-4BC4-BEF3-BE65AC223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5FC25E6-CB33-4330-9A02-B6B330A45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51FB6C7-2221-42D8-9869-2E7A48913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D3D8C-1AED-4442-B7EF-0827863ADCBE}" type="datetimeFigureOut">
              <a:rPr lang="pt-BR" smtClean="0"/>
              <a:t>14/09/2018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68274A4-BB59-4F50-9D77-9C3990141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6B98A9C-EB7B-4C21-B5DD-95D0F8924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10C2F-7370-4524-9EF7-5C133B1105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979028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DE8B0E-B981-4864-B479-7E9453016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EF65A84-8653-4A87-84F3-4F7C8DE793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EFA501F-CC53-4908-9BC5-F38B590B3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F5B1AFD-8838-4EE2-9E3C-BF302133D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D3D8C-1AED-4442-B7EF-0827863ADCBE}" type="datetimeFigureOut">
              <a:rPr lang="pt-BR" smtClean="0"/>
              <a:t>14/09/2018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C767307-66F5-47BE-B0E8-3B077D40E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9E2C9EA-06F5-4EEC-9C5D-2EFFBF5C5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10C2F-7370-4524-9EF7-5C133B1105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976822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7D1CC6-C93B-487C-AE05-9A6852CB4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76FE90A-7D02-455E-AE97-7C756D1E1A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258750D-1B66-463C-B510-E9832D5B4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D3D8C-1AED-4442-B7EF-0827863ADCBE}" type="datetimeFigureOut">
              <a:rPr lang="pt-BR" smtClean="0"/>
              <a:t>14/09/2018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E1BD380-E791-435B-85F6-FC4761DB1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5ADD751-3F57-4CFF-952A-9761E254A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10C2F-7370-4524-9EF7-5C133B1105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759228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2157638-3E6D-44B3-9067-851766B402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AA3DA60-842F-46AA-8985-7C33EC2B5C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5D638AC-62C7-4E90-BAD0-0E31589A1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D3D8C-1AED-4442-B7EF-0827863ADCBE}" type="datetimeFigureOut">
              <a:rPr lang="pt-BR" smtClean="0"/>
              <a:t>14/09/2018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9EA758-6552-4A77-9D4C-292DBF558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DA61D84-D04F-4B26-B568-0EFC0C69B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10C2F-7370-4524-9EF7-5C133B1105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329854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4750594"/>
            <a:ext cx="9141619" cy="47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906066" y="3257550"/>
            <a:ext cx="740687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/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5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D103-8139-4A2D-9013-E86FC589AA4E}" type="datetimeFigureOut">
              <a:rPr lang="pt-BR"/>
              <a:pPr>
                <a:defRPr/>
              </a:pPr>
              <a:t>14/09/2018</a:t>
            </a:fld>
            <a:endParaRPr lang="pt-B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2A14D-D8E7-4291-9C9B-2490C12EBEB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5597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1EE016-53C9-4293-B67A-1B3A0CCCCB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1B9C3F6-30EA-4796-9C1A-DB469BD60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3995149-F006-46A0-A211-23BE818F0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3ED103-8139-4A2D-9013-E86FC589AA4E}" type="datetimeFigureOut">
              <a:rPr lang="pt-BR" smtClean="0"/>
              <a:pPr>
                <a:defRPr/>
              </a:pPr>
              <a:t>14/09/2018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828086F-A86C-49DB-AC09-536915DA3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2625DB3-61F2-42D7-A403-330B371D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D2A14D-D8E7-4291-9C9B-2490C12EBEB2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4906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88C02E-07D4-4BA7-8E76-C70A70223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C75220E-3028-416C-8C1A-31B72FA0ED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1193C6-559E-43A5-B8C6-1D6A43EBB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D3D8C-1AED-4442-B7EF-0827863ADCBE}" type="datetimeFigureOut">
              <a:rPr lang="pt-BR" smtClean="0"/>
              <a:t>14/09/2018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4BED9B-E48D-4D32-AFB4-A724CEA56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1C0805B-B517-43C7-9707-65127E39A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10C2F-7370-4524-9EF7-5C133B1105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80532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0C2E93-AB19-4ECF-AABA-A8B17B6C6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CA33496-44B3-41FD-8D2F-AC0963E69B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BC7B6C0-2C87-4C01-89E2-3E6FB53A6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D3D8C-1AED-4442-B7EF-0827863ADCBE}" type="datetimeFigureOut">
              <a:rPr lang="pt-BR" smtClean="0"/>
              <a:t>14/09/2018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5BE88E9-7CFC-4AF3-A4D0-ACA043E40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6B2B8AB-33E8-4D01-8BAC-5860E4667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10C2F-7370-4524-9EF7-5C133B1105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667170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40F36C-8129-4CB6-9091-92F6B84EA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B01D394-3109-4771-BD0D-E02344BC50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078ECAE-0930-4129-8352-B6B60A0F2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C982CB0-447E-4E42-B2CF-E67AC73F9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D3D8C-1AED-4442-B7EF-0827863ADCBE}" type="datetimeFigureOut">
              <a:rPr lang="pt-BR" smtClean="0"/>
              <a:t>14/09/2018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881BECF-52D7-4642-BD60-48D4CB128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BB25E15-3653-466D-B4C0-91D808736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10C2F-7370-4524-9EF7-5C133B1105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720512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8A4971-1603-4EE0-9637-167983965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4216AC4-7B1D-4428-8C2E-ED31144B9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4B6FA24-D966-490E-9E1E-E9E383EFDF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C403D94-3C16-424A-B989-9834A8E086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4CCE01C-C87F-419B-B35F-3B03866B32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65B815C-B988-4469-B0A5-F8B8EB5E6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D3D8C-1AED-4442-B7EF-0827863ADCBE}" type="datetimeFigureOut">
              <a:rPr lang="pt-BR" smtClean="0"/>
              <a:t>14/09/2018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F57DBF1-144A-404D-9831-149469BC3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CAF5FD6-3FF4-4781-830E-6D3AA2F80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10C2F-7370-4524-9EF7-5C133B1105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50017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2C19DE-99ED-4AC7-91A1-2150C2AA5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F23ADDA-F498-467F-9627-31C9948F4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D3D8C-1AED-4442-B7EF-0827863ADCBE}" type="datetimeFigureOut">
              <a:rPr lang="pt-BR" smtClean="0"/>
              <a:t>14/09/2018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C06FC87-DB96-4F36-BB9E-FF3792402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6DADC3B-659C-44DF-A2BD-164DF1898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10C2F-7370-4524-9EF7-5C133B1105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0967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84B59D0-A43E-4E2F-BBD7-BBBE86534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D3D8C-1AED-4442-B7EF-0827863ADCBE}" type="datetimeFigureOut">
              <a:rPr lang="pt-BR" smtClean="0"/>
              <a:t>14/09/2018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3C97266-2E90-4533-95B3-D8DBC29B5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BD683F2-1257-4AA5-883D-5FA147E8B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10C2F-7370-4524-9EF7-5C133B1105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132627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049500" y="796175"/>
            <a:ext cx="7020900" cy="75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049500" y="1437425"/>
            <a:ext cx="7020900" cy="270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2A95B7"/>
              </a:buClr>
              <a:buSzPct val="100000"/>
              <a:buFont typeface="Sniglet"/>
              <a:buChar char="+"/>
              <a:defRPr sz="2400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480"/>
              </a:spcBef>
              <a:buClr>
                <a:srgbClr val="2A95B7"/>
              </a:buClr>
              <a:buSzPct val="100000"/>
              <a:buFont typeface="Sniglet"/>
              <a:buChar char="+"/>
              <a:defRPr sz="2400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480"/>
              </a:spcBef>
              <a:buClr>
                <a:srgbClr val="2A95B7"/>
              </a:buClr>
              <a:buSzPct val="100000"/>
              <a:buFont typeface="Sniglet"/>
              <a:buChar char="+"/>
              <a:defRPr sz="2400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360"/>
              </a:spcBef>
              <a:buClr>
                <a:srgbClr val="2A95B7"/>
              </a:buClr>
              <a:buSzPct val="100000"/>
              <a:buFont typeface="Sniglet"/>
              <a:buChar char="+"/>
              <a:defRPr sz="2400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360"/>
              </a:spcBef>
              <a:buClr>
                <a:srgbClr val="2A95B7"/>
              </a:buClr>
              <a:buSzPct val="100000"/>
              <a:buFont typeface="Sniglet"/>
              <a:buChar char="+"/>
              <a:defRPr sz="2400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360"/>
              </a:spcBef>
              <a:buClr>
                <a:srgbClr val="2A95B7"/>
              </a:buClr>
              <a:buSzPct val="100000"/>
              <a:buFont typeface="Sniglet"/>
              <a:buChar char="+"/>
              <a:defRPr sz="2400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360"/>
              </a:spcBef>
              <a:buClr>
                <a:srgbClr val="2A95B7"/>
              </a:buClr>
              <a:buSzPct val="100000"/>
              <a:buFont typeface="Sniglet"/>
              <a:buChar char="+"/>
              <a:defRPr sz="2400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360"/>
              </a:spcBef>
              <a:buClr>
                <a:srgbClr val="434343"/>
              </a:buClr>
              <a:buSzPct val="100000"/>
              <a:buFont typeface="Sniglet"/>
              <a:buChar char="+"/>
              <a:defRPr sz="2400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360"/>
              </a:spcBef>
              <a:buClr>
                <a:srgbClr val="434343"/>
              </a:buClr>
              <a:buSzPct val="100000"/>
              <a:buFont typeface="Sniglet"/>
              <a:buChar char="+"/>
              <a:defRPr sz="2400">
                <a:solidFill>
                  <a:srgbClr val="434343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60" r:id="rId2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B0E2355C-1B64-4FB3-8195-96E0F73B9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B558176-7449-4E36-A931-095A1A063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DE4AA79-4BBB-493E-A209-8B106BDBAF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D3D8C-1AED-4442-B7EF-0827863ADCBE}" type="datetimeFigureOut">
              <a:rPr lang="pt-BR" smtClean="0"/>
              <a:t>14/09/2018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788BED9-9500-4EBB-8B36-A3914B676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D12E482-B8B1-4DA3-AC75-6992E28994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10C2F-7370-4524-9EF7-5C133B1105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0926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>
    <p:fade/>
  </p:transition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5">
            <a:extLst>
              <a:ext uri="{FF2B5EF4-FFF2-40B4-BE49-F238E27FC236}">
                <a16:creationId xmlns:a16="http://schemas.microsoft.com/office/drawing/2014/main" id="{95C040E9-3077-46D0-8B60-5AAFB6DF9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25004"/>
            <a:ext cx="1509713" cy="134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7FDBC85-FC4E-4876-95B8-0ED6CDE09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6636" y="46269"/>
            <a:ext cx="989239" cy="1387465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15AA3E9B-627A-4D44-A58C-D561A0B445C1}"/>
              </a:ext>
            </a:extLst>
          </p:cNvPr>
          <p:cNvSpPr txBox="1">
            <a:spLocks/>
          </p:cNvSpPr>
          <p:nvPr/>
        </p:nvSpPr>
        <p:spPr bwMode="auto">
          <a:xfrm>
            <a:off x="0" y="4010874"/>
            <a:ext cx="9022326" cy="49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t-BR" altLang="pt-BR" sz="1800" b="1" dirty="0">
                <a:solidFill>
                  <a:srgbClr val="46464A"/>
                </a:solidFill>
                <a:latin typeface="Century Schoolbook" panose="02040604050505020304" pitchFamily="18" charset="0"/>
              </a:rPr>
              <a:t>Professores: Eduardo Rodrigues e Mateus Paranhos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9DA4CCED-B335-48CA-8EFC-42FCC0E64859}"/>
              </a:ext>
            </a:extLst>
          </p:cNvPr>
          <p:cNvSpPr/>
          <p:nvPr/>
        </p:nvSpPr>
        <p:spPr>
          <a:xfrm>
            <a:off x="0" y="1744896"/>
            <a:ext cx="9144000" cy="2008908"/>
          </a:xfrm>
          <a:prstGeom prst="rect">
            <a:avLst/>
          </a:prstGeom>
          <a:solidFill>
            <a:schemeClr val="tx1"/>
          </a:solidFill>
          <a:effectLst>
            <a:softEdge rad="3175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050">
              <a:solidFill>
                <a:schemeClr val="bg1"/>
              </a:solidFill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1CD375AD-40DE-4253-B434-83E441283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9719" y="2251241"/>
            <a:ext cx="7862888" cy="1433513"/>
          </a:xfrm>
        </p:spPr>
        <p:txBody>
          <a:bodyPr/>
          <a:lstStyle/>
          <a:p>
            <a:pPr algn="ctr">
              <a:defRPr/>
            </a:pPr>
            <a:r>
              <a:rPr lang="pt-BR" altLang="pt-BR" sz="8000" dirty="0">
                <a:solidFill>
                  <a:schemeClr val="bg1"/>
                </a:solidFill>
                <a:latin typeface="Book Antiqua" panose="02040602050305030304" pitchFamily="18" charset="0"/>
              </a:rPr>
              <a:t>FÍSICA</a:t>
            </a:r>
            <a:endParaRPr lang="pt-BR" altLang="pt-BR" sz="88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748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Receptores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1B02E806-1FE9-4AC7-8A10-D3656029FF56}"/>
              </a:ext>
            </a:extLst>
          </p:cNvPr>
          <p:cNvSpPr txBox="1"/>
          <p:nvPr/>
        </p:nvSpPr>
        <p:spPr>
          <a:xfrm>
            <a:off x="1413278" y="1052086"/>
            <a:ext cx="6317444" cy="369332"/>
          </a:xfrm>
          <a:prstGeom prst="rect">
            <a:avLst/>
          </a:prstGeom>
          <a:solidFill>
            <a:srgbClr val="2A95B7"/>
          </a:solidFill>
          <a:ln>
            <a:solidFill>
              <a:srgbClr val="2A95B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800" b="1" dirty="0">
                <a:solidFill>
                  <a:schemeClr val="tx1"/>
                </a:solidFill>
                <a:latin typeface="Sniglet" charset="0"/>
              </a:rPr>
              <a:t>CURVA CARACTERÍSTICA DE UM RECEPTOR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">
                <a:extLst>
                  <a:ext uri="{FF2B5EF4-FFF2-40B4-BE49-F238E27FC236}">
                    <a16:creationId xmlns:a16="http://schemas.microsoft.com/office/drawing/2014/main" id="{6FD2371E-B08C-4835-A863-8A42FEEFFC67}"/>
                  </a:ext>
                </a:extLst>
              </p:cNvPr>
              <p:cNvSpPr txBox="1"/>
              <p:nvPr/>
            </p:nvSpPr>
            <p:spPr>
              <a:xfrm>
                <a:off x="1413278" y="1617720"/>
                <a:ext cx="6317444" cy="369332"/>
              </a:xfrm>
              <a:prstGeom prst="rect">
                <a:avLst/>
              </a:prstGeom>
              <a:ln>
                <a:solidFill>
                  <a:srgbClr val="2A95B7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pt-BR" sz="18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𝐔</m:t>
                    </m:r>
                    <m:r>
                      <a:rPr lang="pt-BR" sz="1800" b="1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l-GR" sz="1800" b="1" dirty="0">
                        <a:solidFill>
                          <a:schemeClr val="tx1"/>
                        </a:solidFill>
                        <a:latin typeface="Sniglet" charset="0"/>
                      </a:rPr>
                      <m:t>ε</m:t>
                    </m:r>
                    <m:r>
                      <a:rPr lang="pt-BR" sz="1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  <m:r>
                      <a:rPr lang="pt-BR" sz="18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pt-BR" sz="1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𝒓</m:t>
                    </m:r>
                    <m:r>
                      <a:rPr lang="pt-BR" sz="1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′.</m:t>
                    </m:r>
                    <m:r>
                      <a:rPr lang="pt-BR" sz="1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𝒊</m:t>
                    </m:r>
                  </m:oMath>
                </a14:m>
                <a:r>
                  <a:rPr lang="pt-BR" sz="1800" b="1" dirty="0">
                    <a:solidFill>
                      <a:schemeClr val="tx1"/>
                    </a:solidFill>
                    <a:latin typeface="Sniglet" charset="0"/>
                  </a:rPr>
                  <a:t> </a:t>
                </a:r>
              </a:p>
            </p:txBody>
          </p:sp>
        </mc:Choice>
        <mc:Fallback>
          <p:sp>
            <p:nvSpPr>
              <p:cNvPr id="15" name="TextBox 1">
                <a:extLst>
                  <a:ext uri="{FF2B5EF4-FFF2-40B4-BE49-F238E27FC236}">
                    <a16:creationId xmlns:a16="http://schemas.microsoft.com/office/drawing/2014/main" id="{6FD2371E-B08C-4835-A863-8A42FEEFFC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3278" y="1617720"/>
                <a:ext cx="6317444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2A95B7"/>
                </a:solidFill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m 1">
            <a:extLst>
              <a:ext uri="{FF2B5EF4-FFF2-40B4-BE49-F238E27FC236}">
                <a16:creationId xmlns:a16="http://schemas.microsoft.com/office/drawing/2014/main" id="{359BD103-86B5-4A07-BCE7-6A315AFDE5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29" t="28971" r="51338" b="46831"/>
          <a:stretch/>
        </p:blipFill>
        <p:spPr>
          <a:xfrm>
            <a:off x="1990530" y="2252132"/>
            <a:ext cx="5467740" cy="248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419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Lei de </a:t>
            </a:r>
            <a:r>
              <a:rPr lang="pt-BR" dirty="0" err="1">
                <a:solidFill>
                  <a:schemeClr val="tx1"/>
                </a:solidFill>
                <a:latin typeface="Sniglet" charset="0"/>
              </a:rPr>
              <a:t>Pouillet</a:t>
            </a:r>
            <a:r>
              <a:rPr lang="pt-BR" dirty="0">
                <a:solidFill>
                  <a:schemeClr val="tx1"/>
                </a:solidFill>
                <a:latin typeface="Sniglet" charset="0"/>
              </a:rPr>
              <a:t>: circuito gerador-resistor-receptor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840353" y="2230833"/>
                <a:ext cx="2392325" cy="6383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800" b="1" i="0" smtClean="0">
                          <a:latin typeface="Cambria Math" panose="02040503050406030204" pitchFamily="18" charset="0"/>
                        </a:rPr>
                        <m:t>𝐢</m:t>
                      </m:r>
                      <m:r>
                        <a:rPr lang="pt-BR" sz="1800" b="1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8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𝛆</m:t>
                          </m:r>
                          <m:r>
                            <a:rPr lang="pt-BR" sz="18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18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𝛆</m:t>
                          </m:r>
                          <m:r>
                            <a:rPr lang="pt-BR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pt-BR" sz="1800" b="1" i="0" smtClean="0">
                              <a:latin typeface="Cambria Math" panose="02040503050406030204" pitchFamily="18" charset="0"/>
                            </a:rPr>
                            <m:t>𝐑</m:t>
                          </m:r>
                          <m:r>
                            <a:rPr lang="pt-BR" sz="1800" b="1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sz="1800" b="1" i="0" smtClean="0">
                              <a:latin typeface="Cambria Math" panose="02040503050406030204" pitchFamily="18" charset="0"/>
                            </a:rPr>
                            <m:t>𝐫</m:t>
                          </m:r>
                          <m:r>
                            <a:rPr lang="pt-BR" sz="1800" b="1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sz="1800" b="1" i="0" smtClean="0">
                              <a:latin typeface="Cambria Math" panose="02040503050406030204" pitchFamily="18" charset="0"/>
                            </a:rPr>
                            <m:t>𝐫</m:t>
                          </m:r>
                          <m:r>
                            <a:rPr lang="pt-BR" sz="1800" b="1" i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</m:oMath>
                  </m:oMathPara>
                </a14:m>
                <a:endParaRPr lang="pt-BR" sz="1800" b="1" dirty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353" y="2230833"/>
                <a:ext cx="2392325" cy="6383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1"/>
          <p:cNvSpPr txBox="1"/>
          <p:nvPr/>
        </p:nvSpPr>
        <p:spPr>
          <a:xfrm>
            <a:off x="1086226" y="4028525"/>
            <a:ext cx="6996224" cy="646331"/>
          </a:xfrm>
          <a:prstGeom prst="rect">
            <a:avLst/>
          </a:prstGeom>
          <a:ln>
            <a:solidFill>
              <a:srgbClr val="2A95B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latin typeface="Sniglet" panose="020B0604020202020204" charset="0"/>
              </a:rPr>
              <a:t>A equação final acima representa a </a:t>
            </a:r>
            <a:r>
              <a:rPr lang="pt-BR" sz="1800" b="1" dirty="0">
                <a:latin typeface="Sniglet" panose="020B0604020202020204" charset="0"/>
              </a:rPr>
              <a:t>Lei de </a:t>
            </a:r>
            <a:r>
              <a:rPr lang="pt-BR" sz="1800" b="1" dirty="0" err="1">
                <a:latin typeface="Sniglet" panose="020B0604020202020204" charset="0"/>
              </a:rPr>
              <a:t>Pouillet</a:t>
            </a:r>
            <a:r>
              <a:rPr lang="pt-BR" sz="1800" dirty="0">
                <a:latin typeface="Sniglet" panose="020B0604020202020204" charset="0"/>
              </a:rPr>
              <a:t> para um circuito gerador-resistor-receptor.</a:t>
            </a:r>
            <a:endParaRPr lang="pt-BR" sz="1800" dirty="0">
              <a:solidFill>
                <a:schemeClr val="tx1"/>
              </a:solidFill>
              <a:latin typeface="Sniglet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F8CDF6A-27B3-49DB-B34F-60A5039453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74" t="17236" r="46505" b="50340"/>
          <a:stretch/>
        </p:blipFill>
        <p:spPr>
          <a:xfrm>
            <a:off x="3136490" y="1443535"/>
            <a:ext cx="4810549" cy="221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2687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151076" y="300941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Potências elétricas no receptor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grpSp>
        <p:nvGrpSpPr>
          <p:cNvPr id="2" name="Agrupar 1"/>
          <p:cNvGrpSpPr/>
          <p:nvPr/>
        </p:nvGrpSpPr>
        <p:grpSpPr>
          <a:xfrm>
            <a:off x="381298" y="2356477"/>
            <a:ext cx="8560455" cy="1477328"/>
            <a:chOff x="269081" y="1776374"/>
            <a:chExt cx="8651518" cy="14773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"/>
                <p:cNvSpPr txBox="1"/>
                <p:nvPr/>
              </p:nvSpPr>
              <p:spPr>
                <a:xfrm>
                  <a:off x="269081" y="1776374"/>
                  <a:ext cx="3159576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1800" dirty="0">
                      <a:solidFill>
                        <a:schemeClr val="tx1"/>
                      </a:solidFill>
                      <a:latin typeface="Sniglet" charset="0"/>
                    </a:rPr>
                    <a:t>A potência elétrica </a:t>
                  </a:r>
                  <a:r>
                    <a:rPr lang="pt-BR" sz="1800" b="1" dirty="0">
                      <a:solidFill>
                        <a:schemeClr val="tx1"/>
                      </a:solidFill>
                      <a:latin typeface="Sniglet" charset="0"/>
                    </a:rPr>
                    <a:t>útil </a:t>
                  </a:r>
                  <a:r>
                    <a:rPr lang="pt-BR" sz="1800" dirty="0">
                      <a:solidFill>
                        <a:schemeClr val="tx1"/>
                      </a:solidFill>
                      <a:latin typeface="Sniglet" charset="0"/>
                    </a:rPr>
                    <a:t>(</a:t>
                  </a:r>
                  <a:r>
                    <a:rPr lang="pt-BR" sz="1800" dirty="0" err="1">
                      <a:solidFill>
                        <a:schemeClr val="tx1"/>
                      </a:solidFill>
                      <a:latin typeface="Sniglet" charset="0"/>
                    </a:rPr>
                    <a:t>Pot</a:t>
                  </a:r>
                  <a:r>
                    <a:rPr lang="pt-BR" sz="1800" baseline="-25000" dirty="0" err="1">
                      <a:solidFill>
                        <a:schemeClr val="tx1"/>
                      </a:solidFill>
                      <a:latin typeface="Sniglet" charset="0"/>
                    </a:rPr>
                    <a:t>u</a:t>
                  </a:r>
                  <a:r>
                    <a:rPr lang="pt-BR" sz="1800" dirty="0">
                      <a:solidFill>
                        <a:schemeClr val="tx1"/>
                      </a:solidFill>
                      <a:latin typeface="Sniglet" charset="0"/>
                    </a:rPr>
                    <a:t>) do receptor é:</a:t>
                  </a:r>
                </a:p>
                <a:p>
                  <a:pPr algn="ctr"/>
                  <a:endParaRPr lang="pt-BR" sz="1800" dirty="0">
                    <a:solidFill>
                      <a:schemeClr val="tx1"/>
                    </a:solidFill>
                    <a:latin typeface="Sniglet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𝐏𝐨𝐭</m:t>
                            </m:r>
                          </m:e>
                          <m:sub>
                            <m:r>
                              <a:rPr lang="pt-BR" sz="1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𝐮</m:t>
                            </m:r>
                          </m:sub>
                        </m:sSub>
                        <m:r>
                          <a:rPr lang="pt-BR" sz="1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BR" sz="18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𝛆</m:t>
                        </m:r>
                        <m:r>
                          <a:rPr lang="pt-BR" sz="18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′.</m:t>
                        </m:r>
                        <m:r>
                          <a:rPr lang="pt-BR" sz="1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𝐢</m:t>
                        </m:r>
                      </m:oMath>
                    </m:oMathPara>
                  </a14:m>
                  <a:endParaRPr lang="pt-BR" sz="1800" b="1" dirty="0">
                    <a:solidFill>
                      <a:schemeClr val="tx1"/>
                    </a:solidFill>
                    <a:latin typeface="Sniglet" charset="0"/>
                  </a:endParaRPr>
                </a:p>
              </p:txBody>
            </p:sp>
          </mc:Choice>
          <mc:Fallback xmlns="">
            <p:sp>
              <p:nvSpPr>
                <p:cNvPr id="13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081" y="1776374"/>
                  <a:ext cx="3159576" cy="1200329"/>
                </a:xfrm>
                <a:prstGeom prst="rect">
                  <a:avLst/>
                </a:prstGeom>
                <a:blipFill>
                  <a:blip r:embed="rId3"/>
                  <a:stretch>
                    <a:fillRect l="-1563" t="-4082" r="-2344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1"/>
                <p:cNvSpPr txBox="1"/>
                <p:nvPr/>
              </p:nvSpPr>
              <p:spPr>
                <a:xfrm>
                  <a:off x="3304653" y="1776374"/>
                  <a:ext cx="2580371" cy="14773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1800" dirty="0">
                      <a:solidFill>
                        <a:schemeClr val="tx1"/>
                      </a:solidFill>
                      <a:latin typeface="Sniglet" charset="0"/>
                    </a:rPr>
                    <a:t>Potência elétrica dissipada pelo receptor (</a:t>
                  </a:r>
                  <a:r>
                    <a:rPr lang="pt-BR" sz="1800" dirty="0" err="1">
                      <a:solidFill>
                        <a:schemeClr val="tx1"/>
                      </a:solidFill>
                      <a:latin typeface="Sniglet" charset="0"/>
                    </a:rPr>
                    <a:t>Pot</a:t>
                  </a:r>
                  <a:r>
                    <a:rPr lang="pt-BR" sz="1800" baseline="-25000" dirty="0" err="1">
                      <a:solidFill>
                        <a:schemeClr val="tx1"/>
                      </a:solidFill>
                      <a:latin typeface="Sniglet" charset="0"/>
                    </a:rPr>
                    <a:t>d</a:t>
                  </a:r>
                  <a:r>
                    <a:rPr lang="pt-BR" sz="1800" dirty="0">
                      <a:solidFill>
                        <a:schemeClr val="tx1"/>
                      </a:solidFill>
                      <a:latin typeface="Sniglet" charset="0"/>
                    </a:rPr>
                    <a:t>):</a:t>
                  </a:r>
                </a:p>
                <a:p>
                  <a:pPr algn="ctr"/>
                  <a:endParaRPr lang="pt-BR" sz="1800" dirty="0">
                    <a:solidFill>
                      <a:schemeClr val="tx1"/>
                    </a:solidFill>
                    <a:latin typeface="Sniglet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𝐏𝐨𝐭</m:t>
                            </m:r>
                          </m:e>
                          <m:sub>
                            <m:r>
                              <a:rPr lang="pt-BR" sz="1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𝐝</m:t>
                            </m:r>
                          </m:sub>
                        </m:sSub>
                        <m:r>
                          <a:rPr lang="pt-BR" sz="1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pt-BR" sz="1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1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𝐫</m:t>
                            </m:r>
                          </m:e>
                          <m:sup>
                            <m:r>
                              <a:rPr lang="pt-BR" sz="1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pt-BR" sz="1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pt-BR" sz="1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𝐢</m:t>
                        </m:r>
                        <m:r>
                          <a:rPr lang="pt-BR" sz="1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²</m:t>
                        </m:r>
                      </m:oMath>
                    </m:oMathPara>
                  </a14:m>
                  <a:endParaRPr lang="pt-BR" sz="1800" b="1" dirty="0">
                    <a:solidFill>
                      <a:schemeClr val="tx1"/>
                    </a:solidFill>
                    <a:latin typeface="Sniglet" charset="0"/>
                  </a:endParaRPr>
                </a:p>
              </p:txBody>
            </p:sp>
          </mc:Choice>
          <mc:Fallback xmlns="">
            <p:sp>
              <p:nvSpPr>
                <p:cNvPr id="6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4653" y="1776374"/>
                  <a:ext cx="2580371" cy="1477328"/>
                </a:xfrm>
                <a:prstGeom prst="rect">
                  <a:avLst/>
                </a:prstGeom>
                <a:blipFill>
                  <a:blip r:embed="rId4"/>
                  <a:stretch>
                    <a:fillRect t="-2066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1"/>
                <p:cNvSpPr txBox="1"/>
                <p:nvPr/>
              </p:nvSpPr>
              <p:spPr>
                <a:xfrm>
                  <a:off x="5590058" y="1776374"/>
                  <a:ext cx="3330541" cy="12239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1800" dirty="0">
                      <a:solidFill>
                        <a:schemeClr val="tx1"/>
                      </a:solidFill>
                      <a:latin typeface="Sniglet" charset="0"/>
                    </a:rPr>
                    <a:t>Potência elétrica  recebida (ou total)  (</a:t>
                  </a:r>
                  <a:r>
                    <a:rPr lang="pt-BR" sz="1800" dirty="0" err="1">
                      <a:solidFill>
                        <a:schemeClr val="tx1"/>
                      </a:solidFill>
                      <a:latin typeface="Sniglet" charset="0"/>
                    </a:rPr>
                    <a:t>Pot</a:t>
                  </a:r>
                  <a:r>
                    <a:rPr lang="pt-BR" sz="1800" baseline="-25000" dirty="0" err="1">
                      <a:solidFill>
                        <a:schemeClr val="tx1"/>
                      </a:solidFill>
                      <a:latin typeface="Sniglet" charset="0"/>
                    </a:rPr>
                    <a:t>r</a:t>
                  </a:r>
                  <a:r>
                    <a:rPr lang="pt-BR" sz="1800" dirty="0">
                      <a:solidFill>
                        <a:schemeClr val="tx1"/>
                      </a:solidFill>
                      <a:latin typeface="Sniglet" charset="0"/>
                    </a:rPr>
                    <a:t>):</a:t>
                  </a:r>
                </a:p>
                <a:p>
                  <a:pPr algn="ctr"/>
                  <a:endParaRPr lang="pt-BR" sz="1800" dirty="0">
                    <a:solidFill>
                      <a:schemeClr val="tx1"/>
                    </a:solidFill>
                    <a:latin typeface="Sniglet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1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8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𝐏𝐨𝐭</m:t>
                            </m:r>
                          </m:e>
                          <m:sub>
                            <m:r>
                              <a:rPr lang="pt-BR" sz="1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sub>
                        </m:sSub>
                        <m:r>
                          <a:rPr lang="pt-BR" sz="1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BR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𝑼</m:t>
                        </m:r>
                        <m:r>
                          <a:rPr lang="pt-BR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 </m:t>
                        </m:r>
                        <m:r>
                          <a:rPr lang="pt-BR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oMath>
                    </m:oMathPara>
                  </a14:m>
                  <a:endParaRPr lang="pt-BR" sz="1800" b="1" dirty="0">
                    <a:solidFill>
                      <a:schemeClr val="tx1"/>
                    </a:solidFill>
                    <a:latin typeface="Sniglet" charset="0"/>
                  </a:endParaRPr>
                </a:p>
              </p:txBody>
            </p:sp>
          </mc:Choice>
          <mc:Fallback xmlns="">
            <p:sp>
              <p:nvSpPr>
                <p:cNvPr id="7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0058" y="1776374"/>
                  <a:ext cx="3330541" cy="1223989"/>
                </a:xfrm>
                <a:prstGeom prst="rect">
                  <a:avLst/>
                </a:prstGeom>
                <a:blipFill>
                  <a:blip r:embed="rId5"/>
                  <a:stretch>
                    <a:fillRect l="-1109" t="-2500" r="-2403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TextBox 1"/>
          <p:cNvSpPr txBox="1"/>
          <p:nvPr/>
        </p:nvSpPr>
        <p:spPr>
          <a:xfrm>
            <a:off x="1073888" y="1156148"/>
            <a:ext cx="6996224" cy="923330"/>
          </a:xfrm>
          <a:prstGeom prst="rect">
            <a:avLst/>
          </a:prstGeom>
          <a:ln>
            <a:solidFill>
              <a:srgbClr val="2A95B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latin typeface="Sniglet" panose="020B0604020202020204" charset="0"/>
              </a:rPr>
              <a:t>As fórmulas para calcular as potências utilizadas em um receptor são </a:t>
            </a:r>
            <a:r>
              <a:rPr lang="pt-BR" sz="1800" b="1" dirty="0">
                <a:latin typeface="Sniglet" panose="020B0604020202020204" charset="0"/>
              </a:rPr>
              <a:t>semelhantes</a:t>
            </a:r>
            <a:r>
              <a:rPr lang="pt-BR" sz="1800" dirty="0">
                <a:latin typeface="Sniglet" panose="020B0604020202020204" charset="0"/>
              </a:rPr>
              <a:t> as de um gerador, </a:t>
            </a:r>
            <a:r>
              <a:rPr lang="pt-BR" sz="1800" b="1" dirty="0">
                <a:solidFill>
                  <a:srgbClr val="2A95B7"/>
                </a:solidFill>
                <a:latin typeface="Sniglet" panose="020B0604020202020204" charset="0"/>
              </a:rPr>
              <a:t>apenas trocando a força eletromotriz pela força contraeletromotriz</a:t>
            </a:r>
            <a:r>
              <a:rPr lang="pt-BR" sz="1800" dirty="0">
                <a:latin typeface="Sniglet" panose="020B0604020202020204" charset="0"/>
              </a:rPr>
              <a:t>.</a:t>
            </a:r>
            <a:endParaRPr lang="pt-BR" sz="1800" dirty="0">
              <a:solidFill>
                <a:schemeClr val="tx1"/>
              </a:solidFill>
              <a:latin typeface="Snigle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909505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Rendimento elétrico do receptor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"/>
              <p:cNvSpPr txBox="1"/>
              <p:nvPr/>
            </p:nvSpPr>
            <p:spPr>
              <a:xfrm>
                <a:off x="1413278" y="1341247"/>
                <a:ext cx="6317444" cy="31150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800" dirty="0">
                    <a:solidFill>
                      <a:schemeClr val="tx1"/>
                    </a:solidFill>
                    <a:latin typeface="Sniglet" charset="0"/>
                  </a:rPr>
                  <a:t>Uma razão que expresse o </a:t>
                </a:r>
                <a:r>
                  <a:rPr lang="pt-BR" sz="1800" b="1" dirty="0">
                    <a:solidFill>
                      <a:schemeClr val="tx1"/>
                    </a:solidFill>
                    <a:latin typeface="Sniglet" charset="0"/>
                  </a:rPr>
                  <a:t>rendimento elétrico</a:t>
                </a:r>
                <a:r>
                  <a:rPr lang="pt-BR" sz="1800" dirty="0">
                    <a:solidFill>
                      <a:schemeClr val="tx1"/>
                    </a:solidFill>
                    <a:latin typeface="Sniglet" charset="0"/>
                  </a:rPr>
                  <a:t> do receptor. Essa razão é o número </a:t>
                </a:r>
                <a:r>
                  <a:rPr lang="el-GR" sz="1800" dirty="0">
                    <a:solidFill>
                      <a:schemeClr val="tx1"/>
                    </a:solidFill>
                    <a:latin typeface="Sniglet" charset="0"/>
                  </a:rPr>
                  <a:t>η</a:t>
                </a:r>
                <a:r>
                  <a:rPr lang="pt-BR" sz="1800" dirty="0">
                    <a:solidFill>
                      <a:schemeClr val="tx1"/>
                    </a:solidFill>
                    <a:latin typeface="Sniglet" charset="0"/>
                  </a:rPr>
                  <a:t>:</a:t>
                </a:r>
                <a:endParaRPr lang="pt-BR" sz="1800" b="1" dirty="0">
                  <a:solidFill>
                    <a:schemeClr val="tx1"/>
                  </a:solidFill>
                  <a:latin typeface="Sniglet" charset="0"/>
                </a:endParaRPr>
              </a:p>
              <a:p>
                <a:pPr algn="ctr"/>
                <a:endParaRPr lang="pt-BR" sz="1800" dirty="0">
                  <a:solidFill>
                    <a:schemeClr val="tx1"/>
                  </a:solidFill>
                  <a:latin typeface="Sniglet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l-GR" sz="1800" b="1" dirty="0">
                          <a:solidFill>
                            <a:schemeClr val="tx1"/>
                          </a:solidFill>
                          <a:latin typeface="Sniglet" charset="0"/>
                        </a:rPr>
                        <m:t>η</m:t>
                      </m:r>
                      <m:r>
                        <a:rPr lang="pt-BR" sz="18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8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8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𝐏𝐨𝐭</m:t>
                              </m:r>
                            </m:e>
                            <m:sub>
                              <m:r>
                                <a:rPr lang="pt-BR" sz="18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8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𝐏𝐨𝐭</m:t>
                              </m:r>
                            </m:e>
                            <m:sub>
                              <m:r>
                                <a:rPr lang="pt-BR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sz="1800" b="1" dirty="0">
                  <a:solidFill>
                    <a:schemeClr val="tx1"/>
                  </a:solidFill>
                  <a:latin typeface="Sniglet" charset="0"/>
                </a:endParaRPr>
              </a:p>
              <a:p>
                <a:pPr algn="ctr"/>
                <a:endParaRPr lang="pt-BR" sz="1800" b="1" dirty="0">
                  <a:solidFill>
                    <a:schemeClr val="tx1"/>
                  </a:solidFill>
                  <a:latin typeface="Sniglet" charset="0"/>
                </a:endParaRPr>
              </a:p>
              <a:p>
                <a:pPr algn="ctr"/>
                <a:r>
                  <a:rPr lang="pt-BR" sz="1800" dirty="0">
                    <a:solidFill>
                      <a:schemeClr val="tx1"/>
                    </a:solidFill>
                    <a:latin typeface="Sniglet" charset="0"/>
                  </a:rPr>
                  <a:t>Como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8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𝐏𝐨𝐭</m:t>
                        </m:r>
                      </m:e>
                      <m:sub>
                        <m:r>
                          <a:rPr lang="pt-BR" sz="18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𝐮</m:t>
                        </m:r>
                      </m:sub>
                    </m:sSub>
                    <m:r>
                      <a:rPr lang="pt-BR" sz="1800" b="1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pt-BR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18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𝛆</m:t>
                        </m:r>
                      </m:e>
                      <m:sup>
                        <m:r>
                          <a:rPr lang="pt-BR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pt-BR" sz="18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pt-BR" sz="1800" b="1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𝐢</m:t>
                    </m:r>
                  </m:oMath>
                </a14:m>
                <a:r>
                  <a:rPr lang="pt-BR" sz="1800" b="1" dirty="0">
                    <a:solidFill>
                      <a:schemeClr val="tx1"/>
                    </a:solidFill>
                    <a:latin typeface="Sniglet" charset="0"/>
                  </a:rPr>
                  <a:t> </a:t>
                </a:r>
                <a:r>
                  <a:rPr lang="pt-BR" sz="1800" dirty="0">
                    <a:solidFill>
                      <a:schemeClr val="tx1"/>
                    </a:solidFill>
                    <a:latin typeface="Sniglet" charset="0"/>
                  </a:rPr>
                  <a:t>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8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𝐏𝐨𝐭</m:t>
                        </m:r>
                      </m:e>
                      <m:sub>
                        <m:r>
                          <a:rPr lang="pt-BR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sub>
                    </m:sSub>
                    <m:r>
                      <a:rPr lang="pt-BR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BR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𝑼</m:t>
                    </m:r>
                    <m:r>
                      <a:rPr lang="pt-BR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pt-BR" sz="1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𝒊</m:t>
                    </m:r>
                  </m:oMath>
                </a14:m>
                <a:r>
                  <a:rPr lang="pt-BR" sz="1800" dirty="0">
                    <a:solidFill>
                      <a:schemeClr val="tx1"/>
                    </a:solidFill>
                    <a:latin typeface="Sniglet" charset="0"/>
                  </a:rPr>
                  <a:t>, concluímos também que:</a:t>
                </a:r>
              </a:p>
              <a:p>
                <a:pPr algn="ctr"/>
                <a:endParaRPr lang="pt-BR" sz="1800" b="1" dirty="0">
                  <a:solidFill>
                    <a:schemeClr val="tx1"/>
                  </a:solidFill>
                  <a:latin typeface="Sniglet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l-GR" sz="1800" b="1" dirty="0">
                          <a:solidFill>
                            <a:schemeClr val="tx1"/>
                          </a:solidFill>
                          <a:latin typeface="Sniglet" charset="0"/>
                        </a:rPr>
                        <m:t>η</m:t>
                      </m:r>
                      <m:r>
                        <a:rPr lang="pt-BR" sz="1800" b="1" i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8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1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18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𝛆</m:t>
                              </m:r>
                            </m:e>
                            <m:sup>
                              <m:r>
                                <a:rPr lang="pt-BR" sz="1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pt-BR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𝑼</m:t>
                          </m:r>
                        </m:den>
                      </m:f>
                    </m:oMath>
                  </m:oMathPara>
                </a14:m>
                <a:endParaRPr lang="pt-BR" sz="1800" b="1" dirty="0">
                  <a:solidFill>
                    <a:schemeClr val="tx1"/>
                  </a:solidFill>
                  <a:latin typeface="Sniglet" charset="0"/>
                </a:endParaRPr>
              </a:p>
              <a:p>
                <a:pPr algn="ctr"/>
                <a:endParaRPr lang="pt-BR" sz="1800" b="1" dirty="0">
                  <a:solidFill>
                    <a:schemeClr val="tx1"/>
                  </a:solidFill>
                  <a:latin typeface="Sniglet" charset="0"/>
                </a:endParaRPr>
              </a:p>
            </p:txBody>
          </p:sp>
        </mc:Choice>
        <mc:Fallback>
          <p:sp>
            <p:nvSpPr>
              <p:cNvPr id="13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3278" y="1341247"/>
                <a:ext cx="6317444" cy="3115020"/>
              </a:xfrm>
              <a:prstGeom prst="rect">
                <a:avLst/>
              </a:prstGeom>
              <a:blipFill>
                <a:blip r:embed="rId3"/>
                <a:stretch>
                  <a:fillRect t="-783" r="-19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78654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Exercício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BEA375B-8C88-41C3-9116-9D68C2D02D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14" t="22222" r="12346" b="57037"/>
          <a:stretch/>
        </p:blipFill>
        <p:spPr>
          <a:xfrm>
            <a:off x="1061550" y="1161386"/>
            <a:ext cx="7564238" cy="264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4418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Exercício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994A502-ACE5-4BCB-823A-A709D90EDF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03" t="20862" r="14609" b="28889"/>
          <a:stretch/>
        </p:blipFill>
        <p:spPr>
          <a:xfrm>
            <a:off x="2252131" y="837508"/>
            <a:ext cx="3835402" cy="341345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B4C9E4F-E859-4576-BD58-C9809AFD8A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35" t="42140" r="51852" b="44527"/>
          <a:stretch/>
        </p:blipFill>
        <p:spPr>
          <a:xfrm>
            <a:off x="2408764" y="4051928"/>
            <a:ext cx="3522135" cy="89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0042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Resumo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061886A-FEBC-4745-BF69-B26F2F34CE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26" t="40494" r="51029" b="35802"/>
          <a:stretch/>
        </p:blipFill>
        <p:spPr>
          <a:xfrm>
            <a:off x="1563116" y="1193593"/>
            <a:ext cx="6519334" cy="286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2003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Capacitores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2B6BBEA3-FC35-4602-B1F0-8E8CA146B370}"/>
              </a:ext>
            </a:extLst>
          </p:cNvPr>
          <p:cNvSpPr txBox="1"/>
          <p:nvPr/>
        </p:nvSpPr>
        <p:spPr>
          <a:xfrm>
            <a:off x="1150088" y="1073023"/>
            <a:ext cx="6996224" cy="1200329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latin typeface="Sniglet" panose="020B0604020202020204" charset="0"/>
              </a:rPr>
              <a:t>Armazenamento de energia potencial elétrica.</a:t>
            </a:r>
          </a:p>
          <a:p>
            <a:pPr algn="ctr"/>
            <a:r>
              <a:rPr lang="pt-BR" sz="1800" dirty="0">
                <a:solidFill>
                  <a:schemeClr val="tx1"/>
                </a:solidFill>
                <a:latin typeface="Sniglet" panose="020B0604020202020204" charset="0"/>
              </a:rPr>
              <a:t>Armazenamento de cargas.</a:t>
            </a:r>
          </a:p>
          <a:p>
            <a:pPr algn="ctr"/>
            <a:r>
              <a:rPr lang="pt-BR" sz="1800" dirty="0">
                <a:solidFill>
                  <a:schemeClr val="tx1"/>
                </a:solidFill>
                <a:latin typeface="Sniglet" panose="020B0604020202020204" charset="0"/>
              </a:rPr>
              <a:t>Par de condutores separados por um </a:t>
            </a:r>
            <a:r>
              <a:rPr lang="pt-BR" sz="1800" dirty="0">
                <a:solidFill>
                  <a:srgbClr val="FF0000"/>
                </a:solidFill>
                <a:latin typeface="Sniglet" panose="020B0604020202020204" charset="0"/>
              </a:rPr>
              <a:t>dielétrico</a:t>
            </a:r>
            <a:r>
              <a:rPr lang="pt-BR" sz="1800" dirty="0">
                <a:solidFill>
                  <a:schemeClr val="tx1"/>
                </a:solidFill>
                <a:latin typeface="Sniglet" panose="020B0604020202020204" charset="0"/>
              </a:rPr>
              <a:t> e carregados com cargas iguais, porém de sinais opostos, constitui um capacitor.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900E75ED-9FB4-449D-8025-966460D1FDD8}"/>
              </a:ext>
            </a:extLst>
          </p:cNvPr>
          <p:cNvSpPr txBox="1"/>
          <p:nvPr/>
        </p:nvSpPr>
        <p:spPr>
          <a:xfrm>
            <a:off x="1150088" y="2276745"/>
            <a:ext cx="6996224" cy="369332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800" b="1" dirty="0">
                <a:solidFill>
                  <a:srgbClr val="FF0000"/>
                </a:solidFill>
                <a:latin typeface="Sniglet" panose="020B0604020202020204" charset="0"/>
              </a:rPr>
              <a:t>Capacitância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021F717-81B9-4481-8752-CA14030163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32" t="39134" r="51852" b="22677"/>
          <a:stretch/>
        </p:blipFill>
        <p:spPr>
          <a:xfrm>
            <a:off x="3001796" y="2715777"/>
            <a:ext cx="3115732" cy="227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6623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Capacitores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D90FAFF9-EC1A-4CDB-A17E-0D71BE9A54CE}"/>
              </a:ext>
            </a:extLst>
          </p:cNvPr>
          <p:cNvSpPr/>
          <p:nvPr/>
        </p:nvSpPr>
        <p:spPr>
          <a:xfrm>
            <a:off x="3910584" y="2376678"/>
            <a:ext cx="4343400" cy="1889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solidFill>
                  <a:srgbClr val="444444"/>
                </a:solidFill>
                <a:latin typeface="+mj-lt"/>
              </a:rPr>
              <a:t>Os dielétricos, também chamados de isolantes, são os materiais que fazem oposição à passagem da corrente elétrica</a:t>
            </a:r>
            <a:endParaRPr lang="pt-BR" sz="2000" dirty="0">
              <a:latin typeface="+mj-lt"/>
            </a:endParaRPr>
          </a:p>
        </p:txBody>
      </p:sp>
      <p:pic>
        <p:nvPicPr>
          <p:cNvPr id="5122" name="Picture 2" descr="Resultado de imagem para duvida">
            <a:extLst>
              <a:ext uri="{FF2B5EF4-FFF2-40B4-BE49-F238E27FC236}">
                <a16:creationId xmlns:a16="http://schemas.microsoft.com/office/drawing/2014/main" id="{9F576315-DBA7-42E9-915A-9930D62EC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50" y="914400"/>
            <a:ext cx="1867305" cy="354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0868A94-3E17-4654-A002-47D6BB55247F}"/>
              </a:ext>
            </a:extLst>
          </p:cNvPr>
          <p:cNvSpPr txBox="1"/>
          <p:nvPr/>
        </p:nvSpPr>
        <p:spPr>
          <a:xfrm>
            <a:off x="3718560" y="1524000"/>
            <a:ext cx="5053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C00000"/>
                </a:solidFill>
              </a:rPr>
              <a:t>E o que é um Dielétrico?</a:t>
            </a:r>
          </a:p>
        </p:txBody>
      </p:sp>
    </p:spTree>
    <p:extLst>
      <p:ext uri="{BB962C8B-B14F-4D97-AF65-F5344CB8AC3E}">
        <p14:creationId xmlns:p14="http://schemas.microsoft.com/office/powerpoint/2010/main" val="34177447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Capacitores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1A4A1F3-EF4F-4F96-B430-18E569EE22F7}"/>
              </a:ext>
            </a:extLst>
          </p:cNvPr>
          <p:cNvSpPr txBox="1"/>
          <p:nvPr/>
        </p:nvSpPr>
        <p:spPr>
          <a:xfrm>
            <a:off x="1061550" y="1255903"/>
            <a:ext cx="70209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A capacitância depende</a:t>
            </a:r>
            <a:r>
              <a:rPr lang="pt-BR" dirty="0"/>
              <a:t>:</a:t>
            </a:r>
          </a:p>
          <a:p>
            <a:endParaRPr lang="pt-BR" dirty="0"/>
          </a:p>
          <a:p>
            <a:endParaRPr lang="pt-BR" dirty="0"/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Do isolante entre as armaduras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Da forma e do tamanho de cada armadura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A4C20B59-CE34-471C-8236-A5D9AF7B3190}"/>
              </a:ext>
            </a:extLst>
          </p:cNvPr>
          <p:cNvCxnSpPr/>
          <p:nvPr/>
        </p:nvCxnSpPr>
        <p:spPr>
          <a:xfrm>
            <a:off x="890016" y="1597152"/>
            <a:ext cx="34747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A74CDB60-D391-479B-80A7-F8784338ADF0}"/>
                  </a:ext>
                </a:extLst>
              </p:cNvPr>
              <p:cNvSpPr txBox="1"/>
              <p:nvPr/>
            </p:nvSpPr>
            <p:spPr>
              <a:xfrm>
                <a:off x="1883664" y="3041916"/>
                <a:ext cx="2164080" cy="11567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40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pt-BR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4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pt-BR" sz="4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den>
                      </m:f>
                    </m:oMath>
                  </m:oMathPara>
                </a14:m>
                <a:endParaRPr lang="pt-BR" sz="4000" dirty="0"/>
              </a:p>
            </p:txBody>
          </p:sp>
        </mc:Choice>
        <mc:Fallback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A74CDB60-D391-479B-80A7-F8784338A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3664" y="3041916"/>
                <a:ext cx="2164080" cy="115672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tângulo 8">
            <a:extLst>
              <a:ext uri="{FF2B5EF4-FFF2-40B4-BE49-F238E27FC236}">
                <a16:creationId xmlns:a16="http://schemas.microsoft.com/office/drawing/2014/main" id="{B8F4920F-7682-4433-A974-3D195479FE9A}"/>
              </a:ext>
            </a:extLst>
          </p:cNvPr>
          <p:cNvSpPr/>
          <p:nvPr/>
        </p:nvSpPr>
        <p:spPr>
          <a:xfrm>
            <a:off x="1883664" y="2779776"/>
            <a:ext cx="2273808" cy="180441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098" name="Picture 2" descr="Resultado de imagem para capacitor">
            <a:extLst>
              <a:ext uri="{FF2B5EF4-FFF2-40B4-BE49-F238E27FC236}">
                <a16:creationId xmlns:a16="http://schemas.microsoft.com/office/drawing/2014/main" id="{F2697A09-FD8C-4BFF-B32D-572188189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7" y="322723"/>
            <a:ext cx="2087118" cy="208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ultado de imagem para capacitor placas paralelas">
            <a:extLst>
              <a:ext uri="{FF2B5EF4-FFF2-40B4-BE49-F238E27FC236}">
                <a16:creationId xmlns:a16="http://schemas.microsoft.com/office/drawing/2014/main" id="{3FCD6907-09CD-4FD4-AB4D-6083FB4D4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750" y="2388125"/>
            <a:ext cx="3080385" cy="246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36162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1744896"/>
            <a:ext cx="9144000" cy="2008908"/>
          </a:xfrm>
          <a:prstGeom prst="rect">
            <a:avLst/>
          </a:prstGeom>
          <a:solidFill>
            <a:schemeClr val="tx1"/>
          </a:solidFill>
          <a:effectLst>
            <a:softEdge rad="3175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050">
              <a:solidFill>
                <a:schemeClr val="bg1"/>
              </a:solidFill>
            </a:endParaRPr>
          </a:p>
        </p:txBody>
      </p:sp>
      <p:sp>
        <p:nvSpPr>
          <p:cNvPr id="4101" name="Título 1"/>
          <p:cNvSpPr>
            <a:spLocks noGrp="1"/>
          </p:cNvSpPr>
          <p:nvPr>
            <p:ph type="ctrTitle"/>
          </p:nvPr>
        </p:nvSpPr>
        <p:spPr>
          <a:xfrm>
            <a:off x="579719" y="2201545"/>
            <a:ext cx="7862888" cy="1433513"/>
          </a:xfrm>
        </p:spPr>
        <p:txBody>
          <a:bodyPr/>
          <a:lstStyle/>
          <a:p>
            <a:pPr algn="ctr">
              <a:defRPr/>
            </a:pPr>
            <a:r>
              <a:rPr lang="pt-BR" altLang="pt-BR" sz="4000" dirty="0">
                <a:solidFill>
                  <a:schemeClr val="bg1"/>
                </a:solidFill>
                <a:latin typeface="Book Antiqua" panose="02040602050305030304" pitchFamily="18" charset="0"/>
              </a:rPr>
              <a:t>Eletrodinâmica</a:t>
            </a:r>
            <a:br>
              <a:rPr lang="pt-BR" altLang="pt-BR" sz="4000" dirty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pt-BR" altLang="pt-BR" sz="4000" dirty="0">
                <a:solidFill>
                  <a:srgbClr val="E9DB2B"/>
                </a:solidFill>
                <a:latin typeface="Book Antiqua" panose="02040602050305030304" pitchFamily="18" charset="0"/>
              </a:rPr>
              <a:t>Receptores e capacitores</a:t>
            </a:r>
            <a:endParaRPr lang="pt-BR" altLang="pt-BR" sz="4400" dirty="0">
              <a:solidFill>
                <a:srgbClr val="E9DB2B"/>
              </a:solidFill>
              <a:latin typeface="Book Antiqua" panose="02040602050305030304" pitchFamily="18" charset="0"/>
            </a:endParaRPr>
          </a:p>
        </p:txBody>
      </p:sp>
      <p:pic>
        <p:nvPicPr>
          <p:cNvPr id="12295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25004"/>
            <a:ext cx="1509713" cy="134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D322104-8CE1-49DD-9A41-21C455A6A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6636" y="46269"/>
            <a:ext cx="989239" cy="1387465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6A7AA594-D94F-492A-95B8-EF08D09863C5}"/>
              </a:ext>
            </a:extLst>
          </p:cNvPr>
          <p:cNvSpPr txBox="1">
            <a:spLocks/>
          </p:cNvSpPr>
          <p:nvPr/>
        </p:nvSpPr>
        <p:spPr bwMode="auto">
          <a:xfrm>
            <a:off x="0" y="4010874"/>
            <a:ext cx="9022326" cy="49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t-BR" altLang="pt-BR" sz="1800" b="1" dirty="0">
                <a:solidFill>
                  <a:srgbClr val="46464A"/>
                </a:solidFill>
                <a:latin typeface="Century Schoolbook" panose="02040604050505020304" pitchFamily="18" charset="0"/>
              </a:rPr>
              <a:t>Professores: Eduardo Rodrigues e Mateus Paranhos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D84D47A-659C-47AD-939A-ACE5BCC0B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2032" y="277172"/>
            <a:ext cx="3018261" cy="134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28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Capacitores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1A4A1F3-EF4F-4F96-B430-18E569EE22F7}"/>
              </a:ext>
            </a:extLst>
          </p:cNvPr>
          <p:cNvSpPr txBox="1"/>
          <p:nvPr/>
        </p:nvSpPr>
        <p:spPr>
          <a:xfrm>
            <a:off x="1061550" y="1255903"/>
            <a:ext cx="70209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Capacitores de placas paralelas</a:t>
            </a:r>
            <a:r>
              <a:rPr lang="pt-BR" dirty="0"/>
              <a:t>:</a:t>
            </a:r>
          </a:p>
          <a:p>
            <a:endParaRPr lang="pt-BR" dirty="0"/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A4C20B59-CE34-471C-8236-A5D9AF7B3190}"/>
              </a:ext>
            </a:extLst>
          </p:cNvPr>
          <p:cNvCxnSpPr>
            <a:cxnSpLocks/>
          </p:cNvCxnSpPr>
          <p:nvPr/>
        </p:nvCxnSpPr>
        <p:spPr>
          <a:xfrm>
            <a:off x="890016" y="1597152"/>
            <a:ext cx="425500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A74CDB60-D391-479B-80A7-F8784338ADF0}"/>
                  </a:ext>
                </a:extLst>
              </p:cNvPr>
              <p:cNvSpPr txBox="1"/>
              <p:nvPr/>
            </p:nvSpPr>
            <p:spPr>
              <a:xfrm>
                <a:off x="1236535" y="2895594"/>
                <a:ext cx="2164080" cy="115647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40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pt-BR" sz="4000" b="0" i="1" smtClean="0">
                          <a:latin typeface="Cambria Math" panose="02040503050406030204" pitchFamily="18" charset="0"/>
                        </a:rPr>
                        <m:t>=ℇ</m:t>
                      </m:r>
                      <m:f>
                        <m:fPr>
                          <m:ctrlPr>
                            <a:rPr lang="pt-BR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4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pt-BR" sz="4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pt-BR" sz="4000" dirty="0"/>
              </a:p>
            </p:txBody>
          </p:sp>
        </mc:Choice>
        <mc:Fallback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A74CDB60-D391-479B-80A7-F8784338A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535" y="2895594"/>
                <a:ext cx="2164080" cy="11564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tângulo 8">
            <a:extLst>
              <a:ext uri="{FF2B5EF4-FFF2-40B4-BE49-F238E27FC236}">
                <a16:creationId xmlns:a16="http://schemas.microsoft.com/office/drawing/2014/main" id="{B8F4920F-7682-4433-A974-3D195479FE9A}"/>
              </a:ext>
            </a:extLst>
          </p:cNvPr>
          <p:cNvSpPr/>
          <p:nvPr/>
        </p:nvSpPr>
        <p:spPr>
          <a:xfrm>
            <a:off x="1236535" y="2571750"/>
            <a:ext cx="2273808" cy="180441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100" name="Picture 4" descr="Resultado de imagem para capacitor placas paralelas">
            <a:extLst>
              <a:ext uri="{FF2B5EF4-FFF2-40B4-BE49-F238E27FC236}">
                <a16:creationId xmlns:a16="http://schemas.microsoft.com/office/drawing/2014/main" id="{3FCD6907-09CD-4FD4-AB4D-6083FB4D4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541" y="1447672"/>
            <a:ext cx="4042569" cy="323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37583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Associação de capacitores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7DF0FE3-3D2F-4DF0-BC40-5C5D857DD5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52" t="35690" r="11609" b="26465"/>
          <a:stretch/>
        </p:blipFill>
        <p:spPr>
          <a:xfrm>
            <a:off x="325580" y="1225780"/>
            <a:ext cx="5223166" cy="290775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AB2B281-5C29-461A-B9A2-E0AA413311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652" t="15219" r="24545" b="79139"/>
          <a:stretch/>
        </p:blipFill>
        <p:spPr>
          <a:xfrm>
            <a:off x="5855573" y="1973362"/>
            <a:ext cx="2600600" cy="64474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661151C-DEBE-4AFB-B751-72BA12CEE4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45" t="44310" r="63106" b="47070"/>
          <a:stretch/>
        </p:blipFill>
        <p:spPr>
          <a:xfrm>
            <a:off x="5868235" y="2618102"/>
            <a:ext cx="2587938" cy="84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16372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Associação de capacitores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C311968-19FD-4D52-B698-6FF3C6FAB1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82" t="15353" r="51439" b="29023"/>
          <a:stretch/>
        </p:blipFill>
        <p:spPr>
          <a:xfrm>
            <a:off x="284017" y="906523"/>
            <a:ext cx="5033514" cy="415768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709B55B-F193-4126-9264-DC7198D6D4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197" t="31111" r="23939" b="62963"/>
          <a:stretch/>
        </p:blipFill>
        <p:spPr>
          <a:xfrm>
            <a:off x="5521886" y="1861937"/>
            <a:ext cx="2720720" cy="65416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BF6D8F2-0A61-45E5-8027-A4F2B77A0B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597" t="60472" r="27449" b="33737"/>
          <a:stretch/>
        </p:blipFill>
        <p:spPr>
          <a:xfrm>
            <a:off x="5700296" y="2665717"/>
            <a:ext cx="2542310" cy="63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99893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Exercício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6C703CA-FA78-42A4-83B1-03405EABD1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12" t="18929" r="17901" b="39314"/>
          <a:stretch/>
        </p:blipFill>
        <p:spPr>
          <a:xfrm>
            <a:off x="2489200" y="1073023"/>
            <a:ext cx="3962400" cy="326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4169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Exercício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0D8FAEE-19A2-4B50-975E-1895FF0D37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12" t="35063" r="51029" b="31998"/>
          <a:stretch/>
        </p:blipFill>
        <p:spPr>
          <a:xfrm>
            <a:off x="2247900" y="926757"/>
            <a:ext cx="4648200" cy="279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199417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dirty="0">
                <a:solidFill>
                  <a:schemeClr val="tx1"/>
                </a:solidFill>
                <a:latin typeface="Sniglet" charset="0"/>
              </a:rPr>
              <a:t>Variação de potencial entre os terminais dos elementos de um circuito.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51714" y="2664092"/>
            <a:ext cx="3508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chemeClr val="tx1"/>
                </a:solidFill>
                <a:latin typeface="Sniglet" charset="0"/>
              </a:rPr>
              <a:t>Cada elemento provoca um efeito na tensão de um determinado circuito.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5D61DE9-7B63-4DD1-A3D9-354B7E053C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31"/>
          <a:stretch/>
        </p:blipFill>
        <p:spPr>
          <a:xfrm>
            <a:off x="198585" y="1399595"/>
            <a:ext cx="5353129" cy="345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54510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21">
            <a:extLst>
              <a:ext uri="{FF2B5EF4-FFF2-40B4-BE49-F238E27FC236}">
                <a16:creationId xmlns:a16="http://schemas.microsoft.com/office/drawing/2014/main" id="{5F6997EC-537A-4826-A7B1-45FD430FDF75}"/>
              </a:ext>
            </a:extLst>
          </p:cNvPr>
          <p:cNvSpPr txBox="1">
            <a:spLocks/>
          </p:cNvSpPr>
          <p:nvPr/>
        </p:nvSpPr>
        <p:spPr>
          <a:xfrm>
            <a:off x="1061550" y="322723"/>
            <a:ext cx="7020900" cy="75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Patrick Hand SC"/>
              <a:buNone/>
              <a:defRPr sz="6000" b="1" i="0" u="none" strike="noStrike" cap="none" spc="-38" baseline="0">
                <a:solidFill>
                  <a:schemeClr val="tx1">
                    <a:lumMod val="85000"/>
                    <a:lumOff val="15000"/>
                  </a:schemeClr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algn="ctr"/>
            <a:r>
              <a:rPr lang="pt-BR" sz="3200" dirty="0">
                <a:solidFill>
                  <a:schemeClr val="tx1"/>
                </a:solidFill>
                <a:latin typeface="Sniglet" charset="0"/>
              </a:rPr>
              <a:t>Exercício</a:t>
            </a:r>
            <a:endParaRPr lang="en" sz="3200" dirty="0">
              <a:solidFill>
                <a:schemeClr val="tx1"/>
              </a:solidFill>
              <a:latin typeface="Sniglet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E87B368-5939-43F7-8E42-22AAE177E5C6}"/>
              </a:ext>
            </a:extLst>
          </p:cNvPr>
          <p:cNvSpPr/>
          <p:nvPr/>
        </p:nvSpPr>
        <p:spPr>
          <a:xfrm>
            <a:off x="1061550" y="1073023"/>
            <a:ext cx="7020900" cy="2841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pt-BR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t-BR" b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Esal</a:t>
            </a:r>
            <a:r>
              <a:rPr lang="pt-BR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MG – modificado) Um receptor elétrico (Motor) de resistência interna de 10</a:t>
            </a:r>
            <a:r>
              <a:rPr lang="pt-BR" b="1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Ω ligado a uma tomada de 220V recebe uma potência elétrica de 2200W, a força contra – eletromotriz do receptor é: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endParaRPr lang="pt-BR" sz="1200" b="1" i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endParaRPr lang="pt-BR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2" indent="-342900">
              <a:lnSpc>
                <a:spcPct val="150000"/>
              </a:lnSpc>
              <a:buFont typeface="+mj-lt"/>
              <a:buAutoNum type="alphaLcParenR"/>
            </a:pP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50V</a:t>
            </a:r>
            <a:endParaRPr lang="pt-BR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2" indent="-342900">
              <a:lnSpc>
                <a:spcPct val="150000"/>
              </a:lnSpc>
              <a:buFont typeface="+mj-lt"/>
              <a:buAutoNum type="alphaLcParenR"/>
            </a:pP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70V</a:t>
            </a:r>
            <a:endParaRPr lang="pt-BR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2" indent="-342900">
              <a:lnSpc>
                <a:spcPct val="150000"/>
              </a:lnSpc>
              <a:buFont typeface="+mj-lt"/>
              <a:buAutoNum type="alphaLcParenR"/>
            </a:pP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100V</a:t>
            </a:r>
            <a:endParaRPr lang="pt-BR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2" indent="-342900">
              <a:lnSpc>
                <a:spcPct val="150000"/>
              </a:lnSpc>
              <a:buFont typeface="+mj-lt"/>
              <a:buAutoNum type="alphaLcParenR"/>
            </a:pP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120V</a:t>
            </a:r>
            <a:endParaRPr lang="pt-BR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2" indent="-342900">
              <a:lnSpc>
                <a:spcPct val="150000"/>
              </a:lnSpc>
              <a:spcAft>
                <a:spcPts val="1000"/>
              </a:spcAft>
              <a:buFont typeface="+mj-lt"/>
              <a:buAutoNum type="alphaLcParenR"/>
            </a:pP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150V</a:t>
            </a:r>
            <a:endParaRPr lang="pt-BR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F68033AF-717D-4B83-BBEC-59014F9203C7}"/>
              </a:ext>
            </a:extLst>
          </p:cNvPr>
          <p:cNvSpPr/>
          <p:nvPr/>
        </p:nvSpPr>
        <p:spPr>
          <a:xfrm>
            <a:off x="1061550" y="3234367"/>
            <a:ext cx="946154" cy="36774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8694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21">
            <a:extLst>
              <a:ext uri="{FF2B5EF4-FFF2-40B4-BE49-F238E27FC236}">
                <a16:creationId xmlns:a16="http://schemas.microsoft.com/office/drawing/2014/main" id="{BB3B265E-79E7-4110-B5D2-002A9239E8AE}"/>
              </a:ext>
            </a:extLst>
          </p:cNvPr>
          <p:cNvSpPr txBox="1">
            <a:spLocks/>
          </p:cNvSpPr>
          <p:nvPr/>
        </p:nvSpPr>
        <p:spPr>
          <a:xfrm>
            <a:off x="1061550" y="322723"/>
            <a:ext cx="7020900" cy="75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Patrick Hand SC"/>
              <a:buNone/>
              <a:defRPr sz="6000" b="1" i="0" u="none" strike="noStrike" cap="none" spc="-38" baseline="0">
                <a:solidFill>
                  <a:schemeClr val="tx1">
                    <a:lumMod val="85000"/>
                    <a:lumOff val="15000"/>
                  </a:schemeClr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algn="ctr"/>
            <a:r>
              <a:rPr lang="pt-BR" sz="3200" dirty="0">
                <a:solidFill>
                  <a:schemeClr val="tx1"/>
                </a:solidFill>
                <a:latin typeface="Sniglet" charset="0"/>
              </a:rPr>
              <a:t>Exercício</a:t>
            </a:r>
            <a:endParaRPr lang="en" sz="3200" dirty="0">
              <a:solidFill>
                <a:schemeClr val="tx1"/>
              </a:solidFill>
              <a:latin typeface="Sniglet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583DA9E-65FB-4EF4-97B8-941CEB6CCE06}"/>
              </a:ext>
            </a:extLst>
          </p:cNvPr>
          <p:cNvSpPr/>
          <p:nvPr/>
        </p:nvSpPr>
        <p:spPr>
          <a:xfrm>
            <a:off x="1061551" y="1073023"/>
            <a:ext cx="7020899" cy="3792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AutoNum type="arabicPeriod" startAt="2"/>
            </a:pPr>
            <a:r>
              <a:rPr lang="pt-BR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respeito dos receptores elétricos, marque a alternativa incorreta:</a:t>
            </a:r>
          </a:p>
          <a:p>
            <a:pPr lvl="0">
              <a:lnSpc>
                <a:spcPct val="115000"/>
              </a:lnSpc>
            </a:pPr>
            <a:endParaRPr lang="pt-BR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lphaLcParenR"/>
            </a:pP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 receptores são equipamentos que transformam energia elétrica em outra modalidade de energia que não seja exclusivamente energia térmica.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lphaLcParenR"/>
            </a:pPr>
            <a:endParaRPr lang="pt-BR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lphaLcParenR"/>
            </a:pP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potência dissipada por um receptor é fruto do produto da resistência interna pelo quadrado da corrente elétrica que flui pelo sistema.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lphaLcParenR"/>
            </a:pPr>
            <a:endParaRPr lang="pt-BR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lphaLcParenR"/>
            </a:pP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potência útil de um receptor é dada pelo produto da força </a:t>
            </a:r>
            <a:r>
              <a:rPr lang="pt-BR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contraeletromotriz</a:t>
            </a: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pela corrente elétrica.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lphaLcParenR"/>
            </a:pPr>
            <a:endParaRPr lang="pt-BR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lphaLcParenR"/>
            </a:pP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curva característica de um receptor é decrescente.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lphaLcParenR"/>
            </a:pPr>
            <a:endParaRPr lang="pt-BR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lphaLcParenR"/>
            </a:pP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curva característica de um receptor é oposta à curva característica de um gerador.</a:t>
            </a:r>
            <a:endParaRPr lang="pt-BR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 descr="Imagem relacionada">
            <a:extLst>
              <a:ext uri="{FF2B5EF4-FFF2-40B4-BE49-F238E27FC236}">
                <a16:creationId xmlns:a16="http://schemas.microsoft.com/office/drawing/2014/main" id="{169F09A6-5B2D-46BB-9574-DA58D3CFE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782" y="2329325"/>
            <a:ext cx="511865" cy="48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m relacionada">
            <a:extLst>
              <a:ext uri="{FF2B5EF4-FFF2-40B4-BE49-F238E27FC236}">
                <a16:creationId xmlns:a16="http://schemas.microsoft.com/office/drawing/2014/main" id="{287F2B33-E88D-4A8A-AFDE-876D48A58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582" y="1580898"/>
            <a:ext cx="511865" cy="48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m relacionada">
            <a:extLst>
              <a:ext uri="{FF2B5EF4-FFF2-40B4-BE49-F238E27FC236}">
                <a16:creationId xmlns:a16="http://schemas.microsoft.com/office/drawing/2014/main" id="{AF3C72A2-513D-449A-BBA6-3E5116E83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339" y="3064870"/>
            <a:ext cx="511865" cy="48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magem relacionada">
            <a:extLst>
              <a:ext uri="{FF2B5EF4-FFF2-40B4-BE49-F238E27FC236}">
                <a16:creationId xmlns:a16="http://schemas.microsoft.com/office/drawing/2014/main" id="{722E2A3C-F90C-460E-8494-724BF486C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791" y="4335927"/>
            <a:ext cx="511865" cy="48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esultado de imagem para false png">
            <a:extLst>
              <a:ext uri="{FF2B5EF4-FFF2-40B4-BE49-F238E27FC236}">
                <a16:creationId xmlns:a16="http://schemas.microsoft.com/office/drawing/2014/main" id="{CE071A99-9B06-4F0E-84E7-7B9E5527D2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26"/>
          <a:stretch/>
        </p:blipFill>
        <p:spPr bwMode="auto">
          <a:xfrm>
            <a:off x="727349" y="3657584"/>
            <a:ext cx="668404" cy="55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66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21">
            <a:extLst>
              <a:ext uri="{FF2B5EF4-FFF2-40B4-BE49-F238E27FC236}">
                <a16:creationId xmlns:a16="http://schemas.microsoft.com/office/drawing/2014/main" id="{0DB17EC7-6A16-4BAB-A747-95D820DCD3DC}"/>
              </a:ext>
            </a:extLst>
          </p:cNvPr>
          <p:cNvSpPr txBox="1">
            <a:spLocks/>
          </p:cNvSpPr>
          <p:nvPr/>
        </p:nvSpPr>
        <p:spPr>
          <a:xfrm>
            <a:off x="1061550" y="322723"/>
            <a:ext cx="7020900" cy="75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Patrick Hand SC"/>
              <a:buNone/>
              <a:defRPr sz="6000" b="1" i="0" u="none" strike="noStrike" cap="none" spc="-38" baseline="0">
                <a:solidFill>
                  <a:schemeClr val="tx1">
                    <a:lumMod val="85000"/>
                    <a:lumOff val="15000"/>
                  </a:schemeClr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algn="ctr"/>
            <a:r>
              <a:rPr lang="pt-BR" sz="3200" dirty="0">
                <a:solidFill>
                  <a:schemeClr val="tx1"/>
                </a:solidFill>
                <a:latin typeface="Sniglet" charset="0"/>
              </a:rPr>
              <a:t>Exercício</a:t>
            </a:r>
            <a:endParaRPr lang="en" sz="3200" dirty="0">
              <a:solidFill>
                <a:schemeClr val="tx1"/>
              </a:solidFill>
              <a:latin typeface="Sniglet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CF0FF88-1334-4509-B15D-912D0FE22379}"/>
              </a:ext>
            </a:extLst>
          </p:cNvPr>
          <p:cNvSpPr/>
          <p:nvPr/>
        </p:nvSpPr>
        <p:spPr>
          <a:xfrm>
            <a:off x="1061550" y="1073023"/>
            <a:ext cx="7020900" cy="2978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AutoNum type="arabicPeriod" startAt="3"/>
            </a:pPr>
            <a:r>
              <a:rPr lang="pt-BR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t-BR" b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Epusp</a:t>
            </a:r>
            <a:r>
              <a:rPr lang="pt-BR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Um motor, atravessado por corrente i = 10 A, transforma a potência elétrica P = 80W em potência mecânica. A força </a:t>
            </a:r>
            <a:r>
              <a:rPr lang="pt-BR" b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contraeletromotriz</a:t>
            </a:r>
            <a:r>
              <a:rPr lang="pt-BR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motor:</a:t>
            </a:r>
          </a:p>
          <a:p>
            <a:pPr marL="342900" lvl="0" indent="-342900">
              <a:lnSpc>
                <a:spcPct val="115000"/>
              </a:lnSpc>
              <a:buAutoNum type="arabicPeriod" startAt="3"/>
            </a:pPr>
            <a:endParaRPr lang="pt-BR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lphaLcParenR"/>
            </a:pP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depende da resistência interna do motor.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lphaLcParenR"/>
            </a:pPr>
            <a:endParaRPr lang="pt-BR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lphaLcParenR"/>
            </a:pP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 8,0V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lphaLcParenR"/>
            </a:pPr>
            <a:endParaRPr lang="pt-BR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lphaLcParenR"/>
            </a:pP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depende do rendimento do motor.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lphaLcParenR"/>
            </a:pPr>
            <a:endParaRPr lang="pt-BR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lphaLcParenR"/>
            </a:pP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depende da rotação do motor.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lphaLcParenR"/>
            </a:pPr>
            <a:endParaRPr lang="pt-BR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lphaLcParenR"/>
            </a:pPr>
            <a:r>
              <a:rPr lang="pt-BR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n.d.a</a:t>
            </a: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pt-BR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99DB9AFD-B4BE-4D5D-915B-2FF083466932}"/>
              </a:ext>
            </a:extLst>
          </p:cNvPr>
          <p:cNvSpPr/>
          <p:nvPr/>
        </p:nvSpPr>
        <p:spPr>
          <a:xfrm>
            <a:off x="972098" y="2220575"/>
            <a:ext cx="1264206" cy="49280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2186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21">
            <a:extLst>
              <a:ext uri="{FF2B5EF4-FFF2-40B4-BE49-F238E27FC236}">
                <a16:creationId xmlns:a16="http://schemas.microsoft.com/office/drawing/2014/main" id="{79D732F4-CB59-479F-8EAE-E4A1B16B420E}"/>
              </a:ext>
            </a:extLst>
          </p:cNvPr>
          <p:cNvSpPr txBox="1">
            <a:spLocks/>
          </p:cNvSpPr>
          <p:nvPr/>
        </p:nvSpPr>
        <p:spPr>
          <a:xfrm>
            <a:off x="1061550" y="322723"/>
            <a:ext cx="7020900" cy="75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Patrick Hand SC"/>
              <a:buNone/>
              <a:defRPr sz="6000" b="1" i="0" u="none" strike="noStrike" cap="none" spc="-38" baseline="0">
                <a:solidFill>
                  <a:schemeClr val="tx1">
                    <a:lumMod val="85000"/>
                    <a:lumOff val="15000"/>
                  </a:schemeClr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algn="ctr"/>
            <a:r>
              <a:rPr lang="pt-BR" sz="3200" dirty="0">
                <a:solidFill>
                  <a:schemeClr val="tx1"/>
                </a:solidFill>
                <a:latin typeface="Sniglet" charset="0"/>
              </a:rPr>
              <a:t>Exercício</a:t>
            </a:r>
            <a:endParaRPr lang="en" sz="3200" dirty="0">
              <a:solidFill>
                <a:schemeClr val="tx1"/>
              </a:solidFill>
              <a:latin typeface="Sniglet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003ECEF-8399-4F15-BAF1-0A2FB2C25388}"/>
              </a:ext>
            </a:extLst>
          </p:cNvPr>
          <p:cNvSpPr/>
          <p:nvPr/>
        </p:nvSpPr>
        <p:spPr>
          <a:xfrm>
            <a:off x="1061550" y="1073023"/>
            <a:ext cx="7020900" cy="3391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b="1" dirty="0"/>
              <a:t>4.  Enem 2016 - Um cosmonauta russo estava a bordo da estação espacial MIR quando um de seus rádios de comunicação quebrou. Ele constatou que dois capacitores do rádio de 3μF e 7μF ligados em série estavam queimados. Em função da disponibilidade, foi preciso substituir os capacitores defeituosos por um único capacitor que cumpria a mesma função. </a:t>
            </a:r>
            <a:endParaRPr lang="pt-BR" dirty="0"/>
          </a:p>
          <a:p>
            <a:r>
              <a:rPr lang="pt-BR" b="1" dirty="0"/>
              <a:t> </a:t>
            </a:r>
            <a:endParaRPr lang="pt-BR" dirty="0"/>
          </a:p>
          <a:p>
            <a:r>
              <a:rPr lang="pt-BR" b="1" dirty="0"/>
              <a:t>Qual foi a capacitância, medida em </a:t>
            </a:r>
            <a:r>
              <a:rPr lang="pt-BR" b="1" dirty="0" err="1"/>
              <a:t>μF</a:t>
            </a:r>
            <a:r>
              <a:rPr lang="pt-BR" b="1" dirty="0"/>
              <a:t>, do capacitor utilizado pelo cosmonauta?</a:t>
            </a:r>
            <a:endParaRPr lang="pt-BR" dirty="0"/>
          </a:p>
          <a:p>
            <a:r>
              <a:rPr lang="pt-BR" b="1" dirty="0"/>
              <a:t> </a:t>
            </a:r>
            <a:endParaRPr lang="pt-BR" dirty="0"/>
          </a:p>
          <a:p>
            <a:pPr>
              <a:lnSpc>
                <a:spcPct val="150000"/>
              </a:lnSpc>
            </a:pPr>
            <a:r>
              <a:rPr lang="pt-BR" dirty="0"/>
              <a:t>a) 0,10 </a:t>
            </a:r>
          </a:p>
          <a:p>
            <a:pPr>
              <a:lnSpc>
                <a:spcPct val="150000"/>
              </a:lnSpc>
            </a:pPr>
            <a:r>
              <a:rPr lang="pt-BR" dirty="0"/>
              <a:t>b) 0,50 </a:t>
            </a:r>
          </a:p>
          <a:p>
            <a:pPr>
              <a:lnSpc>
                <a:spcPct val="150000"/>
              </a:lnSpc>
            </a:pPr>
            <a:r>
              <a:rPr lang="pt-BR" dirty="0"/>
              <a:t>c) 2,1 </a:t>
            </a:r>
          </a:p>
          <a:p>
            <a:pPr>
              <a:lnSpc>
                <a:spcPct val="150000"/>
              </a:lnSpc>
            </a:pPr>
            <a:r>
              <a:rPr lang="pt-BR" dirty="0"/>
              <a:t>d) 10 </a:t>
            </a:r>
          </a:p>
          <a:p>
            <a:pPr>
              <a:lnSpc>
                <a:spcPct val="150000"/>
              </a:lnSpc>
            </a:pPr>
            <a:r>
              <a:rPr lang="pt-BR" dirty="0"/>
              <a:t>e) 21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E18C10ED-79A1-4229-9BE2-D984F17DB138}"/>
              </a:ext>
            </a:extLst>
          </p:cNvPr>
          <p:cNvSpPr/>
          <p:nvPr/>
        </p:nvSpPr>
        <p:spPr>
          <a:xfrm>
            <a:off x="982037" y="3502723"/>
            <a:ext cx="747372" cy="32384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6652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Receptores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586" y="2518365"/>
            <a:ext cx="2209289" cy="211109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783" y="1073023"/>
            <a:ext cx="1639221" cy="2294910"/>
          </a:xfrm>
          <a:prstGeom prst="rect">
            <a:avLst/>
          </a:prstGeom>
        </p:spPr>
      </p:pic>
      <p:sp>
        <p:nvSpPr>
          <p:cNvPr id="11" name="TextBox 1"/>
          <p:cNvSpPr txBox="1"/>
          <p:nvPr/>
        </p:nvSpPr>
        <p:spPr>
          <a:xfrm>
            <a:off x="1061550" y="1727078"/>
            <a:ext cx="3200565" cy="2246769"/>
          </a:xfrm>
          <a:prstGeom prst="rect">
            <a:avLst/>
          </a:prstGeom>
          <a:ln>
            <a:solidFill>
              <a:srgbClr val="2A95B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/>
                </a:solidFill>
                <a:latin typeface="Sniglet" charset="0"/>
              </a:rPr>
              <a:t>Receptor elétrico </a:t>
            </a:r>
            <a:r>
              <a:rPr lang="pt-BR" sz="2000" dirty="0">
                <a:solidFill>
                  <a:schemeClr val="tx1"/>
                </a:solidFill>
                <a:latin typeface="Sniglet" charset="0"/>
              </a:rPr>
              <a:t>é qualquer dispositivo que </a:t>
            </a:r>
            <a:r>
              <a:rPr lang="pt-BR" sz="2000" b="1" dirty="0">
                <a:solidFill>
                  <a:schemeClr val="tx1"/>
                </a:solidFill>
                <a:latin typeface="Sniglet" charset="0"/>
              </a:rPr>
              <a:t>transforma energia elétrica em energia não-elétrica</a:t>
            </a:r>
            <a:r>
              <a:rPr lang="pt-BR" sz="2000" dirty="0">
                <a:solidFill>
                  <a:schemeClr val="tx1"/>
                </a:solidFill>
                <a:latin typeface="Sniglet" charset="0"/>
              </a:rPr>
              <a:t> que não seja somente em energia térmica</a:t>
            </a:r>
            <a:endParaRPr lang="pt-BR" sz="2000" b="1" dirty="0">
              <a:solidFill>
                <a:schemeClr val="tx1"/>
              </a:solidFill>
              <a:latin typeface="Snigle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889756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21">
            <a:extLst>
              <a:ext uri="{FF2B5EF4-FFF2-40B4-BE49-F238E27FC236}">
                <a16:creationId xmlns:a16="http://schemas.microsoft.com/office/drawing/2014/main" id="{8CFFAF68-0A73-427A-800F-C6044BDEE23A}"/>
              </a:ext>
            </a:extLst>
          </p:cNvPr>
          <p:cNvSpPr txBox="1">
            <a:spLocks/>
          </p:cNvSpPr>
          <p:nvPr/>
        </p:nvSpPr>
        <p:spPr>
          <a:xfrm>
            <a:off x="1061550" y="322723"/>
            <a:ext cx="7020900" cy="75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Patrick Hand SC"/>
              <a:buNone/>
              <a:defRPr sz="6000" b="1" i="0" u="none" strike="noStrike" cap="none" spc="-38" baseline="0">
                <a:solidFill>
                  <a:schemeClr val="tx1">
                    <a:lumMod val="85000"/>
                    <a:lumOff val="15000"/>
                  </a:schemeClr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algn="ctr"/>
            <a:r>
              <a:rPr lang="pt-BR" sz="3200" dirty="0">
                <a:solidFill>
                  <a:schemeClr val="tx1"/>
                </a:solidFill>
                <a:latin typeface="Sniglet" charset="0"/>
              </a:rPr>
              <a:t>Exercício</a:t>
            </a:r>
            <a:endParaRPr lang="en" sz="3200" dirty="0">
              <a:solidFill>
                <a:schemeClr val="tx1"/>
              </a:solidFill>
              <a:latin typeface="Sniglet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582760A-7510-4554-8305-D2A8822DAA7B}"/>
              </a:ext>
            </a:extLst>
          </p:cNvPr>
          <p:cNvSpPr/>
          <p:nvPr/>
        </p:nvSpPr>
        <p:spPr>
          <a:xfrm>
            <a:off x="1061551" y="1073023"/>
            <a:ext cx="7020899" cy="3403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pt-BR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 Entre as placas dos capacitores, costuma-se inserir um material dielétrico preferencialmente ao vácuo. A inserção de um material dessa natureza entre as placas de um capacitor:</a:t>
            </a:r>
            <a:endParaRPr lang="pt-BR" sz="12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endParaRPr lang="pt-BR" sz="12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lphaLcParenR"/>
            </a:pP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aumenta a sua capacitância por causa da sua maior permissividade elétrica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lphaLcParenR"/>
            </a:pPr>
            <a:endParaRPr lang="pt-BR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lphaLcParenR"/>
            </a:pP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aumenta a sua capacitância, diminuindo a quantidade de cargas entre as suas placa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lphaLcParenR"/>
            </a:pPr>
            <a:endParaRPr lang="pt-BR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lphaLcParenR"/>
            </a:pP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não afeta a sua capacitância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lphaLcParenR"/>
            </a:pPr>
            <a:endParaRPr lang="pt-BR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lphaLcParenR"/>
            </a:pP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diminui a sua capacitância, por causa da sua maior permissividade elétrica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lphaLcParenR"/>
            </a:pPr>
            <a:endParaRPr lang="pt-BR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lphaLcParenR"/>
            </a:pP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não afeta a formação do campo elétrico entre as placas do capacitor</a:t>
            </a:r>
            <a:endParaRPr lang="pt-BR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430758ED-A929-431B-ACF2-BCBC6FA0A495}"/>
              </a:ext>
            </a:extLst>
          </p:cNvPr>
          <p:cNvSpPr/>
          <p:nvPr/>
        </p:nvSpPr>
        <p:spPr>
          <a:xfrm>
            <a:off x="1061549" y="2051875"/>
            <a:ext cx="373687" cy="32384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5956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Imagem relacionada">
            <a:extLst>
              <a:ext uri="{FF2B5EF4-FFF2-40B4-BE49-F238E27FC236}">
                <a16:creationId xmlns:a16="http://schemas.microsoft.com/office/drawing/2014/main" id="{62561F8F-8684-46A2-A8F6-4E1E82E98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701" y="46269"/>
            <a:ext cx="7290299" cy="509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5">
            <a:extLst>
              <a:ext uri="{FF2B5EF4-FFF2-40B4-BE49-F238E27FC236}">
                <a16:creationId xmlns:a16="http://schemas.microsoft.com/office/drawing/2014/main" id="{53A01A16-9C24-4C16-8A86-21E7406A9B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25004"/>
            <a:ext cx="1509713" cy="134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8B68C35-43EA-4B75-A6AD-FCE3648B3B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6636" y="46269"/>
            <a:ext cx="989239" cy="1387465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F8929731-1E6D-415E-9C1C-0B08ACC78D62}"/>
              </a:ext>
            </a:extLst>
          </p:cNvPr>
          <p:cNvSpPr txBox="1">
            <a:spLocks/>
          </p:cNvSpPr>
          <p:nvPr/>
        </p:nvSpPr>
        <p:spPr>
          <a:xfrm>
            <a:off x="362261" y="2336006"/>
            <a:ext cx="4209739" cy="14335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95B7"/>
              </a:buClr>
              <a:buSzPct val="100000"/>
              <a:buFont typeface="Patrick Hand SC"/>
              <a:buNone/>
              <a:defRPr sz="3000" b="1" i="0" u="none" strike="noStrike" cap="none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spcBef>
                <a:spcPts val="0"/>
              </a:spcBef>
              <a:buClr>
                <a:srgbClr val="2A95B7"/>
              </a:buClr>
              <a:buSzPct val="100000"/>
              <a:buFont typeface="Patrick Hand SC"/>
              <a:buNone/>
              <a:defRPr sz="3000" b="1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algn="ctr">
              <a:defRPr/>
            </a:pPr>
            <a:r>
              <a:rPr lang="pt-BR" altLang="pt-BR" sz="5400" dirty="0">
                <a:solidFill>
                  <a:srgbClr val="E9DB2B"/>
                </a:solidFill>
                <a:latin typeface="Book Antiqua" panose="02040602050305030304" pitchFamily="18" charset="0"/>
              </a:rPr>
              <a:t>Dúvidas???</a:t>
            </a:r>
            <a:endParaRPr lang="pt-BR" altLang="pt-BR" sz="13800" dirty="0">
              <a:solidFill>
                <a:srgbClr val="E9DB2B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7231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m relacionada">
            <a:extLst>
              <a:ext uri="{FF2B5EF4-FFF2-40B4-BE49-F238E27FC236}">
                <a16:creationId xmlns:a16="http://schemas.microsoft.com/office/drawing/2014/main" id="{9558A122-5C22-42E0-8D5C-EE6E17FFF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5933">
            <a:off x="-478204" y="38398"/>
            <a:ext cx="3814086" cy="179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Receptores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586" y="2518365"/>
            <a:ext cx="2209289" cy="211109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783" y="1073023"/>
            <a:ext cx="1639221" cy="2294910"/>
          </a:xfrm>
          <a:prstGeom prst="rect">
            <a:avLst/>
          </a:prstGeom>
        </p:spPr>
      </p:pic>
      <p:sp>
        <p:nvSpPr>
          <p:cNvPr id="11" name="TextBox 1"/>
          <p:cNvSpPr txBox="1"/>
          <p:nvPr/>
        </p:nvSpPr>
        <p:spPr>
          <a:xfrm>
            <a:off x="1196940" y="1852729"/>
            <a:ext cx="3200565" cy="2246769"/>
          </a:xfrm>
          <a:prstGeom prst="rect">
            <a:avLst/>
          </a:prstGeom>
          <a:ln>
            <a:solidFill>
              <a:srgbClr val="2A95B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tx1"/>
                </a:solidFill>
                <a:latin typeface="Sniglet" charset="0"/>
              </a:rPr>
              <a:t>Os dispositivos que convertem energia elétrica totalmente em energia térmica </a:t>
            </a:r>
            <a:r>
              <a:rPr lang="pt-BR" sz="2000" b="1" dirty="0">
                <a:solidFill>
                  <a:srgbClr val="2A95B7"/>
                </a:solidFill>
                <a:latin typeface="Sniglet" charset="0"/>
              </a:rPr>
              <a:t>não são receptores</a:t>
            </a:r>
            <a:r>
              <a:rPr lang="pt-BR" sz="2000" dirty="0">
                <a:solidFill>
                  <a:schemeClr val="tx1"/>
                </a:solidFill>
                <a:latin typeface="Sniglet" charset="0"/>
              </a:rPr>
              <a:t>. Já estudamos eles, são os chamados </a:t>
            </a:r>
            <a:r>
              <a:rPr lang="pt-BR" sz="2000" b="1" dirty="0">
                <a:solidFill>
                  <a:srgbClr val="2A95B7"/>
                </a:solidFill>
                <a:latin typeface="Sniglet" charset="0"/>
              </a:rPr>
              <a:t>resistores</a:t>
            </a:r>
            <a:r>
              <a:rPr lang="pt-BR" sz="2000" dirty="0">
                <a:solidFill>
                  <a:schemeClr val="tx1"/>
                </a:solidFill>
                <a:latin typeface="Sniglet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390584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m para batedeira arno">
            <a:extLst>
              <a:ext uri="{FF2B5EF4-FFF2-40B4-BE49-F238E27FC236}">
                <a16:creationId xmlns:a16="http://schemas.microsoft.com/office/drawing/2014/main" id="{8A38E6E8-D0F3-4235-B688-7195989EA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60" y="3026239"/>
            <a:ext cx="1809474" cy="211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Receptores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039" y="1259836"/>
            <a:ext cx="1639221" cy="2294910"/>
          </a:xfrm>
          <a:prstGeom prst="rect">
            <a:avLst/>
          </a:prstGeom>
        </p:spPr>
      </p:pic>
      <p:sp>
        <p:nvSpPr>
          <p:cNvPr id="11" name="TextBox 1"/>
          <p:cNvSpPr txBox="1"/>
          <p:nvPr/>
        </p:nvSpPr>
        <p:spPr>
          <a:xfrm>
            <a:off x="1061550" y="1451775"/>
            <a:ext cx="3200565" cy="2862322"/>
          </a:xfrm>
          <a:prstGeom prst="rect">
            <a:avLst/>
          </a:prstGeom>
          <a:ln>
            <a:solidFill>
              <a:srgbClr val="2A95B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tx1"/>
                </a:solidFill>
                <a:latin typeface="Sniglet" charset="0"/>
              </a:rPr>
              <a:t>Um exemplo de receptor é o </a:t>
            </a:r>
            <a:r>
              <a:rPr lang="pt-BR" sz="2000" b="1" dirty="0">
                <a:solidFill>
                  <a:schemeClr val="tx1"/>
                </a:solidFill>
                <a:latin typeface="Sniglet" charset="0"/>
              </a:rPr>
              <a:t>motor elétrico</a:t>
            </a:r>
            <a:r>
              <a:rPr lang="pt-BR" sz="2000" dirty="0">
                <a:solidFill>
                  <a:schemeClr val="tx1"/>
                </a:solidFill>
                <a:latin typeface="Sniglet" charset="0"/>
              </a:rPr>
              <a:t> que transforma </a:t>
            </a:r>
            <a:r>
              <a:rPr lang="pt-BR" sz="2000" b="1" dirty="0">
                <a:solidFill>
                  <a:schemeClr val="tx1"/>
                </a:solidFill>
                <a:latin typeface="Sniglet" charset="0"/>
              </a:rPr>
              <a:t>energia elétrica em energia mecânica</a:t>
            </a:r>
            <a:r>
              <a:rPr lang="pt-BR" sz="2000" dirty="0">
                <a:solidFill>
                  <a:schemeClr val="tx1"/>
                </a:solidFill>
                <a:latin typeface="Sniglet" charset="0"/>
              </a:rPr>
              <a:t>, sendo a base para o funcionamento de vários aparelhos, </a:t>
            </a:r>
            <a:r>
              <a:rPr lang="pt-BR" sz="2000" b="1" dirty="0">
                <a:solidFill>
                  <a:schemeClr val="tx1"/>
                </a:solidFill>
                <a:latin typeface="Sniglet" charset="0"/>
              </a:rPr>
              <a:t>como os ventiladores, batedeiras, liquidificadores etc</a:t>
            </a:r>
            <a:r>
              <a:rPr lang="pt-BR" sz="2000" dirty="0">
                <a:solidFill>
                  <a:schemeClr val="tx1"/>
                </a:solidFill>
                <a:latin typeface="Sniglet" charset="0"/>
              </a:rPr>
              <a:t>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042" y="1259836"/>
            <a:ext cx="2252816" cy="225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3345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Receptores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796246" y="1330495"/>
            <a:ext cx="7551508" cy="707886"/>
          </a:xfrm>
          <a:prstGeom prst="rect">
            <a:avLst/>
          </a:prstGeom>
          <a:ln>
            <a:solidFill>
              <a:srgbClr val="2A95B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tx1"/>
                </a:solidFill>
                <a:latin typeface="Sniglet" charset="0"/>
              </a:rPr>
              <a:t>Sendo assim, é fácil entender que os </a:t>
            </a:r>
            <a:r>
              <a:rPr lang="pt-BR" sz="2000" b="1" dirty="0">
                <a:solidFill>
                  <a:schemeClr val="tx1"/>
                </a:solidFill>
                <a:latin typeface="Sniglet" charset="0"/>
              </a:rPr>
              <a:t>receptores</a:t>
            </a:r>
            <a:r>
              <a:rPr lang="pt-BR" sz="2000" dirty="0">
                <a:solidFill>
                  <a:schemeClr val="tx1"/>
                </a:solidFill>
                <a:latin typeface="Sniglet" charset="0"/>
              </a:rPr>
              <a:t> fazem o processo contrário aos </a:t>
            </a:r>
            <a:r>
              <a:rPr lang="pt-BR" sz="2000" b="1" dirty="0">
                <a:solidFill>
                  <a:schemeClr val="tx1"/>
                </a:solidFill>
                <a:latin typeface="Sniglet" charset="0"/>
              </a:rPr>
              <a:t>geradores</a:t>
            </a:r>
            <a:r>
              <a:rPr lang="pt-BR" sz="2000" dirty="0">
                <a:solidFill>
                  <a:schemeClr val="tx1"/>
                </a:solidFill>
                <a:latin typeface="Sniglet" charset="0"/>
              </a:rPr>
              <a:t>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44" y="2554607"/>
            <a:ext cx="7457712" cy="141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75139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Receptores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1413278" y="1052086"/>
            <a:ext cx="6317444" cy="923330"/>
          </a:xfrm>
          <a:prstGeom prst="rect">
            <a:avLst/>
          </a:prstGeom>
          <a:ln>
            <a:solidFill>
              <a:srgbClr val="2A95B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chemeClr val="tx1"/>
                </a:solidFill>
                <a:latin typeface="Sniglet" charset="0"/>
              </a:rPr>
              <a:t>A diferença principal de funcionamento entre receptores e geradores é que</a:t>
            </a:r>
            <a:r>
              <a:rPr lang="pt-BR" sz="1800" b="1" dirty="0">
                <a:solidFill>
                  <a:schemeClr val="tx1"/>
                </a:solidFill>
                <a:latin typeface="Sniglet" charset="0"/>
              </a:rPr>
              <a:t> a corrente flui do polo positivo para o negativo</a:t>
            </a:r>
            <a:r>
              <a:rPr lang="pt-BR" sz="1800" dirty="0">
                <a:solidFill>
                  <a:schemeClr val="tx1"/>
                </a:solidFill>
                <a:latin typeface="Sniglet" charset="0"/>
              </a:rPr>
              <a:t>, no sentido contrário ao das cargas.</a:t>
            </a:r>
            <a:endParaRPr lang="pt-BR" sz="1800" b="1" dirty="0">
              <a:solidFill>
                <a:schemeClr val="tx1"/>
              </a:solidFill>
              <a:latin typeface="Sniglet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2ADB51C-B6A5-40EF-9223-5A77ED4A70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699" t="36335" r="16466" b="35456"/>
          <a:stretch/>
        </p:blipFill>
        <p:spPr>
          <a:xfrm>
            <a:off x="2049973" y="2150781"/>
            <a:ext cx="5036457" cy="254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2063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Receptores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1413278" y="1052086"/>
            <a:ext cx="6317444" cy="646331"/>
          </a:xfrm>
          <a:prstGeom prst="rect">
            <a:avLst/>
          </a:prstGeom>
          <a:ln>
            <a:solidFill>
              <a:srgbClr val="2A95B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chemeClr val="tx1"/>
                </a:solidFill>
                <a:latin typeface="Sniglet" charset="0"/>
              </a:rPr>
              <a:t>Por isso, em vez de uma força eletromotriz, os receptores possuem uma </a:t>
            </a:r>
            <a:r>
              <a:rPr lang="pt-BR" sz="1800" b="1" dirty="0">
                <a:solidFill>
                  <a:schemeClr val="tx1"/>
                </a:solidFill>
                <a:latin typeface="Sniglet" charset="0"/>
              </a:rPr>
              <a:t>força contraeletromotriz (</a:t>
            </a:r>
            <a:r>
              <a:rPr lang="el-GR" sz="1800" b="1" dirty="0">
                <a:solidFill>
                  <a:schemeClr val="tx1"/>
                </a:solidFill>
                <a:latin typeface="Sniglet" charset="0"/>
              </a:rPr>
              <a:t>ε</a:t>
            </a:r>
            <a:r>
              <a:rPr lang="pt-BR" sz="1800" b="1" dirty="0">
                <a:solidFill>
                  <a:schemeClr val="tx1"/>
                </a:solidFill>
                <a:latin typeface="Sniglet" charset="0"/>
              </a:rPr>
              <a:t>’)</a:t>
            </a:r>
            <a:r>
              <a:rPr lang="pt-BR" sz="1800" dirty="0">
                <a:solidFill>
                  <a:schemeClr val="tx1"/>
                </a:solidFill>
                <a:latin typeface="Sniglet" charset="0"/>
              </a:rPr>
              <a:t>.</a:t>
            </a:r>
            <a:endParaRPr lang="pt-BR" sz="1800" b="1" dirty="0">
              <a:solidFill>
                <a:schemeClr val="tx1"/>
              </a:solidFill>
              <a:latin typeface="Sniglet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2ADB51C-B6A5-40EF-9223-5A77ED4A70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699" t="35548" r="16466" b="38285"/>
          <a:stretch/>
        </p:blipFill>
        <p:spPr>
          <a:xfrm>
            <a:off x="2053771" y="1922344"/>
            <a:ext cx="5036457" cy="236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9962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1061550" y="322723"/>
            <a:ext cx="7020900" cy="75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pt-BR" dirty="0">
                <a:solidFill>
                  <a:schemeClr val="tx1"/>
                </a:solidFill>
                <a:latin typeface="Sniglet" charset="0"/>
              </a:rPr>
              <a:t>Receptores</a:t>
            </a:r>
            <a:endParaRPr lang="en" dirty="0">
              <a:solidFill>
                <a:schemeClr val="tx1"/>
              </a:solidFill>
              <a:latin typeface="Sniglet" charset="0"/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1413278" y="1052086"/>
            <a:ext cx="6317444" cy="646331"/>
          </a:xfrm>
          <a:prstGeom prst="rect">
            <a:avLst/>
          </a:prstGeom>
          <a:ln>
            <a:solidFill>
              <a:srgbClr val="2A95B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chemeClr val="tx1"/>
                </a:solidFill>
                <a:latin typeface="Sniglet" charset="0"/>
              </a:rPr>
              <a:t>Em um circuito elétrico, os receptores são representados assim:</a:t>
            </a:r>
            <a:endParaRPr lang="pt-BR" sz="1800" b="1" dirty="0">
              <a:solidFill>
                <a:schemeClr val="tx1"/>
              </a:solidFill>
              <a:latin typeface="Sniglet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D726376-FE18-4077-A2EF-4356931867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92" t="31275" r="17078" b="31525"/>
          <a:stretch/>
        </p:blipFill>
        <p:spPr>
          <a:xfrm>
            <a:off x="2497395" y="1887794"/>
            <a:ext cx="4141472" cy="289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2057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Seyton template">
  <a:themeElements>
    <a:clrScheme name="Escala de Cinz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3027</TotalTime>
  <Words>1119</Words>
  <Application>Microsoft Office PowerPoint</Application>
  <PresentationFormat>Apresentação na tela (16:9)</PresentationFormat>
  <Paragraphs>150</Paragraphs>
  <Slides>31</Slides>
  <Notes>24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31</vt:i4>
      </vt:variant>
    </vt:vector>
  </HeadingPairs>
  <TitlesOfParts>
    <vt:vector size="42" baseType="lpstr">
      <vt:lpstr>Patrick Hand SC</vt:lpstr>
      <vt:lpstr>Sniglet</vt:lpstr>
      <vt:lpstr>Book Antiqua</vt:lpstr>
      <vt:lpstr>Calibri Light</vt:lpstr>
      <vt:lpstr>Century Schoolbook</vt:lpstr>
      <vt:lpstr>Arial</vt:lpstr>
      <vt:lpstr>Calibri</vt:lpstr>
      <vt:lpstr>Cambria Math</vt:lpstr>
      <vt:lpstr>Times New Roman</vt:lpstr>
      <vt:lpstr>Seyton template</vt:lpstr>
      <vt:lpstr>Tema do Office</vt:lpstr>
      <vt:lpstr>FÍSICA</vt:lpstr>
      <vt:lpstr>Eletrodinâmica Receptores e capacitores</vt:lpstr>
      <vt:lpstr>Receptores</vt:lpstr>
      <vt:lpstr>Receptores</vt:lpstr>
      <vt:lpstr>Receptores</vt:lpstr>
      <vt:lpstr>Receptores</vt:lpstr>
      <vt:lpstr>Receptores</vt:lpstr>
      <vt:lpstr>Receptores</vt:lpstr>
      <vt:lpstr>Receptores</vt:lpstr>
      <vt:lpstr>Receptores</vt:lpstr>
      <vt:lpstr>Lei de Pouillet: circuito gerador-resistor-receptor</vt:lpstr>
      <vt:lpstr>Potências elétricas no receptor</vt:lpstr>
      <vt:lpstr>Rendimento elétrico do receptor</vt:lpstr>
      <vt:lpstr>Exercício</vt:lpstr>
      <vt:lpstr>Exercício</vt:lpstr>
      <vt:lpstr>Resumo</vt:lpstr>
      <vt:lpstr>Capacitores</vt:lpstr>
      <vt:lpstr>Capacitores</vt:lpstr>
      <vt:lpstr>Capacitores</vt:lpstr>
      <vt:lpstr>Capacitores</vt:lpstr>
      <vt:lpstr>Associação de capacitores</vt:lpstr>
      <vt:lpstr>Associação de capacitores</vt:lpstr>
      <vt:lpstr>Exercício</vt:lpstr>
      <vt:lpstr>Exercício</vt:lpstr>
      <vt:lpstr>Variação de potencial entre os terminais dos elementos de um circuito.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Hidrostática</dc:title>
  <dc:creator>PC04</dc:creator>
  <cp:lastModifiedBy>Eduardo Rodrigues Neto</cp:lastModifiedBy>
  <cp:revision>209</cp:revision>
  <dcterms:modified xsi:type="dcterms:W3CDTF">2018-09-14T21:46:08Z</dcterms:modified>
</cp:coreProperties>
</file>