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8" r:id="rId2"/>
    <p:sldId id="319" r:id="rId3"/>
    <p:sldId id="294" r:id="rId4"/>
    <p:sldId id="295" r:id="rId5"/>
    <p:sldId id="321" r:id="rId6"/>
    <p:sldId id="296" r:id="rId7"/>
    <p:sldId id="297" r:id="rId8"/>
    <p:sldId id="332" r:id="rId9"/>
    <p:sldId id="258" r:id="rId10"/>
    <p:sldId id="329" r:id="rId11"/>
    <p:sldId id="328" r:id="rId12"/>
    <p:sldId id="325" r:id="rId13"/>
    <p:sldId id="331" r:id="rId14"/>
    <p:sldId id="303" r:id="rId15"/>
    <p:sldId id="304" r:id="rId16"/>
    <p:sldId id="305" r:id="rId17"/>
    <p:sldId id="299" r:id="rId18"/>
    <p:sldId id="300" r:id="rId19"/>
    <p:sldId id="301" r:id="rId20"/>
    <p:sldId id="302" r:id="rId21"/>
    <p:sldId id="261" r:id="rId22"/>
    <p:sldId id="306" r:id="rId23"/>
    <p:sldId id="315" r:id="rId24"/>
    <p:sldId id="334" r:id="rId25"/>
    <p:sldId id="336" r:id="rId26"/>
    <p:sldId id="335" r:id="rId2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A3"/>
    <a:srgbClr val="FF6D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9" autoAdjust="0"/>
    <p:restoredTop sz="94660"/>
  </p:normalViewPr>
  <p:slideViewPr>
    <p:cSldViewPr snapToGrid="0">
      <p:cViewPr varScale="1">
        <p:scale>
          <a:sx n="85" d="100"/>
          <a:sy n="85"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5DEDB-FB49-440F-9042-A7DDAEEF2C65}" type="doc">
      <dgm:prSet loTypeId="urn:microsoft.com/office/officeart/2005/8/layout/vList2" loCatId="list" qsTypeId="urn:microsoft.com/office/officeart/2005/8/quickstyle/simple4" qsCatId="simple" csTypeId="urn:microsoft.com/office/officeart/2005/8/colors/colorful4" csCatId="colorful"/>
      <dgm:spPr/>
      <dgm:t>
        <a:bodyPr/>
        <a:lstStyle/>
        <a:p>
          <a:endParaRPr lang="pt-BR"/>
        </a:p>
      </dgm:t>
    </dgm:pt>
    <dgm:pt modelId="{AEAEC466-2322-47F8-9713-4E1EFBE5C490}">
      <dgm:prSet/>
      <dgm:spPr/>
      <dgm:t>
        <a:bodyPr/>
        <a:lstStyle/>
        <a:p>
          <a:pPr rtl="0"/>
          <a:r>
            <a:rPr lang="pt-BR" dirty="0"/>
            <a:t>Movimento Harmônico Simples (MHS)</a:t>
          </a:r>
        </a:p>
      </dgm:t>
    </dgm:pt>
    <dgm:pt modelId="{A8F9CC32-C34E-4395-91A1-9F54ED05E864}" type="parTrans" cxnId="{6331A99E-3F21-4B44-ADF9-E2EE8D5C0A68}">
      <dgm:prSet/>
      <dgm:spPr/>
      <dgm:t>
        <a:bodyPr/>
        <a:lstStyle/>
        <a:p>
          <a:endParaRPr lang="pt-BR"/>
        </a:p>
      </dgm:t>
    </dgm:pt>
    <dgm:pt modelId="{2EA60A79-9C3C-497D-8B7A-933E525081B8}" type="sibTrans" cxnId="{6331A99E-3F21-4B44-ADF9-E2EE8D5C0A68}">
      <dgm:prSet/>
      <dgm:spPr/>
      <dgm:t>
        <a:bodyPr/>
        <a:lstStyle/>
        <a:p>
          <a:endParaRPr lang="pt-BR"/>
        </a:p>
      </dgm:t>
    </dgm:pt>
    <dgm:pt modelId="{391FB902-8725-4D53-9177-53F4AACE5B85}" type="pres">
      <dgm:prSet presAssocID="{1255DEDB-FB49-440F-9042-A7DDAEEF2C65}" presName="linear" presStyleCnt="0">
        <dgm:presLayoutVars>
          <dgm:animLvl val="lvl"/>
          <dgm:resizeHandles val="exact"/>
        </dgm:presLayoutVars>
      </dgm:prSet>
      <dgm:spPr/>
    </dgm:pt>
    <dgm:pt modelId="{2FC56AD8-1AAB-48DD-A38B-E1F7E4A48D29}" type="pres">
      <dgm:prSet presAssocID="{AEAEC466-2322-47F8-9713-4E1EFBE5C490}" presName="parentText" presStyleLbl="node1" presStyleIdx="0" presStyleCnt="1">
        <dgm:presLayoutVars>
          <dgm:chMax val="0"/>
          <dgm:bulletEnabled val="1"/>
        </dgm:presLayoutVars>
      </dgm:prSet>
      <dgm:spPr/>
    </dgm:pt>
  </dgm:ptLst>
  <dgm:cxnLst>
    <dgm:cxn modelId="{982E6F49-08AC-4938-A10E-DEFF2D755171}" type="presOf" srcId="{AEAEC466-2322-47F8-9713-4E1EFBE5C490}" destId="{2FC56AD8-1AAB-48DD-A38B-E1F7E4A48D29}" srcOrd="0" destOrd="0" presId="urn:microsoft.com/office/officeart/2005/8/layout/vList2"/>
    <dgm:cxn modelId="{6331A99E-3F21-4B44-ADF9-E2EE8D5C0A68}" srcId="{1255DEDB-FB49-440F-9042-A7DDAEEF2C65}" destId="{AEAEC466-2322-47F8-9713-4E1EFBE5C490}" srcOrd="0" destOrd="0" parTransId="{A8F9CC32-C34E-4395-91A1-9F54ED05E864}" sibTransId="{2EA60A79-9C3C-497D-8B7A-933E525081B8}"/>
    <dgm:cxn modelId="{457D9DE8-97EC-4432-8579-3C2863B6AB7C}" type="presOf" srcId="{1255DEDB-FB49-440F-9042-A7DDAEEF2C65}" destId="{391FB902-8725-4D53-9177-53F4AACE5B85}" srcOrd="0" destOrd="0" presId="urn:microsoft.com/office/officeart/2005/8/layout/vList2"/>
    <dgm:cxn modelId="{8984F621-9049-453C-8BE5-B584A00FA481}" type="presParOf" srcId="{391FB902-8725-4D53-9177-53F4AACE5B85}" destId="{2FC56AD8-1AAB-48DD-A38B-E1F7E4A48D29}" srcOrd="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56AD8-1AAB-48DD-A38B-E1F7E4A48D29}">
      <dsp:nvSpPr>
        <dsp:cNvPr id="0" name=""/>
        <dsp:cNvSpPr/>
      </dsp:nvSpPr>
      <dsp:spPr>
        <a:xfrm>
          <a:off x="0" y="2443"/>
          <a:ext cx="7615262" cy="8634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pt-BR" sz="3600" kern="1200" dirty="0"/>
            <a:t>Movimento Harmônico Simples (MHS)</a:t>
          </a:r>
        </a:p>
      </dsp:txBody>
      <dsp:txXfrm>
        <a:off x="42151" y="44594"/>
        <a:ext cx="7530960" cy="7791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542A7-6581-450B-8B72-2501DC685470}" type="datetimeFigureOut">
              <a:rPr lang="pt-BR" smtClean="0"/>
              <a:t>20/07/2018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8ABD7-AAD3-438B-8676-4AB1BC8889D6}" type="slidenum">
              <a:rPr lang="pt-BR" smtClean="0"/>
              <a:t>‹nº›</a:t>
            </a:fld>
            <a:endParaRPr lang="pt-BR"/>
          </a:p>
        </p:txBody>
      </p:sp>
    </p:spTree>
    <p:extLst>
      <p:ext uri="{BB962C8B-B14F-4D97-AF65-F5344CB8AC3E}">
        <p14:creationId xmlns:p14="http://schemas.microsoft.com/office/powerpoint/2010/main" val="2622638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a:extLst>
              <a:ext uri="{FF2B5EF4-FFF2-40B4-BE49-F238E27FC236}">
                <a16:creationId xmlns:a16="http://schemas.microsoft.com/office/drawing/2014/main" id="{43BF94A3-18EC-4C70-89E1-612E0798A9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ço Reservado para Anotações 2">
            <a:extLst>
              <a:ext uri="{FF2B5EF4-FFF2-40B4-BE49-F238E27FC236}">
                <a16:creationId xmlns:a16="http://schemas.microsoft.com/office/drawing/2014/main" id="{874A405C-76DD-4B39-B9B6-02B08B0DAA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Espaço Reservado para Número de Slide 3">
            <a:extLst>
              <a:ext uri="{FF2B5EF4-FFF2-40B4-BE49-F238E27FC236}">
                <a16:creationId xmlns:a16="http://schemas.microsoft.com/office/drawing/2014/main" id="{B528C3AF-1BF6-4707-A398-D6425921C45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BDAF1F-4F2F-4E3A-BAFF-D6077129E292}" type="slidenum">
              <a:rPr lang="pt-BR" altLang="pt-BR">
                <a:latin typeface="Calibri" panose="020F0502020204030204" pitchFamily="34" charset="0"/>
              </a:rPr>
              <a:pPr eaLnBrk="1" hangingPunct="1"/>
              <a:t>4</a:t>
            </a:fld>
            <a:endParaRPr lang="pt-BR" altLang="pt-BR">
              <a:latin typeface="Calibri" panose="020F0502020204030204" pitchFamily="34" charset="0"/>
            </a:endParaRPr>
          </a:p>
        </p:txBody>
      </p:sp>
    </p:spTree>
    <p:extLst>
      <p:ext uri="{BB962C8B-B14F-4D97-AF65-F5344CB8AC3E}">
        <p14:creationId xmlns:p14="http://schemas.microsoft.com/office/powerpoint/2010/main" val="404608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a:extLst>
              <a:ext uri="{FF2B5EF4-FFF2-40B4-BE49-F238E27FC236}">
                <a16:creationId xmlns:a16="http://schemas.microsoft.com/office/drawing/2014/main" id="{40A70352-8722-4C82-B258-49CB36583A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ço Reservado para Anotações 2">
            <a:extLst>
              <a:ext uri="{FF2B5EF4-FFF2-40B4-BE49-F238E27FC236}">
                <a16:creationId xmlns:a16="http://schemas.microsoft.com/office/drawing/2014/main" id="{6C3825F9-049F-4FD0-B7CE-DEB6075EFD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Espaço Reservado para Número de Slide 3">
            <a:extLst>
              <a:ext uri="{FF2B5EF4-FFF2-40B4-BE49-F238E27FC236}">
                <a16:creationId xmlns:a16="http://schemas.microsoft.com/office/drawing/2014/main" id="{49F1D981-28CE-44CC-B51F-C8D71721DE5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6181AD-8D90-47D3-A32E-9275E20CC11A}" type="slidenum">
              <a:rPr lang="pt-BR" altLang="pt-BR">
                <a:latin typeface="Calibri" panose="020F0502020204030204" pitchFamily="34" charset="0"/>
              </a:rPr>
              <a:pPr eaLnBrk="1" hangingPunct="1"/>
              <a:t>6</a:t>
            </a:fld>
            <a:endParaRPr lang="pt-BR" altLang="pt-BR">
              <a:latin typeface="Calibri" panose="020F0502020204030204" pitchFamily="34" charset="0"/>
            </a:endParaRPr>
          </a:p>
        </p:txBody>
      </p:sp>
    </p:spTree>
    <p:extLst>
      <p:ext uri="{BB962C8B-B14F-4D97-AF65-F5344CB8AC3E}">
        <p14:creationId xmlns:p14="http://schemas.microsoft.com/office/powerpoint/2010/main" val="36089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Observar o fato do movimento oscilatório da mola ser equivalente a uma trajetória proposta por um ponto em circunferência.</a:t>
            </a:r>
          </a:p>
          <a:p>
            <a:r>
              <a:rPr lang="pt-BR" dirty="0"/>
              <a:t>Observar</a:t>
            </a:r>
            <a:r>
              <a:rPr lang="pt-BR" baseline="0" dirty="0"/>
              <a:t> que o movimento pendular também é um movimento harmônico simples pelo fato de que o pêndulo vai de A’ até A (dois pontos extremos em volta de uma origem) e, num ambiente sem a resistência do ar, este realiza o vai-e-vem sem</a:t>
            </a:r>
            <a:endParaRPr lang="pt-BR" dirty="0"/>
          </a:p>
        </p:txBody>
      </p:sp>
      <p:sp>
        <p:nvSpPr>
          <p:cNvPr id="4" name="Espaço Reservado para Número de Slide 3"/>
          <p:cNvSpPr>
            <a:spLocks noGrp="1"/>
          </p:cNvSpPr>
          <p:nvPr>
            <p:ph type="sldNum" sz="quarter" idx="10"/>
          </p:nvPr>
        </p:nvSpPr>
        <p:spPr/>
        <p:txBody>
          <a:bodyPr/>
          <a:lstStyle/>
          <a:p>
            <a:fld id="{BA48ABD7-AAD3-438B-8676-4AB1BC8889D6}" type="slidenum">
              <a:rPr lang="pt-BR" smtClean="0"/>
              <a:t>7</a:t>
            </a:fld>
            <a:endParaRPr lang="pt-BR"/>
          </a:p>
        </p:txBody>
      </p:sp>
    </p:spTree>
    <p:extLst>
      <p:ext uri="{BB962C8B-B14F-4D97-AF65-F5344CB8AC3E}">
        <p14:creationId xmlns:p14="http://schemas.microsoft.com/office/powerpoint/2010/main" val="152882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Observar o fato do movimento oscilatório da mola ser equivalente a uma trajetória proposta por um ponto em circunferência.</a:t>
            </a:r>
          </a:p>
          <a:p>
            <a:r>
              <a:rPr lang="pt-BR" dirty="0"/>
              <a:t>Observar</a:t>
            </a:r>
            <a:r>
              <a:rPr lang="pt-BR" baseline="0" dirty="0"/>
              <a:t> que o movimento pendular também é um movimento harmônico simples pelo fato de que o pêndulo vai de A’ até A (dois pontos extremos em volta de uma origem) e, num ambiente sem a resistência do ar, este realiza o vai-e-vem sem</a:t>
            </a:r>
            <a:endParaRPr lang="pt-BR" dirty="0"/>
          </a:p>
        </p:txBody>
      </p:sp>
      <p:sp>
        <p:nvSpPr>
          <p:cNvPr id="4" name="Espaço Reservado para Número de Slide 3"/>
          <p:cNvSpPr>
            <a:spLocks noGrp="1"/>
          </p:cNvSpPr>
          <p:nvPr>
            <p:ph type="sldNum" sz="quarter" idx="10"/>
          </p:nvPr>
        </p:nvSpPr>
        <p:spPr/>
        <p:txBody>
          <a:bodyPr/>
          <a:lstStyle/>
          <a:p>
            <a:fld id="{BA48ABD7-AAD3-438B-8676-4AB1BC8889D6}" type="slidenum">
              <a:rPr lang="pt-BR" smtClean="0"/>
              <a:t>8</a:t>
            </a:fld>
            <a:endParaRPr lang="pt-BR"/>
          </a:p>
        </p:txBody>
      </p:sp>
    </p:spTree>
    <p:extLst>
      <p:ext uri="{BB962C8B-B14F-4D97-AF65-F5344CB8AC3E}">
        <p14:creationId xmlns:p14="http://schemas.microsoft.com/office/powerpoint/2010/main" val="1220675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F17BF-8CF1-4822-8FF4-63955FC1C3E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ADB227A0-AB42-40E4-B0CB-A563091797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7082545F-143C-42D2-B6B6-56840EC6C59C}"/>
              </a:ext>
            </a:extLst>
          </p:cNvPr>
          <p:cNvSpPr>
            <a:spLocks noGrp="1"/>
          </p:cNvSpPr>
          <p:nvPr>
            <p:ph type="dt" sz="half" idx="10"/>
          </p:nvPr>
        </p:nvSpPr>
        <p:spPr/>
        <p:txBody>
          <a:bodyPr/>
          <a:lstStyle/>
          <a:p>
            <a:fld id="{7CC253DB-FE38-48A8-9373-91CFF11402E0}" type="datetimeFigureOut">
              <a:rPr lang="pt-BR" smtClean="0"/>
              <a:t>20/07/2018</a:t>
            </a:fld>
            <a:endParaRPr lang="pt-BR"/>
          </a:p>
        </p:txBody>
      </p:sp>
      <p:sp>
        <p:nvSpPr>
          <p:cNvPr id="5" name="Espaço Reservado para Rodapé 4">
            <a:extLst>
              <a:ext uri="{FF2B5EF4-FFF2-40B4-BE49-F238E27FC236}">
                <a16:creationId xmlns:a16="http://schemas.microsoft.com/office/drawing/2014/main" id="{1A00EB03-60D1-4F24-98B6-8A1B072392B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367C04F-0D9B-4ACC-8582-8D8E525A3209}"/>
              </a:ext>
            </a:extLst>
          </p:cNvPr>
          <p:cNvSpPr>
            <a:spLocks noGrp="1"/>
          </p:cNvSpPr>
          <p:nvPr>
            <p:ph type="sldNum" sz="quarter" idx="12"/>
          </p:nvPr>
        </p:nvSpPr>
        <p:spPr/>
        <p:txBody>
          <a:bodyPr/>
          <a:lstStyle/>
          <a:p>
            <a:fld id="{2E7C5A2F-FFD1-4249-945A-912FEF877443}" type="slidenum">
              <a:rPr lang="pt-BR" smtClean="0"/>
              <a:t>‹nº›</a:t>
            </a:fld>
            <a:endParaRPr lang="pt-BR"/>
          </a:p>
        </p:txBody>
      </p:sp>
    </p:spTree>
    <p:extLst>
      <p:ext uri="{BB962C8B-B14F-4D97-AF65-F5344CB8AC3E}">
        <p14:creationId xmlns:p14="http://schemas.microsoft.com/office/powerpoint/2010/main" val="258802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6992B-6FD5-4B5A-855B-954D0A9C44D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8D19FEF-7FEC-452A-9E94-0BDEC5F77F71}"/>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F2A1898-F279-4597-A398-B487AD337452}"/>
              </a:ext>
            </a:extLst>
          </p:cNvPr>
          <p:cNvSpPr>
            <a:spLocks noGrp="1"/>
          </p:cNvSpPr>
          <p:nvPr>
            <p:ph type="dt" sz="half" idx="10"/>
          </p:nvPr>
        </p:nvSpPr>
        <p:spPr/>
        <p:txBody>
          <a:bodyPr/>
          <a:lstStyle/>
          <a:p>
            <a:fld id="{7CC253DB-FE38-48A8-9373-91CFF11402E0}" type="datetimeFigureOut">
              <a:rPr lang="pt-BR" smtClean="0"/>
              <a:t>20/07/2018</a:t>
            </a:fld>
            <a:endParaRPr lang="pt-BR"/>
          </a:p>
        </p:txBody>
      </p:sp>
      <p:sp>
        <p:nvSpPr>
          <p:cNvPr id="5" name="Espaço Reservado para Rodapé 4">
            <a:extLst>
              <a:ext uri="{FF2B5EF4-FFF2-40B4-BE49-F238E27FC236}">
                <a16:creationId xmlns:a16="http://schemas.microsoft.com/office/drawing/2014/main" id="{A1F22818-7C0A-4187-BDAD-247AABC7485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2E5D0AA-62E2-43A5-BF0D-4401510A0E42}"/>
              </a:ext>
            </a:extLst>
          </p:cNvPr>
          <p:cNvSpPr>
            <a:spLocks noGrp="1"/>
          </p:cNvSpPr>
          <p:nvPr>
            <p:ph type="sldNum" sz="quarter" idx="12"/>
          </p:nvPr>
        </p:nvSpPr>
        <p:spPr/>
        <p:txBody>
          <a:bodyPr/>
          <a:lstStyle/>
          <a:p>
            <a:fld id="{2E7C5A2F-FFD1-4249-945A-912FEF877443}" type="slidenum">
              <a:rPr lang="pt-BR" smtClean="0"/>
              <a:t>‹nº›</a:t>
            </a:fld>
            <a:endParaRPr lang="pt-BR"/>
          </a:p>
        </p:txBody>
      </p:sp>
    </p:spTree>
    <p:extLst>
      <p:ext uri="{BB962C8B-B14F-4D97-AF65-F5344CB8AC3E}">
        <p14:creationId xmlns:p14="http://schemas.microsoft.com/office/powerpoint/2010/main" val="86608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B2AD888-C409-4870-9657-F433EC47289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6F3E5D9-BA6F-4D4E-B5F3-E7C543A19D46}"/>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76EF39E-2461-4801-B7CE-BA8DF842DB68}"/>
              </a:ext>
            </a:extLst>
          </p:cNvPr>
          <p:cNvSpPr>
            <a:spLocks noGrp="1"/>
          </p:cNvSpPr>
          <p:nvPr>
            <p:ph type="dt" sz="half" idx="10"/>
          </p:nvPr>
        </p:nvSpPr>
        <p:spPr/>
        <p:txBody>
          <a:bodyPr/>
          <a:lstStyle/>
          <a:p>
            <a:fld id="{7CC253DB-FE38-48A8-9373-91CFF11402E0}" type="datetimeFigureOut">
              <a:rPr lang="pt-BR" smtClean="0"/>
              <a:t>20/07/2018</a:t>
            </a:fld>
            <a:endParaRPr lang="pt-BR"/>
          </a:p>
        </p:txBody>
      </p:sp>
      <p:sp>
        <p:nvSpPr>
          <p:cNvPr id="5" name="Espaço Reservado para Rodapé 4">
            <a:extLst>
              <a:ext uri="{FF2B5EF4-FFF2-40B4-BE49-F238E27FC236}">
                <a16:creationId xmlns:a16="http://schemas.microsoft.com/office/drawing/2014/main" id="{5792C49B-21BF-495A-98FA-445321BF4F7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0759A8D-C37F-418B-9DFA-C7C2CEB3A83F}"/>
              </a:ext>
            </a:extLst>
          </p:cNvPr>
          <p:cNvSpPr>
            <a:spLocks noGrp="1"/>
          </p:cNvSpPr>
          <p:nvPr>
            <p:ph type="sldNum" sz="quarter" idx="12"/>
          </p:nvPr>
        </p:nvSpPr>
        <p:spPr/>
        <p:txBody>
          <a:bodyPr/>
          <a:lstStyle/>
          <a:p>
            <a:fld id="{2E7C5A2F-FFD1-4249-945A-912FEF877443}" type="slidenum">
              <a:rPr lang="pt-BR" smtClean="0"/>
              <a:t>‹nº›</a:t>
            </a:fld>
            <a:endParaRPr lang="pt-BR"/>
          </a:p>
        </p:txBody>
      </p:sp>
    </p:spTree>
    <p:extLst>
      <p:ext uri="{BB962C8B-B14F-4D97-AF65-F5344CB8AC3E}">
        <p14:creationId xmlns:p14="http://schemas.microsoft.com/office/powerpoint/2010/main" val="3776701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6">
            <a:extLst>
              <a:ext uri="{FF2B5EF4-FFF2-40B4-BE49-F238E27FC236}">
                <a16:creationId xmlns:a16="http://schemas.microsoft.com/office/drawing/2014/main" id="{526A8367-3DB3-4ADF-99C8-230DB27F7585}"/>
              </a:ext>
            </a:extLst>
          </p:cNvPr>
          <p:cNvSpPr>
            <a:spLocks noGrp="1" noChangeArrowheads="1"/>
          </p:cNvSpPr>
          <p:nvPr>
            <p:ph type="dt" sz="half" idx="10"/>
          </p:nvPr>
        </p:nvSpPr>
        <p:spPr/>
        <p:txBody>
          <a:bodyPr/>
          <a:lstStyle>
            <a:lvl1pPr>
              <a:defRPr/>
            </a:lvl1pPr>
          </a:lstStyle>
          <a:p>
            <a:pPr>
              <a:defRPr/>
            </a:pPr>
            <a:endParaRPr lang="pt-BR"/>
          </a:p>
        </p:txBody>
      </p:sp>
      <p:sp>
        <p:nvSpPr>
          <p:cNvPr id="5" name="Rectangle 7">
            <a:extLst>
              <a:ext uri="{FF2B5EF4-FFF2-40B4-BE49-F238E27FC236}">
                <a16:creationId xmlns:a16="http://schemas.microsoft.com/office/drawing/2014/main" id="{D88042AC-BD8A-4122-A8D0-BFE6D0C5FCEB}"/>
              </a:ext>
            </a:extLst>
          </p:cNvPr>
          <p:cNvSpPr>
            <a:spLocks noGrp="1" noChangeArrowheads="1"/>
          </p:cNvSpPr>
          <p:nvPr>
            <p:ph type="ftr" sz="quarter" idx="11"/>
          </p:nvPr>
        </p:nvSpPr>
        <p:spPr/>
        <p:txBody>
          <a:bodyPr/>
          <a:lstStyle>
            <a:lvl1pPr>
              <a:defRPr/>
            </a:lvl1pPr>
          </a:lstStyle>
          <a:p>
            <a:pPr>
              <a:defRPr/>
            </a:pPr>
            <a:endParaRPr lang="pt-BR"/>
          </a:p>
        </p:txBody>
      </p:sp>
      <p:sp>
        <p:nvSpPr>
          <p:cNvPr id="6" name="Rectangle 8">
            <a:extLst>
              <a:ext uri="{FF2B5EF4-FFF2-40B4-BE49-F238E27FC236}">
                <a16:creationId xmlns:a16="http://schemas.microsoft.com/office/drawing/2014/main" id="{CC4A4625-3C07-4B6D-B103-A1FDB63497AC}"/>
              </a:ext>
            </a:extLst>
          </p:cNvPr>
          <p:cNvSpPr>
            <a:spLocks noGrp="1" noChangeArrowheads="1"/>
          </p:cNvSpPr>
          <p:nvPr>
            <p:ph type="sldNum" sz="quarter" idx="12"/>
          </p:nvPr>
        </p:nvSpPr>
        <p:spPr/>
        <p:txBody>
          <a:bodyPr/>
          <a:lstStyle>
            <a:lvl1pPr>
              <a:defRPr/>
            </a:lvl1pPr>
          </a:lstStyle>
          <a:p>
            <a:fld id="{B1BAC702-AF62-491D-BC19-DBEBA8AF3849}" type="slidenum">
              <a:rPr lang="pt-BR" altLang="pt-BR"/>
              <a:pPr/>
              <a:t>‹nº›</a:t>
            </a:fld>
            <a:endParaRPr lang="pt-BR" altLang="pt-BR"/>
          </a:p>
        </p:txBody>
      </p:sp>
    </p:spTree>
    <p:extLst>
      <p:ext uri="{BB962C8B-B14F-4D97-AF65-F5344CB8AC3E}">
        <p14:creationId xmlns:p14="http://schemas.microsoft.com/office/powerpoint/2010/main" val="340468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51DC3-98EF-48FB-9E71-2A7E2D13969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2938200-AE7A-42E6-BB60-BD9C8BC09194}"/>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ED8021D-1AC3-45EB-8B7B-F947FA252A07}"/>
              </a:ext>
            </a:extLst>
          </p:cNvPr>
          <p:cNvSpPr>
            <a:spLocks noGrp="1"/>
          </p:cNvSpPr>
          <p:nvPr>
            <p:ph type="dt" sz="half" idx="10"/>
          </p:nvPr>
        </p:nvSpPr>
        <p:spPr/>
        <p:txBody>
          <a:bodyPr/>
          <a:lstStyle/>
          <a:p>
            <a:fld id="{7CC253DB-FE38-48A8-9373-91CFF11402E0}" type="datetimeFigureOut">
              <a:rPr lang="pt-BR" smtClean="0"/>
              <a:t>20/07/2018</a:t>
            </a:fld>
            <a:endParaRPr lang="pt-BR"/>
          </a:p>
        </p:txBody>
      </p:sp>
      <p:sp>
        <p:nvSpPr>
          <p:cNvPr id="5" name="Espaço Reservado para Rodapé 4">
            <a:extLst>
              <a:ext uri="{FF2B5EF4-FFF2-40B4-BE49-F238E27FC236}">
                <a16:creationId xmlns:a16="http://schemas.microsoft.com/office/drawing/2014/main" id="{51D1C336-EE0F-477F-B776-57CC3CAA06C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E1D9DFF-0F5D-483F-AD35-D178B4DC9D0B}"/>
              </a:ext>
            </a:extLst>
          </p:cNvPr>
          <p:cNvSpPr>
            <a:spLocks noGrp="1"/>
          </p:cNvSpPr>
          <p:nvPr>
            <p:ph type="sldNum" sz="quarter" idx="12"/>
          </p:nvPr>
        </p:nvSpPr>
        <p:spPr/>
        <p:txBody>
          <a:bodyPr/>
          <a:lstStyle/>
          <a:p>
            <a:fld id="{2E7C5A2F-FFD1-4249-945A-912FEF877443}" type="slidenum">
              <a:rPr lang="pt-BR" smtClean="0"/>
              <a:t>‹nº›</a:t>
            </a:fld>
            <a:endParaRPr lang="pt-BR"/>
          </a:p>
        </p:txBody>
      </p:sp>
    </p:spTree>
    <p:extLst>
      <p:ext uri="{BB962C8B-B14F-4D97-AF65-F5344CB8AC3E}">
        <p14:creationId xmlns:p14="http://schemas.microsoft.com/office/powerpoint/2010/main" val="95491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34A246-4A5A-422E-94BB-30961BE0356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1E6C28F-048E-43E3-B653-FC12253BE5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833C6FE4-73FA-4C49-9220-FFC2DAFD4AE2}"/>
              </a:ext>
            </a:extLst>
          </p:cNvPr>
          <p:cNvSpPr>
            <a:spLocks noGrp="1"/>
          </p:cNvSpPr>
          <p:nvPr>
            <p:ph type="dt" sz="half" idx="10"/>
          </p:nvPr>
        </p:nvSpPr>
        <p:spPr/>
        <p:txBody>
          <a:bodyPr/>
          <a:lstStyle/>
          <a:p>
            <a:fld id="{7CC253DB-FE38-48A8-9373-91CFF11402E0}" type="datetimeFigureOut">
              <a:rPr lang="pt-BR" smtClean="0"/>
              <a:t>20/07/2018</a:t>
            </a:fld>
            <a:endParaRPr lang="pt-BR"/>
          </a:p>
        </p:txBody>
      </p:sp>
      <p:sp>
        <p:nvSpPr>
          <p:cNvPr id="5" name="Espaço Reservado para Rodapé 4">
            <a:extLst>
              <a:ext uri="{FF2B5EF4-FFF2-40B4-BE49-F238E27FC236}">
                <a16:creationId xmlns:a16="http://schemas.microsoft.com/office/drawing/2014/main" id="{ABC4FB91-FE38-473F-A743-347DEBAF7D8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56EB1E3-46BD-4414-8E89-D91109737D7B}"/>
              </a:ext>
            </a:extLst>
          </p:cNvPr>
          <p:cNvSpPr>
            <a:spLocks noGrp="1"/>
          </p:cNvSpPr>
          <p:nvPr>
            <p:ph type="sldNum" sz="quarter" idx="12"/>
          </p:nvPr>
        </p:nvSpPr>
        <p:spPr/>
        <p:txBody>
          <a:bodyPr/>
          <a:lstStyle/>
          <a:p>
            <a:fld id="{2E7C5A2F-FFD1-4249-945A-912FEF877443}" type="slidenum">
              <a:rPr lang="pt-BR" smtClean="0"/>
              <a:t>‹nº›</a:t>
            </a:fld>
            <a:endParaRPr lang="pt-BR"/>
          </a:p>
        </p:txBody>
      </p:sp>
    </p:spTree>
    <p:extLst>
      <p:ext uri="{BB962C8B-B14F-4D97-AF65-F5344CB8AC3E}">
        <p14:creationId xmlns:p14="http://schemas.microsoft.com/office/powerpoint/2010/main" val="81381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D111EB-A59F-48CF-B265-0C83AAE7FC9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09193DF-F7A5-4A74-A70C-C41CCD82254F}"/>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789EB0E-E1D8-43ED-8A2D-C02653CD0378}"/>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5C17788-A916-490B-B219-E3C4456C74BA}"/>
              </a:ext>
            </a:extLst>
          </p:cNvPr>
          <p:cNvSpPr>
            <a:spLocks noGrp="1"/>
          </p:cNvSpPr>
          <p:nvPr>
            <p:ph type="dt" sz="half" idx="10"/>
          </p:nvPr>
        </p:nvSpPr>
        <p:spPr/>
        <p:txBody>
          <a:bodyPr/>
          <a:lstStyle/>
          <a:p>
            <a:fld id="{7CC253DB-FE38-48A8-9373-91CFF11402E0}" type="datetimeFigureOut">
              <a:rPr lang="pt-BR" smtClean="0"/>
              <a:t>20/07/2018</a:t>
            </a:fld>
            <a:endParaRPr lang="pt-BR"/>
          </a:p>
        </p:txBody>
      </p:sp>
      <p:sp>
        <p:nvSpPr>
          <p:cNvPr id="6" name="Espaço Reservado para Rodapé 5">
            <a:extLst>
              <a:ext uri="{FF2B5EF4-FFF2-40B4-BE49-F238E27FC236}">
                <a16:creationId xmlns:a16="http://schemas.microsoft.com/office/drawing/2014/main" id="{31A57890-5D6A-47A7-9279-71659F6E38D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75F2861-C167-4B1D-8996-A409A982E462}"/>
              </a:ext>
            </a:extLst>
          </p:cNvPr>
          <p:cNvSpPr>
            <a:spLocks noGrp="1"/>
          </p:cNvSpPr>
          <p:nvPr>
            <p:ph type="sldNum" sz="quarter" idx="12"/>
          </p:nvPr>
        </p:nvSpPr>
        <p:spPr/>
        <p:txBody>
          <a:bodyPr/>
          <a:lstStyle/>
          <a:p>
            <a:fld id="{2E7C5A2F-FFD1-4249-945A-912FEF877443}" type="slidenum">
              <a:rPr lang="pt-BR" smtClean="0"/>
              <a:t>‹nº›</a:t>
            </a:fld>
            <a:endParaRPr lang="pt-BR"/>
          </a:p>
        </p:txBody>
      </p:sp>
    </p:spTree>
    <p:extLst>
      <p:ext uri="{BB962C8B-B14F-4D97-AF65-F5344CB8AC3E}">
        <p14:creationId xmlns:p14="http://schemas.microsoft.com/office/powerpoint/2010/main" val="338874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30F5F1-F508-43BC-BD11-02853D559D8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70D050D-F0CA-4B13-A460-E7D57A89FD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C8424B7C-3A86-4681-BB3A-412D349E04EE}"/>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CB061F3-AB0A-4FE2-AF56-7FE4B1DF4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8DBE8A29-828F-45F1-8E90-0A95A7E46C65}"/>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C184012-5562-4F67-83F1-70EDC2EB8526}"/>
              </a:ext>
            </a:extLst>
          </p:cNvPr>
          <p:cNvSpPr>
            <a:spLocks noGrp="1"/>
          </p:cNvSpPr>
          <p:nvPr>
            <p:ph type="dt" sz="half" idx="10"/>
          </p:nvPr>
        </p:nvSpPr>
        <p:spPr/>
        <p:txBody>
          <a:bodyPr/>
          <a:lstStyle/>
          <a:p>
            <a:fld id="{7CC253DB-FE38-48A8-9373-91CFF11402E0}" type="datetimeFigureOut">
              <a:rPr lang="pt-BR" smtClean="0"/>
              <a:t>20/07/2018</a:t>
            </a:fld>
            <a:endParaRPr lang="pt-BR"/>
          </a:p>
        </p:txBody>
      </p:sp>
      <p:sp>
        <p:nvSpPr>
          <p:cNvPr id="8" name="Espaço Reservado para Rodapé 7">
            <a:extLst>
              <a:ext uri="{FF2B5EF4-FFF2-40B4-BE49-F238E27FC236}">
                <a16:creationId xmlns:a16="http://schemas.microsoft.com/office/drawing/2014/main" id="{8AE5FEC7-39B1-41CC-9890-79FEE8C0D8C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40C8FEA-4383-4652-9712-1E981FED6E4E}"/>
              </a:ext>
            </a:extLst>
          </p:cNvPr>
          <p:cNvSpPr>
            <a:spLocks noGrp="1"/>
          </p:cNvSpPr>
          <p:nvPr>
            <p:ph type="sldNum" sz="quarter" idx="12"/>
          </p:nvPr>
        </p:nvSpPr>
        <p:spPr/>
        <p:txBody>
          <a:bodyPr/>
          <a:lstStyle/>
          <a:p>
            <a:fld id="{2E7C5A2F-FFD1-4249-945A-912FEF877443}" type="slidenum">
              <a:rPr lang="pt-BR" smtClean="0"/>
              <a:t>‹nº›</a:t>
            </a:fld>
            <a:endParaRPr lang="pt-BR"/>
          </a:p>
        </p:txBody>
      </p:sp>
    </p:spTree>
    <p:extLst>
      <p:ext uri="{BB962C8B-B14F-4D97-AF65-F5344CB8AC3E}">
        <p14:creationId xmlns:p14="http://schemas.microsoft.com/office/powerpoint/2010/main" val="2331394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56B997-F094-4687-A4CA-D1107E54BA9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D869E4C-464D-4E24-8C7E-71C10C813544}"/>
              </a:ext>
            </a:extLst>
          </p:cNvPr>
          <p:cNvSpPr>
            <a:spLocks noGrp="1"/>
          </p:cNvSpPr>
          <p:nvPr>
            <p:ph type="dt" sz="half" idx="10"/>
          </p:nvPr>
        </p:nvSpPr>
        <p:spPr/>
        <p:txBody>
          <a:bodyPr/>
          <a:lstStyle/>
          <a:p>
            <a:fld id="{7CC253DB-FE38-48A8-9373-91CFF11402E0}" type="datetimeFigureOut">
              <a:rPr lang="pt-BR" smtClean="0"/>
              <a:t>20/07/2018</a:t>
            </a:fld>
            <a:endParaRPr lang="pt-BR"/>
          </a:p>
        </p:txBody>
      </p:sp>
      <p:sp>
        <p:nvSpPr>
          <p:cNvPr id="4" name="Espaço Reservado para Rodapé 3">
            <a:extLst>
              <a:ext uri="{FF2B5EF4-FFF2-40B4-BE49-F238E27FC236}">
                <a16:creationId xmlns:a16="http://schemas.microsoft.com/office/drawing/2014/main" id="{57E8179D-2F95-46D2-9901-9EAC59C3B4CB}"/>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971743B-C096-4675-BB26-FE01520199F6}"/>
              </a:ext>
            </a:extLst>
          </p:cNvPr>
          <p:cNvSpPr>
            <a:spLocks noGrp="1"/>
          </p:cNvSpPr>
          <p:nvPr>
            <p:ph type="sldNum" sz="quarter" idx="12"/>
          </p:nvPr>
        </p:nvSpPr>
        <p:spPr/>
        <p:txBody>
          <a:bodyPr/>
          <a:lstStyle/>
          <a:p>
            <a:fld id="{2E7C5A2F-FFD1-4249-945A-912FEF877443}" type="slidenum">
              <a:rPr lang="pt-BR" smtClean="0"/>
              <a:t>‹nº›</a:t>
            </a:fld>
            <a:endParaRPr lang="pt-BR"/>
          </a:p>
        </p:txBody>
      </p:sp>
    </p:spTree>
    <p:extLst>
      <p:ext uri="{BB962C8B-B14F-4D97-AF65-F5344CB8AC3E}">
        <p14:creationId xmlns:p14="http://schemas.microsoft.com/office/powerpoint/2010/main" val="185442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F15A152-6271-4872-B815-C4261C375CDD}"/>
              </a:ext>
            </a:extLst>
          </p:cNvPr>
          <p:cNvSpPr>
            <a:spLocks noGrp="1"/>
          </p:cNvSpPr>
          <p:nvPr>
            <p:ph type="dt" sz="half" idx="10"/>
          </p:nvPr>
        </p:nvSpPr>
        <p:spPr/>
        <p:txBody>
          <a:bodyPr/>
          <a:lstStyle/>
          <a:p>
            <a:fld id="{7CC253DB-FE38-48A8-9373-91CFF11402E0}" type="datetimeFigureOut">
              <a:rPr lang="pt-BR" smtClean="0"/>
              <a:t>20/07/2018</a:t>
            </a:fld>
            <a:endParaRPr lang="pt-BR"/>
          </a:p>
        </p:txBody>
      </p:sp>
      <p:sp>
        <p:nvSpPr>
          <p:cNvPr id="3" name="Espaço Reservado para Rodapé 2">
            <a:extLst>
              <a:ext uri="{FF2B5EF4-FFF2-40B4-BE49-F238E27FC236}">
                <a16:creationId xmlns:a16="http://schemas.microsoft.com/office/drawing/2014/main" id="{FD8F5506-7F8A-466A-854F-86D98629498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D811181-F579-4616-A77A-E59721A8DFD3}"/>
              </a:ext>
            </a:extLst>
          </p:cNvPr>
          <p:cNvSpPr>
            <a:spLocks noGrp="1"/>
          </p:cNvSpPr>
          <p:nvPr>
            <p:ph type="sldNum" sz="quarter" idx="12"/>
          </p:nvPr>
        </p:nvSpPr>
        <p:spPr/>
        <p:txBody>
          <a:bodyPr/>
          <a:lstStyle/>
          <a:p>
            <a:fld id="{2E7C5A2F-FFD1-4249-945A-912FEF877443}" type="slidenum">
              <a:rPr lang="pt-BR" smtClean="0"/>
              <a:t>‹nº›</a:t>
            </a:fld>
            <a:endParaRPr lang="pt-BR"/>
          </a:p>
        </p:txBody>
      </p:sp>
    </p:spTree>
    <p:extLst>
      <p:ext uri="{BB962C8B-B14F-4D97-AF65-F5344CB8AC3E}">
        <p14:creationId xmlns:p14="http://schemas.microsoft.com/office/powerpoint/2010/main" val="4202173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89A0D4-1128-4A8C-AC15-F723FA62F61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34F4F79-53D8-48AF-BB24-FB6F5E840B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B705C6F-4F17-4006-B549-93E161B52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D4C61203-9EA4-45BE-96D8-203C8A4E16F9}"/>
              </a:ext>
            </a:extLst>
          </p:cNvPr>
          <p:cNvSpPr>
            <a:spLocks noGrp="1"/>
          </p:cNvSpPr>
          <p:nvPr>
            <p:ph type="dt" sz="half" idx="10"/>
          </p:nvPr>
        </p:nvSpPr>
        <p:spPr/>
        <p:txBody>
          <a:bodyPr/>
          <a:lstStyle/>
          <a:p>
            <a:fld id="{7CC253DB-FE38-48A8-9373-91CFF11402E0}" type="datetimeFigureOut">
              <a:rPr lang="pt-BR" smtClean="0"/>
              <a:t>20/07/2018</a:t>
            </a:fld>
            <a:endParaRPr lang="pt-BR"/>
          </a:p>
        </p:txBody>
      </p:sp>
      <p:sp>
        <p:nvSpPr>
          <p:cNvPr id="6" name="Espaço Reservado para Rodapé 5">
            <a:extLst>
              <a:ext uri="{FF2B5EF4-FFF2-40B4-BE49-F238E27FC236}">
                <a16:creationId xmlns:a16="http://schemas.microsoft.com/office/drawing/2014/main" id="{BB5044E3-190F-40D0-BC43-E88E7A5F315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19F5340-6A21-4AA4-8C6A-DFCCC4F302CA}"/>
              </a:ext>
            </a:extLst>
          </p:cNvPr>
          <p:cNvSpPr>
            <a:spLocks noGrp="1"/>
          </p:cNvSpPr>
          <p:nvPr>
            <p:ph type="sldNum" sz="quarter" idx="12"/>
          </p:nvPr>
        </p:nvSpPr>
        <p:spPr/>
        <p:txBody>
          <a:bodyPr/>
          <a:lstStyle/>
          <a:p>
            <a:fld id="{2E7C5A2F-FFD1-4249-945A-912FEF877443}" type="slidenum">
              <a:rPr lang="pt-BR" smtClean="0"/>
              <a:t>‹nº›</a:t>
            </a:fld>
            <a:endParaRPr lang="pt-BR"/>
          </a:p>
        </p:txBody>
      </p:sp>
    </p:spTree>
    <p:extLst>
      <p:ext uri="{BB962C8B-B14F-4D97-AF65-F5344CB8AC3E}">
        <p14:creationId xmlns:p14="http://schemas.microsoft.com/office/powerpoint/2010/main" val="347731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2BF0E-829F-4F99-81A3-DF8225A3E6E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5104C26-7DEA-4D3A-893A-37F220DDC0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EEB4D30-F9DD-4121-BF11-E878BFC15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3328477-A3E0-416B-9D0F-F7DA9C33FA6C}"/>
              </a:ext>
            </a:extLst>
          </p:cNvPr>
          <p:cNvSpPr>
            <a:spLocks noGrp="1"/>
          </p:cNvSpPr>
          <p:nvPr>
            <p:ph type="dt" sz="half" idx="10"/>
          </p:nvPr>
        </p:nvSpPr>
        <p:spPr/>
        <p:txBody>
          <a:bodyPr/>
          <a:lstStyle/>
          <a:p>
            <a:fld id="{7CC253DB-FE38-48A8-9373-91CFF11402E0}" type="datetimeFigureOut">
              <a:rPr lang="pt-BR" smtClean="0"/>
              <a:t>20/07/2018</a:t>
            </a:fld>
            <a:endParaRPr lang="pt-BR"/>
          </a:p>
        </p:txBody>
      </p:sp>
      <p:sp>
        <p:nvSpPr>
          <p:cNvPr id="6" name="Espaço Reservado para Rodapé 5">
            <a:extLst>
              <a:ext uri="{FF2B5EF4-FFF2-40B4-BE49-F238E27FC236}">
                <a16:creationId xmlns:a16="http://schemas.microsoft.com/office/drawing/2014/main" id="{EB880317-C06A-4349-A770-B38F95F99E3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8DE3C24-C4D2-46F1-B85C-B7191BC2DE75}"/>
              </a:ext>
            </a:extLst>
          </p:cNvPr>
          <p:cNvSpPr>
            <a:spLocks noGrp="1"/>
          </p:cNvSpPr>
          <p:nvPr>
            <p:ph type="sldNum" sz="quarter" idx="12"/>
          </p:nvPr>
        </p:nvSpPr>
        <p:spPr/>
        <p:txBody>
          <a:bodyPr/>
          <a:lstStyle/>
          <a:p>
            <a:fld id="{2E7C5A2F-FFD1-4249-945A-912FEF877443}" type="slidenum">
              <a:rPr lang="pt-BR" smtClean="0"/>
              <a:t>‹nº›</a:t>
            </a:fld>
            <a:endParaRPr lang="pt-BR"/>
          </a:p>
        </p:txBody>
      </p:sp>
    </p:spTree>
    <p:extLst>
      <p:ext uri="{BB962C8B-B14F-4D97-AF65-F5344CB8AC3E}">
        <p14:creationId xmlns:p14="http://schemas.microsoft.com/office/powerpoint/2010/main" val="3283900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7F03A973-8AC3-41F0-A360-A3C4EBCE2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B567D58-D9BC-4140-AC24-7EB50FC62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38D3E47-8E01-443D-ACB0-CDCDF57F4E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253DB-FE38-48A8-9373-91CFF11402E0}" type="datetimeFigureOut">
              <a:rPr lang="pt-BR" smtClean="0"/>
              <a:t>20/07/2018</a:t>
            </a:fld>
            <a:endParaRPr lang="pt-BR"/>
          </a:p>
        </p:txBody>
      </p:sp>
      <p:sp>
        <p:nvSpPr>
          <p:cNvPr id="5" name="Espaço Reservado para Rodapé 4">
            <a:extLst>
              <a:ext uri="{FF2B5EF4-FFF2-40B4-BE49-F238E27FC236}">
                <a16:creationId xmlns:a16="http://schemas.microsoft.com/office/drawing/2014/main" id="{EE170615-EA2F-410E-8180-AC257D18C1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DE3A80B-098D-4114-999A-7DF7AD19E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C5A2F-FFD1-4249-945A-912FEF877443}" type="slidenum">
              <a:rPr lang="pt-BR" smtClean="0"/>
              <a:t>‹nº›</a:t>
            </a:fld>
            <a:endParaRPr lang="pt-BR"/>
          </a:p>
        </p:txBody>
      </p:sp>
    </p:spTree>
    <p:extLst>
      <p:ext uri="{BB962C8B-B14F-4D97-AF65-F5344CB8AC3E}">
        <p14:creationId xmlns:p14="http://schemas.microsoft.com/office/powerpoint/2010/main" val="3996458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3.bin"/><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hyperlink" Target="file:///C:\Documents%20and%20Settings\Windows\Meus%20documentos\Alysson\Aulas%20Data%20Show\INTESP\F&#237;sica%20II\Simple%20harmonic%20motion.wmv" TargetMode="Externa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oleObject" Target="../embeddings/oleObject7.bin"/><Relationship Id="rId4" Type="http://schemas.openxmlformats.org/officeDocument/2006/relationships/image" Target="../media/image27.wmf"/><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34.wmf"/><Relationship Id="rId3" Type="http://schemas.openxmlformats.org/officeDocument/2006/relationships/image" Target="../media/image26.png"/><Relationship Id="rId7" Type="http://schemas.openxmlformats.org/officeDocument/2006/relationships/image" Target="../media/image31.wmf"/><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33.wmf"/><Relationship Id="rId5" Type="http://schemas.openxmlformats.org/officeDocument/2006/relationships/image" Target="../media/image30.wmf"/><Relationship Id="rId15" Type="http://schemas.openxmlformats.org/officeDocument/2006/relationships/image" Target="../media/image35.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32.wmf"/><Relationship Id="rId1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19.bin"/><Relationship Id="rId3" Type="http://schemas.openxmlformats.org/officeDocument/2006/relationships/image" Target="../media/image26.png"/><Relationship Id="rId7" Type="http://schemas.openxmlformats.org/officeDocument/2006/relationships/image" Target="../media/image37.wmf"/><Relationship Id="rId12"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image" Target="../media/image41.wmf"/><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oleObject" Target="../embeddings/oleObject18.bin"/><Relationship Id="rId5" Type="http://schemas.openxmlformats.org/officeDocument/2006/relationships/image" Target="../media/image36.wmf"/><Relationship Id="rId15" Type="http://schemas.openxmlformats.org/officeDocument/2006/relationships/oleObject" Target="../embeddings/oleObject20.bin"/><Relationship Id="rId10" Type="http://schemas.openxmlformats.org/officeDocument/2006/relationships/hyperlink" Target="http://www.google.com.br/url?sa=t&amp;rct=j&amp;q=&amp;esrc=s&amp;source=web&amp;cd=1&amp;ved=0CCcQFjAA&amp;url=http://www.forma-te.com/mediateca/download-document/5234-fisica-mhs-1-7.html&amp;ei=1iCYT6GeGorc9ASPmrHoBQ&amp;usg=AFQjCNGv1rmXnrcAuC-WEi19OTzrq8C3fA&amp;sig2=Lwx4GzaTIB8J7" TargetMode="External"/><Relationship Id="rId4" Type="http://schemas.openxmlformats.org/officeDocument/2006/relationships/oleObject" Target="../embeddings/oleObject15.bin"/><Relationship Id="rId9" Type="http://schemas.openxmlformats.org/officeDocument/2006/relationships/image" Target="../media/image38.wmf"/><Relationship Id="rId14" Type="http://schemas.openxmlformats.org/officeDocument/2006/relationships/image" Target="../media/image4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3.wmf"/><Relationship Id="rId5" Type="http://schemas.openxmlformats.org/officeDocument/2006/relationships/oleObject" Target="../embeddings/oleObject22.bin"/><Relationship Id="rId4" Type="http://schemas.openxmlformats.org/officeDocument/2006/relationships/image" Target="../media/image42.wmf"/></Relationships>
</file>

<file path=ppt/slides/_rels/slide22.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oocities.org/br/saladefisica3/laboratorio/oscilador/oscilador.htm" TargetMode="External"/><Relationship Id="rId1" Type="http://schemas.openxmlformats.org/officeDocument/2006/relationships/slideLayout" Target="../slideLayouts/slideLayout12.xml"/><Relationship Id="rId5" Type="http://schemas.openxmlformats.org/officeDocument/2006/relationships/image" Target="../media/image48.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google.com.br/url?sa=t&amp;rct=j&amp;q=&amp;esrc=s&amp;source=web&amp;cd=1&amp;ved=0CCcQFjAA&amp;url=http://www.forma-te.com/mediateca/download-document/5234-fisica-mhs-1-7.html&amp;ei=1iCYT6GeGorc9ASPmrHoBQ&amp;usg=AFQjCNGv1rmXnrcAuC-WEi19OTzrq8C3fA&amp;sig2=Lwx4GzaTIB8J7"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2032001"/>
            <a:ext cx="12192000" cy="2678544"/>
          </a:xfrm>
          <a:prstGeom prst="rect">
            <a:avLst/>
          </a:prstGeom>
          <a:solidFill>
            <a:schemeClr val="accent1">
              <a:lumMod val="50000"/>
            </a:schemeClr>
          </a:solidFill>
          <a:ln>
            <a:solidFill>
              <a:srgbClr val="FF0000"/>
            </a:solidFill>
          </a:ln>
          <a:effectLst>
            <a:softEdge rad="317500"/>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sz="1400" dirty="0"/>
          </a:p>
        </p:txBody>
      </p:sp>
      <p:sp>
        <p:nvSpPr>
          <p:cNvPr id="4101" name="Título 1"/>
          <p:cNvSpPr>
            <a:spLocks noGrp="1"/>
          </p:cNvSpPr>
          <p:nvPr>
            <p:ph type="ctrTitle"/>
          </p:nvPr>
        </p:nvSpPr>
        <p:spPr>
          <a:xfrm>
            <a:off x="1585004" y="2032001"/>
            <a:ext cx="9144000" cy="2387600"/>
          </a:xfrm>
        </p:spPr>
        <p:txBody>
          <a:bodyPr/>
          <a:lstStyle/>
          <a:p>
            <a:pPr>
              <a:defRPr/>
            </a:pPr>
            <a:r>
              <a:rPr lang="pt-BR" altLang="pt-BR" sz="11500" dirty="0">
                <a:solidFill>
                  <a:schemeClr val="bg1"/>
                </a:solidFill>
                <a:latin typeface="Book Antiqua" panose="02040602050305030304" pitchFamily="18" charset="0"/>
              </a:rPr>
              <a:t>FÍSICA</a:t>
            </a:r>
          </a:p>
        </p:txBody>
      </p:sp>
      <p:pic>
        <p:nvPicPr>
          <p:cNvPr id="11270" name="Image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47251" y="2560639"/>
            <a:ext cx="1770063"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agem 5"/>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69938" y="2476501"/>
            <a:ext cx="2012951" cy="179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618B0E7D-49C3-4314-9291-BCA9AABF6AF0}"/>
              </a:ext>
            </a:extLst>
          </p:cNvPr>
          <p:cNvSpPr txBox="1">
            <a:spLocks/>
          </p:cNvSpPr>
          <p:nvPr/>
        </p:nvSpPr>
        <p:spPr bwMode="auto">
          <a:xfrm>
            <a:off x="0" y="5436524"/>
            <a:ext cx="12029768" cy="84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pt-BR" altLang="pt-BR" sz="2400" b="1" dirty="0">
                <a:solidFill>
                  <a:srgbClr val="46464A"/>
                </a:solidFill>
                <a:latin typeface="Century Schoolbook" panose="02040604050505020304" pitchFamily="18" charset="0"/>
              </a:rPr>
              <a:t>EDUARDO RODRIGUES	      	        ARTHUR FARIAS</a:t>
            </a:r>
          </a:p>
        </p:txBody>
      </p:sp>
    </p:spTree>
    <p:extLst>
      <p:ext uri="{BB962C8B-B14F-4D97-AF65-F5344CB8AC3E}">
        <p14:creationId xmlns:p14="http://schemas.microsoft.com/office/powerpoint/2010/main" val="435601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44941D6-D230-44EE-B9E8-BC92879A3D6B}"/>
              </a:ext>
            </a:extLst>
          </p:cNvPr>
          <p:cNvSpPr txBox="1">
            <a:spLocks noChangeArrowheads="1"/>
          </p:cNvSpPr>
          <p:nvPr/>
        </p:nvSpPr>
        <p:spPr bwMode="auto">
          <a:xfrm>
            <a:off x="1981200" y="0"/>
            <a:ext cx="8229600" cy="92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buFont typeface="Arial" panose="020B0604020202020204" pitchFamily="34" charset="0"/>
              <a:buNone/>
            </a:pPr>
            <a:r>
              <a:rPr lang="pt-BR" altLang="pt-BR" sz="4400" b="1" u="sng" dirty="0">
                <a:solidFill>
                  <a:srgbClr val="898989"/>
                </a:solidFill>
              </a:rPr>
              <a:t>ELEMENTOS DE UMA ONDA:</a:t>
            </a:r>
          </a:p>
        </p:txBody>
      </p:sp>
      <p:sp>
        <p:nvSpPr>
          <p:cNvPr id="7" name="Text Box 5">
            <a:extLst>
              <a:ext uri="{FF2B5EF4-FFF2-40B4-BE49-F238E27FC236}">
                <a16:creationId xmlns:a16="http://schemas.microsoft.com/office/drawing/2014/main" id="{6D13AA02-2795-43A4-A6AD-0453EB345670}"/>
              </a:ext>
            </a:extLst>
          </p:cNvPr>
          <p:cNvSpPr txBox="1">
            <a:spLocks noChangeArrowheads="1"/>
          </p:cNvSpPr>
          <p:nvPr/>
        </p:nvSpPr>
        <p:spPr bwMode="auto">
          <a:xfrm>
            <a:off x="1967222" y="926606"/>
            <a:ext cx="7993063" cy="2536865"/>
          </a:xfrm>
          <a:prstGeom prst="roundRect">
            <a:avLst/>
          </a:prstGeom>
          <a:solidFill>
            <a:srgbClr val="FFA3A3"/>
          </a:solidFill>
          <a:ln>
            <a:noFill/>
          </a:ln>
          <a:effectLs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BR" altLang="pt-BR" sz="3500" b="1" dirty="0">
                <a:effectLst>
                  <a:outerShdw blurRad="38100" dist="38100" dir="2700000" algn="tl">
                    <a:srgbClr val="000000">
                      <a:alpha val="43137"/>
                    </a:srgbClr>
                  </a:outerShdw>
                </a:effectLst>
              </a:rPr>
              <a:t>IMPORTANTE</a:t>
            </a:r>
          </a:p>
          <a:p>
            <a:pPr eaLnBrk="1" hangingPunct="1">
              <a:spcBef>
                <a:spcPct val="50000"/>
              </a:spcBef>
            </a:pPr>
            <a:r>
              <a:rPr lang="pt-BR" altLang="pt-BR" sz="2400" dirty="0">
                <a:solidFill>
                  <a:srgbClr val="000099"/>
                </a:solidFill>
              </a:rPr>
              <a:t>Também são considerados </a:t>
            </a:r>
            <a:r>
              <a:rPr lang="pt-BR" altLang="pt-BR" sz="2400" b="1" dirty="0"/>
              <a:t>COMPRIMENTOS DE ONDA:</a:t>
            </a:r>
          </a:p>
          <a:p>
            <a:pPr marL="342900" indent="-342900" eaLnBrk="1" hangingPunct="1">
              <a:spcBef>
                <a:spcPct val="50000"/>
              </a:spcBef>
              <a:buFont typeface="Arial" panose="020B0604020202020204" pitchFamily="34" charset="0"/>
              <a:buChar char="•"/>
            </a:pPr>
            <a:r>
              <a:rPr lang="pt-BR" altLang="pt-BR" sz="2400" dirty="0"/>
              <a:t>Distância entre duas cristas;</a:t>
            </a:r>
          </a:p>
          <a:p>
            <a:pPr marL="342900" indent="-342900" eaLnBrk="1" hangingPunct="1">
              <a:spcBef>
                <a:spcPct val="50000"/>
              </a:spcBef>
              <a:buFont typeface="Arial" panose="020B0604020202020204" pitchFamily="34" charset="0"/>
              <a:buChar char="•"/>
            </a:pPr>
            <a:r>
              <a:rPr lang="pt-BR" altLang="pt-BR" sz="2400" dirty="0"/>
              <a:t>Distância entre dois vales;</a:t>
            </a:r>
          </a:p>
        </p:txBody>
      </p:sp>
      <p:grpSp>
        <p:nvGrpSpPr>
          <p:cNvPr id="6" name="Group 10">
            <a:extLst>
              <a:ext uri="{FF2B5EF4-FFF2-40B4-BE49-F238E27FC236}">
                <a16:creationId xmlns:a16="http://schemas.microsoft.com/office/drawing/2014/main" id="{BC7FE620-A390-4DF0-B289-B52EEE717D77}"/>
              </a:ext>
            </a:extLst>
          </p:cNvPr>
          <p:cNvGrpSpPr>
            <a:grpSpLocks/>
          </p:cNvGrpSpPr>
          <p:nvPr/>
        </p:nvGrpSpPr>
        <p:grpSpPr bwMode="auto">
          <a:xfrm>
            <a:off x="2687781" y="3599411"/>
            <a:ext cx="6713914" cy="3338729"/>
            <a:chOff x="432" y="960"/>
            <a:chExt cx="4944" cy="2448"/>
          </a:xfrm>
        </p:grpSpPr>
        <p:pic>
          <p:nvPicPr>
            <p:cNvPr id="8" name="Picture 3">
              <a:extLst>
                <a:ext uri="{FF2B5EF4-FFF2-40B4-BE49-F238E27FC236}">
                  <a16:creationId xmlns:a16="http://schemas.microsoft.com/office/drawing/2014/main" id="{B50CBC86-737C-4AA9-BB12-E6376358C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680"/>
              <a:ext cx="4944" cy="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6">
              <a:extLst>
                <a:ext uri="{FF2B5EF4-FFF2-40B4-BE49-F238E27FC236}">
                  <a16:creationId xmlns:a16="http://schemas.microsoft.com/office/drawing/2014/main" id="{84F346DF-FFF1-4910-B333-2F65DDBDB2DF}"/>
                </a:ext>
              </a:extLst>
            </p:cNvPr>
            <p:cNvSpPr>
              <a:spLocks noChangeShapeType="1"/>
            </p:cNvSpPr>
            <p:nvPr/>
          </p:nvSpPr>
          <p:spPr bwMode="auto">
            <a:xfrm>
              <a:off x="1200" y="1632"/>
              <a:ext cx="220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0" name="Line 7">
              <a:extLst>
                <a:ext uri="{FF2B5EF4-FFF2-40B4-BE49-F238E27FC236}">
                  <a16:creationId xmlns:a16="http://schemas.microsoft.com/office/drawing/2014/main" id="{0B8E9D18-E9C5-4BD9-8EE1-FCA2D2786304}"/>
                </a:ext>
              </a:extLst>
            </p:cNvPr>
            <p:cNvSpPr>
              <a:spLocks noChangeShapeType="1"/>
            </p:cNvSpPr>
            <p:nvPr/>
          </p:nvSpPr>
          <p:spPr bwMode="auto">
            <a:xfrm>
              <a:off x="2304" y="2832"/>
              <a:ext cx="220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pic>
          <p:nvPicPr>
            <p:cNvPr id="11" name="Imagem 6">
              <a:extLst>
                <a:ext uri="{FF2B5EF4-FFF2-40B4-BE49-F238E27FC236}">
                  <a16:creationId xmlns:a16="http://schemas.microsoft.com/office/drawing/2014/main" id="{F4D600EE-3C53-4CBA-BFA6-750E66C3197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49" y="960"/>
              <a:ext cx="377"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Imagem 7">
              <a:extLst>
                <a:ext uri="{FF2B5EF4-FFF2-40B4-BE49-F238E27FC236}">
                  <a16:creationId xmlns:a16="http://schemas.microsoft.com/office/drawing/2014/main" id="{E1786752-1A49-46E8-B460-A6EED4406F9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27" y="2928"/>
              <a:ext cx="377"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233624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44941D6-D230-44EE-B9E8-BC92879A3D6B}"/>
              </a:ext>
            </a:extLst>
          </p:cNvPr>
          <p:cNvSpPr txBox="1">
            <a:spLocks noChangeArrowheads="1"/>
          </p:cNvSpPr>
          <p:nvPr/>
        </p:nvSpPr>
        <p:spPr bwMode="auto">
          <a:xfrm>
            <a:off x="1740131" y="13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buFont typeface="Arial" panose="020B0604020202020204" pitchFamily="34" charset="0"/>
              <a:buNone/>
            </a:pPr>
            <a:r>
              <a:rPr lang="pt-BR" altLang="pt-BR" sz="4400" b="1" u="sng" dirty="0">
                <a:solidFill>
                  <a:srgbClr val="898989"/>
                </a:solidFill>
              </a:rPr>
              <a:t>ELEMENTOS DE UMA ONDA:</a:t>
            </a:r>
          </a:p>
        </p:txBody>
      </p:sp>
      <p:pic>
        <p:nvPicPr>
          <p:cNvPr id="3076" name="Picture 4" descr="periodicas11">
            <a:extLst>
              <a:ext uri="{FF2B5EF4-FFF2-40B4-BE49-F238E27FC236}">
                <a16:creationId xmlns:a16="http://schemas.microsoft.com/office/drawing/2014/main" id="{EF5417FA-02A0-4F7A-9EBC-1FAC8C5EA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60" y="1156850"/>
            <a:ext cx="6732299" cy="221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a:extLst>
              <a:ext uri="{FF2B5EF4-FFF2-40B4-BE49-F238E27FC236}">
                <a16:creationId xmlns:a16="http://schemas.microsoft.com/office/drawing/2014/main" id="{6D13AA02-2795-43A4-A6AD-0453EB345670}"/>
              </a:ext>
            </a:extLst>
          </p:cNvPr>
          <p:cNvSpPr txBox="1">
            <a:spLocks noChangeArrowheads="1"/>
          </p:cNvSpPr>
          <p:nvPr/>
        </p:nvSpPr>
        <p:spPr bwMode="auto">
          <a:xfrm>
            <a:off x="331326" y="3368269"/>
            <a:ext cx="388322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pt-BR" altLang="pt-BR" sz="2000" b="1" dirty="0"/>
              <a:t>COMPRIMENTO DE ONDA: </a:t>
            </a:r>
            <a:r>
              <a:rPr lang="pt-BR" altLang="pt-BR" sz="2000" dirty="0">
                <a:solidFill>
                  <a:srgbClr val="000099"/>
                </a:solidFill>
              </a:rPr>
              <a:t>Distância percorrida durante 1 oscilação completa!</a:t>
            </a:r>
          </a:p>
          <a:p>
            <a:pPr eaLnBrk="1" hangingPunct="1">
              <a:spcBef>
                <a:spcPct val="50000"/>
              </a:spcBef>
            </a:pPr>
            <a:endParaRPr lang="pt-BR" altLang="pt-BR" sz="2000" b="1" dirty="0">
              <a:solidFill>
                <a:srgbClr val="000099"/>
              </a:solidFill>
            </a:endParaRPr>
          </a:p>
          <a:p>
            <a:pPr eaLnBrk="1" hangingPunct="1">
              <a:spcBef>
                <a:spcPct val="50000"/>
              </a:spcBef>
            </a:pPr>
            <a:endParaRPr lang="pt-BR" altLang="pt-BR" sz="2000" dirty="0">
              <a:solidFill>
                <a:srgbClr val="000099"/>
              </a:solidFill>
            </a:endParaRPr>
          </a:p>
        </p:txBody>
      </p:sp>
      <p:sp>
        <p:nvSpPr>
          <p:cNvPr id="6" name="Rectangle 31">
            <a:extLst>
              <a:ext uri="{FF2B5EF4-FFF2-40B4-BE49-F238E27FC236}">
                <a16:creationId xmlns:a16="http://schemas.microsoft.com/office/drawing/2014/main" id="{0BDAE0AC-DED8-4ABF-B68A-3FA772503F83}"/>
              </a:ext>
            </a:extLst>
          </p:cNvPr>
          <p:cNvSpPr>
            <a:spLocks noChangeArrowheads="1"/>
          </p:cNvSpPr>
          <p:nvPr/>
        </p:nvSpPr>
        <p:spPr bwMode="auto">
          <a:xfrm>
            <a:off x="8353282" y="3806546"/>
            <a:ext cx="3363306" cy="1804749"/>
          </a:xfrm>
          <a:prstGeom prst="roundRect">
            <a:avLst/>
          </a:prstGeom>
          <a:solidFill>
            <a:srgbClr val="FFC000"/>
          </a:solidFill>
          <a:ln w="9525">
            <a:solidFill>
              <a:schemeClr val="tx1"/>
            </a:solidFill>
            <a:miter lim="800000"/>
            <a:headEnd/>
            <a:tailEnd/>
          </a:ln>
          <a:effectLst/>
        </p:spPr>
        <p:txBody>
          <a:bodyPr wrap="square" anchor="ctr">
            <a:spAutoFit/>
          </a:bodyPr>
          <a:lstStyle/>
          <a:p>
            <a:pPr algn="just" eaLnBrk="0" hangingPunct="0">
              <a:tabLst>
                <a:tab pos="114300" algn="l"/>
                <a:tab pos="228600" algn="l"/>
              </a:tabLst>
              <a:defRPr/>
            </a:pPr>
            <a:r>
              <a:rPr lang="pt-BR" sz="2000" b="1" dirty="0">
                <a:effectLst>
                  <a:outerShdw blurRad="38100" dist="38100" dir="2700000" algn="tl">
                    <a:srgbClr val="000000">
                      <a:alpha val="43137"/>
                    </a:srgbClr>
                  </a:outerShdw>
                </a:effectLst>
                <a:ea typeface="Times New Roman" pitchFamily="18" charset="0"/>
              </a:rPr>
              <a:t>Período (T): </a:t>
            </a:r>
            <a:r>
              <a:rPr lang="pt-BR" sz="2000" dirty="0">
                <a:effectLst>
                  <a:outerShdw blurRad="38100" dist="38100" dir="2700000" algn="tl">
                    <a:srgbClr val="000000">
                      <a:alpha val="43137"/>
                    </a:srgbClr>
                  </a:outerShdw>
                </a:effectLst>
                <a:ea typeface="Times New Roman" pitchFamily="18" charset="0"/>
              </a:rPr>
              <a:t>Tempo de uma oscilação </a:t>
            </a:r>
            <a:r>
              <a:rPr lang="pt-BR" sz="2000" b="1" dirty="0">
                <a:solidFill>
                  <a:srgbClr val="FF000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completa</a:t>
            </a:r>
            <a:r>
              <a:rPr lang="pt-BR" sz="2000" dirty="0">
                <a:effectLst>
                  <a:outerShdw blurRad="38100" dist="38100" dir="2700000" algn="tl">
                    <a:srgbClr val="000000">
                      <a:alpha val="43137"/>
                    </a:srgbClr>
                  </a:outerShdw>
                </a:effectLst>
                <a:ea typeface="Times New Roman" pitchFamily="18" charset="0"/>
              </a:rPr>
              <a:t>.</a:t>
            </a:r>
            <a:endParaRPr lang="pt-BR" sz="2000" dirty="0">
              <a:effectLst>
                <a:outerShdw blurRad="38100" dist="38100" dir="2700000" algn="tl">
                  <a:srgbClr val="000000">
                    <a:alpha val="43137"/>
                  </a:srgbClr>
                </a:outerShdw>
              </a:effectLst>
            </a:endParaRPr>
          </a:p>
          <a:p>
            <a:pPr algn="just" eaLnBrk="0" hangingPunct="0">
              <a:tabLst>
                <a:tab pos="114300" algn="l"/>
                <a:tab pos="228600" algn="l"/>
              </a:tabLst>
              <a:defRPr/>
            </a:pPr>
            <a:r>
              <a:rPr lang="pt-BR" sz="2000" b="1" dirty="0">
                <a:effectLst>
                  <a:outerShdw blurRad="38100" dist="38100" dir="2700000" algn="tl">
                    <a:srgbClr val="000000">
                      <a:alpha val="43137"/>
                    </a:srgbClr>
                  </a:outerShdw>
                </a:effectLst>
                <a:ea typeface="Times New Roman" pitchFamily="18" charset="0"/>
              </a:rPr>
              <a:t>Frequência (f):</a:t>
            </a:r>
            <a:r>
              <a:rPr lang="pt-BR" sz="2000" dirty="0">
                <a:effectLst>
                  <a:outerShdw blurRad="38100" dist="38100" dir="2700000" algn="tl">
                    <a:srgbClr val="000000">
                      <a:alpha val="43137"/>
                    </a:srgbClr>
                  </a:outerShdw>
                </a:effectLst>
                <a:ea typeface="Times New Roman" pitchFamily="18" charset="0"/>
              </a:rPr>
              <a:t> número de oscilações completas por segundo (Hz).</a:t>
            </a:r>
          </a:p>
        </p:txBody>
      </p:sp>
      <p:graphicFrame>
        <p:nvGraphicFramePr>
          <p:cNvPr id="8" name="Object 12">
            <a:extLst>
              <a:ext uri="{FF2B5EF4-FFF2-40B4-BE49-F238E27FC236}">
                <a16:creationId xmlns:a16="http://schemas.microsoft.com/office/drawing/2014/main" id="{E0DC7CB6-F54B-4C47-8E54-FAB651196867}"/>
              </a:ext>
            </a:extLst>
          </p:cNvPr>
          <p:cNvGraphicFramePr>
            <a:graphicFrameLocks noChangeAspect="1"/>
          </p:cNvGraphicFramePr>
          <p:nvPr>
            <p:extLst>
              <p:ext uri="{D42A27DB-BD31-4B8C-83A1-F6EECF244321}">
                <p14:modId xmlns:p14="http://schemas.microsoft.com/office/powerpoint/2010/main" val="2420516438"/>
              </p:ext>
            </p:extLst>
          </p:nvPr>
        </p:nvGraphicFramePr>
        <p:xfrm>
          <a:off x="6018934" y="3806546"/>
          <a:ext cx="1873250" cy="1873250"/>
        </p:xfrm>
        <a:graphic>
          <a:graphicData uri="http://schemas.openxmlformats.org/presentationml/2006/ole">
            <mc:AlternateContent xmlns:mc="http://schemas.openxmlformats.org/markup-compatibility/2006">
              <mc:Choice xmlns:v="urn:schemas-microsoft-com:vml" Requires="v">
                <p:oleObj spid="_x0000_s17428" name="Equação" r:id="rId4" imgW="444307" imgH="444307" progId="Equation.3">
                  <p:embed/>
                </p:oleObj>
              </mc:Choice>
              <mc:Fallback>
                <p:oleObj name="Equação" r:id="rId4" imgW="444307" imgH="444307" progId="Equation.3">
                  <p:embed/>
                  <p:pic>
                    <p:nvPicPr>
                      <p:cNvPr id="5" name="Object 12">
                        <a:extLst>
                          <a:ext uri="{FF2B5EF4-FFF2-40B4-BE49-F238E27FC236}">
                            <a16:creationId xmlns:a16="http://schemas.microsoft.com/office/drawing/2014/main" id="{E0DC7CB6-F54B-4C47-8E54-FAB6511968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934" y="3806546"/>
                        <a:ext cx="1873250" cy="1873250"/>
                      </a:xfrm>
                      <a:prstGeom prst="rect">
                        <a:avLst/>
                      </a:prstGeom>
                      <a:solidFill>
                        <a:srgbClr val="FAC090"/>
                      </a:solidFill>
                      <a:ln w="38100">
                        <a:solidFill>
                          <a:srgbClr val="558ED5"/>
                        </a:solidFill>
                        <a:miter lim="800000"/>
                        <a:headEnd/>
                        <a:tailEnd/>
                      </a:ln>
                    </p:spPr>
                  </p:pic>
                </p:oleObj>
              </mc:Fallback>
            </mc:AlternateContent>
          </a:graphicData>
        </a:graphic>
      </p:graphicFrame>
    </p:spTree>
    <p:extLst>
      <p:ext uri="{BB962C8B-B14F-4D97-AF65-F5344CB8AC3E}">
        <p14:creationId xmlns:p14="http://schemas.microsoft.com/office/powerpoint/2010/main" val="90465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5BF61CF-87A3-4E18-BFC7-B6423F6B1288}"/>
              </a:ext>
            </a:extLst>
          </p:cNvPr>
          <p:cNvSpPr txBox="1">
            <a:spLocks noChangeArrowheads="1"/>
          </p:cNvSpPr>
          <p:nvPr/>
        </p:nvSpPr>
        <p:spPr bwMode="auto">
          <a:xfrm>
            <a:off x="1981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pt-BR" altLang="pt-BR" sz="3600" b="1">
                <a:solidFill>
                  <a:srgbClr val="FF0000"/>
                </a:solidFill>
              </a:rPr>
              <a:t>ESTUDO MATEMÁTICO DAS ONDAS</a:t>
            </a:r>
          </a:p>
        </p:txBody>
      </p:sp>
      <p:sp>
        <p:nvSpPr>
          <p:cNvPr id="16387" name="Rectangle 3">
            <a:extLst>
              <a:ext uri="{FF2B5EF4-FFF2-40B4-BE49-F238E27FC236}">
                <a16:creationId xmlns:a16="http://schemas.microsoft.com/office/drawing/2014/main" id="{065A4067-B2C9-4202-96E2-3DA0A08848AB}"/>
              </a:ext>
            </a:extLst>
          </p:cNvPr>
          <p:cNvSpPr txBox="1">
            <a:spLocks noChangeArrowheads="1"/>
          </p:cNvSpPr>
          <p:nvPr/>
        </p:nvSpPr>
        <p:spPr bwMode="auto">
          <a:xfrm>
            <a:off x="1981200" y="1828800"/>
            <a:ext cx="8218488"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Font typeface="Arial" panose="020B0604020202020204" pitchFamily="34" charset="0"/>
              <a:buChar char="•"/>
            </a:pPr>
            <a:r>
              <a:rPr lang="pt-BR" altLang="pt-BR" sz="2800" b="1" u="sng"/>
              <a:t>VELOCIDADE DE PROPAGAÇÃO DE UMA ONDA PERIÓDICA</a:t>
            </a:r>
          </a:p>
        </p:txBody>
      </p:sp>
      <p:graphicFrame>
        <p:nvGraphicFramePr>
          <p:cNvPr id="4" name="Object 5">
            <a:extLst>
              <a:ext uri="{FF2B5EF4-FFF2-40B4-BE49-F238E27FC236}">
                <a16:creationId xmlns:a16="http://schemas.microsoft.com/office/drawing/2014/main" id="{5A63F616-4394-4CF1-A137-83290FEE4A28}"/>
              </a:ext>
            </a:extLst>
          </p:cNvPr>
          <p:cNvGraphicFramePr>
            <a:graphicFrameLocks noChangeAspect="1"/>
          </p:cNvGraphicFramePr>
          <p:nvPr/>
        </p:nvGraphicFramePr>
        <p:xfrm>
          <a:off x="2135189" y="3656014"/>
          <a:ext cx="1584325" cy="1227137"/>
        </p:xfrm>
        <a:graphic>
          <a:graphicData uri="http://schemas.openxmlformats.org/presentationml/2006/ole">
            <mc:AlternateContent xmlns:mc="http://schemas.openxmlformats.org/markup-compatibility/2006">
              <mc:Choice xmlns:v="urn:schemas-microsoft-com:vml" Requires="v">
                <p:oleObj spid="_x0000_s18468" name="Equation" r:id="rId3" imgW="507780" imgH="393529" progId="Equation.3">
                  <p:embed/>
                </p:oleObj>
              </mc:Choice>
              <mc:Fallback>
                <p:oleObj name="Equation" r:id="rId3" imgW="507780" imgH="393529" progId="Equation.3">
                  <p:embed/>
                  <p:pic>
                    <p:nvPicPr>
                      <p:cNvPr id="4" name="Object 5">
                        <a:extLst>
                          <a:ext uri="{FF2B5EF4-FFF2-40B4-BE49-F238E27FC236}">
                            <a16:creationId xmlns:a16="http://schemas.microsoft.com/office/drawing/2014/main" id="{5A63F616-4394-4CF1-A137-83290FEE4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3656014"/>
                        <a:ext cx="1584325" cy="1227137"/>
                      </a:xfrm>
                      <a:prstGeom prst="rect">
                        <a:avLst/>
                      </a:prstGeom>
                      <a:noFill/>
                      <a:ln w="57150" cmpd="thinThick">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9" name="Text Box 4">
            <a:extLst>
              <a:ext uri="{FF2B5EF4-FFF2-40B4-BE49-F238E27FC236}">
                <a16:creationId xmlns:a16="http://schemas.microsoft.com/office/drawing/2014/main" id="{34D28F99-66E3-4486-8085-48E9A5409640}"/>
              </a:ext>
            </a:extLst>
          </p:cNvPr>
          <p:cNvSpPr txBox="1">
            <a:spLocks noChangeArrowheads="1"/>
          </p:cNvSpPr>
          <p:nvPr/>
        </p:nvSpPr>
        <p:spPr bwMode="auto">
          <a:xfrm>
            <a:off x="1992314" y="2924175"/>
            <a:ext cx="81375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pt-BR" altLang="pt-BR" sz="2400" b="1" dirty="0"/>
              <a:t>Depende das condições do </a:t>
            </a:r>
            <a:r>
              <a:rPr lang="pt-BR" altLang="pt-BR" sz="2800" b="1" i="1" u="sng" dirty="0">
                <a:solidFill>
                  <a:srgbClr val="000099"/>
                </a:solidFill>
              </a:rPr>
              <a:t>meio</a:t>
            </a:r>
            <a:r>
              <a:rPr lang="pt-BR" altLang="pt-BR" sz="2400" b="1" i="1" u="sng" dirty="0">
                <a:solidFill>
                  <a:srgbClr val="000099"/>
                </a:solidFill>
              </a:rPr>
              <a:t> </a:t>
            </a:r>
            <a:r>
              <a:rPr lang="pt-BR" altLang="pt-BR" sz="2400" b="1" dirty="0"/>
              <a:t>onda a Onda se propaga! </a:t>
            </a:r>
          </a:p>
          <a:p>
            <a:pPr eaLnBrk="1" hangingPunct="1">
              <a:spcBef>
                <a:spcPct val="50000"/>
              </a:spcBef>
            </a:pPr>
            <a:endParaRPr lang="pt-BR" altLang="pt-BR" sz="2400" dirty="0"/>
          </a:p>
        </p:txBody>
      </p:sp>
      <p:graphicFrame>
        <p:nvGraphicFramePr>
          <p:cNvPr id="6" name="Object 7">
            <a:extLst>
              <a:ext uri="{FF2B5EF4-FFF2-40B4-BE49-F238E27FC236}">
                <a16:creationId xmlns:a16="http://schemas.microsoft.com/office/drawing/2014/main" id="{FB6E18F7-0D2A-47B0-953B-426BBC313844}"/>
              </a:ext>
            </a:extLst>
          </p:cNvPr>
          <p:cNvGraphicFramePr>
            <a:graphicFrameLocks noChangeAspect="1"/>
          </p:cNvGraphicFramePr>
          <p:nvPr/>
        </p:nvGraphicFramePr>
        <p:xfrm>
          <a:off x="5087939" y="3644901"/>
          <a:ext cx="1368425" cy="1285875"/>
        </p:xfrm>
        <a:graphic>
          <a:graphicData uri="http://schemas.openxmlformats.org/presentationml/2006/ole">
            <mc:AlternateContent xmlns:mc="http://schemas.openxmlformats.org/markup-compatibility/2006">
              <mc:Choice xmlns:v="urn:schemas-microsoft-com:vml" Requires="v">
                <p:oleObj spid="_x0000_s18469" name="Equation" r:id="rId5" imgW="418918" imgH="393529" progId="Equation.3">
                  <p:embed/>
                </p:oleObj>
              </mc:Choice>
              <mc:Fallback>
                <p:oleObj name="Equation" r:id="rId5" imgW="418918" imgH="393529" progId="Equation.3">
                  <p:embed/>
                  <p:pic>
                    <p:nvPicPr>
                      <p:cNvPr id="6" name="Object 7">
                        <a:extLst>
                          <a:ext uri="{FF2B5EF4-FFF2-40B4-BE49-F238E27FC236}">
                            <a16:creationId xmlns:a16="http://schemas.microsoft.com/office/drawing/2014/main" id="{FB6E18F7-0D2A-47B0-953B-426BBC3138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7939" y="3644901"/>
                        <a:ext cx="1368425" cy="1285875"/>
                      </a:xfrm>
                      <a:prstGeom prst="rect">
                        <a:avLst/>
                      </a:prstGeom>
                      <a:noFill/>
                      <a:ln w="57150" cmpd="thinThick">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10">
            <a:extLst>
              <a:ext uri="{FF2B5EF4-FFF2-40B4-BE49-F238E27FC236}">
                <a16:creationId xmlns:a16="http://schemas.microsoft.com/office/drawing/2014/main" id="{F0FF1B92-A798-4116-ABCC-D618E0B667B7}"/>
              </a:ext>
            </a:extLst>
          </p:cNvPr>
          <p:cNvSpPr>
            <a:spLocks noChangeArrowheads="1"/>
          </p:cNvSpPr>
          <p:nvPr/>
        </p:nvSpPr>
        <p:spPr bwMode="auto">
          <a:xfrm>
            <a:off x="7969250" y="3860801"/>
            <a:ext cx="1366838" cy="5191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pt-BR" altLang="pt-BR" sz="2800" b="1">
                <a:solidFill>
                  <a:srgbClr val="FF0000"/>
                </a:solidFill>
              </a:rPr>
              <a:t>V = </a:t>
            </a:r>
            <a:r>
              <a:rPr lang="el-GR" altLang="pt-BR" sz="2800" b="1">
                <a:solidFill>
                  <a:srgbClr val="FF0000"/>
                </a:solidFill>
              </a:rPr>
              <a:t>λ</a:t>
            </a:r>
            <a:r>
              <a:rPr lang="pt-BR" altLang="pt-BR" sz="2800" b="1">
                <a:solidFill>
                  <a:srgbClr val="FF0000"/>
                </a:solidFill>
              </a:rPr>
              <a:t>.f</a:t>
            </a:r>
          </a:p>
        </p:txBody>
      </p:sp>
      <p:sp>
        <p:nvSpPr>
          <p:cNvPr id="8" name="AutoShape 11">
            <a:extLst>
              <a:ext uri="{FF2B5EF4-FFF2-40B4-BE49-F238E27FC236}">
                <a16:creationId xmlns:a16="http://schemas.microsoft.com/office/drawing/2014/main" id="{62C60250-9DAA-44C8-8312-81FD74E89A48}"/>
              </a:ext>
            </a:extLst>
          </p:cNvPr>
          <p:cNvSpPr>
            <a:spLocks noChangeArrowheads="1"/>
          </p:cNvSpPr>
          <p:nvPr/>
        </p:nvSpPr>
        <p:spPr bwMode="auto">
          <a:xfrm>
            <a:off x="4152900" y="4005264"/>
            <a:ext cx="647700" cy="287337"/>
          </a:xfrm>
          <a:prstGeom prst="notchedRightArrow">
            <a:avLst>
              <a:gd name="adj1" fmla="val 50000"/>
              <a:gd name="adj2" fmla="val 56354"/>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pt-BR" altLang="pt-BR"/>
          </a:p>
        </p:txBody>
      </p:sp>
      <p:sp>
        <p:nvSpPr>
          <p:cNvPr id="9" name="AutoShape 12">
            <a:extLst>
              <a:ext uri="{FF2B5EF4-FFF2-40B4-BE49-F238E27FC236}">
                <a16:creationId xmlns:a16="http://schemas.microsoft.com/office/drawing/2014/main" id="{D4D25D21-8018-4728-97D1-0AAFFBF53F2B}"/>
              </a:ext>
            </a:extLst>
          </p:cNvPr>
          <p:cNvSpPr>
            <a:spLocks noChangeArrowheads="1"/>
          </p:cNvSpPr>
          <p:nvPr/>
        </p:nvSpPr>
        <p:spPr bwMode="auto">
          <a:xfrm>
            <a:off x="6888163" y="4005264"/>
            <a:ext cx="647700" cy="287337"/>
          </a:xfrm>
          <a:prstGeom prst="notchedRightArrow">
            <a:avLst>
              <a:gd name="adj1" fmla="val 50000"/>
              <a:gd name="adj2" fmla="val 56354"/>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pt-BR" altLang="pt-BR"/>
          </a:p>
        </p:txBody>
      </p:sp>
    </p:spTree>
    <p:extLst>
      <p:ext uri="{BB962C8B-B14F-4D97-AF65-F5344CB8AC3E}">
        <p14:creationId xmlns:p14="http://schemas.microsoft.com/office/powerpoint/2010/main" val="3627716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par>
                          <p:cTn id="13" fill="hold" nodeType="afterGroup">
                            <p:stCondLst>
                              <p:cond delay="500"/>
                            </p:stCondLst>
                            <p:childTnLst>
                              <p:par>
                                <p:cTn id="14" presetID="4"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par>
                          <p:cTn id="22" fill="hold" nodeType="afterGroup">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ipse 17">
            <a:extLst>
              <a:ext uri="{FF2B5EF4-FFF2-40B4-BE49-F238E27FC236}">
                <a16:creationId xmlns:a16="http://schemas.microsoft.com/office/drawing/2014/main" id="{0F65C0E8-D897-4350-992C-11A6EAA640A1}"/>
              </a:ext>
            </a:extLst>
          </p:cNvPr>
          <p:cNvSpPr/>
          <p:nvPr/>
        </p:nvSpPr>
        <p:spPr>
          <a:xfrm>
            <a:off x="5376681" y="5590356"/>
            <a:ext cx="2584809" cy="113571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Botão de ação: Filme 3">
            <a:hlinkClick r:id="rId3" action="ppaction://hlinkfile" highlightClick="1"/>
            <a:extLst>
              <a:ext uri="{FF2B5EF4-FFF2-40B4-BE49-F238E27FC236}">
                <a16:creationId xmlns:a16="http://schemas.microsoft.com/office/drawing/2014/main" id="{9988CC5E-3D8A-4BB4-ADAE-06507969E46E}"/>
              </a:ext>
            </a:extLst>
          </p:cNvPr>
          <p:cNvSpPr/>
          <p:nvPr/>
        </p:nvSpPr>
        <p:spPr>
          <a:xfrm>
            <a:off x="1761894" y="2932640"/>
            <a:ext cx="1214437" cy="928688"/>
          </a:xfrm>
          <a:prstGeom prst="actionButtonMovi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t-BR" dirty="0"/>
              <a:t>Massa-Mola</a:t>
            </a:r>
          </a:p>
        </p:txBody>
      </p:sp>
      <p:pic>
        <p:nvPicPr>
          <p:cNvPr id="5" name="Picture 3">
            <a:extLst>
              <a:ext uri="{FF2B5EF4-FFF2-40B4-BE49-F238E27FC236}">
                <a16:creationId xmlns:a16="http://schemas.microsoft.com/office/drawing/2014/main" id="{77DF5393-B1D8-4F9E-9E04-AC96A5B85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455" y="2289704"/>
            <a:ext cx="15001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www.infoescola.com/files/2009/08/mhs1.jpg">
            <a:extLst>
              <a:ext uri="{FF2B5EF4-FFF2-40B4-BE49-F238E27FC236}">
                <a16:creationId xmlns:a16="http://schemas.microsoft.com/office/drawing/2014/main" id="{056E0C63-1C2F-4C8B-AA5F-0012566274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6393" y="1932515"/>
            <a:ext cx="6215062"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o 3">
            <a:extLst>
              <a:ext uri="{FF2B5EF4-FFF2-40B4-BE49-F238E27FC236}">
                <a16:creationId xmlns:a16="http://schemas.microsoft.com/office/drawing/2014/main" id="{9437133D-3094-4882-9C17-D4489D1D02E2}"/>
              </a:ext>
            </a:extLst>
          </p:cNvPr>
          <p:cNvGrpSpPr>
            <a:grpSpLocks/>
          </p:cNvGrpSpPr>
          <p:nvPr/>
        </p:nvGrpSpPr>
        <p:grpSpPr bwMode="auto">
          <a:xfrm>
            <a:off x="1524000" y="214313"/>
            <a:ext cx="9144000" cy="863600"/>
            <a:chOff x="0" y="2443"/>
            <a:chExt cx="7615262" cy="863460"/>
          </a:xfrm>
        </p:grpSpPr>
        <p:sp>
          <p:nvSpPr>
            <p:cNvPr id="10" name="Retângulo de cantos arredondados 2">
              <a:extLst>
                <a:ext uri="{FF2B5EF4-FFF2-40B4-BE49-F238E27FC236}">
                  <a16:creationId xmlns:a16="http://schemas.microsoft.com/office/drawing/2014/main" id="{992A9D11-D6C6-422F-A741-119F837097B9}"/>
                </a:ext>
              </a:extLst>
            </p:cNvPr>
            <p:cNvSpPr/>
            <p:nvPr/>
          </p:nvSpPr>
          <p:spPr>
            <a:xfrm>
              <a:off x="0" y="2443"/>
              <a:ext cx="7615262" cy="863460"/>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1" name="Retângulo 10">
              <a:extLst>
                <a:ext uri="{FF2B5EF4-FFF2-40B4-BE49-F238E27FC236}">
                  <a16:creationId xmlns:a16="http://schemas.microsoft.com/office/drawing/2014/main" id="{06E929DF-EE0C-4463-9E2C-4065EAF0593A}"/>
                </a:ext>
              </a:extLst>
            </p:cNvPr>
            <p:cNvSpPr/>
            <p:nvPr/>
          </p:nvSpPr>
          <p:spPr>
            <a:xfrm>
              <a:off x="42307" y="45298"/>
              <a:ext cx="7530648" cy="777749"/>
            </a:xfrm>
            <a:prstGeom prst="rect">
              <a:avLst/>
            </a:prstGeom>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200">
                <a:lnSpc>
                  <a:spcPct val="90000"/>
                </a:lnSpc>
                <a:spcAft>
                  <a:spcPct val="35000"/>
                </a:spcAft>
                <a:defRPr/>
              </a:pPr>
              <a:r>
                <a:rPr lang="pt-BR" sz="2800" dirty="0"/>
                <a:t>Cinemática do Movimento Harmônico Simples (MHS)</a:t>
              </a:r>
            </a:p>
          </p:txBody>
        </p:sp>
      </p:grpSp>
      <p:sp>
        <p:nvSpPr>
          <p:cNvPr id="12" name="Retângulo de cantos arredondados 2">
            <a:extLst>
              <a:ext uri="{FF2B5EF4-FFF2-40B4-BE49-F238E27FC236}">
                <a16:creationId xmlns:a16="http://schemas.microsoft.com/office/drawing/2014/main" id="{992A9D11-D6C6-422F-A741-119F837097B9}"/>
              </a:ext>
            </a:extLst>
          </p:cNvPr>
          <p:cNvSpPr/>
          <p:nvPr/>
        </p:nvSpPr>
        <p:spPr bwMode="auto">
          <a:xfrm>
            <a:off x="2892887" y="1073029"/>
            <a:ext cx="6406225" cy="605032"/>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CaixaDeTexto 12"/>
          <p:cNvSpPr txBox="1"/>
          <p:nvPr/>
        </p:nvSpPr>
        <p:spPr>
          <a:xfrm>
            <a:off x="4770187" y="1193326"/>
            <a:ext cx="2651623" cy="369332"/>
          </a:xfrm>
          <a:prstGeom prst="rect">
            <a:avLst/>
          </a:prstGeom>
          <a:noFill/>
        </p:spPr>
        <p:txBody>
          <a:bodyPr wrap="none" rtlCol="0">
            <a:spAutoFit/>
          </a:bodyPr>
          <a:lstStyle/>
          <a:p>
            <a:r>
              <a:rPr lang="pt-BR" dirty="0"/>
              <a:t>OSCILADOR MASSA-MOLA</a:t>
            </a:r>
          </a:p>
        </p:txBody>
      </p:sp>
      <p:graphicFrame>
        <p:nvGraphicFramePr>
          <p:cNvPr id="16" name="Object 7">
            <a:extLst>
              <a:ext uri="{FF2B5EF4-FFF2-40B4-BE49-F238E27FC236}">
                <a16:creationId xmlns:a16="http://schemas.microsoft.com/office/drawing/2014/main" id="{245179D4-0DC2-4F79-92D2-362CD49D0243}"/>
              </a:ext>
            </a:extLst>
          </p:cNvPr>
          <p:cNvGraphicFramePr>
            <a:graphicFrameLocks noChangeAspect="1"/>
          </p:cNvGraphicFramePr>
          <p:nvPr>
            <p:extLst>
              <p:ext uri="{D42A27DB-BD31-4B8C-83A1-F6EECF244321}">
                <p14:modId xmlns:p14="http://schemas.microsoft.com/office/powerpoint/2010/main" val="3832699032"/>
              </p:ext>
            </p:extLst>
          </p:nvPr>
        </p:nvGraphicFramePr>
        <p:xfrm>
          <a:off x="4264322" y="4573362"/>
          <a:ext cx="1331913" cy="2116137"/>
        </p:xfrm>
        <a:graphic>
          <a:graphicData uri="http://schemas.openxmlformats.org/presentationml/2006/ole">
            <mc:AlternateContent xmlns:mc="http://schemas.openxmlformats.org/markup-compatibility/2006">
              <mc:Choice xmlns:v="urn:schemas-microsoft-com:vml" Requires="v">
                <p:oleObj spid="_x0000_s22564" name="Equação" r:id="rId6" imgW="647700" imgH="1028700" progId="Equation.3">
                  <p:embed/>
                </p:oleObj>
              </mc:Choice>
              <mc:Fallback>
                <p:oleObj name="Equação" r:id="rId6" imgW="647700" imgH="1028700" progId="Equation.3">
                  <p:embed/>
                  <p:pic>
                    <p:nvPicPr>
                      <p:cNvPr id="7" name="Object 7">
                        <a:extLst>
                          <a:ext uri="{FF2B5EF4-FFF2-40B4-BE49-F238E27FC236}">
                            <a16:creationId xmlns:a16="http://schemas.microsoft.com/office/drawing/2014/main" id="{840634EE-EFA3-4968-9298-F072D600F9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4322" y="4573362"/>
                        <a:ext cx="1331913"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8">
            <a:extLst>
              <a:ext uri="{FF2B5EF4-FFF2-40B4-BE49-F238E27FC236}">
                <a16:creationId xmlns:a16="http://schemas.microsoft.com/office/drawing/2014/main" id="{6FA0779B-0A38-4745-ADA2-2253285B71FC}"/>
              </a:ext>
            </a:extLst>
          </p:cNvPr>
          <p:cNvGraphicFramePr>
            <a:graphicFrameLocks noChangeAspect="1"/>
          </p:cNvGraphicFramePr>
          <p:nvPr>
            <p:extLst>
              <p:ext uri="{D42A27DB-BD31-4B8C-83A1-F6EECF244321}">
                <p14:modId xmlns:p14="http://schemas.microsoft.com/office/powerpoint/2010/main" val="3216696132"/>
              </p:ext>
            </p:extLst>
          </p:nvPr>
        </p:nvGraphicFramePr>
        <p:xfrm>
          <a:off x="5826235" y="4817044"/>
          <a:ext cx="1349375" cy="1628775"/>
        </p:xfrm>
        <a:graphic>
          <a:graphicData uri="http://schemas.openxmlformats.org/presentationml/2006/ole">
            <mc:AlternateContent xmlns:mc="http://schemas.openxmlformats.org/markup-compatibility/2006">
              <mc:Choice xmlns:v="urn:schemas-microsoft-com:vml" Requires="v">
                <p:oleObj spid="_x0000_s22565" name="Equação" r:id="rId8" imgW="736600" imgH="889000" progId="Equation.3">
                  <p:embed/>
                </p:oleObj>
              </mc:Choice>
              <mc:Fallback>
                <p:oleObj name="Equação" r:id="rId8" imgW="736600" imgH="889000" progId="Equation.3">
                  <p:embed/>
                  <p:pic>
                    <p:nvPicPr>
                      <p:cNvPr id="8" name="Object 8">
                        <a:extLst>
                          <a:ext uri="{FF2B5EF4-FFF2-40B4-BE49-F238E27FC236}">
                            <a16:creationId xmlns:a16="http://schemas.microsoft.com/office/drawing/2014/main" id="{5F26B5AB-9A34-4803-A16B-B1E12D9380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6235" y="4817044"/>
                        <a:ext cx="13493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2301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a:extLst>
              <a:ext uri="{FF2B5EF4-FFF2-40B4-BE49-F238E27FC236}">
                <a16:creationId xmlns:a16="http://schemas.microsoft.com/office/drawing/2014/main" id="{54B5B503-B571-4646-A781-801315B06CBE}"/>
              </a:ext>
            </a:extLst>
          </p:cNvPr>
          <p:cNvSpPr>
            <a:spLocks noGrp="1"/>
          </p:cNvSpPr>
          <p:nvPr>
            <p:ph type="title"/>
          </p:nvPr>
        </p:nvSpPr>
        <p:spPr>
          <a:xfrm>
            <a:off x="1631951" y="115889"/>
            <a:ext cx="5616575" cy="642937"/>
          </a:xfrm>
          <a:prstGeom prst="roundRect">
            <a:avLst/>
          </a:prstGeom>
          <a:solidFill>
            <a:schemeClr val="accent6">
              <a:lumMod val="40000"/>
              <a:lumOff val="60000"/>
            </a:schemeClr>
          </a:solidFill>
        </p:spPr>
        <p:txBody>
          <a:bodyPr/>
          <a:lstStyle/>
          <a:p>
            <a:pPr>
              <a:defRPr/>
            </a:pPr>
            <a:r>
              <a:rPr lang="pt-BR" sz="2800" b="1" dirty="0">
                <a:solidFill>
                  <a:schemeClr val="accent6">
                    <a:lumMod val="75000"/>
                  </a:schemeClr>
                </a:solidFill>
              </a:rPr>
              <a:t>Gráficos do MHS – Posição x tempo</a:t>
            </a:r>
          </a:p>
        </p:txBody>
      </p:sp>
      <p:sp>
        <p:nvSpPr>
          <p:cNvPr id="4" name="Espaço Reservado para Número de Slide 3">
            <a:extLst>
              <a:ext uri="{FF2B5EF4-FFF2-40B4-BE49-F238E27FC236}">
                <a16:creationId xmlns:a16="http://schemas.microsoft.com/office/drawing/2014/main" id="{D5BC4CBE-2E51-4067-887F-CAC1CF3FDFE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0D3AF3-BFAD-4CBD-A73F-7696ED6726D9}" type="slidenum">
              <a:rPr lang="pt-BR" altLang="en-US">
                <a:solidFill>
                  <a:srgbClr val="898989"/>
                </a:solidFill>
                <a:latin typeface="Calibri" panose="020F0502020204030204" pitchFamily="34" charset="0"/>
              </a:rPr>
              <a:pPr eaLnBrk="1" hangingPunct="1"/>
              <a:t>14</a:t>
            </a:fld>
            <a:endParaRPr lang="pt-BR" altLang="en-US">
              <a:solidFill>
                <a:srgbClr val="898989"/>
              </a:solidFill>
              <a:latin typeface="Calibri" panose="020F0502020204030204" pitchFamily="34" charset="0"/>
            </a:endParaRPr>
          </a:p>
        </p:txBody>
      </p:sp>
      <p:pic>
        <p:nvPicPr>
          <p:cNvPr id="16388" name="Picture 1">
            <a:extLst>
              <a:ext uri="{FF2B5EF4-FFF2-40B4-BE49-F238E27FC236}">
                <a16:creationId xmlns:a16="http://schemas.microsoft.com/office/drawing/2014/main" id="{AE4C557E-3F19-42F1-BCCF-D4AE47A1D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38213"/>
            <a:ext cx="3538538"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a:extLst>
              <a:ext uri="{FF2B5EF4-FFF2-40B4-BE49-F238E27FC236}">
                <a16:creationId xmlns:a16="http://schemas.microsoft.com/office/drawing/2014/main" id="{7CA664E5-693E-46E9-9587-BD14916F6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2139950"/>
            <a:ext cx="54229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tângulo 9">
            <a:extLst>
              <a:ext uri="{FF2B5EF4-FFF2-40B4-BE49-F238E27FC236}">
                <a16:creationId xmlns:a16="http://schemas.microsoft.com/office/drawing/2014/main" id="{255B62FC-F2B3-42BC-B100-98370799F07B}"/>
              </a:ext>
            </a:extLst>
          </p:cNvPr>
          <p:cNvSpPr>
            <a:spLocks noChangeArrowheads="1"/>
          </p:cNvSpPr>
          <p:nvPr/>
        </p:nvSpPr>
        <p:spPr bwMode="auto">
          <a:xfrm>
            <a:off x="5232400" y="5373688"/>
            <a:ext cx="4787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ctr" hangingPunct="1"/>
            <a:r>
              <a:rPr lang="pt-BR" altLang="pt-BR" sz="1000">
                <a:solidFill>
                  <a:srgbClr val="000000"/>
                </a:solidFill>
              </a:rPr>
              <a:t>Imagens: SEE-PE, redesenhado a partir de ilustração de Autor Desconhecido.</a:t>
            </a:r>
          </a:p>
        </p:txBody>
      </p:sp>
    </p:spTree>
    <p:extLst>
      <p:ext uri="{BB962C8B-B14F-4D97-AF65-F5344CB8AC3E}">
        <p14:creationId xmlns:p14="http://schemas.microsoft.com/office/powerpoint/2010/main" val="734926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4C47C5DE-C2E5-4B0A-99F2-D86DEEB3F01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052204-F219-4EEA-A328-74502CE51EFB}" type="slidenum">
              <a:rPr lang="pt-BR" altLang="en-US">
                <a:solidFill>
                  <a:srgbClr val="898989"/>
                </a:solidFill>
                <a:latin typeface="Calibri" panose="020F0502020204030204" pitchFamily="34" charset="0"/>
              </a:rPr>
              <a:pPr eaLnBrk="1" hangingPunct="1"/>
              <a:t>15</a:t>
            </a:fld>
            <a:endParaRPr lang="pt-BR" altLang="en-US">
              <a:solidFill>
                <a:srgbClr val="898989"/>
              </a:solidFill>
              <a:latin typeface="Calibri" panose="020F0502020204030204" pitchFamily="34" charset="0"/>
            </a:endParaRPr>
          </a:p>
        </p:txBody>
      </p:sp>
      <p:sp>
        <p:nvSpPr>
          <p:cNvPr id="15365" name="Título 1">
            <a:extLst>
              <a:ext uri="{FF2B5EF4-FFF2-40B4-BE49-F238E27FC236}">
                <a16:creationId xmlns:a16="http://schemas.microsoft.com/office/drawing/2014/main" id="{6BC700CA-5E5D-4C0D-87FE-230C7082E3C5}"/>
              </a:ext>
            </a:extLst>
          </p:cNvPr>
          <p:cNvSpPr>
            <a:spLocks noGrp="1"/>
          </p:cNvSpPr>
          <p:nvPr>
            <p:ph type="title"/>
          </p:nvPr>
        </p:nvSpPr>
        <p:spPr>
          <a:xfrm>
            <a:off x="1624013" y="142875"/>
            <a:ext cx="5264150" cy="642938"/>
          </a:xfrm>
          <a:prstGeom prst="roundRect">
            <a:avLst/>
          </a:prstGeom>
          <a:solidFill>
            <a:schemeClr val="accent6">
              <a:lumMod val="60000"/>
              <a:lumOff val="40000"/>
            </a:schemeClr>
          </a:solidFill>
          <a:ln w="38100">
            <a:solidFill>
              <a:schemeClr val="accent2">
                <a:lumMod val="50000"/>
              </a:schemeClr>
            </a:solidFill>
          </a:ln>
        </p:spPr>
        <p:txBody>
          <a:bodyPr/>
          <a:lstStyle/>
          <a:p>
            <a:pPr algn="just">
              <a:defRPr/>
            </a:pPr>
            <a:r>
              <a:rPr lang="pt-BR" sz="2400" b="1" dirty="0">
                <a:solidFill>
                  <a:schemeClr val="accent6">
                    <a:lumMod val="75000"/>
                  </a:schemeClr>
                </a:solidFill>
              </a:rPr>
              <a:t>Gráficos do MHS – velocidade x tempo</a:t>
            </a:r>
          </a:p>
        </p:txBody>
      </p:sp>
      <p:pic>
        <p:nvPicPr>
          <p:cNvPr id="17412" name="Picture 1">
            <a:extLst>
              <a:ext uri="{FF2B5EF4-FFF2-40B4-BE49-F238E27FC236}">
                <a16:creationId xmlns:a16="http://schemas.microsoft.com/office/drawing/2014/main" id="{2677954C-8305-4B3A-BCE5-952D2C7AC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38213"/>
            <a:ext cx="3538538"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
            <a:extLst>
              <a:ext uri="{FF2B5EF4-FFF2-40B4-BE49-F238E27FC236}">
                <a16:creationId xmlns:a16="http://schemas.microsoft.com/office/drawing/2014/main" id="{063129C6-2089-498F-93AC-41E8884CC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100" y="2133600"/>
            <a:ext cx="54229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tângulo 8">
            <a:extLst>
              <a:ext uri="{FF2B5EF4-FFF2-40B4-BE49-F238E27FC236}">
                <a16:creationId xmlns:a16="http://schemas.microsoft.com/office/drawing/2014/main" id="{F464AD03-94C5-4907-84AD-6D3CCC0023D4}"/>
              </a:ext>
            </a:extLst>
          </p:cNvPr>
          <p:cNvSpPr>
            <a:spLocks noChangeArrowheads="1"/>
          </p:cNvSpPr>
          <p:nvPr/>
        </p:nvSpPr>
        <p:spPr bwMode="auto">
          <a:xfrm>
            <a:off x="5232400" y="5373688"/>
            <a:ext cx="4787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ctr" hangingPunct="1"/>
            <a:r>
              <a:rPr lang="pt-BR" altLang="pt-BR" sz="1000">
                <a:solidFill>
                  <a:srgbClr val="000000"/>
                </a:solidFill>
              </a:rPr>
              <a:t>Imagens: SEE-PE, redesenhado a partir de ilustração de Autor Desconhecido.</a:t>
            </a:r>
          </a:p>
        </p:txBody>
      </p:sp>
    </p:spTree>
    <p:extLst>
      <p:ext uri="{BB962C8B-B14F-4D97-AF65-F5344CB8AC3E}">
        <p14:creationId xmlns:p14="http://schemas.microsoft.com/office/powerpoint/2010/main" val="3775917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394B1647-CF4A-4074-9E08-41E95B7135C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E071E3-995D-442C-85D3-FD421A4D3BE9}" type="slidenum">
              <a:rPr lang="pt-BR" altLang="en-US">
                <a:solidFill>
                  <a:srgbClr val="898989"/>
                </a:solidFill>
                <a:latin typeface="Calibri" panose="020F0502020204030204" pitchFamily="34" charset="0"/>
              </a:rPr>
              <a:pPr eaLnBrk="1" hangingPunct="1"/>
              <a:t>16</a:t>
            </a:fld>
            <a:endParaRPr lang="pt-BR" altLang="en-US">
              <a:solidFill>
                <a:srgbClr val="898989"/>
              </a:solidFill>
              <a:latin typeface="Calibri" panose="020F0502020204030204" pitchFamily="34" charset="0"/>
            </a:endParaRPr>
          </a:p>
        </p:txBody>
      </p:sp>
      <p:sp>
        <p:nvSpPr>
          <p:cNvPr id="16388" name="Título 1">
            <a:extLst>
              <a:ext uri="{FF2B5EF4-FFF2-40B4-BE49-F238E27FC236}">
                <a16:creationId xmlns:a16="http://schemas.microsoft.com/office/drawing/2014/main" id="{92CB8927-C0F4-4CA5-8E3A-E3B996AD96FC}"/>
              </a:ext>
            </a:extLst>
          </p:cNvPr>
          <p:cNvSpPr>
            <a:spLocks noGrp="1"/>
          </p:cNvSpPr>
          <p:nvPr>
            <p:ph type="title"/>
          </p:nvPr>
        </p:nvSpPr>
        <p:spPr>
          <a:xfrm>
            <a:off x="1624014" y="142875"/>
            <a:ext cx="5119687" cy="642938"/>
          </a:xfrm>
          <a:prstGeom prst="roundRect">
            <a:avLst/>
          </a:prstGeom>
          <a:solidFill>
            <a:schemeClr val="accent6">
              <a:lumMod val="60000"/>
              <a:lumOff val="40000"/>
            </a:schemeClr>
          </a:solidFill>
          <a:ln>
            <a:solidFill>
              <a:schemeClr val="accent6">
                <a:lumMod val="60000"/>
                <a:lumOff val="40000"/>
              </a:schemeClr>
            </a:solidFill>
          </a:ln>
        </p:spPr>
        <p:txBody>
          <a:bodyPr/>
          <a:lstStyle/>
          <a:p>
            <a:pPr algn="just">
              <a:defRPr/>
            </a:pPr>
            <a:r>
              <a:rPr lang="pt-BR" sz="2400" b="1" dirty="0">
                <a:solidFill>
                  <a:schemeClr val="accent6">
                    <a:lumMod val="75000"/>
                  </a:schemeClr>
                </a:solidFill>
                <a:effectLst>
                  <a:outerShdw blurRad="38100" dist="38100" dir="2700000" algn="tl">
                    <a:srgbClr val="000000">
                      <a:alpha val="43137"/>
                    </a:srgbClr>
                  </a:outerShdw>
                </a:effectLst>
              </a:rPr>
              <a:t>Gráficos do MHS – aceleração x tempo</a:t>
            </a:r>
          </a:p>
        </p:txBody>
      </p:sp>
      <p:pic>
        <p:nvPicPr>
          <p:cNvPr id="18436" name="Picture 1">
            <a:extLst>
              <a:ext uri="{FF2B5EF4-FFF2-40B4-BE49-F238E27FC236}">
                <a16:creationId xmlns:a16="http://schemas.microsoft.com/office/drawing/2014/main" id="{99DA5FAA-76AC-4699-BE4C-DAB5CC3BA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36626"/>
            <a:ext cx="3538538"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
            <a:extLst>
              <a:ext uri="{FF2B5EF4-FFF2-40B4-BE49-F238E27FC236}">
                <a16:creationId xmlns:a16="http://schemas.microsoft.com/office/drawing/2014/main" id="{AC6A1037-5DBC-4026-9B3E-8AB284BA1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100" y="2133600"/>
            <a:ext cx="54229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tângulo 8">
            <a:extLst>
              <a:ext uri="{FF2B5EF4-FFF2-40B4-BE49-F238E27FC236}">
                <a16:creationId xmlns:a16="http://schemas.microsoft.com/office/drawing/2014/main" id="{192B541B-F80A-48FC-A4B0-36E851BB66AE}"/>
              </a:ext>
            </a:extLst>
          </p:cNvPr>
          <p:cNvSpPr>
            <a:spLocks noChangeArrowheads="1"/>
          </p:cNvSpPr>
          <p:nvPr/>
        </p:nvSpPr>
        <p:spPr bwMode="auto">
          <a:xfrm>
            <a:off x="5232400" y="5373688"/>
            <a:ext cx="4787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ctr" hangingPunct="1"/>
            <a:r>
              <a:rPr lang="pt-BR" altLang="pt-BR" sz="1000">
                <a:solidFill>
                  <a:srgbClr val="000000"/>
                </a:solidFill>
              </a:rPr>
              <a:t>Imagens: SEE-PE, redesenhado a partir de ilustração de Autor Desconhecido.</a:t>
            </a:r>
          </a:p>
        </p:txBody>
      </p:sp>
    </p:spTree>
    <p:extLst>
      <p:ext uri="{BB962C8B-B14F-4D97-AF65-F5344CB8AC3E}">
        <p14:creationId xmlns:p14="http://schemas.microsoft.com/office/powerpoint/2010/main" val="94844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6C6C66F-991A-440D-BDAE-F7A3775C4D1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27E17C-20F2-47DA-A0E9-0C9E42A99691}" type="slidenum">
              <a:rPr lang="pt-BR" altLang="en-US">
                <a:solidFill>
                  <a:srgbClr val="898989"/>
                </a:solidFill>
                <a:latin typeface="Calibri" panose="020F0502020204030204" pitchFamily="34" charset="0"/>
              </a:rPr>
              <a:pPr eaLnBrk="1" hangingPunct="1"/>
              <a:t>17</a:t>
            </a:fld>
            <a:endParaRPr lang="pt-BR" altLang="en-US">
              <a:solidFill>
                <a:srgbClr val="898989"/>
              </a:solidFill>
              <a:latin typeface="Calibri" panose="020F0502020204030204" pitchFamily="34" charset="0"/>
            </a:endParaRPr>
          </a:p>
        </p:txBody>
      </p:sp>
      <p:sp>
        <p:nvSpPr>
          <p:cNvPr id="15363" name="Rectangle 2">
            <a:extLst>
              <a:ext uri="{FF2B5EF4-FFF2-40B4-BE49-F238E27FC236}">
                <a16:creationId xmlns:a16="http://schemas.microsoft.com/office/drawing/2014/main" id="{00EEF479-C1F0-4049-8C2B-16A345D6347E}"/>
              </a:ext>
            </a:extLst>
          </p:cNvPr>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ltLang="pt-BR"/>
          </a:p>
        </p:txBody>
      </p:sp>
      <p:sp>
        <p:nvSpPr>
          <p:cNvPr id="15364" name="Rectangle 3">
            <a:extLst>
              <a:ext uri="{FF2B5EF4-FFF2-40B4-BE49-F238E27FC236}">
                <a16:creationId xmlns:a16="http://schemas.microsoft.com/office/drawing/2014/main" id="{470C9991-6492-41A3-941B-7EB01AFC4D0C}"/>
              </a:ext>
            </a:extLst>
          </p:cNvPr>
          <p:cNvSpPr>
            <a:spLocks noChangeArrowheads="1"/>
          </p:cNvSpPr>
          <p:nvPr/>
        </p:nvSpPr>
        <p:spPr bwMode="auto">
          <a:xfrm>
            <a:off x="1524001" y="4630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pt-BR"/>
          </a:p>
        </p:txBody>
      </p:sp>
      <p:sp>
        <p:nvSpPr>
          <p:cNvPr id="2058" name="Rectangle 6">
            <a:extLst>
              <a:ext uri="{FF2B5EF4-FFF2-40B4-BE49-F238E27FC236}">
                <a16:creationId xmlns:a16="http://schemas.microsoft.com/office/drawing/2014/main" id="{2AA86308-765C-4E6E-83CB-14B2BA600D9B}"/>
              </a:ext>
            </a:extLst>
          </p:cNvPr>
          <p:cNvSpPr>
            <a:spLocks noChangeArrowheads="1"/>
          </p:cNvSpPr>
          <p:nvPr/>
        </p:nvSpPr>
        <p:spPr bwMode="auto">
          <a:xfrm>
            <a:off x="1616366" y="1265238"/>
            <a:ext cx="8772525" cy="1803400"/>
          </a:xfrm>
          <a:prstGeom prst="roundRect">
            <a:avLst/>
          </a:prstGeom>
          <a:ln/>
        </p:spPr>
        <p:style>
          <a:lnRef idx="2">
            <a:schemeClr val="accent2"/>
          </a:lnRef>
          <a:fillRef idx="1">
            <a:schemeClr val="lt1"/>
          </a:fillRef>
          <a:effectRef idx="0">
            <a:schemeClr val="accent2"/>
          </a:effectRef>
          <a:fontRef idx="minor">
            <a:schemeClr val="dk1"/>
          </a:fontRef>
        </p:style>
        <p:txBody>
          <a:bodyPr anchor="ctr">
            <a:spAutoFit/>
          </a:bodyPr>
          <a:lstStyle/>
          <a:p>
            <a:pPr algn="just" eaLnBrk="0" hangingPunct="0">
              <a:buFontTx/>
              <a:buChar char="•"/>
              <a:tabLst>
                <a:tab pos="228600" algn="l"/>
              </a:tabLst>
              <a:defRPr/>
            </a:pPr>
            <a:r>
              <a:rPr lang="pt-BR" sz="2000" b="1" dirty="0">
                <a:cs typeface="Times New Roman" pitchFamily="18" charset="0"/>
              </a:rPr>
              <a:t>Elongação (x):</a:t>
            </a:r>
            <a:r>
              <a:rPr lang="pt-BR" sz="2000" dirty="0">
                <a:cs typeface="Times New Roman" pitchFamily="18" charset="0"/>
              </a:rPr>
              <a:t> número real que indica a posição do objeto oscilante; corresponde à abscissa do ponto </a:t>
            </a:r>
            <a:r>
              <a:rPr lang="pt-BR" sz="2000" b="1" dirty="0">
                <a:cs typeface="Times New Roman" pitchFamily="18" charset="0"/>
              </a:rPr>
              <a:t>P</a:t>
            </a:r>
            <a:r>
              <a:rPr lang="pt-BR" sz="2000" dirty="0">
                <a:cs typeface="Times New Roman" pitchFamily="18" charset="0"/>
              </a:rPr>
              <a:t> no eixo </a:t>
            </a:r>
            <a:r>
              <a:rPr lang="pt-BR" sz="2000" b="1" dirty="0" err="1">
                <a:cs typeface="Times New Roman" pitchFamily="18" charset="0"/>
              </a:rPr>
              <a:t>Ox</a:t>
            </a:r>
            <a:r>
              <a:rPr lang="pt-BR" sz="2000" dirty="0">
                <a:cs typeface="Times New Roman" pitchFamily="18" charset="0"/>
              </a:rPr>
              <a:t>. </a:t>
            </a:r>
            <a:endParaRPr lang="pt-BR" sz="2000" dirty="0"/>
          </a:p>
          <a:p>
            <a:pPr algn="just" eaLnBrk="0" hangingPunct="0">
              <a:buFontTx/>
              <a:buChar char="•"/>
              <a:tabLst>
                <a:tab pos="228600" algn="l"/>
              </a:tabLst>
              <a:defRPr/>
            </a:pPr>
            <a:r>
              <a:rPr lang="pt-BR" sz="2000" b="1" dirty="0">
                <a:cs typeface="Times New Roman" pitchFamily="18" charset="0"/>
              </a:rPr>
              <a:t>Amplitude (A):</a:t>
            </a:r>
            <a:r>
              <a:rPr lang="pt-BR" sz="2000" dirty="0">
                <a:cs typeface="Times New Roman" pitchFamily="18" charset="0"/>
              </a:rPr>
              <a:t> a maior elongação apresentada pelo objeto oscilante; corresponde ao raio do M.C.U.</a:t>
            </a:r>
            <a:endParaRPr lang="pt-BR" sz="2000" dirty="0"/>
          </a:p>
          <a:p>
            <a:pPr algn="just" eaLnBrk="0" hangingPunct="0">
              <a:buFontTx/>
              <a:buChar char="•"/>
              <a:tabLst>
                <a:tab pos="228600" algn="l"/>
              </a:tabLst>
              <a:defRPr/>
            </a:pPr>
            <a:r>
              <a:rPr lang="pt-BR" sz="2000" b="1" dirty="0">
                <a:cs typeface="Times New Roman" pitchFamily="18" charset="0"/>
              </a:rPr>
              <a:t>Ângulo de Fase (</a:t>
            </a:r>
            <a:r>
              <a:rPr lang="pt-BR" sz="2000" b="1" dirty="0">
                <a:cs typeface="Times New Roman" pitchFamily="18" charset="0"/>
                <a:sym typeface="Symbol" pitchFamily="18" charset="2"/>
              </a:rPr>
              <a:t></a:t>
            </a:r>
            <a:r>
              <a:rPr lang="pt-BR" sz="2000" b="1" dirty="0">
                <a:cs typeface="Times New Roman" pitchFamily="18" charset="0"/>
              </a:rPr>
              <a:t>):</a:t>
            </a:r>
            <a:r>
              <a:rPr lang="pt-BR" sz="2000" dirty="0">
                <a:cs typeface="Times New Roman" pitchFamily="18" charset="0"/>
                <a:sym typeface="Symbol" pitchFamily="18" charset="2"/>
              </a:rPr>
              <a:t> posição</a:t>
            </a:r>
            <a:r>
              <a:rPr lang="pt-BR" sz="2000" b="1" dirty="0">
                <a:cs typeface="Times New Roman" pitchFamily="18" charset="0"/>
                <a:sym typeface="Symbol" pitchFamily="18" charset="2"/>
              </a:rPr>
              <a:t> </a:t>
            </a:r>
            <a:r>
              <a:rPr lang="pt-BR" sz="2000" dirty="0">
                <a:cs typeface="Times New Roman" pitchFamily="18" charset="0"/>
                <a:sym typeface="Symbol" pitchFamily="18" charset="2"/>
              </a:rPr>
              <a:t>angular do ponto </a:t>
            </a:r>
            <a:r>
              <a:rPr lang="pt-BR" sz="2000" b="1" dirty="0">
                <a:cs typeface="Times New Roman" pitchFamily="18" charset="0"/>
                <a:sym typeface="Symbol" pitchFamily="18" charset="2"/>
              </a:rPr>
              <a:t>P</a:t>
            </a:r>
            <a:r>
              <a:rPr lang="pt-BR" sz="2000" dirty="0">
                <a:cs typeface="Times New Roman" pitchFamily="18" charset="0"/>
                <a:sym typeface="Symbol" pitchFamily="18" charset="2"/>
              </a:rPr>
              <a:t> no M.C.U.</a:t>
            </a:r>
            <a:endParaRPr lang="pt-BR" sz="2000" b="1" dirty="0">
              <a:cs typeface="Times New Roman" pitchFamily="18" charset="0"/>
              <a:sym typeface="Symbol" pitchFamily="18" charset="2"/>
            </a:endParaRPr>
          </a:p>
        </p:txBody>
      </p:sp>
      <p:pic>
        <p:nvPicPr>
          <p:cNvPr id="15366" name="Picture 1">
            <a:extLst>
              <a:ext uri="{FF2B5EF4-FFF2-40B4-BE49-F238E27FC236}">
                <a16:creationId xmlns:a16="http://schemas.microsoft.com/office/drawing/2014/main" id="{D442173F-5171-4617-9E4E-C591C57F1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503" y="3360737"/>
            <a:ext cx="4032250" cy="348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tângulo 19">
            <a:extLst>
              <a:ext uri="{FF2B5EF4-FFF2-40B4-BE49-F238E27FC236}">
                <a16:creationId xmlns:a16="http://schemas.microsoft.com/office/drawing/2014/main" id="{66057D46-DB30-4A33-BE9E-28DF43CB0C27}"/>
              </a:ext>
            </a:extLst>
          </p:cNvPr>
          <p:cNvSpPr>
            <a:spLocks noChangeArrowheads="1"/>
          </p:cNvSpPr>
          <p:nvPr/>
        </p:nvSpPr>
        <p:spPr bwMode="auto">
          <a:xfrm rot="16200000">
            <a:off x="6896894" y="4902994"/>
            <a:ext cx="2916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ctr" hangingPunct="1"/>
            <a:r>
              <a:rPr lang="pt-BR" altLang="pt-BR" sz="1000" dirty="0">
                <a:solidFill>
                  <a:srgbClr val="000000"/>
                </a:solidFill>
              </a:rPr>
              <a:t>Imagem: SEE-PE, redesenhado a partir de ilustração de Autor Desconhecido.</a:t>
            </a:r>
          </a:p>
        </p:txBody>
      </p:sp>
      <p:sp>
        <p:nvSpPr>
          <p:cNvPr id="8" name="Retângulo de cantos arredondados 2">
            <a:extLst>
              <a:ext uri="{FF2B5EF4-FFF2-40B4-BE49-F238E27FC236}">
                <a16:creationId xmlns:a16="http://schemas.microsoft.com/office/drawing/2014/main" id="{992A9D11-D6C6-422F-A741-119F837097B9}"/>
              </a:ext>
            </a:extLst>
          </p:cNvPr>
          <p:cNvSpPr/>
          <p:nvPr/>
        </p:nvSpPr>
        <p:spPr bwMode="auto">
          <a:xfrm>
            <a:off x="2892887" y="262846"/>
            <a:ext cx="6406225" cy="605032"/>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9" name="CaixaDeTexto 8"/>
          <p:cNvSpPr txBox="1"/>
          <p:nvPr/>
        </p:nvSpPr>
        <p:spPr>
          <a:xfrm>
            <a:off x="4705101" y="380696"/>
            <a:ext cx="2651623" cy="369332"/>
          </a:xfrm>
          <a:prstGeom prst="rect">
            <a:avLst/>
          </a:prstGeom>
          <a:noFill/>
        </p:spPr>
        <p:txBody>
          <a:bodyPr wrap="none" rtlCol="0">
            <a:spAutoFit/>
          </a:bodyPr>
          <a:lstStyle/>
          <a:p>
            <a:r>
              <a:rPr lang="pt-BR" dirty="0"/>
              <a:t>OSCILADOR MASSA-MOLA</a:t>
            </a:r>
          </a:p>
        </p:txBody>
      </p:sp>
    </p:spTree>
    <p:extLst>
      <p:ext uri="{BB962C8B-B14F-4D97-AF65-F5344CB8AC3E}">
        <p14:creationId xmlns:p14="http://schemas.microsoft.com/office/powerpoint/2010/main" val="2131603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3">
            <a:extLst>
              <a:ext uri="{FF2B5EF4-FFF2-40B4-BE49-F238E27FC236}">
                <a16:creationId xmlns:a16="http://schemas.microsoft.com/office/drawing/2014/main" id="{4FA98E30-A2CB-4756-AE2D-2C9381316A4E}"/>
              </a:ext>
            </a:extLst>
          </p:cNvPr>
          <p:cNvGraphicFramePr>
            <a:graphicFrameLocks noChangeAspect="1"/>
          </p:cNvGraphicFramePr>
          <p:nvPr/>
        </p:nvGraphicFramePr>
        <p:xfrm>
          <a:off x="6743700" y="1571626"/>
          <a:ext cx="3048000" cy="822325"/>
        </p:xfrm>
        <a:graphic>
          <a:graphicData uri="http://schemas.openxmlformats.org/presentationml/2006/ole">
            <mc:AlternateContent xmlns:mc="http://schemas.openxmlformats.org/markup-compatibility/2006">
              <mc:Choice xmlns:v="urn:schemas-microsoft-com:vml" Requires="v">
                <p:oleObj spid="_x0000_s12344" name="Equação" r:id="rId3" imgW="875920" imgH="215806" progId="Equation.3">
                  <p:embed/>
                </p:oleObj>
              </mc:Choice>
              <mc:Fallback>
                <p:oleObj name="Equação" r:id="rId3" imgW="875920" imgH="215806" progId="Equation.3">
                  <p:embed/>
                  <p:pic>
                    <p:nvPicPr>
                      <p:cNvPr id="4" name="Object 43">
                        <a:extLst>
                          <a:ext uri="{FF2B5EF4-FFF2-40B4-BE49-F238E27FC236}">
                            <a16:creationId xmlns:a16="http://schemas.microsoft.com/office/drawing/2014/main" id="{4FA98E30-A2CB-4756-AE2D-2C9381316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700" y="1571626"/>
                        <a:ext cx="3048000"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4">
            <a:extLst>
              <a:ext uri="{FF2B5EF4-FFF2-40B4-BE49-F238E27FC236}">
                <a16:creationId xmlns:a16="http://schemas.microsoft.com/office/drawing/2014/main" id="{DB098F91-BC59-46AB-A5EA-FBFF71CC0A26}"/>
              </a:ext>
            </a:extLst>
          </p:cNvPr>
          <p:cNvGraphicFramePr>
            <a:graphicFrameLocks noChangeAspect="1"/>
          </p:cNvGraphicFramePr>
          <p:nvPr/>
        </p:nvGraphicFramePr>
        <p:xfrm>
          <a:off x="6959601" y="2708275"/>
          <a:ext cx="2651125" cy="871538"/>
        </p:xfrm>
        <a:graphic>
          <a:graphicData uri="http://schemas.openxmlformats.org/presentationml/2006/ole">
            <mc:AlternateContent xmlns:mc="http://schemas.openxmlformats.org/markup-compatibility/2006">
              <mc:Choice xmlns:v="urn:schemas-microsoft-com:vml" Requires="v">
                <p:oleObj spid="_x0000_s12345" name="Equação" r:id="rId5" imgW="761669" imgH="228501" progId="Equation.3">
                  <p:embed/>
                </p:oleObj>
              </mc:Choice>
              <mc:Fallback>
                <p:oleObj name="Equação" r:id="rId5" imgW="761669" imgH="228501" progId="Equation.3">
                  <p:embed/>
                  <p:pic>
                    <p:nvPicPr>
                      <p:cNvPr id="5" name="Object 44">
                        <a:extLst>
                          <a:ext uri="{FF2B5EF4-FFF2-40B4-BE49-F238E27FC236}">
                            <a16:creationId xmlns:a16="http://schemas.microsoft.com/office/drawing/2014/main" id="{DB098F91-BC59-46AB-A5EA-FBFF71CC0A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9601" y="2708275"/>
                        <a:ext cx="2651125"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upo 26">
            <a:extLst>
              <a:ext uri="{FF2B5EF4-FFF2-40B4-BE49-F238E27FC236}">
                <a16:creationId xmlns:a16="http://schemas.microsoft.com/office/drawing/2014/main" id="{F06DB98F-CBDE-46F1-8B35-C5EAE055CA49}"/>
              </a:ext>
            </a:extLst>
          </p:cNvPr>
          <p:cNvGrpSpPr>
            <a:grpSpLocks/>
          </p:cNvGrpSpPr>
          <p:nvPr/>
        </p:nvGrpSpPr>
        <p:grpSpPr bwMode="auto">
          <a:xfrm>
            <a:off x="6211889" y="4198939"/>
            <a:ext cx="4105275" cy="1011237"/>
            <a:chOff x="4071934" y="3929066"/>
            <a:chExt cx="4903788" cy="1576234"/>
          </a:xfrm>
        </p:grpSpPr>
        <p:graphicFrame>
          <p:nvGraphicFramePr>
            <p:cNvPr id="2052" name="Object 45">
              <a:extLst>
                <a:ext uri="{FF2B5EF4-FFF2-40B4-BE49-F238E27FC236}">
                  <a16:creationId xmlns:a16="http://schemas.microsoft.com/office/drawing/2014/main" id="{A4E9DAEC-226E-4ABC-AFCD-107FCD9AB5DB}"/>
                </a:ext>
              </a:extLst>
            </p:cNvPr>
            <p:cNvGraphicFramePr>
              <a:graphicFrameLocks noChangeAspect="1"/>
            </p:cNvGraphicFramePr>
            <p:nvPr/>
          </p:nvGraphicFramePr>
          <p:xfrm>
            <a:off x="4071934" y="3929066"/>
            <a:ext cx="4903788" cy="919163"/>
          </p:xfrm>
          <a:graphic>
            <a:graphicData uri="http://schemas.openxmlformats.org/presentationml/2006/ole">
              <mc:AlternateContent xmlns:mc="http://schemas.openxmlformats.org/markup-compatibility/2006">
                <mc:Choice xmlns:v="urn:schemas-microsoft-com:vml" Requires="v">
                  <p:oleObj spid="_x0000_s12346" name="Equação" r:id="rId7" imgW="1409088" imgH="241195" progId="Equation.3">
                    <p:embed/>
                  </p:oleObj>
                </mc:Choice>
                <mc:Fallback>
                  <p:oleObj name="Equação" r:id="rId7" imgW="1409088" imgH="241195" progId="Equation.3">
                    <p:embed/>
                    <p:pic>
                      <p:nvPicPr>
                        <p:cNvPr id="2052" name="Object 45">
                          <a:extLst>
                            <a:ext uri="{FF2B5EF4-FFF2-40B4-BE49-F238E27FC236}">
                              <a16:creationId xmlns:a16="http://schemas.microsoft.com/office/drawing/2014/main" id="{A4E9DAEC-226E-4ABC-AFCD-107FCD9AB5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1934" y="3929066"/>
                          <a:ext cx="4903788" cy="919163"/>
                        </a:xfrm>
                        <a:prstGeom prst="rect">
                          <a:avLst/>
                        </a:prstGeom>
                        <a:solidFill>
                          <a:srgbClr val="FFFF00"/>
                        </a:solidFill>
                        <a:ln w="9525">
                          <a:solidFill>
                            <a:srgbClr val="333300"/>
                          </a:solidFill>
                          <a:miter lim="800000"/>
                          <a:headEnd/>
                          <a:tailEnd/>
                        </a:ln>
                      </p:spPr>
                    </p:pic>
                  </p:oleObj>
                </mc:Fallback>
              </mc:AlternateContent>
            </a:graphicData>
          </a:graphic>
        </p:graphicFrame>
        <p:sp>
          <p:nvSpPr>
            <p:cNvPr id="2057" name="CaixaDeTexto 25">
              <a:extLst>
                <a:ext uri="{FF2B5EF4-FFF2-40B4-BE49-F238E27FC236}">
                  <a16:creationId xmlns:a16="http://schemas.microsoft.com/office/drawing/2014/main" id="{7C99DD4E-1CA8-46D9-99EA-D7E3350E70F0}"/>
                </a:ext>
              </a:extLst>
            </p:cNvPr>
            <p:cNvSpPr txBox="1">
              <a:spLocks noChangeArrowheads="1"/>
            </p:cNvSpPr>
            <p:nvPr/>
          </p:nvSpPr>
          <p:spPr bwMode="auto">
            <a:xfrm>
              <a:off x="4072230" y="4929198"/>
              <a:ext cx="4865652" cy="57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t>Função horária da elongação do MHS</a:t>
              </a:r>
            </a:p>
          </p:txBody>
        </p:sp>
      </p:grpSp>
      <p:sp>
        <p:nvSpPr>
          <p:cNvPr id="21" name="CaixaDeTexto 20">
            <a:extLst>
              <a:ext uri="{FF2B5EF4-FFF2-40B4-BE49-F238E27FC236}">
                <a16:creationId xmlns:a16="http://schemas.microsoft.com/office/drawing/2014/main" id="{13836F1D-DBB7-4488-A77D-AF8984129EFE}"/>
              </a:ext>
            </a:extLst>
          </p:cNvPr>
          <p:cNvSpPr txBox="1"/>
          <p:nvPr/>
        </p:nvSpPr>
        <p:spPr>
          <a:xfrm>
            <a:off x="1774825" y="166689"/>
            <a:ext cx="4249738" cy="511175"/>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pt-BR" sz="2400" dirty="0">
                <a:solidFill>
                  <a:schemeClr val="accent6">
                    <a:lumMod val="75000"/>
                  </a:schemeClr>
                </a:solidFill>
                <a:effectLst>
                  <a:outerShdw blurRad="38100" dist="38100" dir="2700000" algn="tl">
                    <a:srgbClr val="000000">
                      <a:alpha val="43137"/>
                    </a:srgbClr>
                  </a:outerShdw>
                </a:effectLst>
              </a:rPr>
              <a:t>Função horária da elongação(X)</a:t>
            </a:r>
          </a:p>
        </p:txBody>
      </p:sp>
      <p:pic>
        <p:nvPicPr>
          <p:cNvPr id="2055" name="Picture 46">
            <a:extLst>
              <a:ext uri="{FF2B5EF4-FFF2-40B4-BE49-F238E27FC236}">
                <a16:creationId xmlns:a16="http://schemas.microsoft.com/office/drawing/2014/main" id="{5A51F234-2803-4F95-90ED-534314F12F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7850" y="1268414"/>
            <a:ext cx="403225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tângulo 21">
            <a:extLst>
              <a:ext uri="{FF2B5EF4-FFF2-40B4-BE49-F238E27FC236}">
                <a16:creationId xmlns:a16="http://schemas.microsoft.com/office/drawing/2014/main" id="{29625B1E-7441-4CB5-BA6C-4FA698A8DE86}"/>
              </a:ext>
            </a:extLst>
          </p:cNvPr>
          <p:cNvSpPr>
            <a:spLocks noChangeArrowheads="1"/>
          </p:cNvSpPr>
          <p:nvPr/>
        </p:nvSpPr>
        <p:spPr bwMode="auto">
          <a:xfrm>
            <a:off x="1847851" y="4754563"/>
            <a:ext cx="3960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ctr" hangingPunct="1"/>
            <a:r>
              <a:rPr lang="pt-BR" altLang="pt-BR" sz="1000">
                <a:solidFill>
                  <a:srgbClr val="000000"/>
                </a:solidFill>
              </a:rPr>
              <a:t>Imagem: SEE-PE, redesenhado a partir de ilustração de Autor Desconhecido.</a:t>
            </a:r>
          </a:p>
        </p:txBody>
      </p:sp>
    </p:spTree>
    <p:extLst>
      <p:ext uri="{BB962C8B-B14F-4D97-AF65-F5344CB8AC3E}">
        <p14:creationId xmlns:p14="http://schemas.microsoft.com/office/powerpoint/2010/main" val="3887642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0">
            <a:extLst>
              <a:ext uri="{FF2B5EF4-FFF2-40B4-BE49-F238E27FC236}">
                <a16:creationId xmlns:a16="http://schemas.microsoft.com/office/drawing/2014/main" id="{2869A350-7BD3-4E67-9C39-3A49393DC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68" t="3281" b="4871"/>
          <a:stretch>
            <a:fillRect/>
          </a:stretch>
        </p:blipFill>
        <p:spPr bwMode="auto">
          <a:xfrm>
            <a:off x="1524001" y="908050"/>
            <a:ext cx="4830763"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ço Reservado para Número de Slide 3">
            <a:extLst>
              <a:ext uri="{FF2B5EF4-FFF2-40B4-BE49-F238E27FC236}">
                <a16:creationId xmlns:a16="http://schemas.microsoft.com/office/drawing/2014/main" id="{F3825AA7-346D-49BD-A6F0-24655F0C34B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E6C532-88C8-4A76-B0FF-084565FF99A5}" type="slidenum">
              <a:rPr lang="pt-BR" altLang="en-US">
                <a:solidFill>
                  <a:srgbClr val="898989"/>
                </a:solidFill>
                <a:latin typeface="Calibri" panose="020F0502020204030204" pitchFamily="34" charset="0"/>
              </a:rPr>
              <a:pPr eaLnBrk="1" hangingPunct="1"/>
              <a:t>19</a:t>
            </a:fld>
            <a:endParaRPr lang="pt-BR" altLang="en-US">
              <a:solidFill>
                <a:srgbClr val="898989"/>
              </a:solidFill>
              <a:latin typeface="Calibri" panose="020F0502020204030204" pitchFamily="34" charset="0"/>
            </a:endParaRPr>
          </a:p>
        </p:txBody>
      </p:sp>
      <p:grpSp>
        <p:nvGrpSpPr>
          <p:cNvPr id="2" name="Grupo 12">
            <a:extLst>
              <a:ext uri="{FF2B5EF4-FFF2-40B4-BE49-F238E27FC236}">
                <a16:creationId xmlns:a16="http://schemas.microsoft.com/office/drawing/2014/main" id="{434F94ED-4117-4F31-BC4C-7C4570A2A294}"/>
              </a:ext>
            </a:extLst>
          </p:cNvPr>
          <p:cNvGrpSpPr>
            <a:grpSpLocks/>
          </p:cNvGrpSpPr>
          <p:nvPr/>
        </p:nvGrpSpPr>
        <p:grpSpPr bwMode="auto">
          <a:xfrm>
            <a:off x="3883025" y="852488"/>
            <a:ext cx="2357438" cy="1712912"/>
            <a:chOff x="2358564" y="-71462"/>
            <a:chExt cx="2357454" cy="1713694"/>
          </a:xfrm>
        </p:grpSpPr>
        <p:cxnSp>
          <p:nvCxnSpPr>
            <p:cNvPr id="9" name="Conector reto 8">
              <a:extLst>
                <a:ext uri="{FF2B5EF4-FFF2-40B4-BE49-F238E27FC236}">
                  <a16:creationId xmlns:a16="http://schemas.microsoft.com/office/drawing/2014/main" id="{2EB5EDA8-B6B4-4B84-880B-C2369EA718B4}"/>
                </a:ext>
              </a:extLst>
            </p:cNvPr>
            <p:cNvCxnSpPr/>
            <p:nvPr/>
          </p:nvCxnSpPr>
          <p:spPr>
            <a:xfrm>
              <a:off x="2358564" y="848120"/>
              <a:ext cx="2357454" cy="158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2D204FC9-DAA9-454E-BA5B-84026E30951F}"/>
                </a:ext>
              </a:extLst>
            </p:cNvPr>
            <p:cNvCxnSpPr/>
            <p:nvPr/>
          </p:nvCxnSpPr>
          <p:spPr>
            <a:xfrm rot="5400000">
              <a:off x="2345480" y="784591"/>
              <a:ext cx="1713694" cy="158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Grupo 19">
            <a:extLst>
              <a:ext uri="{FF2B5EF4-FFF2-40B4-BE49-F238E27FC236}">
                <a16:creationId xmlns:a16="http://schemas.microsoft.com/office/drawing/2014/main" id="{937222D8-B2E5-4A49-9F73-61F6CE783607}"/>
              </a:ext>
            </a:extLst>
          </p:cNvPr>
          <p:cNvGrpSpPr>
            <a:grpSpLocks/>
          </p:cNvGrpSpPr>
          <p:nvPr/>
        </p:nvGrpSpPr>
        <p:grpSpPr bwMode="auto">
          <a:xfrm>
            <a:off x="4125913" y="1196976"/>
            <a:ext cx="601662" cy="576263"/>
            <a:chOff x="2546728" y="285728"/>
            <a:chExt cx="570713" cy="571746"/>
          </a:xfrm>
        </p:grpSpPr>
        <p:cxnSp>
          <p:nvCxnSpPr>
            <p:cNvPr id="17" name="Conector reto 16">
              <a:extLst>
                <a:ext uri="{FF2B5EF4-FFF2-40B4-BE49-F238E27FC236}">
                  <a16:creationId xmlns:a16="http://schemas.microsoft.com/office/drawing/2014/main" id="{1475239B-0C70-49B3-84F0-A8726DFF7C4C}"/>
                </a:ext>
              </a:extLst>
            </p:cNvPr>
            <p:cNvCxnSpPr/>
            <p:nvPr/>
          </p:nvCxnSpPr>
          <p:spPr>
            <a:xfrm>
              <a:off x="2546728" y="285728"/>
              <a:ext cx="570713" cy="157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32CDC8C6-1306-45AA-AD79-3CF4CBF58281}"/>
                </a:ext>
              </a:extLst>
            </p:cNvPr>
            <p:cNvCxnSpPr/>
            <p:nvPr/>
          </p:nvCxnSpPr>
          <p:spPr>
            <a:xfrm flipH="1">
              <a:off x="2566303" y="285728"/>
              <a:ext cx="0" cy="57174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Grupo 25">
            <a:extLst>
              <a:ext uri="{FF2B5EF4-FFF2-40B4-BE49-F238E27FC236}">
                <a16:creationId xmlns:a16="http://schemas.microsoft.com/office/drawing/2014/main" id="{47404DF6-16C0-4E3D-A3B9-4BE9E30C1413}"/>
              </a:ext>
            </a:extLst>
          </p:cNvPr>
          <p:cNvGrpSpPr>
            <a:grpSpLocks/>
          </p:cNvGrpSpPr>
          <p:nvPr/>
        </p:nvGrpSpPr>
        <p:grpSpPr bwMode="auto">
          <a:xfrm>
            <a:off x="4143376" y="1116014"/>
            <a:ext cx="785813" cy="642937"/>
            <a:chOff x="2573937" y="142875"/>
            <a:chExt cx="786564" cy="642920"/>
          </a:xfrm>
        </p:grpSpPr>
        <p:cxnSp>
          <p:nvCxnSpPr>
            <p:cNvPr id="7" name="Conector de seta reta 6">
              <a:extLst>
                <a:ext uri="{FF2B5EF4-FFF2-40B4-BE49-F238E27FC236}">
                  <a16:creationId xmlns:a16="http://schemas.microsoft.com/office/drawing/2014/main" id="{081546A8-5DD1-4F02-9E19-B35289BDCC32}"/>
                </a:ext>
              </a:extLst>
            </p:cNvPr>
            <p:cNvCxnSpPr/>
            <p:nvPr/>
          </p:nvCxnSpPr>
          <p:spPr>
            <a:xfrm flipH="1" flipV="1">
              <a:off x="2573937" y="225423"/>
              <a:ext cx="568868" cy="5603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74">
              <a:extLst>
                <a:ext uri="{FF2B5EF4-FFF2-40B4-BE49-F238E27FC236}">
                  <a16:creationId xmlns:a16="http://schemas.microsoft.com/office/drawing/2014/main" id="{D2F0D8CD-2999-4280-A168-34778FBC1626}"/>
                </a:ext>
              </a:extLst>
            </p:cNvPr>
            <p:cNvGraphicFramePr>
              <a:graphicFrameLocks noChangeAspect="1"/>
            </p:cNvGraphicFramePr>
            <p:nvPr/>
          </p:nvGraphicFramePr>
          <p:xfrm>
            <a:off x="2711213" y="142875"/>
            <a:ext cx="649288" cy="476250"/>
          </p:xfrm>
          <a:graphic>
            <a:graphicData uri="http://schemas.openxmlformats.org/presentationml/2006/ole">
              <mc:AlternateContent xmlns:mc="http://schemas.openxmlformats.org/markup-compatibility/2006">
                <mc:Choice xmlns:v="urn:schemas-microsoft-com:vml" Requires="v">
                  <p:oleObj spid="_x0000_s13422" name="Equação" r:id="rId4" imgW="139639" imgH="190417" progId="Equation.3">
                    <p:embed/>
                  </p:oleObj>
                </mc:Choice>
                <mc:Fallback>
                  <p:oleObj name="Equação" r:id="rId4" imgW="139639" imgH="190417" progId="Equation.3">
                    <p:embed/>
                    <p:pic>
                      <p:nvPicPr>
                        <p:cNvPr id="3074" name="Object 74">
                          <a:extLst>
                            <a:ext uri="{FF2B5EF4-FFF2-40B4-BE49-F238E27FC236}">
                              <a16:creationId xmlns:a16="http://schemas.microsoft.com/office/drawing/2014/main" id="{D2F0D8CD-2999-4280-A168-34778FBC16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213" y="142875"/>
                          <a:ext cx="649288"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upo 27">
            <a:extLst>
              <a:ext uri="{FF2B5EF4-FFF2-40B4-BE49-F238E27FC236}">
                <a16:creationId xmlns:a16="http://schemas.microsoft.com/office/drawing/2014/main" id="{7700ECF2-310A-4C7C-8DE3-87A81A705982}"/>
              </a:ext>
            </a:extLst>
          </p:cNvPr>
          <p:cNvGrpSpPr>
            <a:grpSpLocks/>
          </p:cNvGrpSpPr>
          <p:nvPr/>
        </p:nvGrpSpPr>
        <p:grpSpPr bwMode="auto">
          <a:xfrm>
            <a:off x="3673475" y="1196975"/>
            <a:ext cx="1066800" cy="774700"/>
            <a:chOff x="2108867" y="214313"/>
            <a:chExt cx="1066100" cy="774580"/>
          </a:xfrm>
        </p:grpSpPr>
        <p:cxnSp>
          <p:nvCxnSpPr>
            <p:cNvPr id="22" name="Conector de seta reta 21">
              <a:extLst>
                <a:ext uri="{FF2B5EF4-FFF2-40B4-BE49-F238E27FC236}">
                  <a16:creationId xmlns:a16="http://schemas.microsoft.com/office/drawing/2014/main" id="{A04EA0CE-6E33-457B-8B0F-62FE706F154A}"/>
                </a:ext>
              </a:extLst>
            </p:cNvPr>
            <p:cNvCxnSpPr/>
            <p:nvPr/>
          </p:nvCxnSpPr>
          <p:spPr>
            <a:xfrm rot="5400000" flipH="1" flipV="1">
              <a:off x="2877363" y="499225"/>
              <a:ext cx="571411"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3096" name="Grupo 26">
              <a:extLst>
                <a:ext uri="{FF2B5EF4-FFF2-40B4-BE49-F238E27FC236}">
                  <a16:creationId xmlns:a16="http://schemas.microsoft.com/office/drawing/2014/main" id="{5BBA1664-6CDB-41CF-8F2F-239377D0E3CB}"/>
                </a:ext>
              </a:extLst>
            </p:cNvPr>
            <p:cNvGrpSpPr>
              <a:grpSpLocks/>
            </p:cNvGrpSpPr>
            <p:nvPr/>
          </p:nvGrpSpPr>
          <p:grpSpPr bwMode="auto">
            <a:xfrm>
              <a:off x="2108867" y="620593"/>
              <a:ext cx="1066100" cy="368300"/>
              <a:chOff x="2108867" y="620593"/>
              <a:chExt cx="1066100" cy="368300"/>
            </a:xfrm>
          </p:grpSpPr>
          <p:cxnSp>
            <p:nvCxnSpPr>
              <p:cNvPr id="24" name="Conector de seta reta 23">
                <a:extLst>
                  <a:ext uri="{FF2B5EF4-FFF2-40B4-BE49-F238E27FC236}">
                    <a16:creationId xmlns:a16="http://schemas.microsoft.com/office/drawing/2014/main" id="{EC55BCF6-DCA6-4014-94A1-7F74A74103A4}"/>
                  </a:ext>
                </a:extLst>
              </p:cNvPr>
              <p:cNvCxnSpPr/>
              <p:nvPr/>
            </p:nvCxnSpPr>
            <p:spPr>
              <a:xfrm rot="10800000">
                <a:off x="2603842" y="787312"/>
                <a:ext cx="571125" cy="1587"/>
              </a:xfrm>
              <a:prstGeom prst="straightConnector1">
                <a:avLst/>
              </a:prstGeom>
              <a:ln w="38100">
                <a:solidFill>
                  <a:srgbClr val="0033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5" name="Object 75">
                <a:extLst>
                  <a:ext uri="{FF2B5EF4-FFF2-40B4-BE49-F238E27FC236}">
                    <a16:creationId xmlns:a16="http://schemas.microsoft.com/office/drawing/2014/main" id="{7BD25B42-D3FA-4888-B5FD-092682DB3FC9}"/>
                  </a:ext>
                </a:extLst>
              </p:cNvPr>
              <p:cNvGraphicFramePr>
                <a:graphicFrameLocks noChangeAspect="1"/>
              </p:cNvGraphicFramePr>
              <p:nvPr/>
            </p:nvGraphicFramePr>
            <p:xfrm>
              <a:off x="2108867" y="620593"/>
              <a:ext cx="469783" cy="368300"/>
            </p:xfrm>
            <a:graphic>
              <a:graphicData uri="http://schemas.openxmlformats.org/presentationml/2006/ole">
                <mc:AlternateContent xmlns:mc="http://schemas.openxmlformats.org/markup-compatibility/2006">
                  <mc:Choice xmlns:v="urn:schemas-microsoft-com:vml" Requires="v">
                    <p:oleObj spid="_x0000_s13423" name="Equação" r:id="rId6" imgW="266584" imgH="228501" progId="Equation.3">
                      <p:embed/>
                    </p:oleObj>
                  </mc:Choice>
                  <mc:Fallback>
                    <p:oleObj name="Equação" r:id="rId6" imgW="266584" imgH="228501" progId="Equation.3">
                      <p:embed/>
                      <p:pic>
                        <p:nvPicPr>
                          <p:cNvPr id="3075" name="Object 75">
                            <a:extLst>
                              <a:ext uri="{FF2B5EF4-FFF2-40B4-BE49-F238E27FC236}">
                                <a16:creationId xmlns:a16="http://schemas.microsoft.com/office/drawing/2014/main" id="{7BD25B42-D3FA-4888-B5FD-092682DB3F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8867" y="620593"/>
                            <a:ext cx="469783"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3076" name="Object 76">
            <a:extLst>
              <a:ext uri="{FF2B5EF4-FFF2-40B4-BE49-F238E27FC236}">
                <a16:creationId xmlns:a16="http://schemas.microsoft.com/office/drawing/2014/main" id="{0569116D-3249-4756-A529-997E13B766C0}"/>
              </a:ext>
            </a:extLst>
          </p:cNvPr>
          <p:cNvGraphicFramePr>
            <a:graphicFrameLocks noChangeAspect="1"/>
          </p:cNvGraphicFramePr>
          <p:nvPr/>
        </p:nvGraphicFramePr>
        <p:xfrm>
          <a:off x="5718175" y="1130301"/>
          <a:ext cx="4699000" cy="531813"/>
        </p:xfrm>
        <a:graphic>
          <a:graphicData uri="http://schemas.openxmlformats.org/presentationml/2006/ole">
            <mc:AlternateContent xmlns:mc="http://schemas.openxmlformats.org/markup-compatibility/2006">
              <mc:Choice xmlns:v="urn:schemas-microsoft-com:vml" Requires="v">
                <p:oleObj spid="_x0000_s13424" name="Equação" r:id="rId8" imgW="2019300" imgH="228600" progId="Equation.3">
                  <p:embed/>
                </p:oleObj>
              </mc:Choice>
              <mc:Fallback>
                <p:oleObj name="Equação" r:id="rId8" imgW="2019300" imgH="228600" progId="Equation.3">
                  <p:embed/>
                  <p:pic>
                    <p:nvPicPr>
                      <p:cNvPr id="3076" name="Object 76">
                        <a:extLst>
                          <a:ext uri="{FF2B5EF4-FFF2-40B4-BE49-F238E27FC236}">
                            <a16:creationId xmlns:a16="http://schemas.microsoft.com/office/drawing/2014/main" id="{0569116D-3249-4756-A529-997E13B766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8175" y="1130301"/>
                        <a:ext cx="4699000" cy="531813"/>
                      </a:xfrm>
                      <a:prstGeom prst="rect">
                        <a:avLst/>
                      </a:prstGeom>
                      <a:solidFill>
                        <a:schemeClr val="accent2"/>
                      </a:solidFill>
                      <a:ln w="38100">
                        <a:solidFill>
                          <a:schemeClr val="tx1"/>
                        </a:solidFill>
                        <a:miter lim="800000"/>
                        <a:headEnd/>
                        <a:tailEnd/>
                      </a:ln>
                    </p:spPr>
                  </p:pic>
                </p:oleObj>
              </mc:Fallback>
            </mc:AlternateContent>
          </a:graphicData>
        </a:graphic>
      </p:graphicFrame>
      <p:grpSp>
        <p:nvGrpSpPr>
          <p:cNvPr id="10" name="Grupo 31">
            <a:extLst>
              <a:ext uri="{FF2B5EF4-FFF2-40B4-BE49-F238E27FC236}">
                <a16:creationId xmlns:a16="http://schemas.microsoft.com/office/drawing/2014/main" id="{1FBACD2F-1C79-4B3E-BD0B-FBCDD2BE0A32}"/>
              </a:ext>
            </a:extLst>
          </p:cNvPr>
          <p:cNvGrpSpPr>
            <a:grpSpLocks/>
          </p:cNvGrpSpPr>
          <p:nvPr/>
        </p:nvGrpSpPr>
        <p:grpSpPr bwMode="auto">
          <a:xfrm>
            <a:off x="6202364" y="1968500"/>
            <a:ext cx="4213225" cy="1174750"/>
            <a:chOff x="19050" y="3500438"/>
            <a:chExt cx="4213225" cy="1172527"/>
          </a:xfrm>
        </p:grpSpPr>
        <p:graphicFrame>
          <p:nvGraphicFramePr>
            <p:cNvPr id="3077" name="Object 77">
              <a:extLst>
                <a:ext uri="{FF2B5EF4-FFF2-40B4-BE49-F238E27FC236}">
                  <a16:creationId xmlns:a16="http://schemas.microsoft.com/office/drawing/2014/main" id="{724948D7-6CB0-4CF7-ABF7-C4E7B6AD5580}"/>
                </a:ext>
              </a:extLst>
            </p:cNvPr>
            <p:cNvGraphicFramePr>
              <a:graphicFrameLocks noChangeAspect="1"/>
            </p:cNvGraphicFramePr>
            <p:nvPr/>
          </p:nvGraphicFramePr>
          <p:xfrm>
            <a:off x="19050" y="3500438"/>
            <a:ext cx="4213225" cy="620712"/>
          </p:xfrm>
          <a:graphic>
            <a:graphicData uri="http://schemas.openxmlformats.org/presentationml/2006/ole">
              <mc:AlternateContent xmlns:mc="http://schemas.openxmlformats.org/markup-compatibility/2006">
                <mc:Choice xmlns:v="urn:schemas-microsoft-com:vml" Requires="v">
                  <p:oleObj spid="_x0000_s13425" name="Equação" r:id="rId10" imgW="1638300" imgH="241300" progId="Equation.3">
                    <p:embed/>
                  </p:oleObj>
                </mc:Choice>
                <mc:Fallback>
                  <p:oleObj name="Equação" r:id="rId10" imgW="1638300" imgH="241300" progId="Equation.3">
                    <p:embed/>
                    <p:pic>
                      <p:nvPicPr>
                        <p:cNvPr id="3077" name="Object 77">
                          <a:extLst>
                            <a:ext uri="{FF2B5EF4-FFF2-40B4-BE49-F238E27FC236}">
                              <a16:creationId xmlns:a16="http://schemas.microsoft.com/office/drawing/2014/main" id="{724948D7-6CB0-4CF7-ABF7-C4E7B6AD558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 y="3500438"/>
                          <a:ext cx="4213225" cy="620712"/>
                        </a:xfrm>
                        <a:prstGeom prst="rect">
                          <a:avLst/>
                        </a:prstGeom>
                        <a:solidFill>
                          <a:srgbClr val="FF9900"/>
                        </a:solidFill>
                        <a:ln w="38100">
                          <a:solidFill>
                            <a:schemeClr val="tx1"/>
                          </a:solidFill>
                          <a:miter lim="800000"/>
                          <a:headEnd/>
                          <a:tailEnd/>
                        </a:ln>
                      </p:spPr>
                    </p:pic>
                  </p:oleObj>
                </mc:Fallback>
              </mc:AlternateContent>
            </a:graphicData>
          </a:graphic>
        </p:graphicFrame>
        <p:sp>
          <p:nvSpPr>
            <p:cNvPr id="3094" name="CaixaDeTexto 30">
              <a:extLst>
                <a:ext uri="{FF2B5EF4-FFF2-40B4-BE49-F238E27FC236}">
                  <a16:creationId xmlns:a16="http://schemas.microsoft.com/office/drawing/2014/main" id="{1F40A134-54A9-4618-8FA6-AF214418B7F6}"/>
                </a:ext>
              </a:extLst>
            </p:cNvPr>
            <p:cNvSpPr>
              <a:spLocks noChangeArrowheads="1"/>
            </p:cNvSpPr>
            <p:nvPr/>
          </p:nvSpPr>
          <p:spPr bwMode="auto">
            <a:xfrm>
              <a:off x="428596" y="4264564"/>
              <a:ext cx="3255139" cy="408401"/>
            </a:xfrm>
            <a:prstGeom prst="roundRect">
              <a:avLst>
                <a:gd name="adj" fmla="val 16667"/>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t>Função horária da velocidade</a:t>
              </a:r>
            </a:p>
          </p:txBody>
        </p:sp>
      </p:grpSp>
      <p:sp>
        <p:nvSpPr>
          <p:cNvPr id="33" name="Seta para a direita 32">
            <a:extLst>
              <a:ext uri="{FF2B5EF4-FFF2-40B4-BE49-F238E27FC236}">
                <a16:creationId xmlns:a16="http://schemas.microsoft.com/office/drawing/2014/main" id="{94EBDEB2-91D8-4475-BA59-5640352C5CE1}"/>
              </a:ext>
            </a:extLst>
          </p:cNvPr>
          <p:cNvSpPr/>
          <p:nvPr/>
        </p:nvSpPr>
        <p:spPr>
          <a:xfrm rot="5400000">
            <a:off x="7668419" y="3758407"/>
            <a:ext cx="1143000" cy="214312"/>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pt-BR"/>
          </a:p>
        </p:txBody>
      </p:sp>
      <p:grpSp>
        <p:nvGrpSpPr>
          <p:cNvPr id="12" name="Grupo 35">
            <a:extLst>
              <a:ext uri="{FF2B5EF4-FFF2-40B4-BE49-F238E27FC236}">
                <a16:creationId xmlns:a16="http://schemas.microsoft.com/office/drawing/2014/main" id="{A28D1992-1D62-43A6-8672-A1542AAA269B}"/>
              </a:ext>
            </a:extLst>
          </p:cNvPr>
          <p:cNvGrpSpPr>
            <a:grpSpLocks/>
          </p:cNvGrpSpPr>
          <p:nvPr/>
        </p:nvGrpSpPr>
        <p:grpSpPr bwMode="auto">
          <a:xfrm>
            <a:off x="6959600" y="4476750"/>
            <a:ext cx="2857500" cy="2120900"/>
            <a:chOff x="5436101" y="3789100"/>
            <a:chExt cx="2857520" cy="2120400"/>
          </a:xfrm>
        </p:grpSpPr>
        <p:sp>
          <p:nvSpPr>
            <p:cNvPr id="8" name="CaixaDeTexto 33">
              <a:extLst>
                <a:ext uri="{FF2B5EF4-FFF2-40B4-BE49-F238E27FC236}">
                  <a16:creationId xmlns:a16="http://schemas.microsoft.com/office/drawing/2014/main" id="{8789D947-22D8-4652-815A-E4D30BFE9FDD}"/>
                </a:ext>
              </a:extLst>
            </p:cNvPr>
            <p:cNvSpPr txBox="1">
              <a:spLocks noChangeArrowheads="1"/>
            </p:cNvSpPr>
            <p:nvPr/>
          </p:nvSpPr>
          <p:spPr bwMode="auto">
            <a:xfrm>
              <a:off x="5436101" y="3789100"/>
              <a:ext cx="2857520" cy="1328425"/>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pt-BR" dirty="0"/>
                <a:t>Nos pontos de inversão do movimento, V=0. No ponto x=0, a velocidade tem valor máximo.</a:t>
              </a:r>
            </a:p>
          </p:txBody>
        </p:sp>
        <p:graphicFrame>
          <p:nvGraphicFramePr>
            <p:cNvPr id="3078" name="Object 78">
              <a:extLst>
                <a:ext uri="{FF2B5EF4-FFF2-40B4-BE49-F238E27FC236}">
                  <a16:creationId xmlns:a16="http://schemas.microsoft.com/office/drawing/2014/main" id="{A3EC4937-3E18-4213-8B08-54FC1232FC8D}"/>
                </a:ext>
              </a:extLst>
            </p:cNvPr>
            <p:cNvGraphicFramePr>
              <a:graphicFrameLocks noChangeAspect="1"/>
            </p:cNvGraphicFramePr>
            <p:nvPr/>
          </p:nvGraphicFramePr>
          <p:xfrm>
            <a:off x="5652128" y="5288787"/>
            <a:ext cx="2286000" cy="620713"/>
          </p:xfrm>
          <a:graphic>
            <a:graphicData uri="http://schemas.openxmlformats.org/presentationml/2006/ole">
              <mc:AlternateContent xmlns:mc="http://schemas.openxmlformats.org/markup-compatibility/2006">
                <mc:Choice xmlns:v="urn:schemas-microsoft-com:vml" Requires="v">
                  <p:oleObj spid="_x0000_s13426" name="Equação" r:id="rId12" imgW="888614" imgH="241195" progId="Equation.3">
                    <p:embed/>
                  </p:oleObj>
                </mc:Choice>
                <mc:Fallback>
                  <p:oleObj name="Equação" r:id="rId12" imgW="888614" imgH="241195" progId="Equation.3">
                    <p:embed/>
                    <p:pic>
                      <p:nvPicPr>
                        <p:cNvPr id="3078" name="Object 78">
                          <a:extLst>
                            <a:ext uri="{FF2B5EF4-FFF2-40B4-BE49-F238E27FC236}">
                              <a16:creationId xmlns:a16="http://schemas.microsoft.com/office/drawing/2014/main" id="{A3EC4937-3E18-4213-8B08-54FC1232FC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52128" y="5288787"/>
                          <a:ext cx="2286000" cy="620713"/>
                        </a:xfrm>
                        <a:prstGeom prst="rect">
                          <a:avLst/>
                        </a:prstGeom>
                        <a:solidFill>
                          <a:srgbClr val="FF9900"/>
                        </a:solidFill>
                        <a:ln w="9525">
                          <a:solidFill>
                            <a:schemeClr val="tx1"/>
                          </a:solidFill>
                          <a:miter lim="800000"/>
                          <a:headEnd/>
                          <a:tailEnd/>
                        </a:ln>
                      </p:spPr>
                    </p:pic>
                  </p:oleObj>
                </mc:Fallback>
              </mc:AlternateContent>
            </a:graphicData>
          </a:graphic>
        </p:graphicFrame>
      </p:grpSp>
      <p:grpSp>
        <p:nvGrpSpPr>
          <p:cNvPr id="13" name="Grupo 36">
            <a:extLst>
              <a:ext uri="{FF2B5EF4-FFF2-40B4-BE49-F238E27FC236}">
                <a16:creationId xmlns:a16="http://schemas.microsoft.com/office/drawing/2014/main" id="{372364DA-034D-4967-A3FF-3C46451C2CA5}"/>
              </a:ext>
            </a:extLst>
          </p:cNvPr>
          <p:cNvGrpSpPr>
            <a:grpSpLocks/>
          </p:cNvGrpSpPr>
          <p:nvPr/>
        </p:nvGrpSpPr>
        <p:grpSpPr bwMode="auto">
          <a:xfrm>
            <a:off x="2292351" y="5586413"/>
            <a:ext cx="3070225" cy="1155700"/>
            <a:chOff x="652493" y="4848225"/>
            <a:chExt cx="3070225" cy="1155161"/>
          </a:xfrm>
        </p:grpSpPr>
        <p:graphicFrame>
          <p:nvGraphicFramePr>
            <p:cNvPr id="3079" name="Object 79">
              <a:extLst>
                <a:ext uri="{FF2B5EF4-FFF2-40B4-BE49-F238E27FC236}">
                  <a16:creationId xmlns:a16="http://schemas.microsoft.com/office/drawing/2014/main" id="{5FAF90A5-28C2-43BA-BAAD-D1E910EDFD52}"/>
                </a:ext>
              </a:extLst>
            </p:cNvPr>
            <p:cNvGraphicFramePr>
              <a:graphicFrameLocks noChangeAspect="1"/>
            </p:cNvGraphicFramePr>
            <p:nvPr/>
          </p:nvGraphicFramePr>
          <p:xfrm>
            <a:off x="652493" y="4848225"/>
            <a:ext cx="3070225" cy="620713"/>
          </p:xfrm>
          <a:graphic>
            <a:graphicData uri="http://schemas.openxmlformats.org/presentationml/2006/ole">
              <mc:AlternateContent xmlns:mc="http://schemas.openxmlformats.org/markup-compatibility/2006">
                <mc:Choice xmlns:v="urn:schemas-microsoft-com:vml" Requires="v">
                  <p:oleObj spid="_x0000_s13427" name="Equação" r:id="rId14" imgW="1193800" imgH="241300" progId="Equation.3">
                    <p:embed/>
                  </p:oleObj>
                </mc:Choice>
                <mc:Fallback>
                  <p:oleObj name="Equação" r:id="rId14" imgW="1193800" imgH="241300" progId="Equation.3">
                    <p:embed/>
                    <p:pic>
                      <p:nvPicPr>
                        <p:cNvPr id="3079" name="Object 79">
                          <a:extLst>
                            <a:ext uri="{FF2B5EF4-FFF2-40B4-BE49-F238E27FC236}">
                              <a16:creationId xmlns:a16="http://schemas.microsoft.com/office/drawing/2014/main" id="{5FAF90A5-28C2-43BA-BAAD-D1E910EDFD5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2493" y="4848225"/>
                          <a:ext cx="3070225" cy="620713"/>
                        </a:xfrm>
                        <a:prstGeom prst="rect">
                          <a:avLst/>
                        </a:prstGeom>
                        <a:solidFill>
                          <a:srgbClr val="FF9900"/>
                        </a:solidFill>
                        <a:ln w="9525">
                          <a:solidFill>
                            <a:schemeClr val="tx1"/>
                          </a:solidFill>
                          <a:miter lim="800000"/>
                          <a:headEnd/>
                          <a:tailEnd/>
                        </a:ln>
                      </p:spPr>
                    </p:pic>
                  </p:oleObj>
                </mc:Fallback>
              </mc:AlternateContent>
            </a:graphicData>
          </a:graphic>
        </p:graphicFrame>
        <p:sp>
          <p:nvSpPr>
            <p:cNvPr id="3092" name="CaixaDeTexto 38">
              <a:extLst>
                <a:ext uri="{FF2B5EF4-FFF2-40B4-BE49-F238E27FC236}">
                  <a16:creationId xmlns:a16="http://schemas.microsoft.com/office/drawing/2014/main" id="{61366507-2596-4319-9D5A-6EBB0DA68A5D}"/>
                </a:ext>
              </a:extLst>
            </p:cNvPr>
            <p:cNvSpPr txBox="1">
              <a:spLocks noChangeArrowheads="1"/>
            </p:cNvSpPr>
            <p:nvPr/>
          </p:nvSpPr>
          <p:spPr bwMode="auto">
            <a:xfrm>
              <a:off x="795344" y="5634054"/>
              <a:ext cx="2322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t>Equação de Torricelli</a:t>
              </a:r>
            </a:p>
          </p:txBody>
        </p:sp>
      </p:grpSp>
      <p:sp>
        <p:nvSpPr>
          <p:cNvPr id="32" name="CaixaDeTexto 31">
            <a:extLst>
              <a:ext uri="{FF2B5EF4-FFF2-40B4-BE49-F238E27FC236}">
                <a16:creationId xmlns:a16="http://schemas.microsoft.com/office/drawing/2014/main" id="{613F172F-1550-4E12-A7D6-AB685FF63642}"/>
              </a:ext>
            </a:extLst>
          </p:cNvPr>
          <p:cNvSpPr txBox="1"/>
          <p:nvPr/>
        </p:nvSpPr>
        <p:spPr>
          <a:xfrm>
            <a:off x="1558926" y="166689"/>
            <a:ext cx="5680075" cy="511175"/>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pt-BR" sz="2400" dirty="0">
                <a:solidFill>
                  <a:schemeClr val="accent6">
                    <a:lumMod val="75000"/>
                  </a:schemeClr>
                </a:solidFill>
                <a:effectLst>
                  <a:outerShdw blurRad="38100" dist="38100" dir="2700000" algn="tl">
                    <a:srgbClr val="000000">
                      <a:alpha val="43137"/>
                    </a:srgbClr>
                  </a:outerShdw>
                </a:effectLst>
              </a:rPr>
              <a:t>Função da velocidade e velocidade máxima</a:t>
            </a:r>
          </a:p>
        </p:txBody>
      </p:sp>
      <p:sp>
        <p:nvSpPr>
          <p:cNvPr id="3091" name="Retângulo 30">
            <a:extLst>
              <a:ext uri="{FF2B5EF4-FFF2-40B4-BE49-F238E27FC236}">
                <a16:creationId xmlns:a16="http://schemas.microsoft.com/office/drawing/2014/main" id="{40C3E8D0-827C-407D-BAA0-C36FFE891CD5}"/>
              </a:ext>
            </a:extLst>
          </p:cNvPr>
          <p:cNvSpPr>
            <a:spLocks noChangeArrowheads="1"/>
          </p:cNvSpPr>
          <p:nvPr/>
        </p:nvSpPr>
        <p:spPr bwMode="auto">
          <a:xfrm>
            <a:off x="1524000" y="4941888"/>
            <a:ext cx="4787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ctr" hangingPunct="1"/>
            <a:r>
              <a:rPr lang="pt-BR" altLang="pt-BR" sz="1000">
                <a:solidFill>
                  <a:srgbClr val="000000"/>
                </a:solidFill>
              </a:rPr>
              <a:t>Imagem: SEE-PE, redesenhado a partir de ilustração de Autor Desconhecido.</a:t>
            </a:r>
          </a:p>
        </p:txBody>
      </p:sp>
    </p:spTree>
    <p:extLst>
      <p:ext uri="{BB962C8B-B14F-4D97-AF65-F5344CB8AC3E}">
        <p14:creationId xmlns:p14="http://schemas.microsoft.com/office/powerpoint/2010/main" val="2408891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 calcmode="lin" valueType="num">
                                      <p:cBhvr>
                                        <p:cTn id="27" dur="500" fill="hold"/>
                                        <p:tgtEl>
                                          <p:spTgt spid="3076"/>
                                        </p:tgtEl>
                                        <p:attrNameLst>
                                          <p:attrName>ppt_w</p:attrName>
                                        </p:attrNameLst>
                                      </p:cBhvr>
                                      <p:tavLst>
                                        <p:tav tm="0">
                                          <p:val>
                                            <p:fltVal val="0"/>
                                          </p:val>
                                        </p:tav>
                                        <p:tav tm="100000">
                                          <p:val>
                                            <p:strVal val="#ppt_w"/>
                                          </p:val>
                                        </p:tav>
                                      </p:tavLst>
                                    </p:anim>
                                    <p:anim calcmode="lin" valueType="num">
                                      <p:cBhvr>
                                        <p:cTn id="28" dur="500" fill="hold"/>
                                        <p:tgtEl>
                                          <p:spTgt spid="3076"/>
                                        </p:tgtEl>
                                        <p:attrNameLst>
                                          <p:attrName>ppt_h</p:attrName>
                                        </p:attrNameLst>
                                      </p:cBhvr>
                                      <p:tavLst>
                                        <p:tav tm="0">
                                          <p:val>
                                            <p:fltVal val="0"/>
                                          </p:val>
                                        </p:tav>
                                        <p:tav tm="100000">
                                          <p:val>
                                            <p:strVal val="#ppt_h"/>
                                          </p:val>
                                        </p:tav>
                                      </p:tavLst>
                                    </p:anim>
                                    <p:animEffect transition="in" filter="fade">
                                      <p:cBhvr>
                                        <p:cTn id="29" dur="500"/>
                                        <p:tgtEl>
                                          <p:spTgt spid="307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2073627"/>
            <a:ext cx="12192000" cy="2678544"/>
          </a:xfrm>
          <a:prstGeom prst="rect">
            <a:avLst/>
          </a:prstGeom>
          <a:solidFill>
            <a:schemeClr val="accent1">
              <a:lumMod val="50000"/>
            </a:schemeClr>
          </a:solidFill>
          <a:effectLst>
            <a:softEdge rad="317500"/>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sz="1400" dirty="0">
              <a:solidFill>
                <a:schemeClr val="bg1"/>
              </a:solidFill>
            </a:endParaRPr>
          </a:p>
        </p:txBody>
      </p:sp>
      <p:sp>
        <p:nvSpPr>
          <p:cNvPr id="4101" name="Título 1"/>
          <p:cNvSpPr>
            <a:spLocks noGrp="1"/>
          </p:cNvSpPr>
          <p:nvPr>
            <p:ph type="ctrTitle"/>
          </p:nvPr>
        </p:nvSpPr>
        <p:spPr>
          <a:xfrm>
            <a:off x="574922" y="2343703"/>
            <a:ext cx="10483851" cy="1911351"/>
          </a:xfrm>
        </p:spPr>
        <p:txBody>
          <a:bodyPr/>
          <a:lstStyle/>
          <a:p>
            <a:pPr algn="ctr">
              <a:defRPr/>
            </a:pPr>
            <a:r>
              <a:rPr lang="pt-BR" altLang="pt-BR" dirty="0">
                <a:solidFill>
                  <a:schemeClr val="bg1"/>
                </a:solidFill>
                <a:latin typeface="Book Antiqua" panose="02040602050305030304" pitchFamily="18" charset="0"/>
              </a:rPr>
              <a:t>Movimento Harmônico Simples</a:t>
            </a:r>
            <a:endParaRPr lang="pt-BR" altLang="pt-BR" sz="6600" dirty="0">
              <a:solidFill>
                <a:schemeClr val="bg1"/>
              </a:solidFill>
              <a:latin typeface="Book Antiqua" panose="02040602050305030304" pitchFamily="18" charset="0"/>
            </a:endParaRPr>
          </a:p>
        </p:txBody>
      </p:sp>
      <p:pic>
        <p:nvPicPr>
          <p:cNvPr id="12294" name="Image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52051" y="122239"/>
            <a:ext cx="1770063"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Imagem 5"/>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7501" y="33339"/>
            <a:ext cx="2012951"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ítulo 1"/>
          <p:cNvSpPr txBox="1">
            <a:spLocks/>
          </p:cNvSpPr>
          <p:nvPr/>
        </p:nvSpPr>
        <p:spPr bwMode="auto">
          <a:xfrm>
            <a:off x="0" y="5436524"/>
            <a:ext cx="12029768" cy="84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pt-BR" altLang="pt-BR" sz="2400" b="1" dirty="0">
                <a:solidFill>
                  <a:srgbClr val="46464A"/>
                </a:solidFill>
                <a:latin typeface="Century Schoolbook" panose="02040604050505020304" pitchFamily="18" charset="0"/>
              </a:rPr>
              <a:t>EDUARDO RODRIGUES	      	        ARTHUR FARIAS</a:t>
            </a:r>
          </a:p>
        </p:txBody>
      </p:sp>
    </p:spTree>
    <p:extLst>
      <p:ext uri="{BB962C8B-B14F-4D97-AF65-F5344CB8AC3E}">
        <p14:creationId xmlns:p14="http://schemas.microsoft.com/office/powerpoint/2010/main" val="517070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0">
            <a:extLst>
              <a:ext uri="{FF2B5EF4-FFF2-40B4-BE49-F238E27FC236}">
                <a16:creationId xmlns:a16="http://schemas.microsoft.com/office/drawing/2014/main" id="{B475903B-1218-4919-8CEE-D4C072C6B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68" t="3281" b="4871"/>
          <a:stretch>
            <a:fillRect/>
          </a:stretch>
        </p:blipFill>
        <p:spPr bwMode="auto">
          <a:xfrm>
            <a:off x="1524001" y="908050"/>
            <a:ext cx="4830763"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ço Reservado para Número de Slide 3">
            <a:extLst>
              <a:ext uri="{FF2B5EF4-FFF2-40B4-BE49-F238E27FC236}">
                <a16:creationId xmlns:a16="http://schemas.microsoft.com/office/drawing/2014/main" id="{2232EDF4-6BE5-4196-8949-02549818FB3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4E9739-B497-4E43-99AF-C15E2B0D64DD}" type="slidenum">
              <a:rPr lang="pt-BR" altLang="en-US">
                <a:solidFill>
                  <a:srgbClr val="898989"/>
                </a:solidFill>
                <a:latin typeface="Calibri" panose="020F0502020204030204" pitchFamily="34" charset="0"/>
              </a:rPr>
              <a:pPr eaLnBrk="1" hangingPunct="1"/>
              <a:t>20</a:t>
            </a:fld>
            <a:endParaRPr lang="pt-BR" altLang="en-US">
              <a:solidFill>
                <a:srgbClr val="898989"/>
              </a:solidFill>
              <a:latin typeface="Calibri" panose="020F0502020204030204" pitchFamily="34" charset="0"/>
            </a:endParaRPr>
          </a:p>
        </p:txBody>
      </p:sp>
      <p:grpSp>
        <p:nvGrpSpPr>
          <p:cNvPr id="2" name="Grupo 11">
            <a:extLst>
              <a:ext uri="{FF2B5EF4-FFF2-40B4-BE49-F238E27FC236}">
                <a16:creationId xmlns:a16="http://schemas.microsoft.com/office/drawing/2014/main" id="{74DE30FC-9A92-42C5-B4DD-5FC31472A7F2}"/>
              </a:ext>
            </a:extLst>
          </p:cNvPr>
          <p:cNvGrpSpPr>
            <a:grpSpLocks/>
          </p:cNvGrpSpPr>
          <p:nvPr/>
        </p:nvGrpSpPr>
        <p:grpSpPr bwMode="auto">
          <a:xfrm>
            <a:off x="3676651" y="1004889"/>
            <a:ext cx="2500313" cy="1641475"/>
            <a:chOff x="2143108" y="13494"/>
            <a:chExt cx="2500330" cy="1643050"/>
          </a:xfrm>
        </p:grpSpPr>
        <p:cxnSp>
          <p:nvCxnSpPr>
            <p:cNvPr id="9" name="Conector reto 8">
              <a:extLst>
                <a:ext uri="{FF2B5EF4-FFF2-40B4-BE49-F238E27FC236}">
                  <a16:creationId xmlns:a16="http://schemas.microsoft.com/office/drawing/2014/main" id="{D6B81373-7E9E-4FE2-9471-3DDD6EC0E161}"/>
                </a:ext>
              </a:extLst>
            </p:cNvPr>
            <p:cNvCxnSpPr/>
            <p:nvPr/>
          </p:nvCxnSpPr>
          <p:spPr>
            <a:xfrm>
              <a:off x="2143108" y="819128"/>
              <a:ext cx="2500330" cy="15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9CB51242-6104-419B-A0E1-9C6343895D2A}"/>
                </a:ext>
              </a:extLst>
            </p:cNvPr>
            <p:cNvCxnSpPr/>
            <p:nvPr/>
          </p:nvCxnSpPr>
          <p:spPr>
            <a:xfrm rot="5400000">
              <a:off x="2341558" y="834225"/>
              <a:ext cx="164305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3" name="Grupo 16">
            <a:extLst>
              <a:ext uri="{FF2B5EF4-FFF2-40B4-BE49-F238E27FC236}">
                <a16:creationId xmlns:a16="http://schemas.microsoft.com/office/drawing/2014/main" id="{89976C79-9B06-42DB-82B6-CA1AB63B42B2}"/>
              </a:ext>
            </a:extLst>
          </p:cNvPr>
          <p:cNvGrpSpPr>
            <a:grpSpLocks/>
          </p:cNvGrpSpPr>
          <p:nvPr/>
        </p:nvGrpSpPr>
        <p:grpSpPr bwMode="auto">
          <a:xfrm>
            <a:off x="4135439" y="1828800"/>
            <a:ext cx="573087" cy="522288"/>
            <a:chOff x="2570942" y="786589"/>
            <a:chExt cx="572298" cy="520510"/>
          </a:xfrm>
        </p:grpSpPr>
        <p:cxnSp>
          <p:nvCxnSpPr>
            <p:cNvPr id="14" name="Conector reto 13">
              <a:extLst>
                <a:ext uri="{FF2B5EF4-FFF2-40B4-BE49-F238E27FC236}">
                  <a16:creationId xmlns:a16="http://schemas.microsoft.com/office/drawing/2014/main" id="{5A567046-48A1-476A-BDD4-3F98C98E370F}"/>
                </a:ext>
              </a:extLst>
            </p:cNvPr>
            <p:cNvCxnSpPr/>
            <p:nvPr/>
          </p:nvCxnSpPr>
          <p:spPr>
            <a:xfrm>
              <a:off x="2572527" y="1305516"/>
              <a:ext cx="570713" cy="158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0DC235EF-E377-46BB-9526-432688E9F471}"/>
                </a:ext>
              </a:extLst>
            </p:cNvPr>
            <p:cNvCxnSpPr/>
            <p:nvPr/>
          </p:nvCxnSpPr>
          <p:spPr>
            <a:xfrm flipV="1">
              <a:off x="2570942" y="786589"/>
              <a:ext cx="1585" cy="51892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5" name="Grupo 40">
            <a:extLst>
              <a:ext uri="{FF2B5EF4-FFF2-40B4-BE49-F238E27FC236}">
                <a16:creationId xmlns:a16="http://schemas.microsoft.com/office/drawing/2014/main" id="{E31A3179-6AD6-4939-8396-400F628214BF}"/>
              </a:ext>
            </a:extLst>
          </p:cNvPr>
          <p:cNvGrpSpPr>
            <a:grpSpLocks/>
          </p:cNvGrpSpPr>
          <p:nvPr/>
        </p:nvGrpSpPr>
        <p:grpSpPr bwMode="auto">
          <a:xfrm>
            <a:off x="4151314" y="1822450"/>
            <a:ext cx="687387" cy="698500"/>
            <a:chOff x="2670636" y="785794"/>
            <a:chExt cx="686918" cy="698166"/>
          </a:xfrm>
        </p:grpSpPr>
        <p:cxnSp>
          <p:nvCxnSpPr>
            <p:cNvPr id="7" name="Conector de seta reta 6">
              <a:extLst>
                <a:ext uri="{FF2B5EF4-FFF2-40B4-BE49-F238E27FC236}">
                  <a16:creationId xmlns:a16="http://schemas.microsoft.com/office/drawing/2014/main" id="{0677C8B7-490E-4B72-BF03-7E3FFED88816}"/>
                </a:ext>
              </a:extLst>
            </p:cNvPr>
            <p:cNvCxnSpPr/>
            <p:nvPr/>
          </p:nvCxnSpPr>
          <p:spPr>
            <a:xfrm flipH="1">
              <a:off x="2670636" y="785794"/>
              <a:ext cx="544140" cy="526798"/>
            </a:xfrm>
            <a:prstGeom prst="straightConnector1">
              <a:avLst/>
            </a:prstGeom>
            <a:ln w="38100">
              <a:solidFill>
                <a:srgbClr val="0033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098" name="Object 71">
              <a:extLst>
                <a:ext uri="{FF2B5EF4-FFF2-40B4-BE49-F238E27FC236}">
                  <a16:creationId xmlns:a16="http://schemas.microsoft.com/office/drawing/2014/main" id="{D7E7AC6A-7820-48D3-B50C-D46E04F979A6}"/>
                </a:ext>
              </a:extLst>
            </p:cNvPr>
            <p:cNvGraphicFramePr>
              <a:graphicFrameLocks noChangeAspect="1"/>
            </p:cNvGraphicFramePr>
            <p:nvPr/>
          </p:nvGraphicFramePr>
          <p:xfrm>
            <a:off x="2982902" y="928670"/>
            <a:ext cx="374652" cy="555290"/>
          </p:xfrm>
          <a:graphic>
            <a:graphicData uri="http://schemas.openxmlformats.org/presentationml/2006/ole">
              <mc:AlternateContent xmlns:mc="http://schemas.openxmlformats.org/markup-compatibility/2006">
                <mc:Choice xmlns:v="urn:schemas-microsoft-com:vml" Requires="v">
                  <p:oleObj spid="_x0000_s14446" name="Equação" r:id="rId4" imgW="177646" imgH="241091" progId="Equation.3">
                    <p:embed/>
                  </p:oleObj>
                </mc:Choice>
                <mc:Fallback>
                  <p:oleObj name="Equação" r:id="rId4" imgW="177646" imgH="241091" progId="Equation.3">
                    <p:embed/>
                    <p:pic>
                      <p:nvPicPr>
                        <p:cNvPr id="4098" name="Object 71">
                          <a:extLst>
                            <a:ext uri="{FF2B5EF4-FFF2-40B4-BE49-F238E27FC236}">
                              <a16:creationId xmlns:a16="http://schemas.microsoft.com/office/drawing/2014/main" id="{D7E7AC6A-7820-48D3-B50C-D46E04F97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2902" y="928670"/>
                          <a:ext cx="374652" cy="5552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099" name="Object 72">
            <a:extLst>
              <a:ext uri="{FF2B5EF4-FFF2-40B4-BE49-F238E27FC236}">
                <a16:creationId xmlns:a16="http://schemas.microsoft.com/office/drawing/2014/main" id="{B26AEDD1-4D05-4BBF-8742-2FF8F2903532}"/>
              </a:ext>
            </a:extLst>
          </p:cNvPr>
          <p:cNvGraphicFramePr>
            <a:graphicFrameLocks noChangeAspect="1"/>
          </p:cNvGraphicFramePr>
          <p:nvPr/>
        </p:nvGraphicFramePr>
        <p:xfrm>
          <a:off x="5683251" y="1612900"/>
          <a:ext cx="4614863" cy="490538"/>
        </p:xfrm>
        <a:graphic>
          <a:graphicData uri="http://schemas.openxmlformats.org/presentationml/2006/ole">
            <mc:AlternateContent xmlns:mc="http://schemas.openxmlformats.org/markup-compatibility/2006">
              <mc:Choice xmlns:v="urn:schemas-microsoft-com:vml" Requires="v">
                <p:oleObj spid="_x0000_s14447" name="Equação" r:id="rId6" imgW="2184400" imgH="228600" progId="Equation.3">
                  <p:embed/>
                </p:oleObj>
              </mc:Choice>
              <mc:Fallback>
                <p:oleObj name="Equação" r:id="rId6" imgW="2184400" imgH="228600" progId="Equation.3">
                  <p:embed/>
                  <p:pic>
                    <p:nvPicPr>
                      <p:cNvPr id="4099" name="Object 72">
                        <a:extLst>
                          <a:ext uri="{FF2B5EF4-FFF2-40B4-BE49-F238E27FC236}">
                            <a16:creationId xmlns:a16="http://schemas.microsoft.com/office/drawing/2014/main" id="{B26AEDD1-4D05-4BBF-8742-2FF8F29035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3251" y="1612900"/>
                        <a:ext cx="4614863" cy="490538"/>
                      </a:xfrm>
                      <a:prstGeom prst="rect">
                        <a:avLst/>
                      </a:prstGeom>
                      <a:solidFill>
                        <a:srgbClr val="FAC090"/>
                      </a:solidFill>
                      <a:ln w="38100">
                        <a:solidFill>
                          <a:srgbClr val="376092"/>
                        </a:solidFill>
                        <a:miter lim="800000"/>
                        <a:headEnd/>
                        <a:tailEnd/>
                      </a:ln>
                    </p:spPr>
                  </p:pic>
                </p:oleObj>
              </mc:Fallback>
            </mc:AlternateContent>
          </a:graphicData>
        </a:graphic>
      </p:graphicFrame>
      <p:grpSp>
        <p:nvGrpSpPr>
          <p:cNvPr id="6" name="Grupo 27">
            <a:extLst>
              <a:ext uri="{FF2B5EF4-FFF2-40B4-BE49-F238E27FC236}">
                <a16:creationId xmlns:a16="http://schemas.microsoft.com/office/drawing/2014/main" id="{50AFB89C-00D2-4EBA-AEDA-3CBF9BFFC82F}"/>
              </a:ext>
            </a:extLst>
          </p:cNvPr>
          <p:cNvGrpSpPr>
            <a:grpSpLocks/>
          </p:cNvGrpSpPr>
          <p:nvPr/>
        </p:nvGrpSpPr>
        <p:grpSpPr bwMode="auto">
          <a:xfrm>
            <a:off x="6311901" y="2781300"/>
            <a:ext cx="3971925" cy="941388"/>
            <a:chOff x="3857620" y="3071810"/>
            <a:chExt cx="3971925" cy="940836"/>
          </a:xfrm>
        </p:grpSpPr>
        <p:graphicFrame>
          <p:nvGraphicFramePr>
            <p:cNvPr id="4100" name="Object 73">
              <a:extLst>
                <a:ext uri="{FF2B5EF4-FFF2-40B4-BE49-F238E27FC236}">
                  <a16:creationId xmlns:a16="http://schemas.microsoft.com/office/drawing/2014/main" id="{3D6136B0-4C67-405C-84C3-9920313599B1}"/>
                </a:ext>
              </a:extLst>
            </p:cNvPr>
            <p:cNvGraphicFramePr>
              <a:graphicFrameLocks noChangeAspect="1"/>
            </p:cNvGraphicFramePr>
            <p:nvPr/>
          </p:nvGraphicFramePr>
          <p:xfrm>
            <a:off x="3857620" y="3071810"/>
            <a:ext cx="3971925" cy="555625"/>
          </p:xfrm>
          <a:graphic>
            <a:graphicData uri="http://schemas.openxmlformats.org/presentationml/2006/ole">
              <mc:AlternateContent xmlns:mc="http://schemas.openxmlformats.org/markup-compatibility/2006">
                <mc:Choice xmlns:v="urn:schemas-microsoft-com:vml" Requires="v">
                  <p:oleObj spid="_x0000_s14448" name="Equação" r:id="rId8" imgW="1879600" imgH="241300" progId="Equation.3">
                    <p:embed/>
                  </p:oleObj>
                </mc:Choice>
                <mc:Fallback>
                  <p:oleObj name="Equação" r:id="rId8" imgW="1879600" imgH="241300" progId="Equation.3">
                    <p:embed/>
                    <p:pic>
                      <p:nvPicPr>
                        <p:cNvPr id="4100" name="Object 73">
                          <a:extLst>
                            <a:ext uri="{FF2B5EF4-FFF2-40B4-BE49-F238E27FC236}">
                              <a16:creationId xmlns:a16="http://schemas.microsoft.com/office/drawing/2014/main" id="{3D6136B0-4C67-405C-84C3-9920313599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7620" y="3071810"/>
                          <a:ext cx="3971925" cy="555625"/>
                        </a:xfrm>
                        <a:prstGeom prst="rect">
                          <a:avLst/>
                        </a:prstGeom>
                        <a:solidFill>
                          <a:srgbClr val="FF6600"/>
                        </a:solidFill>
                        <a:ln w="9525">
                          <a:solidFill>
                            <a:schemeClr val="tx1"/>
                          </a:solidFill>
                          <a:miter lim="800000"/>
                          <a:headEnd/>
                          <a:tailEnd/>
                        </a:ln>
                      </p:spPr>
                    </p:pic>
                  </p:oleObj>
                </mc:Fallback>
              </mc:AlternateContent>
            </a:graphicData>
          </a:graphic>
        </p:graphicFrame>
        <p:sp>
          <p:nvSpPr>
            <p:cNvPr id="4118" name="CaixaDeTexto 26">
              <a:extLst>
                <a:ext uri="{FF2B5EF4-FFF2-40B4-BE49-F238E27FC236}">
                  <a16:creationId xmlns:a16="http://schemas.microsoft.com/office/drawing/2014/main" id="{120D2879-30F5-4A9D-A814-586576DFB0AF}"/>
                </a:ext>
              </a:extLst>
            </p:cNvPr>
            <p:cNvSpPr txBox="1">
              <a:spLocks noChangeArrowheads="1"/>
            </p:cNvSpPr>
            <p:nvPr/>
          </p:nvSpPr>
          <p:spPr bwMode="auto">
            <a:xfrm>
              <a:off x="4071934" y="3643314"/>
              <a:ext cx="3571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t>Função da aceleração do MHS</a:t>
              </a:r>
            </a:p>
          </p:txBody>
        </p:sp>
      </p:grpSp>
      <p:sp>
        <p:nvSpPr>
          <p:cNvPr id="31" name="Seta para a direita 30">
            <a:extLst>
              <a:ext uri="{FF2B5EF4-FFF2-40B4-BE49-F238E27FC236}">
                <a16:creationId xmlns:a16="http://schemas.microsoft.com/office/drawing/2014/main" id="{44FF09DC-E19E-4F4D-AD16-14CD1F9B8290}"/>
              </a:ext>
            </a:extLst>
          </p:cNvPr>
          <p:cNvSpPr/>
          <p:nvPr/>
        </p:nvSpPr>
        <p:spPr>
          <a:xfrm>
            <a:off x="6743700" y="5084764"/>
            <a:ext cx="114300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111" name="CaixaDeTexto 31">
            <a:extLst>
              <a:ext uri="{FF2B5EF4-FFF2-40B4-BE49-F238E27FC236}">
                <a16:creationId xmlns:a16="http://schemas.microsoft.com/office/drawing/2014/main" id="{702BC1DB-783E-48DC-B648-D42158EB7F1D}"/>
              </a:ext>
            </a:extLst>
          </p:cNvPr>
          <p:cNvSpPr txBox="1">
            <a:spLocks noChangeArrowheads="1"/>
          </p:cNvSpPr>
          <p:nvPr/>
        </p:nvSpPr>
        <p:spPr bwMode="auto">
          <a:xfrm>
            <a:off x="7967664" y="3933826"/>
            <a:ext cx="2376487" cy="1736725"/>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pt-BR" sz="1600" dirty="0"/>
              <a:t>No ponto central, a aceleração é nula, pois x=0. Nos pontos de inversão, temos o valor máximo e o mínimo. </a:t>
            </a:r>
            <a:r>
              <a:rPr lang="pt-BR" sz="1600" dirty="0">
                <a:hlinkClick r:id="rId10"/>
              </a:rPr>
              <a:t>(1)</a:t>
            </a:r>
            <a:endParaRPr lang="pt-BR" sz="1600" dirty="0"/>
          </a:p>
        </p:txBody>
      </p:sp>
      <p:grpSp>
        <p:nvGrpSpPr>
          <p:cNvPr id="8" name="Grupo 32">
            <a:extLst>
              <a:ext uri="{FF2B5EF4-FFF2-40B4-BE49-F238E27FC236}">
                <a16:creationId xmlns:a16="http://schemas.microsoft.com/office/drawing/2014/main" id="{19222A56-7364-49B1-B3FC-AD81EC25BAFE}"/>
              </a:ext>
            </a:extLst>
          </p:cNvPr>
          <p:cNvGrpSpPr>
            <a:grpSpLocks/>
          </p:cNvGrpSpPr>
          <p:nvPr/>
        </p:nvGrpSpPr>
        <p:grpSpPr bwMode="auto">
          <a:xfrm>
            <a:off x="4727575" y="5157789"/>
            <a:ext cx="1862138" cy="1495425"/>
            <a:chOff x="357158" y="4857760"/>
            <a:chExt cx="1862138" cy="1494834"/>
          </a:xfrm>
        </p:grpSpPr>
        <p:graphicFrame>
          <p:nvGraphicFramePr>
            <p:cNvPr id="4101" name="Object 74">
              <a:extLst>
                <a:ext uri="{FF2B5EF4-FFF2-40B4-BE49-F238E27FC236}">
                  <a16:creationId xmlns:a16="http://schemas.microsoft.com/office/drawing/2014/main" id="{E1410A0F-EF8A-4551-A556-8CD6CC744BF7}"/>
                </a:ext>
              </a:extLst>
            </p:cNvPr>
            <p:cNvGraphicFramePr>
              <a:graphicFrameLocks noChangeAspect="1"/>
            </p:cNvGraphicFramePr>
            <p:nvPr/>
          </p:nvGraphicFramePr>
          <p:xfrm>
            <a:off x="357158" y="4857760"/>
            <a:ext cx="1862138" cy="490537"/>
          </p:xfrm>
          <a:graphic>
            <a:graphicData uri="http://schemas.openxmlformats.org/presentationml/2006/ole">
              <mc:AlternateContent xmlns:mc="http://schemas.openxmlformats.org/markup-compatibility/2006">
                <mc:Choice xmlns:v="urn:schemas-microsoft-com:vml" Requires="v">
                  <p:oleObj spid="_x0000_s14449" name="Equação" r:id="rId11" imgW="723586" imgH="190417" progId="Equation.3">
                    <p:embed/>
                  </p:oleObj>
                </mc:Choice>
                <mc:Fallback>
                  <p:oleObj name="Equação" r:id="rId11" imgW="723586" imgH="190417" progId="Equation.3">
                    <p:embed/>
                    <p:pic>
                      <p:nvPicPr>
                        <p:cNvPr id="4101" name="Object 74">
                          <a:extLst>
                            <a:ext uri="{FF2B5EF4-FFF2-40B4-BE49-F238E27FC236}">
                              <a16:creationId xmlns:a16="http://schemas.microsoft.com/office/drawing/2014/main" id="{E1410A0F-EF8A-4551-A556-8CD6CC744BF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158" y="4857760"/>
                          <a:ext cx="1862138" cy="490537"/>
                        </a:xfrm>
                        <a:prstGeom prst="rect">
                          <a:avLst/>
                        </a:prstGeom>
                        <a:solidFill>
                          <a:srgbClr val="FF9900"/>
                        </a:solidFill>
                        <a:ln w="9525">
                          <a:solidFill>
                            <a:schemeClr val="tx1"/>
                          </a:solidFill>
                          <a:miter lim="800000"/>
                          <a:headEnd/>
                          <a:tailEnd/>
                        </a:ln>
                      </p:spPr>
                    </p:pic>
                  </p:oleObj>
                </mc:Fallback>
              </mc:AlternateContent>
            </a:graphicData>
          </a:graphic>
        </p:graphicFrame>
        <p:sp>
          <p:nvSpPr>
            <p:cNvPr id="4117" name="CaixaDeTexto 34">
              <a:extLst>
                <a:ext uri="{FF2B5EF4-FFF2-40B4-BE49-F238E27FC236}">
                  <a16:creationId xmlns:a16="http://schemas.microsoft.com/office/drawing/2014/main" id="{B5152855-0381-46D5-B9A4-CB1BC97D239D}"/>
                </a:ext>
              </a:extLst>
            </p:cNvPr>
            <p:cNvSpPr txBox="1">
              <a:spLocks noChangeArrowheads="1"/>
            </p:cNvSpPr>
            <p:nvPr/>
          </p:nvSpPr>
          <p:spPr bwMode="auto">
            <a:xfrm>
              <a:off x="428596" y="5429264"/>
              <a:ext cx="16430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t>Aceleração em função da elongação</a:t>
              </a:r>
            </a:p>
          </p:txBody>
        </p:sp>
      </p:grpSp>
      <p:graphicFrame>
        <p:nvGraphicFramePr>
          <p:cNvPr id="4102" name="Object 75">
            <a:extLst>
              <a:ext uri="{FF2B5EF4-FFF2-40B4-BE49-F238E27FC236}">
                <a16:creationId xmlns:a16="http://schemas.microsoft.com/office/drawing/2014/main" id="{42EE4716-812D-43AB-9249-5E196101BAF3}"/>
              </a:ext>
            </a:extLst>
          </p:cNvPr>
          <p:cNvGraphicFramePr>
            <a:graphicFrameLocks noChangeAspect="1"/>
          </p:cNvGraphicFramePr>
          <p:nvPr/>
        </p:nvGraphicFramePr>
        <p:xfrm>
          <a:off x="8328026" y="6021388"/>
          <a:ext cx="2155825" cy="620712"/>
        </p:xfrm>
        <a:graphic>
          <a:graphicData uri="http://schemas.openxmlformats.org/presentationml/2006/ole">
            <mc:AlternateContent xmlns:mc="http://schemas.openxmlformats.org/markup-compatibility/2006">
              <mc:Choice xmlns:v="urn:schemas-microsoft-com:vml" Requires="v">
                <p:oleObj spid="_x0000_s14450" name="Equação" r:id="rId13" imgW="838200" imgH="241300" progId="Equation.3">
                  <p:embed/>
                </p:oleObj>
              </mc:Choice>
              <mc:Fallback>
                <p:oleObj name="Equação" r:id="rId13" imgW="838200" imgH="241300" progId="Equation.3">
                  <p:embed/>
                  <p:pic>
                    <p:nvPicPr>
                      <p:cNvPr id="4102" name="Object 75">
                        <a:extLst>
                          <a:ext uri="{FF2B5EF4-FFF2-40B4-BE49-F238E27FC236}">
                            <a16:creationId xmlns:a16="http://schemas.microsoft.com/office/drawing/2014/main" id="{42EE4716-812D-43AB-9249-5E196101BAF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28026" y="6021388"/>
                        <a:ext cx="2155825" cy="620712"/>
                      </a:xfrm>
                      <a:prstGeom prst="rect">
                        <a:avLst/>
                      </a:prstGeom>
                      <a:solidFill>
                        <a:srgbClr val="FF9900"/>
                      </a:solidFill>
                      <a:ln w="9525">
                        <a:solidFill>
                          <a:schemeClr val="tx1"/>
                        </a:solidFill>
                        <a:miter lim="800000"/>
                        <a:headEnd/>
                        <a:tailEnd/>
                      </a:ln>
                    </p:spPr>
                  </p:pic>
                </p:oleObj>
              </mc:Fallback>
            </mc:AlternateContent>
          </a:graphicData>
        </a:graphic>
      </p:graphicFrame>
      <p:grpSp>
        <p:nvGrpSpPr>
          <p:cNvPr id="10" name="Grupo 39">
            <a:extLst>
              <a:ext uri="{FF2B5EF4-FFF2-40B4-BE49-F238E27FC236}">
                <a16:creationId xmlns:a16="http://schemas.microsoft.com/office/drawing/2014/main" id="{9EF63B90-C017-4D51-B92F-3A9DA2CBD88F}"/>
              </a:ext>
            </a:extLst>
          </p:cNvPr>
          <p:cNvGrpSpPr>
            <a:grpSpLocks/>
          </p:cNvGrpSpPr>
          <p:nvPr/>
        </p:nvGrpSpPr>
        <p:grpSpPr bwMode="auto">
          <a:xfrm>
            <a:off x="3436939" y="1341438"/>
            <a:ext cx="1258887" cy="627062"/>
            <a:chOff x="1884807" y="352035"/>
            <a:chExt cx="1258433" cy="627063"/>
          </a:xfrm>
        </p:grpSpPr>
        <p:cxnSp>
          <p:nvCxnSpPr>
            <p:cNvPr id="19" name="Conector de seta reta 18">
              <a:extLst>
                <a:ext uri="{FF2B5EF4-FFF2-40B4-BE49-F238E27FC236}">
                  <a16:creationId xmlns:a16="http://schemas.microsoft.com/office/drawing/2014/main" id="{A5338832-61A5-4847-849E-0A4CECFB8BBE}"/>
                </a:ext>
              </a:extLst>
            </p:cNvPr>
            <p:cNvCxnSpPr/>
            <p:nvPr/>
          </p:nvCxnSpPr>
          <p:spPr>
            <a:xfrm rot="10800000">
              <a:off x="2571946" y="810823"/>
              <a:ext cx="57129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03" name="Object 76">
              <a:extLst>
                <a:ext uri="{FF2B5EF4-FFF2-40B4-BE49-F238E27FC236}">
                  <a16:creationId xmlns:a16="http://schemas.microsoft.com/office/drawing/2014/main" id="{8173F483-7F36-4C1A-A74E-584449571737}"/>
                </a:ext>
              </a:extLst>
            </p:cNvPr>
            <p:cNvGraphicFramePr>
              <a:graphicFrameLocks noChangeAspect="1"/>
            </p:cNvGraphicFramePr>
            <p:nvPr/>
          </p:nvGraphicFramePr>
          <p:xfrm>
            <a:off x="1884807" y="352035"/>
            <a:ext cx="714380" cy="627063"/>
          </p:xfrm>
          <a:graphic>
            <a:graphicData uri="http://schemas.openxmlformats.org/presentationml/2006/ole">
              <mc:AlternateContent xmlns:mc="http://schemas.openxmlformats.org/markup-compatibility/2006">
                <mc:Choice xmlns:v="urn:schemas-microsoft-com:vml" Requires="v">
                  <p:oleObj spid="_x0000_s14451" name="Equação" r:id="rId15" imgW="291973" imgH="241195" progId="Equation.3">
                    <p:embed/>
                  </p:oleObj>
                </mc:Choice>
                <mc:Fallback>
                  <p:oleObj name="Equação" r:id="rId15" imgW="291973" imgH="241195" progId="Equation.3">
                    <p:embed/>
                    <p:pic>
                      <p:nvPicPr>
                        <p:cNvPr id="4103" name="Object 76">
                          <a:extLst>
                            <a:ext uri="{FF2B5EF4-FFF2-40B4-BE49-F238E27FC236}">
                              <a16:creationId xmlns:a16="http://schemas.microsoft.com/office/drawing/2014/main" id="{8173F483-7F36-4C1A-A74E-58444957173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84807" y="352035"/>
                          <a:ext cx="714380"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9" name="CaixaDeTexto 28">
            <a:extLst>
              <a:ext uri="{FF2B5EF4-FFF2-40B4-BE49-F238E27FC236}">
                <a16:creationId xmlns:a16="http://schemas.microsoft.com/office/drawing/2014/main" id="{A460156E-78DD-4098-9053-5A43DBA88DD5}"/>
              </a:ext>
            </a:extLst>
          </p:cNvPr>
          <p:cNvSpPr txBox="1"/>
          <p:nvPr/>
        </p:nvSpPr>
        <p:spPr>
          <a:xfrm>
            <a:off x="1558926" y="166689"/>
            <a:ext cx="5680075" cy="511175"/>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pt-BR" sz="2400" dirty="0">
                <a:solidFill>
                  <a:schemeClr val="accent6">
                    <a:lumMod val="75000"/>
                  </a:schemeClr>
                </a:solidFill>
                <a:effectLst>
                  <a:outerShdw blurRad="38100" dist="38100" dir="2700000" algn="tl">
                    <a:srgbClr val="000000">
                      <a:alpha val="43137"/>
                    </a:srgbClr>
                  </a:outerShdw>
                </a:effectLst>
              </a:rPr>
              <a:t>Função da aceleração e aceleração máxima</a:t>
            </a:r>
          </a:p>
        </p:txBody>
      </p:sp>
      <p:sp>
        <p:nvSpPr>
          <p:cNvPr id="4115" name="Retângulo 27">
            <a:extLst>
              <a:ext uri="{FF2B5EF4-FFF2-40B4-BE49-F238E27FC236}">
                <a16:creationId xmlns:a16="http://schemas.microsoft.com/office/drawing/2014/main" id="{55E26C7F-43F6-4CC1-A140-CE37E4F91B0E}"/>
              </a:ext>
            </a:extLst>
          </p:cNvPr>
          <p:cNvSpPr>
            <a:spLocks noChangeArrowheads="1"/>
          </p:cNvSpPr>
          <p:nvPr/>
        </p:nvSpPr>
        <p:spPr bwMode="auto">
          <a:xfrm>
            <a:off x="1524000" y="4941888"/>
            <a:ext cx="2484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ctr" hangingPunct="1"/>
            <a:r>
              <a:rPr lang="pt-BR" altLang="pt-BR" sz="1000">
                <a:solidFill>
                  <a:srgbClr val="000000"/>
                </a:solidFill>
              </a:rPr>
              <a:t>Imagem: SEE-PE, redesenhado a partir de ilustração de Autor Desconhecido.</a:t>
            </a:r>
          </a:p>
        </p:txBody>
      </p:sp>
    </p:spTree>
    <p:extLst>
      <p:ext uri="{BB962C8B-B14F-4D97-AF65-F5344CB8AC3E}">
        <p14:creationId xmlns:p14="http://schemas.microsoft.com/office/powerpoint/2010/main" val="1494048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4)">
                                      <p:cBhvr>
                                        <p:cTn id="22" dur="2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 calcmode="lin" valueType="num">
                                      <p:cBhvr>
                                        <p:cTn id="27" dur="500" fill="hold"/>
                                        <p:tgtEl>
                                          <p:spTgt spid="4099"/>
                                        </p:tgtEl>
                                        <p:attrNameLst>
                                          <p:attrName>ppt_w</p:attrName>
                                        </p:attrNameLst>
                                      </p:cBhvr>
                                      <p:tavLst>
                                        <p:tav tm="0">
                                          <p:val>
                                            <p:fltVal val="0"/>
                                          </p:val>
                                        </p:tav>
                                        <p:tav tm="100000">
                                          <p:val>
                                            <p:strVal val="#ppt_w"/>
                                          </p:val>
                                        </p:tav>
                                      </p:tavLst>
                                    </p:anim>
                                    <p:anim calcmode="lin" valueType="num">
                                      <p:cBhvr>
                                        <p:cTn id="28" dur="500" fill="hold"/>
                                        <p:tgtEl>
                                          <p:spTgt spid="4099"/>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diamond(in)">
                                      <p:cBhvr>
                                        <p:cTn id="47" dur="2000"/>
                                        <p:tgtEl>
                                          <p:spTgt spid="3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4111"/>
                                        </p:tgtEl>
                                        <p:attrNameLst>
                                          <p:attrName>style.visibility</p:attrName>
                                        </p:attrNameLst>
                                      </p:cBhvr>
                                      <p:to>
                                        <p:strVal val="visible"/>
                                      </p:to>
                                    </p:set>
                                    <p:anim calcmode="lin" valueType="num">
                                      <p:cBhvr>
                                        <p:cTn id="52" dur="500" fill="hold"/>
                                        <p:tgtEl>
                                          <p:spTgt spid="4111"/>
                                        </p:tgtEl>
                                        <p:attrNameLst>
                                          <p:attrName>ppt_w</p:attrName>
                                        </p:attrNameLst>
                                      </p:cBhvr>
                                      <p:tavLst>
                                        <p:tav tm="0">
                                          <p:val>
                                            <p:fltVal val="0"/>
                                          </p:val>
                                        </p:tav>
                                        <p:tav tm="100000">
                                          <p:val>
                                            <p:strVal val="#ppt_w"/>
                                          </p:val>
                                        </p:tav>
                                      </p:tavLst>
                                    </p:anim>
                                    <p:anim calcmode="lin" valueType="num">
                                      <p:cBhvr>
                                        <p:cTn id="53" dur="500" fill="hold"/>
                                        <p:tgtEl>
                                          <p:spTgt spid="4111"/>
                                        </p:tgtEl>
                                        <p:attrNameLst>
                                          <p:attrName>ppt_h</p:attrName>
                                        </p:attrNameLst>
                                      </p:cBhvr>
                                      <p:tavLst>
                                        <p:tav tm="0">
                                          <p:val>
                                            <p:fltVal val="0"/>
                                          </p:val>
                                        </p:tav>
                                        <p:tav tm="100000">
                                          <p:val>
                                            <p:strVal val="#ppt_h"/>
                                          </p:val>
                                        </p:tav>
                                      </p:tavLst>
                                    </p:anim>
                                    <p:animEffect transition="in" filter="fade">
                                      <p:cBhvr>
                                        <p:cTn id="54" dur="500"/>
                                        <p:tgtEl>
                                          <p:spTgt spid="411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5" presetClass="entr" presetSubtype="0" fill="hold" nodeType="clickEffect">
                                  <p:stCondLst>
                                    <p:cond delay="0"/>
                                  </p:stCondLst>
                                  <p:childTnLst>
                                    <p:set>
                                      <p:cBhvr>
                                        <p:cTn id="58" dur="1" fill="hold">
                                          <p:stCondLst>
                                            <p:cond delay="0"/>
                                          </p:stCondLst>
                                        </p:cTn>
                                        <p:tgtEl>
                                          <p:spTgt spid="4102"/>
                                        </p:tgtEl>
                                        <p:attrNameLst>
                                          <p:attrName>style.visibility</p:attrName>
                                        </p:attrNameLst>
                                      </p:cBhvr>
                                      <p:to>
                                        <p:strVal val="visible"/>
                                      </p:to>
                                    </p:set>
                                    <p:anim calcmode="lin" valueType="num">
                                      <p:cBhvr>
                                        <p:cTn id="59" dur="500" decel="50000" fill="hold">
                                          <p:stCondLst>
                                            <p:cond delay="0"/>
                                          </p:stCondLst>
                                        </p:cTn>
                                        <p:tgtEl>
                                          <p:spTgt spid="4102"/>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102"/>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102"/>
                                        </p:tgtEl>
                                        <p:attrNameLst>
                                          <p:attrName>ppt_w</p:attrName>
                                        </p:attrNameLst>
                                      </p:cBhvr>
                                      <p:tavLst>
                                        <p:tav tm="0">
                                          <p:val>
                                            <p:strVal val="#ppt_w*.05"/>
                                          </p:val>
                                        </p:tav>
                                        <p:tav tm="100000">
                                          <p:val>
                                            <p:strVal val="#ppt_w"/>
                                          </p:val>
                                        </p:tav>
                                      </p:tavLst>
                                    </p:anim>
                                    <p:anim calcmode="lin" valueType="num">
                                      <p:cBhvr>
                                        <p:cTn id="62" dur="1000" fill="hold"/>
                                        <p:tgtEl>
                                          <p:spTgt spid="4102"/>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102"/>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102"/>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102"/>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1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a:extLst>
              <a:ext uri="{FF2B5EF4-FFF2-40B4-BE49-F238E27FC236}">
                <a16:creationId xmlns:a16="http://schemas.microsoft.com/office/drawing/2014/main" id="{E90D01DE-0116-48B3-AE4A-C146E9CA586F}"/>
              </a:ext>
            </a:extLst>
          </p:cNvPr>
          <p:cNvGraphicFramePr>
            <a:graphicFrameLocks noChangeAspect="1"/>
          </p:cNvGraphicFramePr>
          <p:nvPr/>
        </p:nvGraphicFramePr>
        <p:xfrm>
          <a:off x="2638426" y="1700213"/>
          <a:ext cx="6913563" cy="1141412"/>
        </p:xfrm>
        <a:graphic>
          <a:graphicData uri="http://schemas.openxmlformats.org/presentationml/2006/ole">
            <mc:AlternateContent xmlns:mc="http://schemas.openxmlformats.org/markup-compatibility/2006">
              <mc:Choice xmlns:v="urn:schemas-microsoft-com:vml" Requires="v">
                <p:oleObj spid="_x0000_s2088" name="Equation" r:id="rId3" imgW="1384300" imgH="228600" progId="Equation.3">
                  <p:embed/>
                </p:oleObj>
              </mc:Choice>
              <mc:Fallback>
                <p:oleObj name="Equation" r:id="rId3" imgW="1384300" imgH="228600" progId="Equation.3">
                  <p:embed/>
                  <p:pic>
                    <p:nvPicPr>
                      <p:cNvPr id="2" name="Object 5">
                        <a:extLst>
                          <a:ext uri="{FF2B5EF4-FFF2-40B4-BE49-F238E27FC236}">
                            <a16:creationId xmlns:a16="http://schemas.microsoft.com/office/drawing/2014/main" id="{E90D01DE-0116-48B3-AE4A-C146E9CA5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426" y="1700213"/>
                        <a:ext cx="691356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7">
            <a:extLst>
              <a:ext uri="{FF2B5EF4-FFF2-40B4-BE49-F238E27FC236}">
                <a16:creationId xmlns:a16="http://schemas.microsoft.com/office/drawing/2014/main" id="{6A10D372-0B0E-42D4-A53A-641E248784F5}"/>
              </a:ext>
            </a:extLst>
          </p:cNvPr>
          <p:cNvGraphicFramePr>
            <a:graphicFrameLocks noChangeAspect="1"/>
          </p:cNvGraphicFramePr>
          <p:nvPr/>
        </p:nvGraphicFramePr>
        <p:xfrm>
          <a:off x="2495550" y="4537076"/>
          <a:ext cx="7570788" cy="1262063"/>
        </p:xfrm>
        <a:graphic>
          <a:graphicData uri="http://schemas.openxmlformats.org/presentationml/2006/ole">
            <mc:AlternateContent xmlns:mc="http://schemas.openxmlformats.org/markup-compatibility/2006">
              <mc:Choice xmlns:v="urn:schemas-microsoft-com:vml" Requires="v">
                <p:oleObj spid="_x0000_s2089" name="Equation" r:id="rId5" imgW="1447800" imgH="241300" progId="Equation.3">
                  <p:embed/>
                </p:oleObj>
              </mc:Choice>
              <mc:Fallback>
                <p:oleObj name="Equation" r:id="rId5" imgW="1447800" imgH="241300" progId="Equation.3">
                  <p:embed/>
                  <p:pic>
                    <p:nvPicPr>
                      <p:cNvPr id="3" name="Object 7">
                        <a:extLst>
                          <a:ext uri="{FF2B5EF4-FFF2-40B4-BE49-F238E27FC236}">
                            <a16:creationId xmlns:a16="http://schemas.microsoft.com/office/drawing/2014/main" id="{6A10D372-0B0E-42D4-A53A-641E248784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550" y="4537076"/>
                        <a:ext cx="7570788"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10">
            <a:extLst>
              <a:ext uri="{FF2B5EF4-FFF2-40B4-BE49-F238E27FC236}">
                <a16:creationId xmlns:a16="http://schemas.microsoft.com/office/drawing/2014/main" id="{4474CC4A-D027-42C0-A83C-D2809CD4AC20}"/>
              </a:ext>
            </a:extLst>
          </p:cNvPr>
          <p:cNvSpPr txBox="1">
            <a:spLocks noChangeArrowheads="1"/>
          </p:cNvSpPr>
          <p:nvPr/>
        </p:nvSpPr>
        <p:spPr bwMode="auto">
          <a:xfrm>
            <a:off x="2065339" y="260351"/>
            <a:ext cx="79914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BR" altLang="pt-BR" sz="3200" dirty="0">
                <a:solidFill>
                  <a:srgbClr val="FF0000"/>
                </a:solidFill>
                <a:latin typeface="BlippoBlaD"/>
              </a:rPr>
              <a:t>EQUAÇÃO HORÁRIA DA VELOCIDADE NO MHS</a:t>
            </a:r>
          </a:p>
        </p:txBody>
      </p:sp>
      <p:sp>
        <p:nvSpPr>
          <p:cNvPr id="5" name="Text Box 11">
            <a:extLst>
              <a:ext uri="{FF2B5EF4-FFF2-40B4-BE49-F238E27FC236}">
                <a16:creationId xmlns:a16="http://schemas.microsoft.com/office/drawing/2014/main" id="{C6FC9F15-BD75-4F44-95BB-38C53BE95CA1}"/>
              </a:ext>
            </a:extLst>
          </p:cNvPr>
          <p:cNvSpPr txBox="1">
            <a:spLocks noChangeArrowheads="1"/>
          </p:cNvSpPr>
          <p:nvPr/>
        </p:nvSpPr>
        <p:spPr bwMode="auto">
          <a:xfrm>
            <a:off x="2208214" y="3298826"/>
            <a:ext cx="79914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BR" altLang="pt-BR" sz="3200">
                <a:solidFill>
                  <a:srgbClr val="FF0000"/>
                </a:solidFill>
                <a:latin typeface="BlippoBlaD"/>
              </a:rPr>
              <a:t>EQUAÇÃO HORÁRIA DA ACELERAÇÃO NO MHS</a:t>
            </a:r>
          </a:p>
        </p:txBody>
      </p:sp>
    </p:spTree>
    <p:extLst>
      <p:ext uri="{BB962C8B-B14F-4D97-AF65-F5344CB8AC3E}">
        <p14:creationId xmlns:p14="http://schemas.microsoft.com/office/powerpoint/2010/main" val="2533367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le:Muelle.gif">
            <a:extLst>
              <a:ext uri="{FF2B5EF4-FFF2-40B4-BE49-F238E27FC236}">
                <a16:creationId xmlns:a16="http://schemas.microsoft.com/office/drawing/2014/main" id="{CB27DC8E-0BB1-465C-B5D9-3C71198B5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125538"/>
            <a:ext cx="571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CaixaDeTexto 1">
            <a:extLst>
              <a:ext uri="{FF2B5EF4-FFF2-40B4-BE49-F238E27FC236}">
                <a16:creationId xmlns:a16="http://schemas.microsoft.com/office/drawing/2014/main" id="{FF1C9C28-324D-4496-859D-D241B28FF3E2}"/>
              </a:ext>
            </a:extLst>
          </p:cNvPr>
          <p:cNvSpPr txBox="1">
            <a:spLocks noChangeArrowheads="1"/>
          </p:cNvSpPr>
          <p:nvPr/>
        </p:nvSpPr>
        <p:spPr bwMode="auto">
          <a:xfrm>
            <a:off x="3238500" y="2420938"/>
            <a:ext cx="5041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Autor desconhecido / </a:t>
            </a:r>
            <a:r>
              <a:rPr lang="en-US" altLang="pt-BR" sz="1000"/>
              <a:t>Creative Commons Attribution-Share Alike 1.0 Generic</a:t>
            </a:r>
            <a:endParaRPr lang="pt-BR" altLang="pt-BR" sz="1000"/>
          </a:p>
        </p:txBody>
      </p:sp>
      <p:pic>
        <p:nvPicPr>
          <p:cNvPr id="19460" name="Picture 4" descr="File:Fasorxva.gif">
            <a:extLst>
              <a:ext uri="{FF2B5EF4-FFF2-40B4-BE49-F238E27FC236}">
                <a16:creationId xmlns:a16="http://schemas.microsoft.com/office/drawing/2014/main" id="{16C79BE5-E64A-477A-922C-CD2D64584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044951" y="708026"/>
            <a:ext cx="3744913" cy="789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CaixaDeTexto 2">
            <a:extLst>
              <a:ext uri="{FF2B5EF4-FFF2-40B4-BE49-F238E27FC236}">
                <a16:creationId xmlns:a16="http://schemas.microsoft.com/office/drawing/2014/main" id="{073A1753-450C-46FB-A81A-16D3B383D535}"/>
              </a:ext>
            </a:extLst>
          </p:cNvPr>
          <p:cNvSpPr txBox="1">
            <a:spLocks noChangeArrowheads="1"/>
          </p:cNvSpPr>
          <p:nvPr/>
        </p:nvSpPr>
        <p:spPr bwMode="auto">
          <a:xfrm>
            <a:off x="1971675" y="6526213"/>
            <a:ext cx="43830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Gonfer / </a:t>
            </a:r>
            <a:r>
              <a:rPr lang="en-US" altLang="pt-BR" sz="1000"/>
              <a:t>Creative Commons Attribution-Share Alike 3.0 Unported</a:t>
            </a:r>
            <a:endParaRPr lang="pt-BR" altLang="pt-BR" sz="1000"/>
          </a:p>
        </p:txBody>
      </p:sp>
    </p:spTree>
    <p:extLst>
      <p:ext uri="{BB962C8B-B14F-4D97-AF65-F5344CB8AC3E}">
        <p14:creationId xmlns:p14="http://schemas.microsoft.com/office/powerpoint/2010/main" val="3002883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a:extLst>
              <a:ext uri="{FF2B5EF4-FFF2-40B4-BE49-F238E27FC236}">
                <a16:creationId xmlns:a16="http://schemas.microsoft.com/office/drawing/2014/main" id="{C3CFE3F8-FFB0-4A99-99A4-4FA5D7C51D6A}"/>
              </a:ext>
            </a:extLst>
          </p:cNvPr>
          <p:cNvSpPr/>
          <p:nvPr/>
        </p:nvSpPr>
        <p:spPr>
          <a:xfrm>
            <a:off x="1631951" y="1236664"/>
            <a:ext cx="8856663" cy="1328737"/>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pt-BR" dirty="0"/>
              <a:t>Na vida cotidiana, os movimentos harmônicos são bastante frequentes. São exemplos disso os movimentos de uma </a:t>
            </a:r>
            <a:r>
              <a:rPr lang="pt-BR" b="1" dirty="0"/>
              <a:t>mola,</a:t>
            </a:r>
            <a:r>
              <a:rPr lang="pt-BR" dirty="0"/>
              <a:t> de um </a:t>
            </a:r>
            <a:r>
              <a:rPr lang="pt-BR" b="1" dirty="0"/>
              <a:t>pêndulo</a:t>
            </a:r>
            <a:r>
              <a:rPr lang="pt-BR" dirty="0"/>
              <a:t> e de uma </a:t>
            </a:r>
            <a:r>
              <a:rPr lang="pt-BR" b="1" dirty="0"/>
              <a:t>corda de violão</a:t>
            </a:r>
            <a:r>
              <a:rPr lang="pt-BR" dirty="0"/>
              <a:t>.</a:t>
            </a:r>
            <a:br>
              <a:rPr lang="pt-BR" dirty="0"/>
            </a:br>
            <a:r>
              <a:rPr lang="pt-BR" dirty="0"/>
              <a:t>Cada um desses movimentos oscilatórios realiza movimentos de vaivém em torno de uma posição de equilíbrio e são caracterizados por um período e por uma frequência. </a:t>
            </a:r>
            <a:r>
              <a:rPr lang="pt-BR" dirty="0">
                <a:hlinkClick r:id="rId2"/>
              </a:rPr>
              <a:t>(3)</a:t>
            </a:r>
            <a:endParaRPr lang="pt-BR" dirty="0"/>
          </a:p>
        </p:txBody>
      </p:sp>
      <p:sp>
        <p:nvSpPr>
          <p:cNvPr id="7" name="Retângulo de cantos arredondados 6">
            <a:extLst>
              <a:ext uri="{FF2B5EF4-FFF2-40B4-BE49-F238E27FC236}">
                <a16:creationId xmlns:a16="http://schemas.microsoft.com/office/drawing/2014/main" id="{F9F3E00F-3957-4B6A-8231-9C5BA5AF9456}"/>
              </a:ext>
            </a:extLst>
          </p:cNvPr>
          <p:cNvSpPr/>
          <p:nvPr/>
        </p:nvSpPr>
        <p:spPr>
          <a:xfrm>
            <a:off x="1876425" y="127000"/>
            <a:ext cx="2910398" cy="578882"/>
          </a:xfrm>
          <a:prstGeom prst="round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pt-BR" sz="2800" b="1" dirty="0">
                <a:solidFill>
                  <a:schemeClr val="accent6">
                    <a:lumMod val="75000"/>
                  </a:schemeClr>
                </a:solidFill>
              </a:rPr>
              <a:t>MHS no Cotidiano</a:t>
            </a:r>
          </a:p>
        </p:txBody>
      </p:sp>
      <p:pic>
        <p:nvPicPr>
          <p:cNvPr id="26628" name="Picture 2" descr="File:2006-02-04 Metal spiral.jpg">
            <a:extLst>
              <a:ext uri="{FF2B5EF4-FFF2-40B4-BE49-F238E27FC236}">
                <a16:creationId xmlns:a16="http://schemas.microsoft.com/office/drawing/2014/main" id="{5F378891-139E-48B3-8C6D-15BDD3A2A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1" y="3560764"/>
            <a:ext cx="2519363"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CaixaDeTexto 1">
            <a:extLst>
              <a:ext uri="{FF2B5EF4-FFF2-40B4-BE49-F238E27FC236}">
                <a16:creationId xmlns:a16="http://schemas.microsoft.com/office/drawing/2014/main" id="{517C7938-83DB-4008-897B-7165E395633A}"/>
              </a:ext>
            </a:extLst>
          </p:cNvPr>
          <p:cNvSpPr txBox="1">
            <a:spLocks noChangeArrowheads="1"/>
          </p:cNvSpPr>
          <p:nvPr/>
        </p:nvSpPr>
        <p:spPr bwMode="auto">
          <a:xfrm>
            <a:off x="1790700" y="5549900"/>
            <a:ext cx="2135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Roger McLassus /</a:t>
            </a:r>
          </a:p>
          <a:p>
            <a:pPr eaLnBrk="1" hangingPunct="1"/>
            <a:r>
              <a:rPr lang="pt-BR" altLang="pt-BR" sz="1000"/>
              <a:t>GNU Free Documentation License</a:t>
            </a:r>
          </a:p>
        </p:txBody>
      </p:sp>
      <p:pic>
        <p:nvPicPr>
          <p:cNvPr id="26630" name="Picture 4" descr="File:Radiesthetic pendulum.jpg">
            <a:extLst>
              <a:ext uri="{FF2B5EF4-FFF2-40B4-BE49-F238E27FC236}">
                <a16:creationId xmlns:a16="http://schemas.microsoft.com/office/drawing/2014/main" id="{8C1537A1-A43F-4B04-90B8-73E8EDEDE3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483" t="7172" r="9399" b="11960"/>
          <a:stretch>
            <a:fillRect/>
          </a:stretch>
        </p:blipFill>
        <p:spPr bwMode="auto">
          <a:xfrm>
            <a:off x="4425951" y="3560764"/>
            <a:ext cx="2214563"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CaixaDeTexto 2">
            <a:extLst>
              <a:ext uri="{FF2B5EF4-FFF2-40B4-BE49-F238E27FC236}">
                <a16:creationId xmlns:a16="http://schemas.microsoft.com/office/drawing/2014/main" id="{0F2F0889-D2C9-4624-B0FB-E1DCD946B5EA}"/>
              </a:ext>
            </a:extLst>
          </p:cNvPr>
          <p:cNvSpPr txBox="1">
            <a:spLocks noChangeArrowheads="1"/>
          </p:cNvSpPr>
          <p:nvPr/>
        </p:nvSpPr>
        <p:spPr bwMode="auto">
          <a:xfrm>
            <a:off x="4425951" y="5549900"/>
            <a:ext cx="1814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Carivaldi / GNU</a:t>
            </a:r>
          </a:p>
          <a:p>
            <a:pPr eaLnBrk="1" hangingPunct="1"/>
            <a:r>
              <a:rPr lang="pt-BR" altLang="pt-BR" sz="1000"/>
              <a:t>Free Documentation License</a:t>
            </a:r>
          </a:p>
        </p:txBody>
      </p:sp>
      <p:pic>
        <p:nvPicPr>
          <p:cNvPr id="26632" name="Picture 6" descr="File:Guitar 1.jpg">
            <a:extLst>
              <a:ext uri="{FF2B5EF4-FFF2-40B4-BE49-F238E27FC236}">
                <a16:creationId xmlns:a16="http://schemas.microsoft.com/office/drawing/2014/main" id="{B3E75523-7A3D-4BB6-94F7-436C676466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70" r="4391"/>
          <a:stretch>
            <a:fillRect/>
          </a:stretch>
        </p:blipFill>
        <p:spPr bwMode="auto">
          <a:xfrm>
            <a:off x="6791326" y="3560764"/>
            <a:ext cx="358457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CaixaDeTexto 3">
            <a:extLst>
              <a:ext uri="{FF2B5EF4-FFF2-40B4-BE49-F238E27FC236}">
                <a16:creationId xmlns:a16="http://schemas.microsoft.com/office/drawing/2014/main" id="{AFB829DB-9392-40FB-821F-24643BAD134A}"/>
              </a:ext>
            </a:extLst>
          </p:cNvPr>
          <p:cNvSpPr txBox="1">
            <a:spLocks noChangeArrowheads="1"/>
          </p:cNvSpPr>
          <p:nvPr/>
        </p:nvSpPr>
        <p:spPr bwMode="auto">
          <a:xfrm>
            <a:off x="6791325" y="5549901"/>
            <a:ext cx="2922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PJ / GNU Free Documentation License</a:t>
            </a:r>
          </a:p>
        </p:txBody>
      </p:sp>
    </p:spTree>
    <p:extLst>
      <p:ext uri="{BB962C8B-B14F-4D97-AF65-F5344CB8AC3E}">
        <p14:creationId xmlns:p14="http://schemas.microsoft.com/office/powerpoint/2010/main" val="994483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B829F-AAC2-4B08-8A98-F28195C1C2E2}"/>
              </a:ext>
            </a:extLst>
          </p:cNvPr>
          <p:cNvSpPr>
            <a:spLocks noGrp="1"/>
          </p:cNvSpPr>
          <p:nvPr>
            <p:ph type="title"/>
          </p:nvPr>
        </p:nvSpPr>
        <p:spPr>
          <a:xfrm>
            <a:off x="853722" y="131762"/>
            <a:ext cx="10484556" cy="549275"/>
          </a:xfrm>
        </p:spPr>
        <p:txBody>
          <a:bodyPr>
            <a:normAutofit/>
          </a:bodyPr>
          <a:lstStyle/>
          <a:p>
            <a:r>
              <a:rPr lang="pt-BR" sz="2800" dirty="0"/>
              <a:t>EXERCÍCIOS</a:t>
            </a:r>
          </a:p>
        </p:txBody>
      </p:sp>
      <p:sp>
        <p:nvSpPr>
          <p:cNvPr id="3" name="Espaço Reservado para Conteúdo 2">
            <a:extLst>
              <a:ext uri="{FF2B5EF4-FFF2-40B4-BE49-F238E27FC236}">
                <a16:creationId xmlns:a16="http://schemas.microsoft.com/office/drawing/2014/main" id="{49A15C29-D71D-488E-81E8-67665BACEB68}"/>
              </a:ext>
            </a:extLst>
          </p:cNvPr>
          <p:cNvSpPr>
            <a:spLocks noGrp="1"/>
          </p:cNvSpPr>
          <p:nvPr>
            <p:ph idx="1"/>
          </p:nvPr>
        </p:nvSpPr>
        <p:spPr>
          <a:xfrm>
            <a:off x="838200" y="914400"/>
            <a:ext cx="10515600" cy="5262563"/>
          </a:xfrm>
        </p:spPr>
        <p:txBody>
          <a:bodyPr>
            <a:normAutofit/>
          </a:bodyPr>
          <a:lstStyle/>
          <a:p>
            <a:pPr marL="0" indent="0">
              <a:buNone/>
            </a:pPr>
            <a:r>
              <a:rPr lang="pt-BR" sz="2000" dirty="0"/>
              <a:t>1) (</a:t>
            </a:r>
            <a:r>
              <a:rPr lang="pt-BR" sz="2000" dirty="0" err="1"/>
              <a:t>Unitau</a:t>
            </a:r>
            <a:r>
              <a:rPr lang="pt-BR" sz="2000" dirty="0"/>
              <a:t>-SP) Um corpo de massa m, ligado a uma mola de constante elástica k, está animado de um movimento harmônico simples. Nos pontos em que ocorre a inversão no sentido do movimento:</a:t>
            </a:r>
          </a:p>
          <a:p>
            <a:endParaRPr lang="pt-BR" sz="2000" dirty="0"/>
          </a:p>
          <a:p>
            <a:pPr marL="0" indent="0">
              <a:buNone/>
            </a:pPr>
            <a:r>
              <a:rPr lang="pt-BR" sz="2000" dirty="0"/>
              <a:t>a) são nulas a velocidade e a aceleração</a:t>
            </a:r>
          </a:p>
          <a:p>
            <a:pPr marL="0" indent="0">
              <a:buNone/>
            </a:pPr>
            <a:r>
              <a:rPr lang="pt-BR" sz="2000" dirty="0"/>
              <a:t>b) são nulas a velocidade e a energia potencial</a:t>
            </a:r>
          </a:p>
          <a:p>
            <a:pPr marL="0" indent="0">
              <a:buNone/>
            </a:pPr>
            <a:r>
              <a:rPr lang="pt-BR" sz="2000" dirty="0"/>
              <a:t>c) o módulo da aceleração e a energia potencial são máximas</a:t>
            </a:r>
          </a:p>
          <a:p>
            <a:pPr marL="0" indent="0">
              <a:buNone/>
            </a:pPr>
            <a:r>
              <a:rPr lang="pt-BR" sz="2000" dirty="0"/>
              <a:t>d) a energia cinética é máxima e a energia potencial é mínima</a:t>
            </a:r>
          </a:p>
          <a:p>
            <a:pPr marL="0" indent="0">
              <a:buNone/>
            </a:pPr>
            <a:r>
              <a:rPr lang="pt-BR" sz="2000" dirty="0"/>
              <a:t>e) a velocidade, em módulo, e a energia potencial são máximas</a:t>
            </a:r>
          </a:p>
          <a:p>
            <a:endParaRPr lang="pt-BR" sz="2000" dirty="0"/>
          </a:p>
        </p:txBody>
      </p:sp>
      <p:sp>
        <p:nvSpPr>
          <p:cNvPr id="4" name="CaixaDeTexto 3">
            <a:extLst>
              <a:ext uri="{FF2B5EF4-FFF2-40B4-BE49-F238E27FC236}">
                <a16:creationId xmlns:a16="http://schemas.microsoft.com/office/drawing/2014/main" id="{6211ED86-98FB-4698-BB5A-13B0C8CEB702}"/>
              </a:ext>
            </a:extLst>
          </p:cNvPr>
          <p:cNvSpPr txBox="1"/>
          <p:nvPr/>
        </p:nvSpPr>
        <p:spPr>
          <a:xfrm>
            <a:off x="838200" y="2899350"/>
            <a:ext cx="266700" cy="646331"/>
          </a:xfrm>
          <a:prstGeom prst="rect">
            <a:avLst/>
          </a:prstGeom>
          <a:noFill/>
        </p:spPr>
        <p:txBody>
          <a:bodyPr wrap="square" rtlCol="0">
            <a:spAutoFit/>
          </a:bodyPr>
          <a:lstStyle/>
          <a:p>
            <a:r>
              <a:rPr lang="pt-BR" sz="3600" dirty="0">
                <a:solidFill>
                  <a:srgbClr val="FF0000"/>
                </a:solidFill>
              </a:rPr>
              <a:t>x</a:t>
            </a:r>
          </a:p>
        </p:txBody>
      </p:sp>
    </p:spTree>
    <p:extLst>
      <p:ext uri="{BB962C8B-B14F-4D97-AF65-F5344CB8AC3E}">
        <p14:creationId xmlns:p14="http://schemas.microsoft.com/office/powerpoint/2010/main" val="398070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B829F-AAC2-4B08-8A98-F28195C1C2E2}"/>
              </a:ext>
            </a:extLst>
          </p:cNvPr>
          <p:cNvSpPr>
            <a:spLocks noGrp="1"/>
          </p:cNvSpPr>
          <p:nvPr>
            <p:ph type="title"/>
          </p:nvPr>
        </p:nvSpPr>
        <p:spPr>
          <a:xfrm>
            <a:off x="853722" y="131762"/>
            <a:ext cx="10484556" cy="549275"/>
          </a:xfrm>
        </p:spPr>
        <p:txBody>
          <a:bodyPr>
            <a:normAutofit/>
          </a:bodyPr>
          <a:lstStyle/>
          <a:p>
            <a:r>
              <a:rPr lang="pt-BR" sz="2800" dirty="0"/>
              <a:t>EXERCÍCIOS</a:t>
            </a:r>
          </a:p>
        </p:txBody>
      </p:sp>
      <p:sp>
        <p:nvSpPr>
          <p:cNvPr id="3" name="Espaço Reservado para Conteúdo 2">
            <a:extLst>
              <a:ext uri="{FF2B5EF4-FFF2-40B4-BE49-F238E27FC236}">
                <a16:creationId xmlns:a16="http://schemas.microsoft.com/office/drawing/2014/main" id="{49A15C29-D71D-488E-81E8-67665BACEB68}"/>
              </a:ext>
            </a:extLst>
          </p:cNvPr>
          <p:cNvSpPr>
            <a:spLocks noGrp="1"/>
          </p:cNvSpPr>
          <p:nvPr>
            <p:ph idx="1"/>
          </p:nvPr>
        </p:nvSpPr>
        <p:spPr>
          <a:xfrm>
            <a:off x="838200" y="914400"/>
            <a:ext cx="10515600" cy="5262563"/>
          </a:xfrm>
        </p:spPr>
        <p:txBody>
          <a:bodyPr>
            <a:normAutofit/>
          </a:bodyPr>
          <a:lstStyle/>
          <a:p>
            <a:pPr marL="0" indent="0">
              <a:buNone/>
            </a:pPr>
            <a:r>
              <a:rPr lang="pt-BR" sz="2000" dirty="0"/>
              <a:t>2) [ENEM 2014] </a:t>
            </a:r>
            <a:r>
              <a:rPr lang="pt-BR" sz="2000" dirty="0" err="1"/>
              <a:t>Christiaan</a:t>
            </a:r>
            <a:r>
              <a:rPr lang="pt-BR" sz="2000" dirty="0"/>
              <a:t> Huygens, em 1656, criou o relógio de pêndulo. Nesse dispositivo, a pontualidade baseia-se na regularidade das pequenas oscilações do pêndulo. Para manter a precisão desse relógio, diversos problemas foram contornados. Por exemplo, a haste passou por ajustes até que, no início do século XX, houve uma inovação, que foi sua fabricação usando uma liga metálica que se comporta regularmente em um largo intervalo de temperaturas. </a:t>
            </a:r>
          </a:p>
          <a:p>
            <a:pPr marL="0" indent="0">
              <a:buNone/>
            </a:pPr>
            <a:r>
              <a:rPr lang="pt-BR" sz="1800" dirty="0">
                <a:latin typeface="+mj-lt"/>
              </a:rPr>
              <a:t>YODER. J. G. </a:t>
            </a:r>
            <a:r>
              <a:rPr lang="pt-BR" sz="1800" dirty="0" err="1">
                <a:latin typeface="+mj-lt"/>
              </a:rPr>
              <a:t>Unrolling</a:t>
            </a:r>
            <a:r>
              <a:rPr lang="pt-BR" sz="1800" dirty="0">
                <a:latin typeface="+mj-lt"/>
              </a:rPr>
              <a:t> Time: </a:t>
            </a:r>
            <a:r>
              <a:rPr lang="pt-BR" sz="1800" dirty="0" err="1">
                <a:latin typeface="+mj-lt"/>
              </a:rPr>
              <a:t>Christiaan</a:t>
            </a:r>
            <a:r>
              <a:rPr lang="pt-BR" sz="1800" dirty="0">
                <a:latin typeface="+mj-lt"/>
              </a:rPr>
              <a:t> Huygens </a:t>
            </a:r>
            <a:r>
              <a:rPr lang="pt-BR" sz="1800" dirty="0" err="1">
                <a:latin typeface="+mj-lt"/>
              </a:rPr>
              <a:t>and</a:t>
            </a:r>
            <a:r>
              <a:rPr lang="pt-BR" sz="1800" dirty="0">
                <a:latin typeface="+mj-lt"/>
              </a:rPr>
              <a:t> </a:t>
            </a:r>
            <a:r>
              <a:rPr lang="pt-BR" sz="1800" dirty="0" err="1">
                <a:latin typeface="+mj-lt"/>
              </a:rPr>
              <a:t>the</a:t>
            </a:r>
            <a:r>
              <a:rPr lang="pt-BR" sz="1800" dirty="0">
                <a:latin typeface="+mj-lt"/>
              </a:rPr>
              <a:t> </a:t>
            </a:r>
            <a:r>
              <a:rPr lang="pt-BR" sz="1800" dirty="0" err="1">
                <a:latin typeface="+mj-lt"/>
              </a:rPr>
              <a:t>mathematization</a:t>
            </a:r>
            <a:r>
              <a:rPr lang="pt-BR" sz="1800" dirty="0">
                <a:latin typeface="+mj-lt"/>
              </a:rPr>
              <a:t> </a:t>
            </a:r>
            <a:r>
              <a:rPr lang="pt-BR" sz="1800" dirty="0" err="1">
                <a:latin typeface="+mj-lt"/>
              </a:rPr>
              <a:t>of</a:t>
            </a:r>
            <a:r>
              <a:rPr lang="pt-BR" sz="1800" dirty="0">
                <a:latin typeface="+mj-lt"/>
              </a:rPr>
              <a:t> </a:t>
            </a:r>
            <a:r>
              <a:rPr lang="pt-BR" sz="1800" dirty="0" err="1">
                <a:latin typeface="+mj-lt"/>
              </a:rPr>
              <a:t>nature</a:t>
            </a:r>
            <a:r>
              <a:rPr lang="pt-BR" sz="1800" dirty="0">
                <a:latin typeface="+mj-lt"/>
              </a:rPr>
              <a:t>. Cambridge: Cambridge </a:t>
            </a:r>
            <a:r>
              <a:rPr lang="pt-BR" sz="1800" dirty="0" err="1">
                <a:latin typeface="+mj-lt"/>
              </a:rPr>
              <a:t>University</a:t>
            </a:r>
            <a:r>
              <a:rPr lang="pt-BR" sz="1800" dirty="0">
                <a:latin typeface="+mj-lt"/>
              </a:rPr>
              <a:t> Press, 2004 (adaptado).</a:t>
            </a:r>
          </a:p>
          <a:p>
            <a:pPr marL="0" indent="0">
              <a:buNone/>
            </a:pPr>
            <a:r>
              <a:rPr lang="pt-BR" sz="2000" dirty="0"/>
              <a:t>Desprezando a presença de forças dissipativas e considerando a aceleração da gravidade constante, para que esse tipo de relógio realize corretamente a contagem do tempo, é necessário que o(a)</a:t>
            </a:r>
          </a:p>
          <a:p>
            <a:pPr marL="0" indent="0">
              <a:buNone/>
            </a:pPr>
            <a:r>
              <a:rPr lang="pt-BR" sz="2000" dirty="0"/>
              <a:t>a) comprimento da haste seja mantido constante.</a:t>
            </a:r>
          </a:p>
          <a:p>
            <a:pPr marL="0" indent="0">
              <a:buNone/>
            </a:pPr>
            <a:r>
              <a:rPr lang="pt-BR" sz="2000" dirty="0"/>
              <a:t>b) massa do corpo suspenso pela haste seja pequena.</a:t>
            </a:r>
          </a:p>
          <a:p>
            <a:pPr marL="0" indent="0">
              <a:buNone/>
            </a:pPr>
            <a:r>
              <a:rPr lang="pt-BR" sz="2000" dirty="0"/>
              <a:t>c) material da haste possua alta condutividade térmica.</a:t>
            </a:r>
          </a:p>
          <a:p>
            <a:pPr marL="0" indent="0">
              <a:buNone/>
            </a:pPr>
            <a:r>
              <a:rPr lang="pt-BR" sz="2000" dirty="0"/>
              <a:t>d) amplitude da oscilação seja constante a qualquer temperatura.</a:t>
            </a:r>
          </a:p>
          <a:p>
            <a:pPr marL="0" indent="0">
              <a:buNone/>
            </a:pPr>
            <a:r>
              <a:rPr lang="pt-BR" sz="2000" dirty="0"/>
              <a:t>e) energia potencial gravitacional do corpo suspenso se mantenha constante.</a:t>
            </a:r>
          </a:p>
          <a:p>
            <a:endParaRPr lang="pt-BR" sz="2000" dirty="0"/>
          </a:p>
        </p:txBody>
      </p:sp>
      <p:sp>
        <p:nvSpPr>
          <p:cNvPr id="4" name="CaixaDeTexto 3">
            <a:extLst>
              <a:ext uri="{FF2B5EF4-FFF2-40B4-BE49-F238E27FC236}">
                <a16:creationId xmlns:a16="http://schemas.microsoft.com/office/drawing/2014/main" id="{6211ED86-98FB-4698-BB5A-13B0C8CEB702}"/>
              </a:ext>
            </a:extLst>
          </p:cNvPr>
          <p:cNvSpPr txBox="1"/>
          <p:nvPr/>
        </p:nvSpPr>
        <p:spPr>
          <a:xfrm>
            <a:off x="838200" y="3545681"/>
            <a:ext cx="266700" cy="646331"/>
          </a:xfrm>
          <a:prstGeom prst="rect">
            <a:avLst/>
          </a:prstGeom>
          <a:noFill/>
        </p:spPr>
        <p:txBody>
          <a:bodyPr wrap="square" rtlCol="0">
            <a:spAutoFit/>
          </a:bodyPr>
          <a:lstStyle/>
          <a:p>
            <a:r>
              <a:rPr lang="pt-BR" sz="3600" dirty="0">
                <a:solidFill>
                  <a:srgbClr val="FF0000"/>
                </a:solidFill>
              </a:rPr>
              <a:t>x</a:t>
            </a:r>
          </a:p>
        </p:txBody>
      </p:sp>
    </p:spTree>
    <p:extLst>
      <p:ext uri="{BB962C8B-B14F-4D97-AF65-F5344CB8AC3E}">
        <p14:creationId xmlns:p14="http://schemas.microsoft.com/office/powerpoint/2010/main" val="376481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B829F-AAC2-4B08-8A98-F28195C1C2E2}"/>
              </a:ext>
            </a:extLst>
          </p:cNvPr>
          <p:cNvSpPr>
            <a:spLocks noGrp="1"/>
          </p:cNvSpPr>
          <p:nvPr>
            <p:ph type="title"/>
          </p:nvPr>
        </p:nvSpPr>
        <p:spPr>
          <a:xfrm>
            <a:off x="853722" y="131762"/>
            <a:ext cx="10484556" cy="549275"/>
          </a:xfrm>
        </p:spPr>
        <p:txBody>
          <a:bodyPr>
            <a:normAutofit/>
          </a:bodyPr>
          <a:lstStyle/>
          <a:p>
            <a:r>
              <a:rPr lang="pt-BR" sz="2800" dirty="0"/>
              <a:t>EXERCÍCIOS</a:t>
            </a:r>
          </a:p>
        </p:txBody>
      </p:sp>
      <p:sp>
        <p:nvSpPr>
          <p:cNvPr id="3" name="Espaço Reservado para Conteúdo 2">
            <a:extLst>
              <a:ext uri="{FF2B5EF4-FFF2-40B4-BE49-F238E27FC236}">
                <a16:creationId xmlns:a16="http://schemas.microsoft.com/office/drawing/2014/main" id="{49A15C29-D71D-488E-81E8-67665BACEB68}"/>
              </a:ext>
            </a:extLst>
          </p:cNvPr>
          <p:cNvSpPr>
            <a:spLocks noGrp="1"/>
          </p:cNvSpPr>
          <p:nvPr>
            <p:ph idx="1"/>
          </p:nvPr>
        </p:nvSpPr>
        <p:spPr>
          <a:xfrm>
            <a:off x="838200" y="914400"/>
            <a:ext cx="10515600" cy="5262563"/>
          </a:xfrm>
        </p:spPr>
        <p:txBody>
          <a:bodyPr>
            <a:normAutofit/>
          </a:bodyPr>
          <a:lstStyle/>
          <a:p>
            <a:pPr marL="0" indent="0">
              <a:buNone/>
            </a:pPr>
            <a:r>
              <a:rPr lang="pt-BR" sz="2000" dirty="0"/>
              <a:t>3) Um oscilador massa-mola, cuja massa é 1 kg, oscila a partir de sua posição de equilíbrio. Sabendo que a constante elástica da mola é 64 N/m, calcule a velocidade angular e a frequência desse oscilador.</a:t>
            </a:r>
          </a:p>
          <a:p>
            <a:pPr marL="0" indent="0">
              <a:buNone/>
            </a:pPr>
            <a:r>
              <a:rPr lang="pt-BR" sz="1700" dirty="0">
                <a:solidFill>
                  <a:srgbClr val="FF0000"/>
                </a:solidFill>
              </a:rPr>
              <a:t>I . Calculamos a velocidade angular a partir da seguinte equação:</a:t>
            </a:r>
          </a:p>
          <a:p>
            <a:pPr marL="0" indent="0">
              <a:buNone/>
            </a:pPr>
            <a:r>
              <a:rPr lang="pt-BR" sz="1700" dirty="0">
                <a:solidFill>
                  <a:srgbClr val="FF0000"/>
                </a:solidFill>
              </a:rPr>
              <a:t>ω = </a:t>
            </a:r>
            <a:r>
              <a:rPr lang="pt-BR" sz="1700" u="sng" dirty="0">
                <a:solidFill>
                  <a:srgbClr val="FF0000"/>
                </a:solidFill>
              </a:rPr>
              <a:t>√k</a:t>
            </a:r>
            <a:br>
              <a:rPr lang="pt-BR" sz="1700" dirty="0">
                <a:solidFill>
                  <a:srgbClr val="FF0000"/>
                </a:solidFill>
              </a:rPr>
            </a:br>
            <a:r>
              <a:rPr lang="pt-BR" sz="1700" dirty="0">
                <a:solidFill>
                  <a:srgbClr val="FF0000"/>
                </a:solidFill>
              </a:rPr>
              <a:t>      √m</a:t>
            </a:r>
          </a:p>
          <a:p>
            <a:pPr marL="0" indent="0">
              <a:buNone/>
            </a:pPr>
            <a:r>
              <a:rPr lang="pt-BR" sz="1700" dirty="0">
                <a:solidFill>
                  <a:srgbClr val="FF0000"/>
                </a:solidFill>
              </a:rPr>
              <a:t>ω = </a:t>
            </a:r>
            <a:r>
              <a:rPr lang="pt-BR" sz="1700" u="sng">
                <a:solidFill>
                  <a:srgbClr val="FF0000"/>
                </a:solidFill>
              </a:rPr>
              <a:t>√64</a:t>
            </a:r>
            <a:br>
              <a:rPr lang="pt-BR" sz="1700" dirty="0">
                <a:solidFill>
                  <a:srgbClr val="FF0000"/>
                </a:solidFill>
              </a:rPr>
            </a:br>
            <a:r>
              <a:rPr lang="pt-BR" sz="1700" dirty="0">
                <a:solidFill>
                  <a:srgbClr val="FF0000"/>
                </a:solidFill>
              </a:rPr>
              <a:t>       √1</a:t>
            </a:r>
          </a:p>
          <a:p>
            <a:pPr marL="0" indent="0">
              <a:buNone/>
            </a:pPr>
            <a:r>
              <a:rPr lang="pt-BR" sz="1700" b="1" dirty="0">
                <a:solidFill>
                  <a:srgbClr val="FF0000"/>
                </a:solidFill>
              </a:rPr>
              <a:t>ω = 8 </a:t>
            </a:r>
            <a:r>
              <a:rPr lang="pt-BR" sz="1700" b="1" dirty="0" err="1">
                <a:solidFill>
                  <a:srgbClr val="FF0000"/>
                </a:solidFill>
              </a:rPr>
              <a:t>rad</a:t>
            </a:r>
            <a:r>
              <a:rPr lang="pt-BR" sz="1700" b="1" dirty="0">
                <a:solidFill>
                  <a:srgbClr val="FF0000"/>
                </a:solidFill>
              </a:rPr>
              <a:t>/s</a:t>
            </a:r>
          </a:p>
          <a:p>
            <a:pPr marL="0" indent="0">
              <a:buNone/>
            </a:pPr>
            <a:r>
              <a:rPr lang="pt-BR" sz="1700" dirty="0" err="1">
                <a:solidFill>
                  <a:srgbClr val="FF0000"/>
                </a:solidFill>
              </a:rPr>
              <a:t>ii</a:t>
            </a:r>
            <a:r>
              <a:rPr lang="pt-BR" sz="1700" dirty="0">
                <a:solidFill>
                  <a:srgbClr val="FF0000"/>
                </a:solidFill>
              </a:rPr>
              <a:t>. Agora, determinamos a frequência:</a:t>
            </a:r>
          </a:p>
          <a:p>
            <a:pPr marL="0" indent="0">
              <a:buNone/>
            </a:pPr>
            <a:r>
              <a:rPr lang="pt-BR" sz="1700" dirty="0">
                <a:solidFill>
                  <a:srgbClr val="FF0000"/>
                </a:solidFill>
              </a:rPr>
              <a:t>ω = 2 π f</a:t>
            </a:r>
          </a:p>
          <a:p>
            <a:pPr marL="0" indent="0">
              <a:buNone/>
            </a:pPr>
            <a:r>
              <a:rPr lang="pt-BR" sz="1700" dirty="0">
                <a:solidFill>
                  <a:srgbClr val="FF0000"/>
                </a:solidFill>
              </a:rPr>
              <a:t>8 = 2 π f</a:t>
            </a:r>
          </a:p>
          <a:p>
            <a:pPr marL="0" indent="0">
              <a:buNone/>
            </a:pPr>
            <a:r>
              <a:rPr lang="pt-BR" sz="1700" dirty="0">
                <a:solidFill>
                  <a:srgbClr val="FF0000"/>
                </a:solidFill>
              </a:rPr>
              <a:t>f = </a:t>
            </a:r>
            <a:r>
              <a:rPr lang="pt-BR" sz="1700" u="sng" dirty="0">
                <a:solidFill>
                  <a:srgbClr val="FF0000"/>
                </a:solidFill>
              </a:rPr>
              <a:t>8,00</a:t>
            </a:r>
            <a:br>
              <a:rPr lang="pt-BR" sz="1700" dirty="0">
                <a:solidFill>
                  <a:srgbClr val="FF0000"/>
                </a:solidFill>
              </a:rPr>
            </a:br>
            <a:r>
              <a:rPr lang="pt-BR" sz="1700" dirty="0">
                <a:solidFill>
                  <a:srgbClr val="FF0000"/>
                </a:solidFill>
              </a:rPr>
              <a:t>      2π</a:t>
            </a:r>
          </a:p>
          <a:p>
            <a:pPr marL="0" indent="0">
              <a:buNone/>
            </a:pPr>
            <a:r>
              <a:rPr lang="pt-BR" sz="1700" b="1" dirty="0">
                <a:solidFill>
                  <a:srgbClr val="FF0000"/>
                </a:solidFill>
              </a:rPr>
              <a:t>f = 1,27 Hz</a:t>
            </a:r>
          </a:p>
          <a:p>
            <a:endParaRPr lang="pt-BR" sz="2000" dirty="0"/>
          </a:p>
        </p:txBody>
      </p:sp>
    </p:spTree>
    <p:extLst>
      <p:ext uri="{BB962C8B-B14F-4D97-AF65-F5344CB8AC3E}">
        <p14:creationId xmlns:p14="http://schemas.microsoft.com/office/powerpoint/2010/main" val="15119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ixaDeTexto 3">
            <a:extLst>
              <a:ext uri="{FF2B5EF4-FFF2-40B4-BE49-F238E27FC236}">
                <a16:creationId xmlns:a16="http://schemas.microsoft.com/office/drawing/2014/main" id="{59A2327E-319E-4D0D-84CB-0C1A7C658D6D}"/>
              </a:ext>
            </a:extLst>
          </p:cNvPr>
          <p:cNvSpPr txBox="1">
            <a:spLocks noChangeArrowheads="1"/>
          </p:cNvSpPr>
          <p:nvPr/>
        </p:nvSpPr>
        <p:spPr bwMode="auto">
          <a:xfrm>
            <a:off x="1703389" y="-26988"/>
            <a:ext cx="55451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b="1">
                <a:solidFill>
                  <a:schemeClr val="bg1"/>
                </a:solidFill>
                <a:latin typeface="Calibri" panose="020F0502020204030204" pitchFamily="34" charset="0"/>
              </a:rPr>
              <a:t>FÍSICA,  2ª Ano</a:t>
            </a:r>
          </a:p>
          <a:p>
            <a:pPr eaLnBrk="1" hangingPunct="1"/>
            <a:r>
              <a:rPr lang="pt-BR" altLang="pt-BR">
                <a:solidFill>
                  <a:schemeClr val="bg1"/>
                </a:solidFill>
                <a:latin typeface="Calibri" panose="020F0502020204030204" pitchFamily="34" charset="0"/>
              </a:rPr>
              <a:t>Ondulatória: Movimento Harmônico Simples e a cinemática no  MHS</a:t>
            </a:r>
          </a:p>
        </p:txBody>
      </p:sp>
      <p:sp>
        <p:nvSpPr>
          <p:cNvPr id="9" name="WordArt 6">
            <a:extLst>
              <a:ext uri="{FF2B5EF4-FFF2-40B4-BE49-F238E27FC236}">
                <a16:creationId xmlns:a16="http://schemas.microsoft.com/office/drawing/2014/main" id="{10DF5FDD-98E1-48C6-BF9A-39FAB49468D1}"/>
              </a:ext>
            </a:extLst>
          </p:cNvPr>
          <p:cNvSpPr>
            <a:spLocks noChangeArrowheads="1" noChangeShapeType="1" noTextEdit="1"/>
          </p:cNvSpPr>
          <p:nvPr/>
        </p:nvSpPr>
        <p:spPr bwMode="auto">
          <a:xfrm>
            <a:off x="1703389" y="795042"/>
            <a:ext cx="8497068" cy="928687"/>
          </a:xfrm>
          <a:prstGeom prst="rect">
            <a:avLst/>
          </a:prstGeom>
          <a:extLst/>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80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eestyleScrD"/>
                <a:cs typeface="Arial" charset="0"/>
              </a:rPr>
              <a:t>Movimento Harmônico Simples - MHS</a:t>
            </a:r>
          </a:p>
        </p:txBody>
      </p:sp>
      <p:pic>
        <p:nvPicPr>
          <p:cNvPr id="11268" name="Picture 2" descr="File:Spring resonance.gif">
            <a:extLst>
              <a:ext uri="{FF2B5EF4-FFF2-40B4-BE49-F238E27FC236}">
                <a16:creationId xmlns:a16="http://schemas.microsoft.com/office/drawing/2014/main" id="{7FA29A8F-3C71-4978-8324-A17478AFE7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08439" y="2205039"/>
            <a:ext cx="417512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CaixaDeTexto 1">
            <a:extLst>
              <a:ext uri="{FF2B5EF4-FFF2-40B4-BE49-F238E27FC236}">
                <a16:creationId xmlns:a16="http://schemas.microsoft.com/office/drawing/2014/main" id="{2E620A86-E453-47BB-BB44-E3ACC9CFCC3E}"/>
              </a:ext>
            </a:extLst>
          </p:cNvPr>
          <p:cNvSpPr txBox="1">
            <a:spLocks noChangeArrowheads="1"/>
          </p:cNvSpPr>
          <p:nvPr/>
        </p:nvSpPr>
        <p:spPr bwMode="auto">
          <a:xfrm>
            <a:off x="3871914" y="6443663"/>
            <a:ext cx="4448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Jkrieger / </a:t>
            </a:r>
            <a:r>
              <a:rPr lang="en-US" altLang="pt-BR" sz="1000"/>
              <a:t>Creative Commons Attribution-Share Alike 3.0 Unported</a:t>
            </a:r>
            <a:endParaRPr lang="pt-BR" altLang="pt-BR" sz="1000"/>
          </a:p>
        </p:txBody>
      </p:sp>
    </p:spTree>
    <p:extLst>
      <p:ext uri="{BB962C8B-B14F-4D97-AF65-F5344CB8AC3E}">
        <p14:creationId xmlns:p14="http://schemas.microsoft.com/office/powerpoint/2010/main" val="187784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EE90C1D0-8430-493C-8EE2-08A758B82DCB}"/>
              </a:ext>
            </a:extLst>
          </p:cNvPr>
          <p:cNvSpPr>
            <a:spLocks noGrp="1"/>
          </p:cNvSpPr>
          <p:nvPr>
            <p:ph type="sldNum" sz="quarter" idx="12"/>
          </p:nvPr>
        </p:nvSpPr>
        <p:spPr>
          <a:xfrm>
            <a:off x="8096250" y="6400800"/>
            <a:ext cx="2133600" cy="45720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5246C8-D1CE-4C7D-A2D7-8B56AB883E32}" type="slidenum">
              <a:rPr lang="pt-BR" altLang="en-US">
                <a:solidFill>
                  <a:srgbClr val="898989"/>
                </a:solidFill>
                <a:latin typeface="Calibri" panose="020F0502020204030204" pitchFamily="34" charset="0"/>
              </a:rPr>
              <a:pPr eaLnBrk="1" hangingPunct="1"/>
              <a:t>4</a:t>
            </a:fld>
            <a:endParaRPr lang="pt-BR" altLang="en-US">
              <a:solidFill>
                <a:srgbClr val="898989"/>
              </a:solidFill>
              <a:latin typeface="Calibri" panose="020F0502020204030204" pitchFamily="34" charset="0"/>
            </a:endParaRPr>
          </a:p>
        </p:txBody>
      </p:sp>
      <p:sp>
        <p:nvSpPr>
          <p:cNvPr id="29" name="Rectangle 7">
            <a:extLst>
              <a:ext uri="{FF2B5EF4-FFF2-40B4-BE49-F238E27FC236}">
                <a16:creationId xmlns:a16="http://schemas.microsoft.com/office/drawing/2014/main" id="{67A55261-7128-4C23-A7C4-6328D5BEFF75}"/>
              </a:ext>
            </a:extLst>
          </p:cNvPr>
          <p:cNvSpPr>
            <a:spLocks noChangeArrowheads="1"/>
          </p:cNvSpPr>
          <p:nvPr/>
        </p:nvSpPr>
        <p:spPr bwMode="auto">
          <a:xfrm>
            <a:off x="9017001" y="1123951"/>
            <a:ext cx="504825" cy="576263"/>
          </a:xfrm>
          <a:prstGeom prst="roundRect">
            <a:avLst>
              <a:gd name="adj" fmla="val 16667"/>
            </a:avLst>
          </a:prstGeom>
          <a:blipFill dpi="0" rotWithShape="1">
            <a:blip r:embed="rId3"/>
            <a:srcRect/>
            <a:tile tx="0" ty="0" sx="100000" sy="100000" flip="none" algn="tl"/>
          </a:blip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ltLang="pt-BR"/>
          </a:p>
        </p:txBody>
      </p:sp>
      <p:grpSp>
        <p:nvGrpSpPr>
          <p:cNvPr id="2" name="Group 16">
            <a:extLst>
              <a:ext uri="{FF2B5EF4-FFF2-40B4-BE49-F238E27FC236}">
                <a16:creationId xmlns:a16="http://schemas.microsoft.com/office/drawing/2014/main" id="{0404CA7D-52C7-42AB-8A6A-55B21A8CB956}"/>
              </a:ext>
            </a:extLst>
          </p:cNvPr>
          <p:cNvGrpSpPr>
            <a:grpSpLocks/>
          </p:cNvGrpSpPr>
          <p:nvPr/>
        </p:nvGrpSpPr>
        <p:grpSpPr bwMode="auto">
          <a:xfrm>
            <a:off x="2352676" y="1622425"/>
            <a:ext cx="7127875" cy="654050"/>
            <a:chOff x="295" y="2659"/>
            <a:chExt cx="4490" cy="412"/>
          </a:xfrm>
        </p:grpSpPr>
        <p:sp>
          <p:nvSpPr>
            <p:cNvPr id="12297" name="Line 5">
              <a:extLst>
                <a:ext uri="{FF2B5EF4-FFF2-40B4-BE49-F238E27FC236}">
                  <a16:creationId xmlns:a16="http://schemas.microsoft.com/office/drawing/2014/main" id="{D8A6907B-9417-41C5-AA32-F1B2AD30F42E}"/>
                </a:ext>
              </a:extLst>
            </p:cNvPr>
            <p:cNvSpPr>
              <a:spLocks noChangeShapeType="1"/>
            </p:cNvSpPr>
            <p:nvPr/>
          </p:nvSpPr>
          <p:spPr bwMode="auto">
            <a:xfrm>
              <a:off x="340" y="2704"/>
              <a:ext cx="44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98" name="Line 6">
              <a:extLst>
                <a:ext uri="{FF2B5EF4-FFF2-40B4-BE49-F238E27FC236}">
                  <a16:creationId xmlns:a16="http://schemas.microsoft.com/office/drawing/2014/main" id="{F5D7A03E-90DC-486D-BBA5-D1944039BC9C}"/>
                </a:ext>
              </a:extLst>
            </p:cNvPr>
            <p:cNvSpPr>
              <a:spLocks noChangeShapeType="1"/>
            </p:cNvSpPr>
            <p:nvPr/>
          </p:nvSpPr>
          <p:spPr bwMode="auto">
            <a:xfrm>
              <a:off x="2653" y="265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99" name="Line 9">
              <a:extLst>
                <a:ext uri="{FF2B5EF4-FFF2-40B4-BE49-F238E27FC236}">
                  <a16:creationId xmlns:a16="http://schemas.microsoft.com/office/drawing/2014/main" id="{85BECF2C-594D-4EE7-845A-BFBF46328474}"/>
                </a:ext>
              </a:extLst>
            </p:cNvPr>
            <p:cNvSpPr>
              <a:spLocks noChangeShapeType="1"/>
            </p:cNvSpPr>
            <p:nvPr/>
          </p:nvSpPr>
          <p:spPr bwMode="auto">
            <a:xfrm>
              <a:off x="521" y="265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00" name="Line 10">
              <a:extLst>
                <a:ext uri="{FF2B5EF4-FFF2-40B4-BE49-F238E27FC236}">
                  <a16:creationId xmlns:a16="http://schemas.microsoft.com/office/drawing/2014/main" id="{3C143097-35C2-4FD8-A6F2-410536B59734}"/>
                </a:ext>
              </a:extLst>
            </p:cNvPr>
            <p:cNvSpPr>
              <a:spLocks noChangeShapeType="1"/>
            </p:cNvSpPr>
            <p:nvPr/>
          </p:nvSpPr>
          <p:spPr bwMode="auto">
            <a:xfrm>
              <a:off x="4649" y="265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01" name="Text Box 11">
              <a:extLst>
                <a:ext uri="{FF2B5EF4-FFF2-40B4-BE49-F238E27FC236}">
                  <a16:creationId xmlns:a16="http://schemas.microsoft.com/office/drawing/2014/main" id="{B5BA3CEE-BBC6-476C-9D52-C83800A28DEA}"/>
                </a:ext>
              </a:extLst>
            </p:cNvPr>
            <p:cNvSpPr txBox="1">
              <a:spLocks noChangeArrowheads="1"/>
            </p:cNvSpPr>
            <p:nvPr/>
          </p:nvSpPr>
          <p:spPr bwMode="auto">
            <a:xfrm>
              <a:off x="4468" y="2840"/>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altLang="pt-BR"/>
                <a:t>A</a:t>
              </a:r>
            </a:p>
          </p:txBody>
        </p:sp>
        <p:sp>
          <p:nvSpPr>
            <p:cNvPr id="12302" name="Text Box 12">
              <a:extLst>
                <a:ext uri="{FF2B5EF4-FFF2-40B4-BE49-F238E27FC236}">
                  <a16:creationId xmlns:a16="http://schemas.microsoft.com/office/drawing/2014/main" id="{7867B416-75B7-48DA-AF8F-398A7A8411ED}"/>
                </a:ext>
              </a:extLst>
            </p:cNvPr>
            <p:cNvSpPr txBox="1">
              <a:spLocks noChangeArrowheads="1"/>
            </p:cNvSpPr>
            <p:nvPr/>
          </p:nvSpPr>
          <p:spPr bwMode="auto">
            <a:xfrm>
              <a:off x="2562" y="2750"/>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altLang="pt-BR"/>
                <a:t>0</a:t>
              </a:r>
            </a:p>
          </p:txBody>
        </p:sp>
        <p:sp>
          <p:nvSpPr>
            <p:cNvPr id="12303" name="Text Box 13">
              <a:extLst>
                <a:ext uri="{FF2B5EF4-FFF2-40B4-BE49-F238E27FC236}">
                  <a16:creationId xmlns:a16="http://schemas.microsoft.com/office/drawing/2014/main" id="{1BB8E3D4-DCD7-458A-B47A-885051264D3F}"/>
                </a:ext>
              </a:extLst>
            </p:cNvPr>
            <p:cNvSpPr txBox="1">
              <a:spLocks noChangeArrowheads="1"/>
            </p:cNvSpPr>
            <p:nvPr/>
          </p:nvSpPr>
          <p:spPr bwMode="auto">
            <a:xfrm>
              <a:off x="295" y="2791"/>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altLang="pt-BR"/>
                <a:t>-A</a:t>
              </a:r>
            </a:p>
          </p:txBody>
        </p:sp>
      </p:grpSp>
      <p:sp>
        <p:nvSpPr>
          <p:cNvPr id="38" name="CaixaDeTexto 37">
            <a:extLst>
              <a:ext uri="{FF2B5EF4-FFF2-40B4-BE49-F238E27FC236}">
                <a16:creationId xmlns:a16="http://schemas.microsoft.com/office/drawing/2014/main" id="{9143E758-229F-42FE-9F17-37FD477AD2D9}"/>
              </a:ext>
            </a:extLst>
          </p:cNvPr>
          <p:cNvSpPr txBox="1"/>
          <p:nvPr/>
        </p:nvSpPr>
        <p:spPr>
          <a:xfrm>
            <a:off x="1743076" y="115888"/>
            <a:ext cx="4067175" cy="647700"/>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pt-BR" sz="3200" b="1" i="1" dirty="0">
                <a:solidFill>
                  <a:schemeClr val="accent6">
                    <a:lumMod val="75000"/>
                  </a:schemeClr>
                </a:solidFill>
                <a:effectLst>
                  <a:outerShdw blurRad="38100" dist="38100" dir="2700000" algn="tl">
                    <a:srgbClr val="000000">
                      <a:alpha val="43137"/>
                    </a:srgbClr>
                  </a:outerShdw>
                </a:effectLst>
              </a:rPr>
              <a:t>Observe o movimento</a:t>
            </a:r>
          </a:p>
        </p:txBody>
      </p:sp>
      <p:sp>
        <p:nvSpPr>
          <p:cNvPr id="1031" name="Rectangle 29">
            <a:extLst>
              <a:ext uri="{FF2B5EF4-FFF2-40B4-BE49-F238E27FC236}">
                <a16:creationId xmlns:a16="http://schemas.microsoft.com/office/drawing/2014/main" id="{309D02A3-4FB1-4A1C-A416-349C10A3CE4D}"/>
              </a:ext>
            </a:extLst>
          </p:cNvPr>
          <p:cNvSpPr>
            <a:spLocks noChangeArrowheads="1"/>
          </p:cNvSpPr>
          <p:nvPr/>
        </p:nvSpPr>
        <p:spPr bwMode="auto">
          <a:xfrm>
            <a:off x="1809750" y="2341564"/>
            <a:ext cx="8572500" cy="903287"/>
          </a:xfrm>
          <a:prstGeom prst="snip1Rect">
            <a:avLst/>
          </a:prstGeom>
          <a:ln/>
        </p:spPr>
        <p:style>
          <a:lnRef idx="2">
            <a:schemeClr val="accent2"/>
          </a:lnRef>
          <a:fillRef idx="1">
            <a:schemeClr val="lt1"/>
          </a:fillRef>
          <a:effectRef idx="0">
            <a:schemeClr val="accent2"/>
          </a:effectRef>
          <a:fontRef idx="minor">
            <a:schemeClr val="dk1"/>
          </a:fontRef>
        </p:style>
        <p:txBody>
          <a:bodyPr anchor="ctr">
            <a:spAutoFit/>
          </a:bodyPr>
          <a:lstStyle/>
          <a:p>
            <a:pPr algn="just" eaLnBrk="0" hangingPunct="0">
              <a:buFontTx/>
              <a:buChar char="•"/>
              <a:tabLst>
                <a:tab pos="114300" algn="l"/>
                <a:tab pos="228600" algn="l"/>
              </a:tabLst>
              <a:defRPr/>
            </a:pPr>
            <a:r>
              <a:rPr lang="pt-BR" sz="2400" b="1" dirty="0">
                <a:cs typeface="Times New Roman" pitchFamily="18" charset="0"/>
              </a:rPr>
              <a:t>Movimento oscilatório:</a:t>
            </a:r>
            <a:r>
              <a:rPr lang="pt-BR" sz="2400" dirty="0">
                <a:cs typeface="Times New Roman" pitchFamily="18" charset="0"/>
              </a:rPr>
              <a:t> todo movimento de vaivém realizado simetricamente em torno de um ponto de equilíbrio.</a:t>
            </a:r>
            <a:endParaRPr lang="pt-BR" sz="5400" dirty="0"/>
          </a:p>
        </p:txBody>
      </p:sp>
      <p:sp>
        <p:nvSpPr>
          <p:cNvPr id="1032" name="Rectangle 30">
            <a:extLst>
              <a:ext uri="{FF2B5EF4-FFF2-40B4-BE49-F238E27FC236}">
                <a16:creationId xmlns:a16="http://schemas.microsoft.com/office/drawing/2014/main" id="{C80FB6E5-8F7C-4BA2-A5C6-2B609957446F}"/>
              </a:ext>
            </a:extLst>
          </p:cNvPr>
          <p:cNvSpPr>
            <a:spLocks noChangeArrowheads="1"/>
          </p:cNvSpPr>
          <p:nvPr/>
        </p:nvSpPr>
        <p:spPr bwMode="auto">
          <a:xfrm>
            <a:off x="1809750" y="3589020"/>
            <a:ext cx="8572500" cy="903288"/>
          </a:xfrm>
          <a:prstGeom prst="snip1Rect">
            <a:avLst/>
          </a:prstGeom>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buFontTx/>
              <a:buChar char="•"/>
              <a:tabLst>
                <a:tab pos="114300" algn="l"/>
              </a:tabLst>
              <a:defRPr/>
            </a:pPr>
            <a:r>
              <a:rPr lang="pt-BR" sz="2400" b="1" dirty="0">
                <a:cs typeface="Times New Roman" pitchFamily="18" charset="0"/>
              </a:rPr>
              <a:t>Movimento periódico:</a:t>
            </a:r>
            <a:r>
              <a:rPr lang="pt-BR" sz="2400" dirty="0">
                <a:cs typeface="Times New Roman" pitchFamily="18" charset="0"/>
              </a:rPr>
              <a:t> todo movimento oscilatório que se repete em intervalos de tempo iguais.</a:t>
            </a:r>
            <a:endParaRPr lang="pt-BR" sz="2400" dirty="0"/>
          </a:p>
        </p:txBody>
      </p:sp>
      <p:sp>
        <p:nvSpPr>
          <p:cNvPr id="1034" name="Text Box 5">
            <a:extLst>
              <a:ext uri="{FF2B5EF4-FFF2-40B4-BE49-F238E27FC236}">
                <a16:creationId xmlns:a16="http://schemas.microsoft.com/office/drawing/2014/main" id="{A1E003EA-D230-4D29-B455-8A23A8FBD969}"/>
              </a:ext>
            </a:extLst>
          </p:cNvPr>
          <p:cNvSpPr txBox="1">
            <a:spLocks noChangeArrowheads="1"/>
          </p:cNvSpPr>
          <p:nvPr/>
        </p:nvSpPr>
        <p:spPr bwMode="auto">
          <a:xfrm>
            <a:off x="1847850" y="4740531"/>
            <a:ext cx="8534400" cy="1907024"/>
          </a:xfrm>
          <a:prstGeom prst="snip1Rect">
            <a:avLst/>
          </a:prstGeom>
          <a:ln w="38100">
            <a:solidFill>
              <a:schemeClr val="bg2">
                <a:lumMod val="10000"/>
              </a:schemeClr>
            </a:solidFill>
            <a:headEnd/>
            <a:tailEnd/>
          </a:ln>
        </p:spPr>
        <p:style>
          <a:lnRef idx="1">
            <a:schemeClr val="accent5"/>
          </a:lnRef>
          <a:fillRef idx="3">
            <a:schemeClr val="accent5"/>
          </a:fillRef>
          <a:effectRef idx="2">
            <a:schemeClr val="accent5"/>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defRPr/>
            </a:pPr>
            <a:r>
              <a:rPr lang="pt-PT" sz="2400" dirty="0"/>
              <a:t>Quando um movimento se repete em torno de uma posição de equilíbrio, em intervalos de tempo regulares, é chamado Movimento Harmônico Simples (MHS).</a:t>
            </a:r>
            <a:r>
              <a:rPr lang="pt-PT" sz="2400" dirty="0">
                <a:hlinkClick r:id="rId4"/>
              </a:rPr>
              <a:t>(1)</a:t>
            </a:r>
            <a:endParaRPr lang="pt-PT" sz="2400" dirty="0"/>
          </a:p>
          <a:p>
            <a:pPr algn="just" eaLnBrk="1" hangingPunct="1">
              <a:spcBef>
                <a:spcPct val="50000"/>
              </a:spcBef>
              <a:defRPr/>
            </a:pPr>
            <a:r>
              <a:rPr lang="pt-PT" sz="2400" dirty="0"/>
              <a:t>E pode ser descrito através de </a:t>
            </a:r>
            <a:r>
              <a:rPr lang="pt-PT" sz="2400" b="1" dirty="0"/>
              <a:t>ondas</a:t>
            </a:r>
            <a:r>
              <a:rPr lang="pt-PT" sz="2400" dirty="0"/>
              <a:t>.</a:t>
            </a:r>
          </a:p>
        </p:txBody>
      </p:sp>
      <p:sp>
        <p:nvSpPr>
          <p:cNvPr id="16" name="Text Box 17">
            <a:extLst>
              <a:ext uri="{FF2B5EF4-FFF2-40B4-BE49-F238E27FC236}">
                <a16:creationId xmlns:a16="http://schemas.microsoft.com/office/drawing/2014/main" id="{56657926-DB19-4A15-9204-2C2BCBD883EE}"/>
              </a:ext>
            </a:extLst>
          </p:cNvPr>
          <p:cNvSpPr txBox="1">
            <a:spLocks noChangeArrowheads="1"/>
          </p:cNvSpPr>
          <p:nvPr/>
        </p:nvSpPr>
        <p:spPr bwMode="auto">
          <a:xfrm>
            <a:off x="6311902" y="114303"/>
            <a:ext cx="287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pt-BR" altLang="pt-BR"/>
              <a:t>A, -A: amplitude do MHS</a:t>
            </a:r>
          </a:p>
        </p:txBody>
      </p:sp>
      <p:sp>
        <p:nvSpPr>
          <p:cNvPr id="17" name="Text Box 18">
            <a:extLst>
              <a:ext uri="{FF2B5EF4-FFF2-40B4-BE49-F238E27FC236}">
                <a16:creationId xmlns:a16="http://schemas.microsoft.com/office/drawing/2014/main" id="{CDCF4C7B-F41D-4682-BAD9-B9CB64C7E1EB}"/>
              </a:ext>
            </a:extLst>
          </p:cNvPr>
          <p:cNvSpPr txBox="1">
            <a:spLocks noChangeArrowheads="1"/>
          </p:cNvSpPr>
          <p:nvPr/>
        </p:nvSpPr>
        <p:spPr bwMode="auto">
          <a:xfrm>
            <a:off x="6238877" y="690565"/>
            <a:ext cx="35290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pt-BR" altLang="pt-BR"/>
              <a:t>0 é a posição de equilíbrio.</a:t>
            </a:r>
          </a:p>
        </p:txBody>
      </p:sp>
    </p:spTree>
    <p:extLst>
      <p:ext uri="{BB962C8B-B14F-4D97-AF65-F5344CB8AC3E}">
        <p14:creationId xmlns:p14="http://schemas.microsoft.com/office/powerpoint/2010/main" val="3767263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heckerboard(across)">
                                      <p:cBhvr>
                                        <p:cTn id="12" dur="500"/>
                                        <p:tgtEl>
                                          <p:spTgt spid="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path" presetSubtype="0" repeatCount="indefinite" accel="50000" decel="50000" autoRev="1" fill="hold" grpId="1" nodeType="clickEffect">
                                  <p:stCondLst>
                                    <p:cond delay="0"/>
                                  </p:stCondLst>
                                  <p:childTnLst>
                                    <p:animMotion origin="layout" path="M -3.33333E-6 3.80204E-6 L -0.71753 0.00023 " pathEditMode="relative" rAng="0" ptsTypes="AA">
                                      <p:cBhvr>
                                        <p:cTn id="16" dur="2000" fill="hold"/>
                                        <p:tgtEl>
                                          <p:spTgt spid="29"/>
                                        </p:tgtEl>
                                        <p:attrNameLst>
                                          <p:attrName>ppt_x</p:attrName>
                                          <p:attrName>ppt_y</p:attrName>
                                        </p:attrNameLst>
                                      </p:cBhvr>
                                      <p:rCtr x="-35900" y="0"/>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dissolve">
                                      <p:cBhvr>
                                        <p:cTn id="21" dur="500"/>
                                        <p:tgtEl>
                                          <p:spTgt spid="10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dissolve">
                                      <p:cBhvr>
                                        <p:cTn id="26" dur="500"/>
                                        <p:tgtEl>
                                          <p:spTgt spid="103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wheel(4)">
                                      <p:cBhvr>
                                        <p:cTn id="31" dur="2000"/>
                                        <p:tgtEl>
                                          <p:spTgt spid="1034"/>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heckerboard(across)">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heckerboard(across)">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1031" grpId="0" animBg="1"/>
      <p:bldP spid="1032" grpId="0" animBg="1"/>
      <p:bldP spid="103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59A2EC17-F076-46DE-9CFF-382AD9EFC941}"/>
              </a:ext>
            </a:extLst>
          </p:cNvPr>
          <p:cNvGraphicFramePr/>
          <p:nvPr/>
        </p:nvGraphicFramePr>
        <p:xfrm>
          <a:off x="2238348" y="214290"/>
          <a:ext cx="7615262" cy="868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5" name="Espaço Reservado para Conteúdo 2">
            <a:extLst>
              <a:ext uri="{FF2B5EF4-FFF2-40B4-BE49-F238E27FC236}">
                <a16:creationId xmlns:a16="http://schemas.microsoft.com/office/drawing/2014/main" id="{C2509C05-153B-4DC0-9293-B77B8C79359D}"/>
              </a:ext>
            </a:extLst>
          </p:cNvPr>
          <p:cNvSpPr txBox="1">
            <a:spLocks/>
          </p:cNvSpPr>
          <p:nvPr/>
        </p:nvSpPr>
        <p:spPr bwMode="auto">
          <a:xfrm>
            <a:off x="1881188" y="1214439"/>
            <a:ext cx="82296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None/>
            </a:pPr>
            <a:r>
              <a:rPr lang="pt-BR" altLang="pt-BR" sz="2800" dirty="0"/>
              <a:t>		É um movimento de oscilação repetitivo, ideal, que não sofre amortecimento, ou seja, permanece com a mesma amplitude ao longo do tempo.</a:t>
            </a:r>
          </a:p>
        </p:txBody>
      </p:sp>
      <p:pic>
        <p:nvPicPr>
          <p:cNvPr id="8196" name="Imagem 5" descr="mhs.gif">
            <a:extLst>
              <a:ext uri="{FF2B5EF4-FFF2-40B4-BE49-F238E27FC236}">
                <a16:creationId xmlns:a16="http://schemas.microsoft.com/office/drawing/2014/main" id="{AF961C0B-0E7F-4B73-900C-2B0E02D77C0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95500" y="3286126"/>
            <a:ext cx="79327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Imagem 6" descr="regua mhs.gif">
            <a:extLst>
              <a:ext uri="{FF2B5EF4-FFF2-40B4-BE49-F238E27FC236}">
                <a16:creationId xmlns:a16="http://schemas.microsoft.com/office/drawing/2014/main" id="{A7DDF6DD-2224-4C08-AA50-64C1B6D07A9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66939" y="3643313"/>
            <a:ext cx="778668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a:extLst>
              <a:ext uri="{FF2B5EF4-FFF2-40B4-BE49-F238E27FC236}">
                <a16:creationId xmlns:a16="http://schemas.microsoft.com/office/drawing/2014/main" id="{9F7CAE0E-E156-481B-A274-5910B09CDF76}"/>
              </a:ext>
            </a:extLst>
          </p:cNvPr>
          <p:cNvSpPr/>
          <p:nvPr/>
        </p:nvSpPr>
        <p:spPr>
          <a:xfrm>
            <a:off x="2953512" y="1654136"/>
            <a:ext cx="4005072" cy="458128"/>
          </a:xfrm>
          <a:prstGeom prst="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59422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D48EA3B2-05C1-4125-B009-D99B871A2FC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0D9BEA-F91E-49B7-8BE3-BDE96CA961EA}" type="slidenum">
              <a:rPr lang="pt-BR" altLang="en-US">
                <a:solidFill>
                  <a:srgbClr val="898989"/>
                </a:solidFill>
                <a:latin typeface="Calibri" panose="020F0502020204030204" pitchFamily="34" charset="0"/>
              </a:rPr>
              <a:pPr eaLnBrk="1" hangingPunct="1"/>
              <a:t>6</a:t>
            </a:fld>
            <a:endParaRPr lang="pt-BR" altLang="en-US">
              <a:solidFill>
                <a:srgbClr val="898989"/>
              </a:solidFill>
              <a:latin typeface="Calibri" panose="020F0502020204030204" pitchFamily="34" charset="0"/>
            </a:endParaRPr>
          </a:p>
        </p:txBody>
      </p:sp>
      <p:sp>
        <p:nvSpPr>
          <p:cNvPr id="11" name="CaixaDeTexto 10">
            <a:extLst>
              <a:ext uri="{FF2B5EF4-FFF2-40B4-BE49-F238E27FC236}">
                <a16:creationId xmlns:a16="http://schemas.microsoft.com/office/drawing/2014/main" id="{7D509506-A3DD-40FC-BC71-29D55D7D022E}"/>
              </a:ext>
            </a:extLst>
          </p:cNvPr>
          <p:cNvSpPr txBox="1"/>
          <p:nvPr/>
        </p:nvSpPr>
        <p:spPr>
          <a:xfrm>
            <a:off x="1774825" y="71438"/>
            <a:ext cx="4287838" cy="715962"/>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pt-BR" sz="3600" dirty="0">
                <a:solidFill>
                  <a:schemeClr val="accent6">
                    <a:lumMod val="75000"/>
                  </a:schemeClr>
                </a:solidFill>
                <a:effectLst>
                  <a:outerShdw blurRad="38100" dist="38100" dir="2700000" algn="tl">
                    <a:srgbClr val="000000">
                      <a:alpha val="43137"/>
                    </a:srgbClr>
                  </a:outerShdw>
                </a:effectLst>
              </a:rPr>
              <a:t>Veja alguns exemplos</a:t>
            </a:r>
          </a:p>
        </p:txBody>
      </p:sp>
      <p:sp>
        <p:nvSpPr>
          <p:cNvPr id="13316" name="CaixaDeTexto 11">
            <a:extLst>
              <a:ext uri="{FF2B5EF4-FFF2-40B4-BE49-F238E27FC236}">
                <a16:creationId xmlns:a16="http://schemas.microsoft.com/office/drawing/2014/main" id="{6FB4BF5F-036B-473F-B56F-464F43DEF195}"/>
              </a:ext>
            </a:extLst>
          </p:cNvPr>
          <p:cNvSpPr txBox="1">
            <a:spLocks noChangeArrowheads="1"/>
          </p:cNvSpPr>
          <p:nvPr/>
        </p:nvSpPr>
        <p:spPr bwMode="auto">
          <a:xfrm>
            <a:off x="1774826" y="1268414"/>
            <a:ext cx="5986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pt-BR"/>
              <a:t>Oscilador harmônico simples (oscilador massa-mola)</a:t>
            </a:r>
          </a:p>
        </p:txBody>
      </p:sp>
      <p:pic>
        <p:nvPicPr>
          <p:cNvPr id="13317" name="Picture 2" descr="File:Simple Pendulum Oscillator.gif">
            <a:extLst>
              <a:ext uri="{FF2B5EF4-FFF2-40B4-BE49-F238E27FC236}">
                <a16:creationId xmlns:a16="http://schemas.microsoft.com/office/drawing/2014/main" id="{71CE2FB1-86D0-4BBE-81A0-65E97528793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19289" y="1773238"/>
            <a:ext cx="151288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File:Ressort2.gif">
            <a:extLst>
              <a:ext uri="{FF2B5EF4-FFF2-40B4-BE49-F238E27FC236}">
                <a16:creationId xmlns:a16="http://schemas.microsoft.com/office/drawing/2014/main" id="{4CF6C102-B751-41F8-BC8A-901A5C9175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513" y="5157788"/>
            <a:ext cx="64182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CaixaDeTexto 2">
            <a:extLst>
              <a:ext uri="{FF2B5EF4-FFF2-40B4-BE49-F238E27FC236}">
                <a16:creationId xmlns:a16="http://schemas.microsoft.com/office/drawing/2014/main" id="{36BF625B-B643-4B79-9D86-712C07E12408}"/>
              </a:ext>
            </a:extLst>
          </p:cNvPr>
          <p:cNvSpPr txBox="1">
            <a:spLocks noChangeArrowheads="1"/>
          </p:cNvSpPr>
          <p:nvPr/>
        </p:nvSpPr>
        <p:spPr bwMode="auto">
          <a:xfrm rot="16200000">
            <a:off x="129382" y="4663282"/>
            <a:ext cx="3333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Tibbets74 / GNU Free Documentation License</a:t>
            </a:r>
          </a:p>
        </p:txBody>
      </p:sp>
      <p:sp>
        <p:nvSpPr>
          <p:cNvPr id="13320" name="CaixaDeTexto 5">
            <a:extLst>
              <a:ext uri="{FF2B5EF4-FFF2-40B4-BE49-F238E27FC236}">
                <a16:creationId xmlns:a16="http://schemas.microsoft.com/office/drawing/2014/main" id="{3E3EABFE-DC4E-4CE2-86D8-AC50A65AFDC6}"/>
              </a:ext>
            </a:extLst>
          </p:cNvPr>
          <p:cNvSpPr txBox="1">
            <a:spLocks noChangeArrowheads="1"/>
          </p:cNvSpPr>
          <p:nvPr/>
        </p:nvSpPr>
        <p:spPr bwMode="auto">
          <a:xfrm>
            <a:off x="3719513" y="6453188"/>
            <a:ext cx="3065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Dbfls / GNU Free Documentation License</a:t>
            </a:r>
          </a:p>
        </p:txBody>
      </p:sp>
    </p:spTree>
    <p:extLst>
      <p:ext uri="{BB962C8B-B14F-4D97-AF65-F5344CB8AC3E}">
        <p14:creationId xmlns:p14="http://schemas.microsoft.com/office/powerpoint/2010/main" val="3876068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21">
            <a:extLst>
              <a:ext uri="{FF2B5EF4-FFF2-40B4-BE49-F238E27FC236}">
                <a16:creationId xmlns:a16="http://schemas.microsoft.com/office/drawing/2014/main" id="{B31B292F-B91D-4526-BBB5-A082773DB168}"/>
              </a:ext>
            </a:extLst>
          </p:cNvPr>
          <p:cNvSpPr txBox="1">
            <a:spLocks noChangeArrowheads="1"/>
          </p:cNvSpPr>
          <p:nvPr/>
        </p:nvSpPr>
        <p:spPr bwMode="auto">
          <a:xfrm>
            <a:off x="1351057" y="4836272"/>
            <a:ext cx="1871663" cy="1022350"/>
          </a:xfrm>
          <a:prstGeom prst="roundRect">
            <a:avLst/>
          </a:prstGeom>
          <a:ln/>
        </p:spPr>
        <p:style>
          <a:lnRef idx="1">
            <a:schemeClr val="accent6"/>
          </a:lnRef>
          <a:fillRef idx="3">
            <a:schemeClr val="accent6"/>
          </a:fillRef>
          <a:effectRef idx="2">
            <a:schemeClr val="accent6"/>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pt-BR" b="1" dirty="0"/>
              <a:t>Oscilador massa-mola  vertical</a:t>
            </a:r>
          </a:p>
        </p:txBody>
      </p:sp>
      <p:pic>
        <p:nvPicPr>
          <p:cNvPr id="14339" name="Picture 2" descr="File:Simple Harmonic Motion Orbit.gif">
            <a:extLst>
              <a:ext uri="{FF2B5EF4-FFF2-40B4-BE49-F238E27FC236}">
                <a16:creationId xmlns:a16="http://schemas.microsoft.com/office/drawing/2014/main" id="{CDD4C389-FD09-46E9-8313-E67F8568A3F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24056" y="259510"/>
            <a:ext cx="57277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aixaDeTexto 1">
            <a:extLst>
              <a:ext uri="{FF2B5EF4-FFF2-40B4-BE49-F238E27FC236}">
                <a16:creationId xmlns:a16="http://schemas.microsoft.com/office/drawing/2014/main" id="{8F7EB27D-A52C-4A27-830B-00BB00E295A1}"/>
              </a:ext>
            </a:extLst>
          </p:cNvPr>
          <p:cNvSpPr txBox="1">
            <a:spLocks noChangeArrowheads="1"/>
          </p:cNvSpPr>
          <p:nvPr/>
        </p:nvSpPr>
        <p:spPr bwMode="auto">
          <a:xfrm rot="16200000">
            <a:off x="-133256" y="3466260"/>
            <a:ext cx="23510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Mazemaster / Public Domain</a:t>
            </a:r>
          </a:p>
        </p:txBody>
      </p:sp>
      <p:sp>
        <p:nvSpPr>
          <p:cNvPr id="14341" name="CaixaDeTexto 4">
            <a:extLst>
              <a:ext uri="{FF2B5EF4-FFF2-40B4-BE49-F238E27FC236}">
                <a16:creationId xmlns:a16="http://schemas.microsoft.com/office/drawing/2014/main" id="{2BEFD12E-508B-4DFE-AA6B-8A0AA4A21E94}"/>
              </a:ext>
            </a:extLst>
          </p:cNvPr>
          <p:cNvSpPr txBox="1">
            <a:spLocks noChangeArrowheads="1"/>
          </p:cNvSpPr>
          <p:nvPr/>
        </p:nvSpPr>
        <p:spPr bwMode="auto">
          <a:xfrm>
            <a:off x="3872006" y="1883522"/>
            <a:ext cx="812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t>Órbita</a:t>
            </a:r>
          </a:p>
        </p:txBody>
      </p:sp>
      <p:sp>
        <p:nvSpPr>
          <p:cNvPr id="14342" name="CaixaDeTexto 5">
            <a:extLst>
              <a:ext uri="{FF2B5EF4-FFF2-40B4-BE49-F238E27FC236}">
                <a16:creationId xmlns:a16="http://schemas.microsoft.com/office/drawing/2014/main" id="{6D3FBE1F-E586-495C-917D-596696D932B4}"/>
              </a:ext>
            </a:extLst>
          </p:cNvPr>
          <p:cNvSpPr txBox="1">
            <a:spLocks noChangeArrowheads="1"/>
          </p:cNvSpPr>
          <p:nvPr/>
        </p:nvSpPr>
        <p:spPr bwMode="auto">
          <a:xfrm rot="16200000">
            <a:off x="4778469" y="2921748"/>
            <a:ext cx="10048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t>Posição</a:t>
            </a:r>
          </a:p>
        </p:txBody>
      </p:sp>
      <p:sp>
        <p:nvSpPr>
          <p:cNvPr id="14343" name="CaixaDeTexto 6">
            <a:extLst>
              <a:ext uri="{FF2B5EF4-FFF2-40B4-BE49-F238E27FC236}">
                <a16:creationId xmlns:a16="http://schemas.microsoft.com/office/drawing/2014/main" id="{7EE12352-6736-4167-A229-14650D11920E}"/>
              </a:ext>
            </a:extLst>
          </p:cNvPr>
          <p:cNvSpPr txBox="1">
            <a:spLocks noChangeArrowheads="1"/>
          </p:cNvSpPr>
          <p:nvPr/>
        </p:nvSpPr>
        <p:spPr bwMode="auto">
          <a:xfrm>
            <a:off x="5672232" y="4260011"/>
            <a:ext cx="131286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t>Velocidade</a:t>
            </a:r>
          </a:p>
        </p:txBody>
      </p:sp>
      <p:sp>
        <p:nvSpPr>
          <p:cNvPr id="8" name="Retângulo 7">
            <a:extLst>
              <a:ext uri="{FF2B5EF4-FFF2-40B4-BE49-F238E27FC236}">
                <a16:creationId xmlns:a16="http://schemas.microsoft.com/office/drawing/2014/main" id="{19EF1AE1-7100-44F9-8777-A017A7F31C07}"/>
              </a:ext>
            </a:extLst>
          </p:cNvPr>
          <p:cNvSpPr/>
          <p:nvPr/>
        </p:nvSpPr>
        <p:spPr>
          <a:xfrm>
            <a:off x="1424081" y="372223"/>
            <a:ext cx="5327650"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0" name="Picture 2" descr="http://www.feiradeciencias.com.br/sala04/image04/04_RE09_10.gif">
            <a:extLst>
              <a:ext uri="{FF2B5EF4-FFF2-40B4-BE49-F238E27FC236}">
                <a16:creationId xmlns:a16="http://schemas.microsoft.com/office/drawing/2014/main" id="{EB2C75FB-6630-475A-B445-37F2878D6C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1017" b="51856"/>
          <a:stretch/>
        </p:blipFill>
        <p:spPr bwMode="auto">
          <a:xfrm>
            <a:off x="8167889" y="1081282"/>
            <a:ext cx="3492288" cy="477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035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21">
            <a:extLst>
              <a:ext uri="{FF2B5EF4-FFF2-40B4-BE49-F238E27FC236}">
                <a16:creationId xmlns:a16="http://schemas.microsoft.com/office/drawing/2014/main" id="{B31B292F-B91D-4526-BBB5-A082773DB168}"/>
              </a:ext>
            </a:extLst>
          </p:cNvPr>
          <p:cNvSpPr txBox="1">
            <a:spLocks noChangeArrowheads="1"/>
          </p:cNvSpPr>
          <p:nvPr/>
        </p:nvSpPr>
        <p:spPr bwMode="auto">
          <a:xfrm>
            <a:off x="1351057" y="4836272"/>
            <a:ext cx="1871663" cy="1022350"/>
          </a:xfrm>
          <a:prstGeom prst="roundRect">
            <a:avLst/>
          </a:prstGeom>
          <a:ln/>
        </p:spPr>
        <p:style>
          <a:lnRef idx="1">
            <a:schemeClr val="accent6"/>
          </a:lnRef>
          <a:fillRef idx="3">
            <a:schemeClr val="accent6"/>
          </a:fillRef>
          <a:effectRef idx="2">
            <a:schemeClr val="accent6"/>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pt-BR" b="1" dirty="0"/>
              <a:t>Oscilador massa-mola  vertical</a:t>
            </a:r>
          </a:p>
        </p:txBody>
      </p:sp>
      <p:pic>
        <p:nvPicPr>
          <p:cNvPr id="14339" name="Picture 2" descr="File:Simple Harmonic Motion Orbit.gif">
            <a:extLst>
              <a:ext uri="{FF2B5EF4-FFF2-40B4-BE49-F238E27FC236}">
                <a16:creationId xmlns:a16="http://schemas.microsoft.com/office/drawing/2014/main" id="{CDD4C389-FD09-46E9-8313-E67F8568A3F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7763" y="259510"/>
            <a:ext cx="57277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aixaDeTexto 1">
            <a:extLst>
              <a:ext uri="{FF2B5EF4-FFF2-40B4-BE49-F238E27FC236}">
                <a16:creationId xmlns:a16="http://schemas.microsoft.com/office/drawing/2014/main" id="{8F7EB27D-A52C-4A27-830B-00BB00E295A1}"/>
              </a:ext>
            </a:extLst>
          </p:cNvPr>
          <p:cNvSpPr txBox="1">
            <a:spLocks noChangeArrowheads="1"/>
          </p:cNvSpPr>
          <p:nvPr/>
        </p:nvSpPr>
        <p:spPr bwMode="auto">
          <a:xfrm rot="16200000">
            <a:off x="-1119549" y="3466260"/>
            <a:ext cx="23510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Mazemaster / Public Domain</a:t>
            </a:r>
          </a:p>
        </p:txBody>
      </p:sp>
      <p:sp>
        <p:nvSpPr>
          <p:cNvPr id="14341" name="CaixaDeTexto 4">
            <a:extLst>
              <a:ext uri="{FF2B5EF4-FFF2-40B4-BE49-F238E27FC236}">
                <a16:creationId xmlns:a16="http://schemas.microsoft.com/office/drawing/2014/main" id="{2BEFD12E-508B-4DFE-AA6B-8A0AA4A21E94}"/>
              </a:ext>
            </a:extLst>
          </p:cNvPr>
          <p:cNvSpPr txBox="1">
            <a:spLocks noChangeArrowheads="1"/>
          </p:cNvSpPr>
          <p:nvPr/>
        </p:nvSpPr>
        <p:spPr bwMode="auto">
          <a:xfrm>
            <a:off x="2885713" y="1883522"/>
            <a:ext cx="812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dirty="0"/>
              <a:t>Órbita</a:t>
            </a:r>
          </a:p>
        </p:txBody>
      </p:sp>
      <p:sp>
        <p:nvSpPr>
          <p:cNvPr id="14342" name="CaixaDeTexto 5">
            <a:extLst>
              <a:ext uri="{FF2B5EF4-FFF2-40B4-BE49-F238E27FC236}">
                <a16:creationId xmlns:a16="http://schemas.microsoft.com/office/drawing/2014/main" id="{6D3FBE1F-E586-495C-917D-596696D932B4}"/>
              </a:ext>
            </a:extLst>
          </p:cNvPr>
          <p:cNvSpPr txBox="1">
            <a:spLocks noChangeArrowheads="1"/>
          </p:cNvSpPr>
          <p:nvPr/>
        </p:nvSpPr>
        <p:spPr bwMode="auto">
          <a:xfrm rot="16200000">
            <a:off x="3792176" y="2921748"/>
            <a:ext cx="10048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t>Posição</a:t>
            </a:r>
          </a:p>
        </p:txBody>
      </p:sp>
      <p:sp>
        <p:nvSpPr>
          <p:cNvPr id="14343" name="CaixaDeTexto 6">
            <a:extLst>
              <a:ext uri="{FF2B5EF4-FFF2-40B4-BE49-F238E27FC236}">
                <a16:creationId xmlns:a16="http://schemas.microsoft.com/office/drawing/2014/main" id="{7EE12352-6736-4167-A229-14650D11920E}"/>
              </a:ext>
            </a:extLst>
          </p:cNvPr>
          <p:cNvSpPr txBox="1">
            <a:spLocks noChangeArrowheads="1"/>
          </p:cNvSpPr>
          <p:nvPr/>
        </p:nvSpPr>
        <p:spPr bwMode="auto">
          <a:xfrm>
            <a:off x="4685939" y="4260011"/>
            <a:ext cx="131286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t>Velocidade</a:t>
            </a:r>
          </a:p>
        </p:txBody>
      </p:sp>
      <p:sp>
        <p:nvSpPr>
          <p:cNvPr id="8" name="Retângulo 7">
            <a:extLst>
              <a:ext uri="{FF2B5EF4-FFF2-40B4-BE49-F238E27FC236}">
                <a16:creationId xmlns:a16="http://schemas.microsoft.com/office/drawing/2014/main" id="{19EF1AE1-7100-44F9-8777-A017A7F31C07}"/>
              </a:ext>
            </a:extLst>
          </p:cNvPr>
          <p:cNvSpPr/>
          <p:nvPr/>
        </p:nvSpPr>
        <p:spPr>
          <a:xfrm>
            <a:off x="558895" y="350790"/>
            <a:ext cx="5327650"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1" name="Picture 2" descr="Resultado de imagem para fas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655202" y="1103243"/>
            <a:ext cx="2085975" cy="4114801"/>
          </a:xfrm>
          <a:prstGeom prst="rect">
            <a:avLst/>
          </a:prstGeom>
          <a:noFill/>
          <a:extLst>
            <a:ext uri="{909E8E84-426E-40DD-AFC4-6F175D3DCCD1}">
              <a14:hiddenFill xmlns:a14="http://schemas.microsoft.com/office/drawing/2010/main">
                <a:solidFill>
                  <a:srgbClr val="FFFFFF"/>
                </a:solidFill>
              </a14:hiddenFill>
            </a:ext>
          </a:extLst>
        </p:spPr>
      </p:pic>
      <p:sp>
        <p:nvSpPr>
          <p:cNvPr id="2" name="Seta para a Direita 1"/>
          <p:cNvSpPr/>
          <p:nvPr/>
        </p:nvSpPr>
        <p:spPr>
          <a:xfrm>
            <a:off x="6024199" y="2864807"/>
            <a:ext cx="1129553" cy="591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4">
            <a:extLst>
              <a:ext uri="{FF2B5EF4-FFF2-40B4-BE49-F238E27FC236}">
                <a16:creationId xmlns:a16="http://schemas.microsoft.com/office/drawing/2014/main" id="{2BEFD12E-508B-4DFE-AA6B-8A0AA4A21E94}"/>
              </a:ext>
            </a:extLst>
          </p:cNvPr>
          <p:cNvSpPr txBox="1">
            <a:spLocks noChangeArrowheads="1"/>
          </p:cNvSpPr>
          <p:nvPr/>
        </p:nvSpPr>
        <p:spPr bwMode="auto">
          <a:xfrm>
            <a:off x="8443831" y="4444954"/>
            <a:ext cx="3377848"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dirty="0"/>
              <a:t>Por isso o movimento é tratado</a:t>
            </a:r>
          </a:p>
          <a:p>
            <a:pPr eaLnBrk="1" hangingPunct="1"/>
            <a:r>
              <a:rPr lang="pt-BR" altLang="pt-BR" dirty="0"/>
              <a:t>como uma </a:t>
            </a:r>
            <a:r>
              <a:rPr lang="pt-BR" altLang="pt-BR" b="1" dirty="0"/>
              <a:t>onda</a:t>
            </a:r>
            <a:r>
              <a:rPr lang="pt-BR" altLang="pt-BR" dirty="0"/>
              <a:t>.</a:t>
            </a:r>
          </a:p>
        </p:txBody>
      </p:sp>
    </p:spTree>
    <p:extLst>
      <p:ext uri="{BB962C8B-B14F-4D97-AF65-F5344CB8AC3E}">
        <p14:creationId xmlns:p14="http://schemas.microsoft.com/office/powerpoint/2010/main" val="4065714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44941D6-D230-44EE-B9E8-BC92879A3D6B}"/>
              </a:ext>
            </a:extLst>
          </p:cNvPr>
          <p:cNvSpPr txBox="1">
            <a:spLocks noChangeArrowheads="1"/>
          </p:cNvSpPr>
          <p:nvPr/>
        </p:nvSpPr>
        <p:spPr bwMode="auto">
          <a:xfrm>
            <a:off x="1981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buFont typeface="Arial" panose="020B0604020202020204" pitchFamily="34" charset="0"/>
              <a:buNone/>
            </a:pPr>
            <a:r>
              <a:rPr lang="pt-BR" altLang="pt-BR" sz="4400" b="1" u="sng" dirty="0">
                <a:solidFill>
                  <a:srgbClr val="898989"/>
                </a:solidFill>
              </a:rPr>
              <a:t>ELEMENTOS DE UMA ONDA:</a:t>
            </a:r>
          </a:p>
        </p:txBody>
      </p:sp>
      <p:sp>
        <p:nvSpPr>
          <p:cNvPr id="3075" name="Rectangle 3">
            <a:extLst>
              <a:ext uri="{FF2B5EF4-FFF2-40B4-BE49-F238E27FC236}">
                <a16:creationId xmlns:a16="http://schemas.microsoft.com/office/drawing/2014/main" id="{1CBFAA48-33AE-412A-9084-7D06F3C13EF5}"/>
              </a:ext>
            </a:extLst>
          </p:cNvPr>
          <p:cNvSpPr txBox="1">
            <a:spLocks noChangeArrowheads="1"/>
          </p:cNvSpPr>
          <p:nvPr/>
        </p:nvSpPr>
        <p:spPr bwMode="auto">
          <a:xfrm>
            <a:off x="1981200" y="1828801"/>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buFont typeface="Arial" panose="020B0604020202020204" pitchFamily="34" charset="0"/>
              <a:buNone/>
            </a:pPr>
            <a:endParaRPr lang="pt-BR" altLang="pt-BR" sz="3200" b="1" u="sng" dirty="0">
              <a:solidFill>
                <a:srgbClr val="898989"/>
              </a:solidFill>
            </a:endParaRPr>
          </a:p>
        </p:txBody>
      </p:sp>
      <p:pic>
        <p:nvPicPr>
          <p:cNvPr id="3076" name="Picture 4" descr="periodicas11">
            <a:extLst>
              <a:ext uri="{FF2B5EF4-FFF2-40B4-BE49-F238E27FC236}">
                <a16:creationId xmlns:a16="http://schemas.microsoft.com/office/drawing/2014/main" id="{EF5417FA-02A0-4F7A-9EBC-1FAC8C5EA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265" y="1464974"/>
            <a:ext cx="78486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a:extLst>
              <a:ext uri="{FF2B5EF4-FFF2-40B4-BE49-F238E27FC236}">
                <a16:creationId xmlns:a16="http://schemas.microsoft.com/office/drawing/2014/main" id="{6D13AA02-2795-43A4-A6AD-0453EB345670}"/>
              </a:ext>
            </a:extLst>
          </p:cNvPr>
          <p:cNvSpPr txBox="1">
            <a:spLocks noChangeArrowheads="1"/>
          </p:cNvSpPr>
          <p:nvPr/>
        </p:nvSpPr>
        <p:spPr bwMode="auto">
          <a:xfrm>
            <a:off x="2123702" y="4111895"/>
            <a:ext cx="79930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pt-BR" altLang="pt-BR" sz="2400" b="1" dirty="0"/>
              <a:t>COMPRIMENTO DE ONDA: </a:t>
            </a:r>
            <a:r>
              <a:rPr lang="pt-BR" altLang="pt-BR" sz="2400" dirty="0">
                <a:solidFill>
                  <a:srgbClr val="000099"/>
                </a:solidFill>
              </a:rPr>
              <a:t>Distância percorrida durante 1 oscilação completa!</a:t>
            </a:r>
          </a:p>
          <a:p>
            <a:pPr eaLnBrk="1" hangingPunct="1">
              <a:spcBef>
                <a:spcPct val="50000"/>
              </a:spcBef>
            </a:pPr>
            <a:endParaRPr lang="pt-BR" altLang="pt-BR" sz="2400" b="1" dirty="0">
              <a:solidFill>
                <a:srgbClr val="000099"/>
              </a:solidFill>
            </a:endParaRPr>
          </a:p>
          <a:p>
            <a:pPr eaLnBrk="1" hangingPunct="1">
              <a:spcBef>
                <a:spcPct val="50000"/>
              </a:spcBef>
            </a:pPr>
            <a:endParaRPr lang="pt-BR" altLang="pt-BR" sz="2400" dirty="0">
              <a:solidFill>
                <a:srgbClr val="000099"/>
              </a:solidFill>
            </a:endParaRPr>
          </a:p>
        </p:txBody>
      </p:sp>
    </p:spTree>
    <p:extLst>
      <p:ext uri="{BB962C8B-B14F-4D97-AF65-F5344CB8AC3E}">
        <p14:creationId xmlns:p14="http://schemas.microsoft.com/office/powerpoint/2010/main" val="2911424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1169</Words>
  <Application>Microsoft Office PowerPoint</Application>
  <PresentationFormat>Widescreen</PresentationFormat>
  <Paragraphs>135</Paragraphs>
  <Slides>26</Slides>
  <Notes>4</Notes>
  <HiddenSlides>0</HiddenSlides>
  <MMClips>0</MMClips>
  <ScaleCrop>false</ScaleCrop>
  <HeadingPairs>
    <vt:vector size="8" baseType="variant">
      <vt:variant>
        <vt:lpstr>Fontes usadas</vt:lpstr>
      </vt:variant>
      <vt:variant>
        <vt:i4>9</vt:i4>
      </vt:variant>
      <vt:variant>
        <vt:lpstr>Tema</vt:lpstr>
      </vt:variant>
      <vt:variant>
        <vt:i4>1</vt:i4>
      </vt:variant>
      <vt:variant>
        <vt:lpstr>Servidores OLE inseridos</vt:lpstr>
      </vt:variant>
      <vt:variant>
        <vt:i4>2</vt:i4>
      </vt:variant>
      <vt:variant>
        <vt:lpstr>Títulos de slides</vt:lpstr>
      </vt:variant>
      <vt:variant>
        <vt:i4>26</vt:i4>
      </vt:variant>
    </vt:vector>
  </HeadingPairs>
  <TitlesOfParts>
    <vt:vector size="38" baseType="lpstr">
      <vt:lpstr>Arial</vt:lpstr>
      <vt:lpstr>BlippoBlaD</vt:lpstr>
      <vt:lpstr>Book Antiqua</vt:lpstr>
      <vt:lpstr>Calibri</vt:lpstr>
      <vt:lpstr>Calibri Light</vt:lpstr>
      <vt:lpstr>Century Schoolbook</vt:lpstr>
      <vt:lpstr>FreestyleScrD</vt:lpstr>
      <vt:lpstr>Symbol</vt:lpstr>
      <vt:lpstr>Times New Roman</vt:lpstr>
      <vt:lpstr>Tema do Office</vt:lpstr>
      <vt:lpstr>Equação</vt:lpstr>
      <vt:lpstr>Equation</vt:lpstr>
      <vt:lpstr>FÍSICA</vt:lpstr>
      <vt:lpstr>Movimento Harmônico Simples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Gráficos do MHS – Posição x tempo</vt:lpstr>
      <vt:lpstr>Gráficos do MHS – velocidade x tempo</vt:lpstr>
      <vt:lpstr>Gráficos do MHS – aceleração x tempo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EXERCÍCIOS</vt:lpstr>
      <vt:lpstr>EXERCÍCIOS</vt:lpstr>
      <vt:lpstr>EXERCÍCIOS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magalhaesari</dc:creator>
  <cp:lastModifiedBy>PET-02</cp:lastModifiedBy>
  <cp:revision>24</cp:revision>
  <dcterms:created xsi:type="dcterms:W3CDTF">2017-08-25T01:59:57Z</dcterms:created>
  <dcterms:modified xsi:type="dcterms:W3CDTF">2018-07-20T21:40:43Z</dcterms:modified>
</cp:coreProperties>
</file>