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96" r:id="rId2"/>
    <p:sldId id="378" r:id="rId3"/>
    <p:sldId id="379" r:id="rId4"/>
    <p:sldId id="427" r:id="rId5"/>
    <p:sldId id="429" r:id="rId6"/>
    <p:sldId id="430" r:id="rId7"/>
    <p:sldId id="431" r:id="rId8"/>
    <p:sldId id="432" r:id="rId9"/>
    <p:sldId id="434" r:id="rId10"/>
    <p:sldId id="433" r:id="rId11"/>
    <p:sldId id="435" r:id="rId12"/>
    <p:sldId id="439" r:id="rId13"/>
    <p:sldId id="440" r:id="rId14"/>
    <p:sldId id="445" r:id="rId15"/>
    <p:sldId id="446" r:id="rId16"/>
    <p:sldId id="447" r:id="rId17"/>
    <p:sldId id="450" r:id="rId18"/>
    <p:sldId id="451" r:id="rId19"/>
    <p:sldId id="452" r:id="rId20"/>
    <p:sldId id="453" r:id="rId21"/>
    <p:sldId id="454" r:id="rId22"/>
    <p:sldId id="455" r:id="rId23"/>
    <p:sldId id="460" r:id="rId24"/>
    <p:sldId id="461" r:id="rId25"/>
    <p:sldId id="436" r:id="rId26"/>
    <p:sldId id="437" r:id="rId27"/>
    <p:sldId id="438" r:id="rId28"/>
    <p:sldId id="444" r:id="rId29"/>
    <p:sldId id="456" r:id="rId30"/>
    <p:sldId id="457" r:id="rId31"/>
    <p:sldId id="458" r:id="rId32"/>
    <p:sldId id="297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Patrick Hand SC" panose="020B0604020202020204" charset="0"/>
      <p:regular r:id="rId36"/>
    </p:embeddedFont>
    <p:embeddedFont>
      <p:font typeface="Sniglet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D88"/>
    <a:srgbClr val="728EA5"/>
    <a:srgbClr val="E0E5E9"/>
    <a:srgbClr val="434343"/>
    <a:srgbClr val="FFFF99"/>
    <a:srgbClr val="2A95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8C0CE-57A3-4D34-A831-E795E7F24F54}">
  <a:tblStyle styleId="{CD28C0CE-57A3-4D34-A831-E795E7F24F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69" autoAdjust="0"/>
  </p:normalViewPr>
  <p:slideViewPr>
    <p:cSldViewPr snapToGrid="0">
      <p:cViewPr varScale="1">
        <p:scale>
          <a:sx n="94" d="100"/>
          <a:sy n="94" d="100"/>
        </p:scale>
        <p:origin x="9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4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2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03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53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37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29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594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10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591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6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93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34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325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CA4824-86FC-4334-9640-B34CCB6F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A7B93B7-E620-44F2-870A-27BC662D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D4FBBAC-458F-43D0-95B9-2622FF9F7E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1" y="4789885"/>
            <a:ext cx="733425" cy="2750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B74C-2408-429C-AE0D-11F8BEAF96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10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1" y="4685532"/>
            <a:ext cx="289584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EB7A219-8FDB-44E5-84C6-5BFD9B9B65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7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4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491766" y="1842405"/>
            <a:ext cx="4485812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dirty="0"/>
              <a:t>Eletrostática</a:t>
            </a:r>
            <a:endParaRPr lang="e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34" y="606205"/>
            <a:ext cx="813601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966799" y="3731490"/>
            <a:ext cx="561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Patrick Hand SC" panose="020B0604020202020204" charset="0"/>
              </a:rPr>
              <a:t>Professoras: Maria Clara e Yanna Patriota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0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Condutor Esférico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2D9273-4B3D-4D39-B146-D7BF9AF3C844}"/>
              </a:ext>
            </a:extLst>
          </p:cNvPr>
          <p:cNvSpPr txBox="1"/>
          <p:nvPr/>
        </p:nvSpPr>
        <p:spPr>
          <a:xfrm>
            <a:off x="1323109" y="1371600"/>
            <a:ext cx="598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Campo e potencial para pontos próximos à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="" xmlns:a16="http://schemas.microsoft.com/office/drawing/2014/main" id="{DEEBD5DD-F0E8-4BFA-87D5-96C7995ECCC9}"/>
                  </a:ext>
                </a:extLst>
              </p:cNvPr>
              <p:cNvSpPr txBox="1"/>
              <p:nvPr/>
            </p:nvSpPr>
            <p:spPr>
              <a:xfrm>
                <a:off x="2387818" y="3257465"/>
                <a:ext cx="1013611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EEBD5DD-F0E8-4BFA-87D5-96C7995E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18" y="3257465"/>
                <a:ext cx="1013611" cy="413318"/>
              </a:xfrm>
              <a:prstGeom prst="rect">
                <a:avLst/>
              </a:prstGeom>
              <a:blipFill>
                <a:blip r:embed="rId3"/>
                <a:stretch>
                  <a:fillRect l="-3012" t="-2941" r="-4819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="" xmlns:a16="http://schemas.microsoft.com/office/drawing/2014/main" id="{AAE722B3-47C9-43C4-B7F7-68E84D122752}"/>
                  </a:ext>
                </a:extLst>
              </p:cNvPr>
              <p:cNvSpPr txBox="1"/>
              <p:nvPr/>
            </p:nvSpPr>
            <p:spPr>
              <a:xfrm>
                <a:off x="5474825" y="3267467"/>
                <a:ext cx="88716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AE722B3-47C9-43C4-B7F7-68E84D12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825" y="3267467"/>
                <a:ext cx="887166" cy="403316"/>
              </a:xfrm>
              <a:prstGeom prst="rect">
                <a:avLst/>
              </a:prstGeom>
              <a:blipFill>
                <a:blip r:embed="rId4"/>
                <a:stretch>
                  <a:fillRect l="-3425" t="-3030" r="-4795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Esfera condutora com pontos localizados bem prÃ³ximos Ã  superfÃ­cie">
            <a:extLst>
              <a:ext uri="{FF2B5EF4-FFF2-40B4-BE49-F238E27FC236}">
                <a16:creationId xmlns="" xmlns:a16="http://schemas.microsoft.com/office/drawing/2014/main" id="{8F4A0541-76BE-485A-AA74-F302FE8F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29" y="1787098"/>
            <a:ext cx="2299716" cy="12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Condutor Esférico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2D9273-4B3D-4D39-B146-D7BF9AF3C844}"/>
              </a:ext>
            </a:extLst>
          </p:cNvPr>
          <p:cNvSpPr txBox="1"/>
          <p:nvPr/>
        </p:nvSpPr>
        <p:spPr>
          <a:xfrm>
            <a:off x="1323109" y="1371600"/>
            <a:ext cx="598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Campo e potencial para pontos próximos à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="" xmlns:a16="http://schemas.microsoft.com/office/drawing/2014/main" id="{DEEBD5DD-F0E8-4BFA-87D5-96C7995ECCC9}"/>
                  </a:ext>
                </a:extLst>
              </p:cNvPr>
              <p:cNvSpPr txBox="1"/>
              <p:nvPr/>
            </p:nvSpPr>
            <p:spPr>
              <a:xfrm>
                <a:off x="2387818" y="3257465"/>
                <a:ext cx="7022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EEBD5DD-F0E8-4BFA-87D5-96C7995E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18" y="3257465"/>
                <a:ext cx="702244" cy="215444"/>
              </a:xfrm>
              <a:prstGeom prst="rect">
                <a:avLst/>
              </a:prstGeom>
              <a:blipFill>
                <a:blip r:embed="rId3"/>
                <a:stretch>
                  <a:fillRect l="-4348" r="-43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="" xmlns:a16="http://schemas.microsoft.com/office/drawing/2014/main" id="{AAE722B3-47C9-43C4-B7F7-68E84D122752}"/>
                  </a:ext>
                </a:extLst>
              </p:cNvPr>
              <p:cNvSpPr txBox="1"/>
              <p:nvPr/>
            </p:nvSpPr>
            <p:spPr>
              <a:xfrm>
                <a:off x="5474825" y="3267467"/>
                <a:ext cx="88716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AE722B3-47C9-43C4-B7F7-68E84D12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825" y="3267467"/>
                <a:ext cx="887166" cy="403316"/>
              </a:xfrm>
              <a:prstGeom prst="rect">
                <a:avLst/>
              </a:prstGeom>
              <a:blipFill>
                <a:blip r:embed="rId4"/>
                <a:stretch>
                  <a:fillRect l="-3425" t="-3030" r="-4795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sfera condutora com pontos localizados no interior">
            <a:extLst>
              <a:ext uri="{FF2B5EF4-FFF2-40B4-BE49-F238E27FC236}">
                <a16:creationId xmlns="" xmlns:a16="http://schemas.microsoft.com/office/drawing/2014/main" id="{477724B6-BBBA-44E5-90AC-0BA1FD00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7" y="1847421"/>
            <a:ext cx="1553580" cy="11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PODER DAS PONTAS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</a:t>
            </a:r>
            <a:r>
              <a:rPr lang="pt-BR" dirty="0" smtClean="0"/>
              <a:t>rincípio </a:t>
            </a:r>
            <a:r>
              <a:rPr lang="pt-BR" dirty="0"/>
              <a:t>físico que rege o funcionamento de alguns objetos do nosso cotidiano, como os para-raios e as antenas.</a:t>
            </a:r>
          </a:p>
        </p:txBody>
      </p:sp>
      <p:pic>
        <p:nvPicPr>
          <p:cNvPr id="3074" name="Picture 2" descr="Resultado de imagem para poder das po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83" y="2794986"/>
            <a:ext cx="2822700" cy="12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DAS PONTAS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3614967" cy="2706900"/>
          </a:xfrm>
        </p:spPr>
        <p:txBody>
          <a:bodyPr/>
          <a:lstStyle/>
          <a:p>
            <a:pPr algn="just"/>
            <a:r>
              <a:rPr lang="pt-BR" dirty="0"/>
              <a:t> </a:t>
            </a:r>
            <a:r>
              <a:rPr lang="pt-BR" dirty="0" smtClean="0"/>
              <a:t>O </a:t>
            </a:r>
            <a:r>
              <a:rPr lang="pt-BR" dirty="0"/>
              <a:t>excesso de carga elétrica em um corpo condutor é distribuído por sua superfície externa e se concentra nas regiões pontiagudas ou de menor raio.</a:t>
            </a:r>
          </a:p>
        </p:txBody>
      </p:sp>
      <p:pic>
        <p:nvPicPr>
          <p:cNvPr id="1030" name="Picture 6" descr="Resultado de imagem para para-ra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7" y="593332"/>
            <a:ext cx="3349968" cy="38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DAS PONTAS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Por ser mais intenso o campo elétrico em torno de uma região pontiaguda de um condutor eletrizado, as cargas podem, com maior facilidade, escoar-se com por ele para outro ambiente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2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torres de petro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r="24699" b="15097"/>
          <a:stretch/>
        </p:blipFill>
        <p:spPr bwMode="auto">
          <a:xfrm>
            <a:off x="1417594" y="816724"/>
            <a:ext cx="3164679" cy="32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ara-ra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3"/>
          <a:stretch/>
        </p:blipFill>
        <p:spPr bwMode="auto">
          <a:xfrm>
            <a:off x="4665930" y="816724"/>
            <a:ext cx="298831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272" y="672885"/>
            <a:ext cx="8024118" cy="750300"/>
          </a:xfrm>
        </p:spPr>
        <p:txBody>
          <a:bodyPr/>
          <a:lstStyle/>
          <a:p>
            <a:r>
              <a:rPr lang="pt-BR" sz="2800" dirty="0" smtClean="0"/>
              <a:t>CAPACIDADE ELETROSTÁTICA DE UM CONDUTOR ISOLADO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137" y="1423185"/>
            <a:ext cx="3776265" cy="2706900"/>
          </a:xfrm>
        </p:spPr>
        <p:txBody>
          <a:bodyPr/>
          <a:lstStyle/>
          <a:p>
            <a:pPr algn="just"/>
            <a:r>
              <a:rPr lang="pt-BR" dirty="0" smtClean="0"/>
              <a:t>Ao eletrizar um condutor, inicialmente neutro, com carga elétrica Q, ele adquire potencial elétrico V.</a:t>
            </a:r>
            <a:endParaRPr lang="pt-BR" dirty="0"/>
          </a:p>
        </p:txBody>
      </p:sp>
      <p:pic>
        <p:nvPicPr>
          <p:cNvPr id="4100" name="Picture 4" descr="Capacidade Eletrostá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" y="1423185"/>
            <a:ext cx="2309112" cy="20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369" y="796175"/>
            <a:ext cx="7859730" cy="750300"/>
          </a:xfrm>
        </p:spPr>
        <p:txBody>
          <a:bodyPr/>
          <a:lstStyle/>
          <a:p>
            <a:r>
              <a:rPr lang="pt-BR" sz="2800" dirty="0"/>
              <a:t>CAPACIDADE ELETROSTÁTICA DE UM CONDUTOR ISOLADO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carga de um condutor Q e o seu potencial elétrico U são diretamente proporcionais.</a:t>
            </a:r>
            <a:r>
              <a:rPr lang="pt-BR" dirty="0"/>
              <a:t> </a:t>
            </a:r>
          </a:p>
        </p:txBody>
      </p:sp>
      <p:pic>
        <p:nvPicPr>
          <p:cNvPr id="4" name="Picture 2" descr="Resultado de imagem para grafico carga por potencial eletr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33554" r="26766" b="20292"/>
          <a:stretch/>
        </p:blipFill>
        <p:spPr bwMode="auto">
          <a:xfrm>
            <a:off x="2054832" y="2449089"/>
            <a:ext cx="2198670" cy="17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undoeducacao.bol.uol.com.br/upload/conteudo/images/ce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61" y="2966968"/>
            <a:ext cx="1683425" cy="4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07" y="747949"/>
            <a:ext cx="7798086" cy="750300"/>
          </a:xfrm>
        </p:spPr>
        <p:txBody>
          <a:bodyPr/>
          <a:lstStyle/>
          <a:p>
            <a:r>
              <a:rPr lang="pt-BR" sz="2800" dirty="0"/>
              <a:t>CAPACIDADE ELETROSTÁTICA DE UM CONDUTOR ISOLADO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Dizemos que C mede a capacidade que um condutor possui de armazenar carga elétrica  -(</a:t>
            </a:r>
            <a:r>
              <a:rPr lang="pt-BR" b="1" dirty="0" smtClean="0"/>
              <a:t>Capacidade Eletrostática</a:t>
            </a:r>
            <a:r>
              <a:rPr lang="pt-BR" dirty="0" smtClean="0"/>
              <a:t>). – Unidade: </a:t>
            </a:r>
            <a:r>
              <a:rPr lang="pt-BR" dirty="0" err="1"/>
              <a:t>f</a:t>
            </a:r>
            <a:r>
              <a:rPr lang="pt-BR" dirty="0" err="1" smtClean="0"/>
              <a:t>arad</a:t>
            </a:r>
            <a:r>
              <a:rPr lang="pt-BR" dirty="0" smtClean="0"/>
              <a:t> (F)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OBS: Não depende da carga ou do potencial do condutor. Depende das dimensões do condutor e do meio no qual se encontra.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EQUILÍBRIO ELÉTRICO DE 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uma condição em que os elétrons de um corpo condutor não tem direção preferencial. </a:t>
            </a:r>
          </a:p>
          <a:p>
            <a:pPr algn="just"/>
            <a:r>
              <a:rPr lang="pt-BR" dirty="0" smtClean="0"/>
              <a:t>A diferença de potencial entre os condutores determina a movimentação de cargas elétricas</a:t>
            </a:r>
            <a:endParaRPr lang="pt-BR" dirty="0"/>
          </a:p>
        </p:txBody>
      </p:sp>
      <p:pic>
        <p:nvPicPr>
          <p:cNvPr id="8194" name="Picture 2" descr="Resultado de imagem para condutor em equilibrio eletr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44" y="3143594"/>
            <a:ext cx="2680093" cy="16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455877" y="2849248"/>
            <a:ext cx="4214173" cy="14953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Condutor Isolado em Equilíbrio Eletrostático</a:t>
            </a:r>
            <a:br>
              <a:rPr lang="pt-BR" dirty="0"/>
            </a:b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6353418" y="3170905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1912725" y="320038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055916" y="760882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228899" y="753985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993420" y="1103962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890979" y="2984183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2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ENERGIA ELÉTRICA ARMAZENADA EM UM CONDUTOR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energia potencial armazenada em um condutor eletrizado com carga Q e potencial U equivale ao trabalho elétrico.</a:t>
            </a:r>
            <a:endParaRPr lang="pt-BR" dirty="0"/>
          </a:p>
        </p:txBody>
      </p:sp>
      <p:pic>
        <p:nvPicPr>
          <p:cNvPr id="9220" name="Picture 4" descr="Resultado de imagem para energia eletrica armazenada em um condu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96" y="2708682"/>
            <a:ext cx="20478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BLINDAGEM ELETROSTÁTICA – Gaiola de Faraday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334684"/>
            <a:ext cx="7020900" cy="2706900"/>
          </a:xfrm>
        </p:spPr>
        <p:txBody>
          <a:bodyPr/>
          <a:lstStyle/>
          <a:p>
            <a:pPr algn="just"/>
            <a:r>
              <a:rPr lang="pt-BR" dirty="0"/>
              <a:t>A blindagem eletrostática ocorre quando o excesso de cargas em um condutor distribui-se uniformemente em sua superfície e o campo elétrico em seu interior fica nulo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Essa é uma </a:t>
            </a:r>
            <a:r>
              <a:rPr lang="pt-BR" dirty="0"/>
              <a:t>das propriedades de um condutor em equilíbrio eletrostático </a:t>
            </a:r>
          </a:p>
        </p:txBody>
      </p:sp>
    </p:spTree>
    <p:extLst>
      <p:ext uri="{BB962C8B-B14F-4D97-AF65-F5344CB8AC3E}">
        <p14:creationId xmlns:p14="http://schemas.microsoft.com/office/powerpoint/2010/main" val="31036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BLINDAGEM ELETROSTÁTICA – Gaiola de Faraday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96327"/>
            <a:ext cx="7020900" cy="2706900"/>
          </a:xfrm>
        </p:spPr>
        <p:txBody>
          <a:bodyPr/>
          <a:lstStyle/>
          <a:p>
            <a:pPr algn="just"/>
            <a:r>
              <a:rPr lang="pt-BR" sz="2000" dirty="0"/>
              <a:t>A blindagem eletrostática foi comprovada, em 1936, por</a:t>
            </a:r>
            <a:r>
              <a:rPr lang="pt-BR" sz="2000" b="1" dirty="0">
                <a:solidFill>
                  <a:schemeClr val="tx1"/>
                </a:solidFill>
              </a:rPr>
              <a:t> </a:t>
            </a:r>
            <a:r>
              <a:rPr lang="pt-BR" sz="2000" b="1" dirty="0" smtClean="0">
                <a:solidFill>
                  <a:schemeClr val="tx1"/>
                </a:solidFill>
              </a:rPr>
              <a:t>Michael Faraday </a:t>
            </a:r>
            <a:r>
              <a:rPr lang="pt-BR" sz="2000" dirty="0" smtClean="0"/>
              <a:t>através </a:t>
            </a:r>
            <a:r>
              <a:rPr lang="pt-BR" sz="2000" dirty="0"/>
              <a:t>de um experimento que ficou conhecido como a </a:t>
            </a:r>
            <a:r>
              <a:rPr lang="pt-BR" sz="2000" dirty="0" smtClean="0"/>
              <a:t>Gaiola de </a:t>
            </a:r>
            <a:r>
              <a:rPr lang="pt-BR" sz="2000" dirty="0" err="1" smtClean="0"/>
              <a:t>Farday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10242" name="Picture 2" descr="A roupa metálica impede que a pessoa da figura receba uma descarga elét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51" y="2456702"/>
            <a:ext cx="2115014" cy="17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m para blindagem eletrost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33" y="2355085"/>
            <a:ext cx="2538030" cy="18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Mito ou verdade?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553935"/>
          </a:xfrm>
        </p:spPr>
        <p:txBody>
          <a:bodyPr/>
          <a:lstStyle/>
          <a:p>
            <a:r>
              <a:rPr lang="pt-BR" b="1" dirty="0"/>
              <a:t>Um raio não cai duas vezes no mesmo lugar.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9500" y="1920240"/>
            <a:ext cx="67432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Mito. Esse é apenas um dito popular, raios podem cair diversas vezes na mesma localidade.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59750" y="2458849"/>
            <a:ext cx="6522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Para-raios </a:t>
            </a:r>
            <a:r>
              <a:rPr lang="pt-BR" sz="2400" b="1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protegem os equipamentos eletrônicos.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63040" y="3187948"/>
            <a:ext cx="650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Mito. Os para-raios protegem apenas a construção. Para garantir a segurança de equipamentos eletrônicos, é preciso instalar supressores de surto de tensão. Eles evitam que as descargas elétricas atinjam e queimem os aparelhos.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8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Mito ou verdade?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07935"/>
          </a:xfrm>
        </p:spPr>
        <p:txBody>
          <a:bodyPr/>
          <a:lstStyle/>
          <a:p>
            <a:pPr algn="just"/>
            <a:r>
              <a:rPr lang="pt-BR" sz="2000" b="1" dirty="0"/>
              <a:t>Um raio tem temperatura maior do que a da superfície solar.</a:t>
            </a:r>
            <a:endParaRPr lang="pt-BR" sz="200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48080" y="1860341"/>
            <a:ext cx="7115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Verdade. A superfície solar tem temperatura de cerca de 6.000ºC, enquanto um raio atinge até 30.000ºC, cinco vezes a temperatura da parte externa do sol.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2320" y="2652589"/>
            <a:ext cx="728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</a:pPr>
            <a:r>
              <a:rPr lang="pt-BR" sz="2000" b="1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Não se deve falar ao telefone ou tomar banho durante tempestades.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46080" y="3302430"/>
            <a:ext cx="6624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434343"/>
                </a:solidFill>
                <a:latin typeface="Sniglet"/>
                <a:ea typeface="Sniglet"/>
                <a:cs typeface="Sniglet"/>
              </a:rPr>
              <a:t>Verdade. A linha telefônica e a tubulação metálica por onde passa a água podem transmitir a descarga elétrica de um raio. Se uma pessoa estiver segurando o telefone ou tomando banho, pode ser atingida, causando inclusive morte.</a:t>
            </a:r>
          </a:p>
          <a:p>
            <a:pPr algn="just"/>
            <a:endParaRPr lang="pt-BR" sz="1600" dirty="0">
              <a:solidFill>
                <a:srgbClr val="434343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42130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BAA4FF-C3CE-4E09-AA8F-1E68D316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13546A0-CD2D-46A7-B434-B5A662CA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400" dirty="0"/>
              <a:t>01. (MACKENZIE) Quando um condutor está em equilíbrio eletrostático, pode-se afirmar, sempre, que:</a:t>
            </a:r>
          </a:p>
          <a:p>
            <a:endParaRPr lang="pt-BR" sz="1400" dirty="0"/>
          </a:p>
          <a:p>
            <a:pPr>
              <a:buNone/>
            </a:pPr>
            <a:r>
              <a:rPr lang="pt-BR" sz="1200" dirty="0"/>
              <a:t>a) a soma das cargas do condutor é igual a zero;</a:t>
            </a:r>
          </a:p>
          <a:p>
            <a:pPr>
              <a:buNone/>
            </a:pPr>
            <a:r>
              <a:rPr lang="pt-BR" sz="1200" dirty="0"/>
              <a:t>b) as cargas distribuem-se uniformemente em seu volume;</a:t>
            </a:r>
          </a:p>
          <a:p>
            <a:pPr>
              <a:buNone/>
            </a:pPr>
            <a:r>
              <a:rPr lang="pt-BR" sz="1200" dirty="0"/>
              <a:t>c) as cargas distribuem-se uniformemente em sua superfície;</a:t>
            </a:r>
          </a:p>
          <a:p>
            <a:pPr>
              <a:buNone/>
            </a:pPr>
            <a:r>
              <a:rPr lang="pt-BR" sz="1200" dirty="0"/>
              <a:t>d) se a soma das cargas é positiva, elas se distribuem uniformemente em sua superfície;</a:t>
            </a:r>
          </a:p>
          <a:p>
            <a:pPr>
              <a:buNone/>
            </a:pPr>
            <a:r>
              <a:rPr lang="pt-BR" sz="1200" dirty="0"/>
              <a:t>e) o condutor poderá estar neutro ou eletrizado e, neste caso, as cargas em excesso distribuem-se pela sua superfície.</a:t>
            </a:r>
          </a:p>
        </p:txBody>
      </p:sp>
    </p:spTree>
    <p:extLst>
      <p:ext uri="{BB962C8B-B14F-4D97-AF65-F5344CB8AC3E}">
        <p14:creationId xmlns:p14="http://schemas.microsoft.com/office/powerpoint/2010/main" val="39926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BAA4FF-C3CE-4E09-AA8F-1E68D316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13546A0-CD2D-46A7-B434-B5A662CA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400" dirty="0"/>
              <a:t>02. (UNISA – SP) Uma esfera metálica oca, de 9,0m de raio, recebe a carga de 45,0nC. O potencial a 3,0m do centro da esfera é:</a:t>
            </a:r>
          </a:p>
          <a:p>
            <a:pPr>
              <a:buNone/>
            </a:pPr>
            <a:r>
              <a:rPr lang="pt-BR" sz="1400" dirty="0"/>
              <a:t>a) zero volt</a:t>
            </a:r>
          </a:p>
          <a:p>
            <a:pPr>
              <a:buNone/>
            </a:pPr>
            <a:r>
              <a:rPr lang="pt-BR" sz="1400" dirty="0"/>
              <a:t>b) 135 volts</a:t>
            </a:r>
          </a:p>
          <a:p>
            <a:pPr>
              <a:buNone/>
            </a:pPr>
            <a:r>
              <a:rPr lang="pt-BR" sz="1400" dirty="0"/>
              <a:t>c) 45 volts</a:t>
            </a:r>
          </a:p>
          <a:p>
            <a:pPr>
              <a:buNone/>
            </a:pPr>
            <a:r>
              <a:rPr lang="pt-BR" sz="1400" dirty="0"/>
              <a:t>d) 90 volts</a:t>
            </a:r>
          </a:p>
          <a:p>
            <a:pPr>
              <a:buNone/>
            </a:pPr>
            <a:r>
              <a:rPr lang="pt-BR" sz="1400" dirty="0"/>
              <a:t>e) 15 volts</a:t>
            </a:r>
          </a:p>
        </p:txBody>
      </p:sp>
    </p:spTree>
    <p:extLst>
      <p:ext uri="{BB962C8B-B14F-4D97-AF65-F5344CB8AC3E}">
        <p14:creationId xmlns:p14="http://schemas.microsoft.com/office/powerpoint/2010/main" val="35177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BAA4FF-C3CE-4E09-AA8F-1E68D316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="" xmlns:a16="http://schemas.microsoft.com/office/drawing/2014/main" id="{B13546A0-CD2D-46A7-B434-B5A662CA0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402788"/>
                <a:ext cx="7020900" cy="27069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pt-BR" sz="1400" dirty="0"/>
                  <a:t>4) (UFMG) Uma esfera metálica de raio R = 0,50 m é carregada a um potencial de 300 V. A esfera ficará carregada com uma carga de: (use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=9.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sz="1400" dirty="0"/>
                  <a:t>)</a:t>
                </a:r>
              </a:p>
              <a:p>
                <a:pPr marL="342900" indent="-342900">
                  <a:buAutoNum type="alphaLcParenR"/>
                </a:pPr>
                <a:r>
                  <a:rPr lang="pt-BR" sz="1400" dirty="0"/>
                  <a:t>1,7.10–8 C </a:t>
                </a:r>
              </a:p>
              <a:p>
                <a:pPr marL="342900" indent="-342900">
                  <a:buAutoNum type="alphaLcParenR"/>
                </a:pPr>
                <a:r>
                  <a:rPr lang="pt-BR" sz="1400" dirty="0"/>
                  <a:t>8,3.10–5 C </a:t>
                </a:r>
              </a:p>
              <a:p>
                <a:pPr marL="342900" indent="-342900">
                  <a:buFont typeface="Sniglet"/>
                  <a:buAutoNum type="alphaLcParenR"/>
                </a:pPr>
                <a:r>
                  <a:rPr lang="pt-BR" sz="1400" dirty="0"/>
                  <a:t>5,0 C</a:t>
                </a:r>
              </a:p>
              <a:p>
                <a:pPr marL="342900" indent="-342900">
                  <a:buFont typeface="Sniglet"/>
                  <a:buAutoNum type="alphaLcParenR"/>
                </a:pPr>
                <a:r>
                  <a:rPr lang="pt-BR" sz="1400" dirty="0"/>
                  <a:t>3,8.103 C</a:t>
                </a:r>
              </a:p>
              <a:p>
                <a:pPr marL="342900" indent="-342900">
                  <a:buFont typeface="Sniglet"/>
                  <a:buAutoNum type="alphaLcParenR"/>
                </a:pPr>
                <a:r>
                  <a:rPr lang="pt-BR" sz="1400" dirty="0"/>
                  <a:t>3,0.10–5 C</a:t>
                </a:r>
              </a:p>
              <a:p>
                <a:pPr marL="342900" indent="-342900">
                  <a:buFont typeface="Sniglet"/>
                  <a:buAutoNum type="alphaLcParenR"/>
                </a:pPr>
                <a:endParaRPr lang="pt-BR" sz="1400" dirty="0"/>
              </a:p>
              <a:p>
                <a:pPr marL="342900" indent="-342900">
                  <a:buAutoNum type="alphaLcParenR"/>
                </a:pPr>
                <a:endParaRPr lang="pt-BR" sz="1400" dirty="0"/>
              </a:p>
              <a:p>
                <a:pPr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13546A0-CD2D-46A7-B434-B5A662CA0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402788"/>
                <a:ext cx="7020900" cy="2706900"/>
              </a:xfrm>
              <a:blipFill>
                <a:blip r:embed="rId2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2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8490" y="1283887"/>
            <a:ext cx="7020900" cy="2706900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1800" dirty="0" smtClean="0">
                <a:solidFill>
                  <a:schemeClr val="bg2"/>
                </a:solidFill>
                <a:latin typeface="Sniglet" panose="020B0604020202020204" charset="0"/>
              </a:rPr>
              <a:t>1</a:t>
            </a:r>
            <a:r>
              <a:rPr lang="pt-BR" altLang="pt-BR" sz="1800" dirty="0">
                <a:solidFill>
                  <a:schemeClr val="bg2"/>
                </a:solidFill>
              </a:rPr>
              <a:t>. </a:t>
            </a:r>
            <a:r>
              <a:rPr lang="pt-BR" altLang="pt-BR" sz="1800" dirty="0"/>
              <a:t>Durante tempestade, um raio atinge um avião em </a:t>
            </a:r>
            <a:r>
              <a:rPr lang="pt-BR" altLang="pt-BR" sz="1800" dirty="0" err="1"/>
              <a:t>vôo</a:t>
            </a:r>
            <a:r>
              <a:rPr lang="pt-BR" altLang="pt-BR" sz="1800" dirty="0"/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8490" y="2960924"/>
            <a:ext cx="7191910" cy="1508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Pode-se afirmar que a tripulação: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a) não será atingida, pois aviões são obrigados a portar um </a:t>
            </a:r>
            <a:r>
              <a:rPr lang="pt-BR" altLang="pt-BR" dirty="0" err="1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pára-raios</a:t>
            </a: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 em sua fuselagem.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b) será atingida em virtude de a fuselagem metálica ser boa condutora de eletricidade.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c) será parcialmente atingida, pois a carga será homogeneamente distribuída na superfície interna do avião.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d) não sofrerá dano físico, pois a fuselagem metálica atua como blindagem.</a:t>
            </a:r>
          </a:p>
        </p:txBody>
      </p:sp>
      <p:pic>
        <p:nvPicPr>
          <p:cNvPr id="11266" name="Picture 2" descr="http://fisicaevestibular.com.br/novo/wp-content/uploads/migracao/eletrcidade/blindagem/i_818758d1b9517698_html_e9ce1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14" y="1710789"/>
            <a:ext cx="3200400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81134"/>
            <a:ext cx="7020900" cy="2706900"/>
          </a:xfrm>
        </p:spPr>
        <p:txBody>
          <a:bodyPr/>
          <a:lstStyle/>
          <a:p>
            <a:r>
              <a:rPr lang="pt-BR" sz="1600" dirty="0"/>
              <a:t>A seção transversal de um condutor em equilíbrio eletrostático carregado positivamente tem uma forma de </a:t>
            </a:r>
            <a:r>
              <a:rPr lang="pt-BR" sz="1600" dirty="0" err="1"/>
              <a:t>pêra</a:t>
            </a:r>
            <a:r>
              <a:rPr lang="pt-BR" sz="1600" dirty="0"/>
              <a:t>, conforme mostra a figura. Considere dois pontos A e B em sua superfície e as seguintes informações a seu </a:t>
            </a:r>
            <a:r>
              <a:rPr lang="pt-BR" sz="1600" dirty="0" smtClean="0"/>
              <a:t>respeito:                                          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                                                  </a:t>
            </a:r>
          </a:p>
        </p:txBody>
      </p:sp>
      <p:pic>
        <p:nvPicPr>
          <p:cNvPr id="12294" name="Picture 6" descr="http://fisicaevestibular.com.br/novo/wp-content/uploads/migracao/eletrcidade/blindagem/i_818758d1b9517698_html_fa6e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00" y="2906402"/>
            <a:ext cx="19431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256910" y="2451256"/>
            <a:ext cx="4962418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I. A e B estão submetidos ao mesmo potencial.</a:t>
            </a:r>
            <a:b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II. O vetor campo elétrico tem a mesma intensidade em A e B.</a:t>
            </a:r>
            <a:b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III. O vetor campo elétrico resultante no interior do condutor é nulo.</a:t>
            </a:r>
            <a:b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Das afirmativas acima: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a) Apenas II está correta.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b) Apenas II e III estão corretas.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c) Apenas I e II estão corretas.</a:t>
            </a:r>
            <a:b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pt-BR" altLang="pt-BR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d) Apenas I e III estão corretas.  </a:t>
            </a:r>
          </a:p>
        </p:txBody>
      </p:sp>
      <p:pic>
        <p:nvPicPr>
          <p:cNvPr id="12302" name="Picture 14" descr="http://fisicaevestibular.com.br/novo/wp-content/uploads/migracao/eletrcidade/blindagem/i_818758d1b9517698_html_5f923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319088"/>
            <a:ext cx="1333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http://fisicaevestibular.com.br/novo/wp-content/uploads/migracao/eletrcidade/blindagem/i_818758d1b9517698_html_5f923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-136525"/>
            <a:ext cx="1333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 Eletrostático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782026"/>
          </a:xfrm>
        </p:spPr>
        <p:txBody>
          <a:bodyPr/>
          <a:lstStyle/>
          <a:p>
            <a:pPr algn="just"/>
            <a:r>
              <a:rPr lang="pt-BR" sz="1800" dirty="0"/>
              <a:t> Um condutor está em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equilíbrio eletrostático </a:t>
            </a:r>
            <a:r>
              <a:rPr lang="pt-BR" sz="1800" dirty="0"/>
              <a:t>quando em seu interior não há movimento ordenado de elétrons livres, isto á,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há correntes elétricas.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endParaRPr lang="pt-B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D85301-6319-4625-A498-FB56E37F8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83" b="70215" l="69844" r="86406"/>
                    </a14:imgEffect>
                  </a14:imgLayer>
                </a14:imgProps>
              </a:ext>
            </a:extLst>
          </a:blip>
          <a:srcRect l="67778" t="53968" r="11397" b="29041"/>
          <a:stretch/>
        </p:blipFill>
        <p:spPr>
          <a:xfrm>
            <a:off x="3616778" y="2543806"/>
            <a:ext cx="1910444" cy="1246960"/>
          </a:xfrm>
          <a:prstGeom prst="rect">
            <a:avLst/>
          </a:prstGeom>
        </p:spPr>
      </p:pic>
      <p:sp>
        <p:nvSpPr>
          <p:cNvPr id="8" name="Callout: Left Arrow 7">
            <a:extLst>
              <a:ext uri="{FF2B5EF4-FFF2-40B4-BE49-F238E27FC236}">
                <a16:creationId xmlns="" xmlns:a16="http://schemas.microsoft.com/office/drawing/2014/main" id="{4270B717-03E7-46A2-9AFC-6DB2ADC11488}"/>
              </a:ext>
            </a:extLst>
          </p:cNvPr>
          <p:cNvSpPr/>
          <p:nvPr/>
        </p:nvSpPr>
        <p:spPr>
          <a:xfrm>
            <a:off x="5734975" y="2778711"/>
            <a:ext cx="1704512" cy="818315"/>
          </a:xfrm>
          <a:prstGeom prst="leftArrowCallout">
            <a:avLst/>
          </a:prstGeom>
          <a:solidFill>
            <a:srgbClr val="E0E5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285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Elétrons livres em movimento caótico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03E7D0-108A-4F53-AEE5-61BCC399B793}"/>
              </a:ext>
            </a:extLst>
          </p:cNvPr>
          <p:cNvSpPr txBox="1"/>
          <p:nvPr/>
        </p:nvSpPr>
        <p:spPr>
          <a:xfrm>
            <a:off x="4099701" y="3790766"/>
            <a:ext cx="1127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n-lt"/>
              </a:rPr>
              <a:t>Figura 01</a:t>
            </a:r>
          </a:p>
        </p:txBody>
      </p:sp>
    </p:spTree>
    <p:extLst>
      <p:ext uri="{BB962C8B-B14F-4D97-AF65-F5344CB8AC3E}">
        <p14:creationId xmlns:p14="http://schemas.microsoft.com/office/powerpoint/2010/main" val="13926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1221" y="1371815"/>
            <a:ext cx="7020900" cy="2706900"/>
          </a:xfrm>
        </p:spPr>
        <p:txBody>
          <a:bodyPr/>
          <a:lstStyle/>
          <a:p>
            <a:r>
              <a:rPr lang="pt-BR" sz="1600" dirty="0"/>
              <a:t>(ENEM) Duas irmãs que dividem o mesmo quarto de estudos combinaram de </a:t>
            </a:r>
            <a:r>
              <a:rPr lang="pt-BR" sz="1600" dirty="0">
                <a:sym typeface="Arial"/>
              </a:rPr>
              <a:t>comprar duas caixas com tampas para guardarem seus pertences dentro de suas caixas, evitando</a:t>
            </a:r>
            <a:r>
              <a:rPr lang="pt-BR" sz="1600" dirty="0"/>
              <a:t>, assim, a bagunça sobre a mesa de estudos.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21221" y="2262833"/>
            <a:ext cx="7375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6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Uma delas comprou uma metálica, e a outra, uma caixa de madeira de área e espessura lateral diferentes, para facilitar a identificação. Um dia as meninas foram estudar para a prova de Física e, ao se acomodarem na mesa de estudos, guardaram seus celulares ligados dentro de suas caixas.</a:t>
            </a:r>
          </a:p>
          <a:p>
            <a:pPr fontAlgn="base"/>
            <a:r>
              <a:rPr lang="pt-BR" sz="16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Ao longo desse dia, uma delas recebeu ligações telefônicas, enquanto os amigos da outra tentavam ligar e recebiam a mensagem de que o celular estava fora da área de cobertura ou desligado.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18725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404" y="790153"/>
            <a:ext cx="7020900" cy="2706900"/>
          </a:xfrm>
        </p:spPr>
        <p:txBody>
          <a:bodyPr/>
          <a:lstStyle/>
          <a:p>
            <a:pPr fontAlgn="base"/>
            <a:r>
              <a:rPr lang="pt-BR" sz="1600" dirty="0"/>
              <a:t>Para explicar essa situação, um físico deveria afirmar que o material da caixa, cujo telefone celular não recebeu as ligações é de</a:t>
            </a:r>
          </a:p>
          <a:p>
            <a:pPr fontAlgn="base"/>
            <a:r>
              <a:rPr lang="pt-BR" sz="1600" dirty="0"/>
              <a:t>a) madeira e o telefone não funcionava porque a madeira não é um bom condutor de eletricidade. </a:t>
            </a:r>
          </a:p>
          <a:p>
            <a:pPr fontAlgn="base"/>
            <a:r>
              <a:rPr lang="pt-BR" sz="1600" dirty="0"/>
              <a:t>b) metal e o telefone não funcionava devido à blindagem eletrostática que o metal proporcionava. </a:t>
            </a:r>
          </a:p>
          <a:p>
            <a:pPr fontAlgn="base"/>
            <a:r>
              <a:rPr lang="pt-BR" sz="1600" dirty="0"/>
              <a:t>c) metal e o telefone não funcionava porque o metal refletia todo tipo de radiação que nele incidia. </a:t>
            </a:r>
          </a:p>
          <a:p>
            <a:pPr fontAlgn="base"/>
            <a:r>
              <a:rPr lang="pt-BR" sz="1600" dirty="0"/>
              <a:t>d) metal e o telefone não funcionava porque a área lateral da caixa de metal era maior. </a:t>
            </a:r>
          </a:p>
          <a:p>
            <a:pPr fontAlgn="base"/>
            <a:r>
              <a:rPr lang="pt-BR" sz="1600" dirty="0"/>
              <a:t>e) madeira e o telefone não funcionava porque a espessura desta caixa era maior que a espessura da caixa de metal. </a:t>
            </a:r>
          </a:p>
        </p:txBody>
      </p:sp>
    </p:spTree>
    <p:extLst>
      <p:ext uri="{BB962C8B-B14F-4D97-AF65-F5344CB8AC3E}">
        <p14:creationId xmlns:p14="http://schemas.microsoft.com/office/powerpoint/2010/main" val="22503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50924" y="2064484"/>
            <a:ext cx="4031914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Obrigado pela atenção!</a:t>
            </a:r>
            <a:endParaRPr lang="en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39558" y="3731490"/>
            <a:ext cx="479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Maria Clara e </a:t>
            </a:r>
            <a:r>
              <a:rPr lang="pt-BR" dirty="0" err="1">
                <a:latin typeface="Patrick Hand SC" panose="020B0604020202020204" charset="0"/>
              </a:rPr>
              <a:t>Yanna</a:t>
            </a:r>
            <a:r>
              <a:rPr lang="pt-BR" dirty="0">
                <a:latin typeface="Patrick Hand SC" panose="020B0604020202020204" charset="0"/>
              </a:rPr>
              <a:t> Patriota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79" y="538470"/>
            <a:ext cx="1382813" cy="1236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21B2F07-CF6D-40BA-B7EC-63054E02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34" y="606205"/>
            <a:ext cx="813601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02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das cargas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1E9560-03A0-45A8-916A-B82CB51ED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71" t="34175" r="52123" b="51238"/>
          <a:stretch/>
        </p:blipFill>
        <p:spPr>
          <a:xfrm>
            <a:off x="3062796" y="1661885"/>
            <a:ext cx="2752078" cy="1142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E30E012-D0DF-4487-B78F-5A01F5F3A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1" t="73527" r="51874" b="11885"/>
          <a:stretch/>
        </p:blipFill>
        <p:spPr>
          <a:xfrm>
            <a:off x="3062796" y="3204615"/>
            <a:ext cx="2752078" cy="1142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201097-ABCE-436B-80E3-3C3CD6009EE2}"/>
              </a:ext>
            </a:extLst>
          </p:cNvPr>
          <p:cNvSpPr txBox="1"/>
          <p:nvPr/>
        </p:nvSpPr>
        <p:spPr>
          <a:xfrm>
            <a:off x="2556769" y="1392586"/>
            <a:ext cx="40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Condutor eletrizado negativamente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F9B48F-D04D-4F8D-BE77-5333CBEAB43C}"/>
              </a:ext>
            </a:extLst>
          </p:cNvPr>
          <p:cNvSpPr txBox="1"/>
          <p:nvPr/>
        </p:nvSpPr>
        <p:spPr>
          <a:xfrm>
            <a:off x="2556769" y="2920004"/>
            <a:ext cx="40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Condutor eletrizado positivamente</a:t>
            </a:r>
          </a:p>
        </p:txBody>
      </p:sp>
    </p:spTree>
    <p:extLst>
      <p:ext uri="{BB962C8B-B14F-4D97-AF65-F5344CB8AC3E}">
        <p14:creationId xmlns:p14="http://schemas.microsoft.com/office/powerpoint/2010/main" val="34620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782026"/>
          </a:xfrm>
        </p:spPr>
        <p:txBody>
          <a:bodyPr/>
          <a:lstStyle/>
          <a:p>
            <a:pPr algn="just"/>
            <a:r>
              <a:rPr lang="pt-BR" sz="1400" dirty="0"/>
              <a:t> O campo elétrico resultante nos pontos internos de um condutor em equilíbrio eletrostático é nulo.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700" dirty="0"/>
          </a:p>
          <a:p>
            <a:pPr algn="just"/>
            <a:r>
              <a:rPr lang="pt-BR" sz="1400" dirty="0"/>
              <a:t> O potencial elétrico em todos os pontos internos e superficiais de um condutor em equilíbrio eletrostático é constante.</a:t>
            </a:r>
          </a:p>
          <a:p>
            <a:pPr algn="just"/>
            <a:endParaRPr lang="pt-BR" sz="1400" dirty="0"/>
          </a:p>
          <a:p>
            <a:pPr algn="just"/>
            <a:endParaRPr lang="pt-BR" sz="1800" dirty="0"/>
          </a:p>
        </p:txBody>
      </p:sp>
      <p:pic>
        <p:nvPicPr>
          <p:cNvPr id="1026" name="Picture 2" descr="http://1.bp.blogspot.com/-spcCG_9K-nw/TcFRTjvlXtI/AAAAAAAAZsI/H_bK-r7PCr8/s1600/UM.png">
            <a:extLst>
              <a:ext uri="{FF2B5EF4-FFF2-40B4-BE49-F238E27FC236}">
                <a16:creationId xmlns="" xmlns:a16="http://schemas.microsoft.com/office/drawing/2014/main" id="{AF3BC39E-70AC-4DD3-A035-EC87D972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06" y="1906138"/>
            <a:ext cx="1347187" cy="8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EMduHrM1WFs/TcFUoTS7sEI/AAAAAAAAZsM/ycv3ruOsBCc/s400/DOIS.png">
            <a:extLst>
              <a:ext uri="{FF2B5EF4-FFF2-40B4-BE49-F238E27FC236}">
                <a16:creationId xmlns="" xmlns:a16="http://schemas.microsoft.com/office/drawing/2014/main" id="{7B630590-4B4F-46D3-9653-BDEA7C04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06" y="3219451"/>
            <a:ext cx="1558770" cy="9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782026"/>
          </a:xfrm>
        </p:spPr>
        <p:txBody>
          <a:bodyPr/>
          <a:lstStyle/>
          <a:p>
            <a:pPr algn="just"/>
            <a:r>
              <a:rPr lang="pt-BR" sz="1400" dirty="0"/>
              <a:t> As cargas elétricas em excesso num condutor em equilíbrio eletrostático distribuem-se por sua superfície externa.</a:t>
            </a:r>
          </a:p>
          <a:p>
            <a:pPr algn="just"/>
            <a:endParaRPr lang="pt-BR" sz="1400" dirty="0"/>
          </a:p>
          <a:p>
            <a:pPr algn="just"/>
            <a:endParaRPr lang="pt-BR" sz="700" dirty="0"/>
          </a:p>
          <a:p>
            <a:pPr algn="just"/>
            <a:endParaRPr lang="pt-BR" sz="700" dirty="0"/>
          </a:p>
          <a:p>
            <a:pPr algn="just"/>
            <a:endParaRPr lang="pt-BR" sz="700" dirty="0"/>
          </a:p>
          <a:p>
            <a:pPr algn="just"/>
            <a:r>
              <a:rPr lang="pt-BR" sz="1400" dirty="0"/>
              <a:t> A densidade elétrica superficial de cargas é maior nas regiões pontiagudas.</a:t>
            </a:r>
          </a:p>
          <a:p>
            <a:pPr algn="just"/>
            <a:endParaRPr lang="pt-BR" sz="1800" dirty="0"/>
          </a:p>
        </p:txBody>
      </p:sp>
      <p:pic>
        <p:nvPicPr>
          <p:cNvPr id="1026" name="Picture 2" descr="http://1.bp.blogspot.com/-spcCG_9K-nw/TcFRTjvlXtI/AAAAAAAAZsI/H_bK-r7PCr8/s1600/UM.png">
            <a:extLst>
              <a:ext uri="{FF2B5EF4-FFF2-40B4-BE49-F238E27FC236}">
                <a16:creationId xmlns="" xmlns:a16="http://schemas.microsoft.com/office/drawing/2014/main" id="{AF3BC39E-70AC-4DD3-A035-EC87D972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77" y="2196702"/>
            <a:ext cx="236160" cy="1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-IgjN7JcWN7E/TcFWPxTV6-I/AAAAAAAAZsQ/8flZejObCxc/s1600/TR%25C3%258AS.png">
            <a:extLst>
              <a:ext uri="{FF2B5EF4-FFF2-40B4-BE49-F238E27FC236}">
                <a16:creationId xmlns="" xmlns:a16="http://schemas.microsoft.com/office/drawing/2014/main" id="{77AF6392-D7E2-40CA-B521-0F754C8A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90" y="1905059"/>
            <a:ext cx="1438182" cy="9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PV9pei33rbc/TcFc9yU9JoI/AAAAAAAAZsU/8shTwHYljFw/s1600/QUATRO.png">
            <a:extLst>
              <a:ext uri="{FF2B5EF4-FFF2-40B4-BE49-F238E27FC236}">
                <a16:creationId xmlns="" xmlns:a16="http://schemas.microsoft.com/office/drawing/2014/main" id="{861C9FB4-D158-4D4C-AA43-D6A18423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90" y="3394623"/>
            <a:ext cx="1486845" cy="9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782026"/>
          </a:xfrm>
        </p:spPr>
        <p:txBody>
          <a:bodyPr/>
          <a:lstStyle/>
          <a:p>
            <a:pPr algn="just"/>
            <a:r>
              <a:rPr lang="pt-BR" sz="1400" dirty="0"/>
              <a:t> O vetor campo elétrico num ponto da superfície tem direção perpendicular à superfície.</a:t>
            </a:r>
          </a:p>
          <a:p>
            <a:pPr algn="just"/>
            <a:endParaRPr lang="pt-BR" sz="1400" dirty="0"/>
          </a:p>
          <a:p>
            <a:pPr algn="just"/>
            <a:endParaRPr lang="pt-BR" sz="700" dirty="0"/>
          </a:p>
          <a:p>
            <a:pPr algn="just"/>
            <a:endParaRPr lang="pt-BR" sz="700" dirty="0"/>
          </a:p>
          <a:p>
            <a:pPr algn="just"/>
            <a:endParaRPr lang="pt-BR" sz="700" dirty="0"/>
          </a:p>
          <a:p>
            <a:pPr algn="just"/>
            <a:endParaRPr lang="pt-BR" sz="1800" dirty="0"/>
          </a:p>
        </p:txBody>
      </p:sp>
      <p:pic>
        <p:nvPicPr>
          <p:cNvPr id="3074" name="Picture 2" descr="http://3.bp.blogspot.com/-VnkgZpn98ss/TcFfE5emRTI/AAAAAAAAZsY/LU7Krrh9bnM/s1600/CINCO.png">
            <a:extLst>
              <a:ext uri="{FF2B5EF4-FFF2-40B4-BE49-F238E27FC236}">
                <a16:creationId xmlns="" xmlns:a16="http://schemas.microsoft.com/office/drawing/2014/main" id="{058C4F3F-0440-4D3F-B715-D3368CDD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94" y="1986189"/>
            <a:ext cx="2080412" cy="13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Densidade Superficial das Cargas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3600" y="2706013"/>
            <a:ext cx="7020900" cy="1782026"/>
          </a:xfrm>
        </p:spPr>
        <p:txBody>
          <a:bodyPr/>
          <a:lstStyle/>
          <a:p>
            <a:pPr algn="just">
              <a:buNone/>
            </a:pPr>
            <a:r>
              <a:rPr lang="pt-BR" sz="1400" dirty="0"/>
              <a:t>A densidade num ponto (</a:t>
            </a:r>
            <a:r>
              <a:rPr lang="el-GR" sz="1400" dirty="0"/>
              <a:t>σ</a:t>
            </a:r>
            <a:r>
              <a:rPr lang="pt-BR" sz="1400" dirty="0"/>
              <a:t>) é definida considerando uma superfície de área muito pequena que contém o ponto. Se a distribuição de cargas for uniforme, a 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densidade de cargas</a:t>
            </a:r>
            <a:r>
              <a:rPr lang="pt-BR" sz="1400" dirty="0"/>
              <a:t> será constante em toda superfície. No caso de um condutor isolado (longe de outros condutores) que esteja eletrizado e em equilíbrio eletrostático, a densidade terá módulo maior nas 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regiões pontudas</a:t>
            </a:r>
            <a:r>
              <a:rPr lang="pt-BR" sz="1400" dirty="0"/>
              <a:t>.</a:t>
            </a:r>
          </a:p>
          <a:p>
            <a:pPr algn="just"/>
            <a:endParaRPr lang="pt-BR" sz="700" dirty="0"/>
          </a:p>
          <a:p>
            <a:pPr algn="just"/>
            <a:endParaRPr lang="pt-BR" sz="700" dirty="0"/>
          </a:p>
          <a:p>
            <a:pPr algn="just"/>
            <a:endParaRPr lang="pt-BR" sz="700" dirty="0"/>
          </a:p>
          <a:p>
            <a:pPr algn="just"/>
            <a:endParaRPr lang="pt-B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4B5DF8-0BF1-4D30-A20D-7D5283FFC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17" t="52610" r="54694" b="40075"/>
          <a:stretch/>
        </p:blipFill>
        <p:spPr>
          <a:xfrm>
            <a:off x="2139519" y="1652405"/>
            <a:ext cx="2192783" cy="611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FAA207F-B746-4A14-9396-0C864BB69533}"/>
                  </a:ext>
                </a:extLst>
              </p:cNvPr>
              <p:cNvSpPr txBox="1"/>
              <p:nvPr/>
            </p:nvSpPr>
            <p:spPr>
              <a:xfrm>
                <a:off x="5020323" y="1910800"/>
                <a:ext cx="70519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AA207F-B746-4A14-9396-0C864BB69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23" y="1910800"/>
                <a:ext cx="705193" cy="403316"/>
              </a:xfrm>
              <a:prstGeom prst="rect">
                <a:avLst/>
              </a:prstGeom>
              <a:blipFill>
                <a:blip r:embed="rId4"/>
                <a:stretch>
                  <a:fillRect l="-2609" t="-1493" r="-6957" b="-119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7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Condutor Esférico</a:t>
            </a:r>
          </a:p>
        </p:txBody>
      </p:sp>
      <p:pic>
        <p:nvPicPr>
          <p:cNvPr id="1026" name="Picture 2" descr="Esfera condutora com pontos localizados externamente">
            <a:extLst>
              <a:ext uri="{FF2B5EF4-FFF2-40B4-BE49-F238E27FC236}">
                <a16:creationId xmlns="" xmlns:a16="http://schemas.microsoft.com/office/drawing/2014/main" id="{BB9FAE9A-7B90-4A6C-A0AD-ACED3B41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97" y="1748568"/>
            <a:ext cx="2724806" cy="13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2D9273-4B3D-4D39-B146-D7BF9AF3C844}"/>
              </a:ext>
            </a:extLst>
          </p:cNvPr>
          <p:cNvSpPr txBox="1"/>
          <p:nvPr/>
        </p:nvSpPr>
        <p:spPr>
          <a:xfrm>
            <a:off x="1323109" y="1371600"/>
            <a:ext cx="437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Campo e potencial para pontos externos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="" xmlns:a16="http://schemas.microsoft.com/office/drawing/2014/main" id="{DEEBD5DD-F0E8-4BFA-87D5-96C7995ECCC9}"/>
                  </a:ext>
                </a:extLst>
              </p:cNvPr>
              <p:cNvSpPr txBox="1"/>
              <p:nvPr/>
            </p:nvSpPr>
            <p:spPr>
              <a:xfrm>
                <a:off x="2195986" y="3347643"/>
                <a:ext cx="1013611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EEBD5DD-F0E8-4BFA-87D5-96C7995E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86" y="3347643"/>
                <a:ext cx="1013611" cy="413318"/>
              </a:xfrm>
              <a:prstGeom prst="rect">
                <a:avLst/>
              </a:prstGeom>
              <a:blipFill>
                <a:blip r:embed="rId4"/>
                <a:stretch>
                  <a:fillRect l="-2994" t="-2941" r="-4790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="" xmlns:a16="http://schemas.microsoft.com/office/drawing/2014/main" id="{AAE722B3-47C9-43C4-B7F7-68E84D122752}"/>
                  </a:ext>
                </a:extLst>
              </p:cNvPr>
              <p:cNvSpPr txBox="1"/>
              <p:nvPr/>
            </p:nvSpPr>
            <p:spPr>
              <a:xfrm>
                <a:off x="5047237" y="3356235"/>
                <a:ext cx="88716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AE722B3-47C9-43C4-B7F7-68E84D12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37" y="3356235"/>
                <a:ext cx="887166" cy="404726"/>
              </a:xfrm>
              <a:prstGeom prst="rect">
                <a:avLst/>
              </a:prstGeom>
              <a:blipFill>
                <a:blip r:embed="rId5"/>
                <a:stretch>
                  <a:fillRect l="-3448" t="-3030" r="-5517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PAESPE">
      <a:majorFont>
        <a:latin typeface="Patrick Hand SC"/>
        <a:ea typeface=""/>
        <a:cs typeface=""/>
      </a:majorFont>
      <a:minorFont>
        <a:latin typeface="Snigl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1134</Words>
  <Application>Microsoft Office PowerPoint</Application>
  <PresentationFormat>Apresentação na tela (16:9)</PresentationFormat>
  <Paragraphs>130</Paragraphs>
  <Slides>32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Patrick Hand SC</vt:lpstr>
      <vt:lpstr>Sniglet</vt:lpstr>
      <vt:lpstr>Seyton template</vt:lpstr>
      <vt:lpstr>Eletrostática</vt:lpstr>
      <vt:lpstr>Condutor Isolado em Equilíbrio Eletrostático </vt:lpstr>
      <vt:lpstr>Equilíbrio Eletrostático</vt:lpstr>
      <vt:lpstr>Distribuição das cargas</vt:lpstr>
      <vt:lpstr>Propriedades</vt:lpstr>
      <vt:lpstr>Propriedades</vt:lpstr>
      <vt:lpstr>Propriedades</vt:lpstr>
      <vt:lpstr>Densidade Superficial das Cargas</vt:lpstr>
      <vt:lpstr>Condutor Esférico</vt:lpstr>
      <vt:lpstr>Condutor Esférico</vt:lpstr>
      <vt:lpstr>Condutor Esférico</vt:lpstr>
      <vt:lpstr>PODER DAS PONTAS</vt:lpstr>
      <vt:lpstr>PODER DAS PONTAS</vt:lpstr>
      <vt:lpstr>PODER DAS PONTAS</vt:lpstr>
      <vt:lpstr>Apresentação do PowerPoint</vt:lpstr>
      <vt:lpstr>CAPACIDADE ELETROSTÁTICA DE UM CONDUTOR ISOLADO</vt:lpstr>
      <vt:lpstr>CAPACIDADE ELETROSTÁTICA DE UM CONDUTOR ISOLADO</vt:lpstr>
      <vt:lpstr>CAPACIDADE ELETROSTÁTICA DE UM CONDUTOR ISOLADO</vt:lpstr>
      <vt:lpstr>EQUILÍBRIO ELÉTRICO DE CONDUTORES</vt:lpstr>
      <vt:lpstr>ENERGIA ELÉTRICA ARMAZENADA EM UM CONDUTOR</vt:lpstr>
      <vt:lpstr>BLINDAGEM ELETROSTÁTICA – Gaiola de Faraday </vt:lpstr>
      <vt:lpstr>BLINDAGEM ELETROSTÁTICA – Gaiola de Faraday </vt:lpstr>
      <vt:lpstr>Mito ou verdade?</vt:lpstr>
      <vt:lpstr>Mito ou verdade?</vt:lpstr>
      <vt:lpstr>Exercício</vt:lpstr>
      <vt:lpstr>Exercício</vt:lpstr>
      <vt:lpstr>Exercício</vt:lpstr>
      <vt:lpstr>Exercício</vt:lpstr>
      <vt:lpstr>Exercício</vt:lpstr>
      <vt:lpstr>Exercício</vt:lpstr>
      <vt:lpstr>Apresentação do PowerPoint</vt:lpstr>
      <vt:lpstr>Obrigado pela atenção!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2018-08-25T11:07:33Z</dcterms:modified>
</cp:coreProperties>
</file>